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5" r:id="rId2"/>
    <p:sldId id="260" r:id="rId3"/>
    <p:sldId id="259" r:id="rId4"/>
    <p:sldId id="256" r:id="rId5"/>
    <p:sldId id="261" r:id="rId6"/>
    <p:sldId id="257" r:id="rId7"/>
    <p:sldId id="258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73" r:id="rId16"/>
    <p:sldId id="269" r:id="rId17"/>
    <p:sldId id="270" r:id="rId18"/>
    <p:sldId id="272" r:id="rId19"/>
    <p:sldId id="274" r:id="rId20"/>
    <p:sldId id="276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A190402-1B70-4CA8-A6C1-D1762886222B}" type="datetimeFigureOut">
              <a:rPr lang="en-GB" smtClean="0"/>
              <a:t>03/11/2016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BFD3A6E-F783-4298-9710-65049C8AC13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600200"/>
          </a:xfrm>
        </p:spPr>
        <p:txBody>
          <a:bodyPr/>
          <a:lstStyle/>
          <a:p>
            <a:r>
              <a:rPr lang="en-US" dirty="0" smtClean="0"/>
              <a:t>Some tips on lighting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12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light colour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You can change </a:t>
            </a:r>
            <a:r>
              <a:rPr lang="en-GB" dirty="0"/>
              <a:t>the colour temperature of the key light to daylight with gels to match natural ambient light</a:t>
            </a:r>
          </a:p>
          <a:p>
            <a:pPr lvl="0"/>
            <a:r>
              <a:rPr lang="en-GB" dirty="0"/>
              <a:t>You </a:t>
            </a:r>
            <a:r>
              <a:rPr lang="en-GB" dirty="0" smtClean="0"/>
              <a:t>can also </a:t>
            </a:r>
            <a:r>
              <a:rPr lang="en-GB" dirty="0"/>
              <a:t>contrast this with a different colour temperature background light or back/edge </a:t>
            </a:r>
            <a:r>
              <a:rPr lang="en-GB" dirty="0" smtClean="0"/>
              <a:t>lights</a:t>
            </a:r>
          </a:p>
          <a:p>
            <a:pPr lvl="0"/>
            <a:r>
              <a:rPr lang="en-GB" dirty="0" smtClean="0"/>
              <a:t>This can create contrast and visual interest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u="sng" dirty="0"/>
              <a:t>Fill Light</a:t>
            </a:r>
            <a:r>
              <a:rPr lang="en-GB" sz="4000" dirty="0"/>
              <a:t/>
            </a:r>
            <a:br>
              <a:rPr lang="en-GB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/>
          </a:p>
          <a:p>
            <a:pPr lvl="0"/>
            <a:r>
              <a:rPr lang="en-GB" dirty="0" smtClean="0"/>
              <a:t>Fills in the shadows created by the key</a:t>
            </a:r>
          </a:p>
          <a:p>
            <a:pPr lvl="0"/>
            <a:r>
              <a:rPr lang="en-GB" dirty="0" smtClean="0"/>
              <a:t>Should </a:t>
            </a:r>
            <a:r>
              <a:rPr lang="en-GB" dirty="0"/>
              <a:t>be less intense than key – don't create two nose </a:t>
            </a:r>
            <a:r>
              <a:rPr lang="en-GB" dirty="0" smtClean="0"/>
              <a:t>shadows!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 descr="http://lowel.tiffen.com/edu/images/12_DoubleNos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2304256" cy="3291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7"/>
            <a:ext cx="8229600" cy="3240360"/>
          </a:xfrm>
        </p:spPr>
        <p:txBody>
          <a:bodyPr/>
          <a:lstStyle/>
          <a:p>
            <a:pPr lvl="0"/>
            <a:r>
              <a:rPr lang="en-GB" sz="2400" dirty="0" smtClean="0"/>
              <a:t>Fill is often bounced light</a:t>
            </a:r>
          </a:p>
          <a:p>
            <a:pPr lvl="0"/>
            <a:r>
              <a:rPr lang="en-GB" sz="2400" b="1" dirty="0" smtClean="0"/>
              <a:t>Using a matte bounce will provide a very soft reflected fill but will need to be used at close range. </a:t>
            </a:r>
            <a:endParaRPr lang="en-GB" sz="2400" dirty="0" smtClean="0"/>
          </a:p>
          <a:p>
            <a:pPr lvl="0"/>
            <a:r>
              <a:rPr lang="en-GB" sz="2400" dirty="0" smtClean="0"/>
              <a:t>Higher or lower ratios of key to fill can create higher or lower key images</a:t>
            </a:r>
          </a:p>
          <a:p>
            <a:endParaRPr lang="en-GB" dirty="0"/>
          </a:p>
        </p:txBody>
      </p:sp>
      <p:pic>
        <p:nvPicPr>
          <p:cNvPr id="4" name="Picture 3" descr="http://lowel.tiffen.com/edu/images/10_softFillHairEd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2952328" cy="421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lowel.tiffen.com/edu/images/11_softLoFillHairEd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2952328" cy="4217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In highly reflective rooms, if your lighting is too flat, you can use </a:t>
            </a:r>
            <a:r>
              <a:rPr lang="en-GB" i="1" dirty="0" smtClean="0"/>
              <a:t>negative fill. </a:t>
            </a:r>
            <a:br>
              <a:rPr lang="en-GB" i="1" dirty="0" smtClean="0"/>
            </a:br>
            <a:endParaRPr lang="en-GB" i="1" dirty="0" smtClean="0"/>
          </a:p>
          <a:p>
            <a:pPr lvl="0"/>
            <a:r>
              <a:rPr lang="en-GB" dirty="0" smtClean="0"/>
              <a:t>This is done by bringing a large black area close to the subject on the fill side. Black absorbs light and prevents too much ambient light filling in the shadows.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Can be effective on overcast exteriors. 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851104" cy="77809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3. Back </a:t>
            </a:r>
            <a:r>
              <a:rPr lang="en-GB" b="1" dirty="0" smtClean="0"/>
              <a:t>light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en-GB" dirty="0" smtClean="0"/>
              <a:t>Adds separation from the background 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r>
              <a:rPr lang="en-GB" dirty="0" smtClean="0"/>
              <a:t>Placed behind the subject lighting hair, shoulders etc. Often opposite the camera.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Brings depth, contrast and ‘glamour’.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Edge light can further enhance contrast and depth</a:t>
            </a:r>
          </a:p>
          <a:p>
            <a:pPr lvl="1"/>
            <a:r>
              <a:rPr lang="en-GB" sz="1800" dirty="0" smtClean="0"/>
              <a:t>Brings out the neck, arm, or side of the face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 ligh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323528" y="69269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18828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Background light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237931"/>
          </a:xfrm>
        </p:spPr>
        <p:txBody>
          <a:bodyPr>
            <a:normAutofit/>
          </a:bodyPr>
          <a:lstStyle/>
          <a:p>
            <a:pPr lvl="0"/>
            <a:r>
              <a:rPr lang="en-GB" b="1" dirty="0" smtClean="0"/>
              <a:t>Tip </a:t>
            </a:r>
            <a:r>
              <a:rPr lang="en-GB" b="1" dirty="0"/>
              <a:t>4</a:t>
            </a:r>
            <a:r>
              <a:rPr lang="en-GB" dirty="0"/>
              <a:t>: Light the background at a lower exposure than the subject! Very important</a:t>
            </a:r>
          </a:p>
          <a:p>
            <a:pPr lvl="0"/>
            <a:r>
              <a:rPr lang="en-GB" dirty="0" smtClean="0"/>
              <a:t>Remember it’s </a:t>
            </a:r>
            <a:r>
              <a:rPr lang="en-GB" dirty="0"/>
              <a:t>all about creating depth and </a:t>
            </a:r>
            <a:r>
              <a:rPr lang="en-GB" dirty="0" smtClean="0"/>
              <a:t>contrast. </a:t>
            </a:r>
          </a:p>
          <a:p>
            <a:pPr lvl="0"/>
            <a:r>
              <a:rPr lang="en-GB" dirty="0" smtClean="0"/>
              <a:t>flat </a:t>
            </a:r>
            <a:r>
              <a:rPr lang="en-GB" dirty="0"/>
              <a:t>images, in which everything is exposed the same, are boring to look at.</a:t>
            </a:r>
          </a:p>
          <a:p>
            <a:pPr lvl="0"/>
            <a:r>
              <a:rPr lang="en-GB" dirty="0"/>
              <a:t>Use flags and barn doors to cut light form unwanted areas</a:t>
            </a:r>
          </a:p>
          <a:p>
            <a:pPr lvl="0"/>
            <a:r>
              <a:rPr lang="en-GB" b="1" dirty="0"/>
              <a:t>Tip 4b</a:t>
            </a:r>
            <a:r>
              <a:rPr lang="en-GB" dirty="0"/>
              <a:t>: Also consider using lights of different colour temperatures on the background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pPr lvl="0"/>
            <a:r>
              <a:rPr lang="en-GB" sz="2800" b="1" dirty="0"/>
              <a:t>Tip 5: Use </a:t>
            </a:r>
            <a:r>
              <a:rPr lang="en-GB" sz="2800" b="1" dirty="0" err="1"/>
              <a:t>P</a:t>
            </a:r>
            <a:r>
              <a:rPr lang="en-GB" sz="2800" b="1" dirty="0" err="1" smtClean="0"/>
              <a:t>racticals</a:t>
            </a:r>
            <a:r>
              <a:rPr lang="en-GB" sz="2800" dirty="0" smtClean="0"/>
              <a:t>!</a:t>
            </a:r>
            <a:br>
              <a:rPr lang="en-GB" sz="2800" dirty="0" smtClean="0"/>
            </a:br>
            <a:endParaRPr lang="en-GB" sz="2800" dirty="0"/>
          </a:p>
          <a:p>
            <a:pPr lvl="1"/>
            <a:r>
              <a:rPr lang="en-GB" sz="2000" dirty="0"/>
              <a:t>Small points of light around the set add depth and texture to the image – they are also an easy and quick way to light sets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endParaRPr lang="en-GB" sz="2000" dirty="0"/>
          </a:p>
          <a:p>
            <a:pPr lvl="1"/>
            <a:r>
              <a:rPr lang="en-GB" sz="2000" dirty="0"/>
              <a:t>Again, try lights of different colour </a:t>
            </a:r>
            <a:r>
              <a:rPr lang="en-GB" sz="2000" dirty="0" smtClean="0"/>
              <a:t>temperatures</a:t>
            </a:r>
            <a:br>
              <a:rPr lang="en-GB" sz="2000" dirty="0" smtClean="0"/>
            </a:br>
            <a:endParaRPr lang="en-GB" sz="2000" dirty="0"/>
          </a:p>
          <a:p>
            <a:pPr lvl="1"/>
            <a:r>
              <a:rPr lang="en-GB" sz="2000" dirty="0"/>
              <a:t>Don't have them too bright as this will be </a:t>
            </a:r>
            <a:r>
              <a:rPr lang="en-GB" sz="2000" dirty="0" smtClean="0"/>
              <a:t>distracting</a:t>
            </a:r>
          </a:p>
          <a:p>
            <a:pPr lvl="2"/>
            <a:r>
              <a:rPr lang="en-GB" sz="2000" dirty="0" smtClean="0"/>
              <a:t>Trying to light whole sets with lights outside the frame is difficult and time consuming</a:t>
            </a:r>
            <a:endParaRPr lang="en-GB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67544" y="1052736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44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70" y="548680"/>
            <a:ext cx="9216215" cy="5184576"/>
          </a:xfrm>
        </p:spPr>
      </p:pic>
    </p:spTree>
    <p:extLst>
      <p:ext uri="{BB962C8B-B14F-4D97-AF65-F5344CB8AC3E}">
        <p14:creationId xmlns:p14="http://schemas.microsoft.com/office/powerpoint/2010/main" val="407132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ea typeface="Times New Roman" pitchFamily="18" charset="0"/>
                <a:cs typeface="Century Gothic"/>
              </a:rPr>
              <a:t>The </a:t>
            </a:r>
            <a:r>
              <a:rPr kumimoji="0" lang="en-GB" altLang="ja-JP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image is 2 dimensional, and</a:t>
            </a:r>
            <a:r>
              <a:rPr kumimoji="0" lang="en-GB" altLang="ja-JP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 </a:t>
            </a:r>
            <a:r>
              <a:rPr kumimoji="0" lang="en-GB" altLang="ja-JP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you are trying</a:t>
            </a:r>
            <a:r>
              <a:rPr kumimoji="0" lang="en-GB" altLang="ja-JP" b="1" i="1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 to</a:t>
            </a:r>
            <a:r>
              <a:rPr kumimoji="0" lang="en-GB" altLang="ja-JP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 give the illusion of depth through the creative use of shadows and contrast.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en-GB" altLang="ja-JP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entury Gothic"/>
              <a:ea typeface="Times New Roman" pitchFamily="18" charset="0"/>
              <a:cs typeface="Century Gothic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altLang="ja-JP" sz="2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cs typeface="Century Gothic"/>
              </a:rPr>
              <a:t>The brightest</a:t>
            </a:r>
            <a:r>
              <a:rPr kumimoji="0" lang="en-GB" altLang="ja-JP" sz="26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cs typeface="Century Gothic"/>
              </a:rPr>
              <a:t> part of the image should (normally) be the subject, or whatever you want the audience to look at.</a:t>
            </a:r>
            <a:br>
              <a:rPr kumimoji="0" lang="en-GB" altLang="ja-JP" sz="26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cs typeface="Century Gothic"/>
              </a:rPr>
            </a:br>
            <a:endParaRPr kumimoji="0" lang="en-GB" altLang="ja-JP" sz="2600" b="0" i="0" u="none" strike="noStrike" cap="none" normalizeH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entury Gothic"/>
              <a:cs typeface="Century Gothic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2600" baseline="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Try</a:t>
            </a:r>
            <a:r>
              <a:rPr lang="en-GB" altLang="ja-JP" sz="2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 to introduce areas of brightness and areas of shadow</a:t>
            </a:r>
            <a:br>
              <a:rPr lang="en-GB" altLang="ja-JP" sz="2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</a:br>
            <a:endParaRPr lang="en-GB" altLang="ja-JP" sz="2600" dirty="0" smtClean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altLang="ja-JP" sz="2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cs typeface="Century Gothic"/>
              </a:rPr>
              <a:t>When</a:t>
            </a:r>
            <a:r>
              <a:rPr kumimoji="0" lang="en-GB" altLang="ja-JP" sz="26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entury Gothic"/>
                <a:cs typeface="Century Gothic"/>
              </a:rPr>
              <a:t> everything is always evenly lit, the image is ‘flat’ </a:t>
            </a:r>
            <a:r>
              <a:rPr lang="en-GB" altLang="ja-JP" sz="2600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or uninteresting to look at. </a:t>
            </a:r>
            <a:endParaRPr kumimoji="0" lang="en-GB" altLang="ja-JP" sz="2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s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801" y="28521"/>
            <a:ext cx="8469663" cy="6352807"/>
          </a:xfrm>
        </p:spPr>
      </p:pic>
    </p:spTree>
    <p:extLst>
      <p:ext uri="{BB962C8B-B14F-4D97-AF65-F5344CB8AC3E}">
        <p14:creationId xmlns:p14="http://schemas.microsoft.com/office/powerpoint/2010/main" val="14789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/>
              <a:t>Finally, </a:t>
            </a:r>
            <a:r>
              <a:rPr lang="en-GB" b="1" dirty="0"/>
              <a:t>Tip 6 </a:t>
            </a:r>
            <a:r>
              <a:rPr lang="en-GB" i="1" dirty="0" smtClean="0"/>
              <a:t>avoid small rooms with white walls</a:t>
            </a:r>
            <a:r>
              <a:rPr lang="en-GB" dirty="0" smtClean="0"/>
              <a:t>! </a:t>
            </a:r>
          </a:p>
          <a:p>
            <a:pPr marL="0" lvl="0" indent="0">
              <a:buNone/>
            </a:pPr>
            <a:endParaRPr lang="en-GB" dirty="0" smtClean="0"/>
          </a:p>
          <a:p>
            <a:pPr lvl="1"/>
            <a:r>
              <a:rPr lang="en-GB" sz="2000" dirty="0" smtClean="0"/>
              <a:t>Its </a:t>
            </a:r>
            <a:r>
              <a:rPr lang="en-GB" sz="2000" dirty="0"/>
              <a:t>almost impossible to make this look good. A white wall is highly reflective </a:t>
            </a:r>
            <a:r>
              <a:rPr lang="en-GB" sz="2000" dirty="0" smtClean="0"/>
              <a:t>and will bounce light all over your set. Particularly in small rooms this will create very flat lighting. 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 smtClean="0"/>
              <a:t>This </a:t>
            </a:r>
            <a:r>
              <a:rPr lang="en-GB" sz="2000" dirty="0"/>
              <a:t>leads to </a:t>
            </a:r>
            <a:r>
              <a:rPr lang="en-GB" sz="2000" b="1" dirty="0"/>
              <a:t>Tip 6a: </a:t>
            </a:r>
            <a:r>
              <a:rPr lang="en-GB" sz="2000" dirty="0"/>
              <a:t>move your subject away from the background as much as is practical</a:t>
            </a:r>
            <a:r>
              <a:rPr lang="en-GB" sz="2000" dirty="0" smtClean="0"/>
              <a:t>. This avoids distracting shadows and allows control </a:t>
            </a:r>
            <a:r>
              <a:rPr lang="en-GB" sz="2000" smtClean="0"/>
              <a:t>of contrast.</a:t>
            </a:r>
            <a:endParaRPr lang="en-GB" sz="2000" dirty="0" smtClean="0"/>
          </a:p>
          <a:p>
            <a:pPr lvl="1"/>
            <a:endParaRPr lang="en-GB" sz="2000" dirty="0"/>
          </a:p>
          <a:p>
            <a:pPr lvl="1"/>
            <a:r>
              <a:rPr lang="en-GB" sz="2000" dirty="0" err="1" smtClean="0"/>
              <a:t>P.s.</a:t>
            </a:r>
            <a:r>
              <a:rPr lang="en-GB" sz="2000" dirty="0" smtClean="0"/>
              <a:t> Production design is at least as important as lighting to creating great images</a:t>
            </a:r>
          </a:p>
          <a:p>
            <a:pPr lvl="2"/>
            <a:r>
              <a:rPr lang="en-GB" sz="2000" dirty="0" smtClean="0"/>
              <a:t>Hair, makeup, wardrobe, set dressing, props, etc.</a:t>
            </a:r>
            <a:endParaRPr lang="en-GB" sz="2000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59"/>
            <a:ext cx="8229600" cy="1224137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 smtClean="0"/>
              <a:t>The </a:t>
            </a:r>
            <a:r>
              <a:rPr lang="en-GB" sz="2400" dirty="0"/>
              <a:t>transition between the light and dark areas is more dramatic. </a:t>
            </a:r>
            <a:endParaRPr lang="en-GB" sz="2400" dirty="0" smtClean="0"/>
          </a:p>
          <a:p>
            <a:r>
              <a:rPr lang="en-GB" sz="2400" dirty="0" smtClean="0"/>
              <a:t>If </a:t>
            </a:r>
            <a:r>
              <a:rPr lang="en-GB" sz="2400" dirty="0"/>
              <a:t>you </a:t>
            </a:r>
            <a:r>
              <a:rPr lang="en-GB" sz="2400" b="1" dirty="0"/>
              <a:t>move the key light until you see a light triangular patch under the near eye,</a:t>
            </a:r>
            <a:r>
              <a:rPr lang="en-GB" sz="2400" dirty="0"/>
              <a:t> you've achieved </a:t>
            </a:r>
            <a:r>
              <a:rPr lang="en-GB" sz="2400" dirty="0" smtClean="0"/>
              <a:t>“Rembrandt lighting”</a:t>
            </a:r>
            <a:endParaRPr lang="en-GB" sz="2400" dirty="0"/>
          </a:p>
          <a:p>
            <a:endParaRPr lang="en-GB" dirty="0"/>
          </a:p>
        </p:txBody>
      </p:sp>
      <p:pic>
        <p:nvPicPr>
          <p:cNvPr id="4" name="Picture 3" descr="http://lowel.tiffen.com/edu/images/5_hardkey_Rembrnt.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636911"/>
            <a:ext cx="2679617" cy="38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lowel.tiffen.com/edu/images/5_hardkey_Rembrnt.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2633333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/>
          <a:lstStyle/>
          <a:p>
            <a:r>
              <a:rPr lang="en-US" sz="3600" dirty="0" smtClean="0"/>
              <a:t>Hard Key Light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692696"/>
            <a:ext cx="3456384" cy="288032"/>
          </a:xfrm>
        </p:spPr>
        <p:txBody>
          <a:bodyPr>
            <a:noAutofit/>
          </a:bodyPr>
          <a:lstStyle/>
          <a:p>
            <a:r>
              <a:rPr lang="en-GB" sz="3200" b="1" dirty="0" smtClean="0"/>
              <a:t>Soft Key Light</a:t>
            </a:r>
            <a:endParaRPr lang="en-GB" sz="3200" b="1" dirty="0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251520" y="1313427"/>
            <a:ext cx="87129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MS Mincho" pitchFamily="49" charset="-128"/>
                <a:cs typeface="Century Gothic"/>
              </a:rPr>
              <a:t>Big soft sources are more flattering. The bigger the source the softer the light. But they are harder to control…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MS Mincho" pitchFamily="49" charset="-128"/>
                <a:cs typeface="Century Gothic"/>
              </a:rPr>
              <a:t>Big soft sources tend to spill onto the background creating a flat and boring image.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MS Mincho" pitchFamily="49" charset="-128"/>
                <a:cs typeface="Century Gothic"/>
              </a:rPr>
              <a:t>Flag off areas you don't want illuminated.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GB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MS Mincho" pitchFamily="49" charset="-128"/>
                <a:cs typeface="Century Gothic"/>
              </a:rPr>
              <a:t>Soft lights are soft because they light from a variety of angles, therefore filling in more shadow areas. The ultimate soft source is an overcast sky as it lights from a very large angle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While </a:t>
            </a:r>
            <a:r>
              <a:rPr kumimoji="0" lang="en-GB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shadowless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, or flat, lighting can be a legitimate lighting style, light that is too soft can rob an image of its sense of dimension and depth</a:t>
            </a:r>
            <a:endParaRPr kumimoji="0" lang="en-GB" altLang="ja-JP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arn soft light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19731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arn soft ligh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111584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4665"/>
            <a:ext cx="8229600" cy="259228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altLang="ja-JP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Times New Roman" pitchFamily="18" charset="0"/>
                <a:cs typeface="Century Gothic"/>
              </a:rPr>
              <a:t>Moving the soft light back creates a smaller source, making the effect of the output harder and the shadows stronger.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en-GB" altLang="ja-JP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ea typeface="Times New Roman" pitchFamily="18" charset="0"/>
              <a:cs typeface="Century Gothic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MS Mincho" pitchFamily="49" charset="-128"/>
                <a:cs typeface="Century Gothic"/>
              </a:rPr>
              <a:t>The closer a soft light is the bigger relative to the subject it becomes and the softer it becomes. </a:t>
            </a:r>
            <a:endParaRPr kumimoji="0" lang="en-GB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en-GB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  <a:p>
            <a:endParaRPr lang="en-GB" sz="2400" dirty="0">
              <a:latin typeface="Century Gothic"/>
              <a:cs typeface="Century Gothic"/>
            </a:endParaRPr>
          </a:p>
        </p:txBody>
      </p:sp>
      <p:pic>
        <p:nvPicPr>
          <p:cNvPr id="4" name="Picture 3" descr="CU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7376142" cy="4149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arn soft light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3916961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arn soft ligh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3384377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arn soft ligh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84984"/>
            <a:ext cx="3928623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earn soft ligh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284984"/>
            <a:ext cx="3404509" cy="331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79512"/>
          </a:xfrm>
        </p:spPr>
        <p:txBody>
          <a:bodyPr/>
          <a:lstStyle/>
          <a:p>
            <a:r>
              <a:rPr lang="en-GB" sz="4400" dirty="0" smtClean="0"/>
              <a:t>Key light position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lvl="0"/>
            <a:r>
              <a:rPr lang="en-GB" sz="2400" b="1" dirty="0" smtClean="0"/>
              <a:t>Tip </a:t>
            </a:r>
            <a:r>
              <a:rPr lang="en-GB" sz="2400" b="1" dirty="0"/>
              <a:t>1:</a:t>
            </a:r>
            <a:r>
              <a:rPr lang="en-GB" sz="2400" dirty="0"/>
              <a:t> Key from the </a:t>
            </a:r>
            <a:r>
              <a:rPr lang="en-GB" sz="2400" dirty="0" smtClean="0"/>
              <a:t>‘off camera’ </a:t>
            </a:r>
            <a:r>
              <a:rPr lang="en-GB" sz="2400" dirty="0"/>
              <a:t>side to allow shadows to fall across the face. This creates modelling and avoids flatness</a:t>
            </a:r>
          </a:p>
          <a:p>
            <a:pPr lvl="0"/>
            <a:r>
              <a:rPr lang="en-GB" sz="2400" b="1" dirty="0"/>
              <a:t>Tip 2 :</a:t>
            </a:r>
            <a:r>
              <a:rPr lang="en-GB" sz="2400" dirty="0"/>
              <a:t> inverse square law. Move the key closer to subject  - </a:t>
            </a:r>
            <a:r>
              <a:rPr lang="en-GB" sz="2400" i="1" dirty="0"/>
              <a:t>while keeping exposure constant - </a:t>
            </a:r>
            <a:r>
              <a:rPr lang="en-GB" sz="2400" dirty="0"/>
              <a:t> to darken background and improve </a:t>
            </a:r>
            <a:r>
              <a:rPr lang="en-GB" sz="2400" dirty="0" smtClean="0"/>
              <a:t>contrast</a:t>
            </a:r>
            <a:endParaRPr lang="en-GB" sz="2400" dirty="0"/>
          </a:p>
          <a:p>
            <a:pPr lvl="0"/>
            <a:r>
              <a:rPr lang="en-GB" sz="2400" dirty="0"/>
              <a:t>Raise the key light up reduce nose shadow – falling along line between corner of nose and </a:t>
            </a:r>
            <a:r>
              <a:rPr lang="en-GB" sz="2400" dirty="0" smtClean="0"/>
              <a:t>mouth</a:t>
            </a:r>
          </a:p>
          <a:p>
            <a:r>
              <a:rPr lang="en-GB" sz="2400" b="1" dirty="0"/>
              <a:t>Tip 3: </a:t>
            </a:r>
            <a:r>
              <a:rPr lang="en-GB" sz="2400" dirty="0" smtClean="0"/>
              <a:t>You don’t always have to point a light straight at the subject</a:t>
            </a:r>
            <a:r>
              <a:rPr lang="en-GB" sz="2400" b="1" dirty="0" smtClean="0"/>
              <a:t>. </a:t>
            </a:r>
            <a:r>
              <a:rPr lang="en-GB" sz="2400" i="1" dirty="0" smtClean="0"/>
              <a:t>Try </a:t>
            </a:r>
            <a:r>
              <a:rPr lang="en-GB" sz="2400" i="1" dirty="0"/>
              <a:t>bounced light </a:t>
            </a:r>
            <a:r>
              <a:rPr lang="en-GB" sz="2400" dirty="0"/>
              <a:t>for the key / or the </a:t>
            </a:r>
            <a:r>
              <a:rPr lang="en-GB" sz="2400" dirty="0" smtClean="0"/>
              <a:t>fill. </a:t>
            </a:r>
            <a:endParaRPr lang="en-GB" sz="2400" dirty="0"/>
          </a:p>
          <a:p>
            <a:pPr lvl="0"/>
            <a:endParaRPr lang="en-GB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tchet Lighti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952328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11560" y="404664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GB" sz="2000" dirty="0" smtClean="0">
                <a:latin typeface="Century Gothic"/>
                <a:cs typeface="Century Gothic"/>
              </a:rPr>
              <a:t>Another look is what is sometimes called </a:t>
            </a:r>
            <a:r>
              <a:rPr lang="en-GB" sz="2000" b="1" dirty="0" smtClean="0">
                <a:latin typeface="Century Gothic"/>
                <a:cs typeface="Century Gothic"/>
              </a:rPr>
              <a:t>Hatchet lighting</a:t>
            </a:r>
            <a:r>
              <a:rPr lang="en-GB" sz="2000" dirty="0" smtClean="0">
                <a:latin typeface="Century Gothic"/>
                <a:cs typeface="Century Gothic"/>
              </a:rPr>
              <a:t>. Here the shadow line runs right down the centre of the face.</a:t>
            </a:r>
            <a:br>
              <a:rPr lang="en-GB" sz="2000" dirty="0" smtClean="0">
                <a:latin typeface="Century Gothic"/>
                <a:cs typeface="Century Gothic"/>
              </a:rPr>
            </a:br>
            <a:endParaRPr lang="en-GB" sz="2000" dirty="0" smtClean="0">
              <a:latin typeface="Century Gothic"/>
              <a:cs typeface="Century Gothic"/>
            </a:endParaRPr>
          </a:p>
          <a:p>
            <a:pPr lvl="0">
              <a:buFont typeface="Arial" pitchFamily="34" charset="0"/>
              <a:buChar char="•"/>
            </a:pPr>
            <a:r>
              <a:rPr lang="en-GB" sz="2000" dirty="0" smtClean="0">
                <a:latin typeface="Century Gothic"/>
                <a:cs typeface="Century Gothic"/>
              </a:rPr>
              <a:t>It can be a dramatic effect when </a:t>
            </a:r>
            <a:r>
              <a:rPr lang="en-GB" sz="2000" b="1" dirty="0" smtClean="0">
                <a:latin typeface="Century Gothic"/>
                <a:cs typeface="Century Gothic"/>
              </a:rPr>
              <a:t>paired with little or no fill lighting or some edge  lights</a:t>
            </a:r>
            <a:r>
              <a:rPr lang="en-GB" sz="2000" dirty="0" smtClean="0">
                <a:latin typeface="Century Gothic"/>
                <a:cs typeface="Century Gothic"/>
              </a:rPr>
              <a:t>. </a:t>
            </a:r>
            <a:endParaRPr lang="en-GB" sz="2000" dirty="0">
              <a:latin typeface="Century Gothic"/>
              <a:cs typeface="Century Gothic"/>
            </a:endParaRPr>
          </a:p>
        </p:txBody>
      </p:sp>
      <p:pic>
        <p:nvPicPr>
          <p:cNvPr id="6" name="Picture 5" descr="back ligh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92896"/>
            <a:ext cx="5504611" cy="309634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127</TotalTime>
  <Words>684</Words>
  <Application>Microsoft Macintosh PowerPoint</Application>
  <PresentationFormat>On-screen Show (4:3)</PresentationFormat>
  <Paragraphs>68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Century Gothic</vt:lpstr>
      <vt:lpstr>Courier New</vt:lpstr>
      <vt:lpstr>HGS明朝E</vt:lpstr>
      <vt:lpstr>MS Mincho</vt:lpstr>
      <vt:lpstr>Palatino Linotype</vt:lpstr>
      <vt:lpstr>Times New Roman</vt:lpstr>
      <vt:lpstr>Executive</vt:lpstr>
      <vt:lpstr>Some tips on lighting video</vt:lpstr>
      <vt:lpstr>PowerPoint Presentation</vt:lpstr>
      <vt:lpstr>Hard Key Light</vt:lpstr>
      <vt:lpstr>Soft Key Light</vt:lpstr>
      <vt:lpstr>PowerPoint Presentation</vt:lpstr>
      <vt:lpstr>PowerPoint Presentation</vt:lpstr>
      <vt:lpstr>PowerPoint Presentation</vt:lpstr>
      <vt:lpstr>Key light position</vt:lpstr>
      <vt:lpstr>PowerPoint Presentation</vt:lpstr>
      <vt:lpstr>Key light colour</vt:lpstr>
      <vt:lpstr>Fill Light </vt:lpstr>
      <vt:lpstr>PowerPoint Presentation</vt:lpstr>
      <vt:lpstr>PowerPoint Presentation</vt:lpstr>
      <vt:lpstr>3. Back light</vt:lpstr>
      <vt:lpstr>PowerPoint Presentation</vt:lpstr>
      <vt:lpstr>  Background light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Key Light</dc:title>
  <dc:creator>liz.gallagher</dc:creator>
  <cp:lastModifiedBy>Microsoft Office User</cp:lastModifiedBy>
  <cp:revision>17</cp:revision>
  <dcterms:created xsi:type="dcterms:W3CDTF">2015-11-15T17:49:48Z</dcterms:created>
  <dcterms:modified xsi:type="dcterms:W3CDTF">2016-11-03T11:10:25Z</dcterms:modified>
</cp:coreProperties>
</file>