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1" r:id="rId3"/>
    <p:sldId id="257" r:id="rId4"/>
    <p:sldId id="259" r:id="rId5"/>
    <p:sldId id="260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FFFF"/>
    <a:srgbClr val="33CC33"/>
    <a:srgbClr val="99FF33"/>
    <a:srgbClr val="FF6600"/>
    <a:srgbClr val="FF3300"/>
    <a:srgbClr val="99FF99"/>
    <a:srgbClr val="800000"/>
    <a:srgbClr val="FFFF00"/>
    <a:srgbClr val="0066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9DA59-B96F-40C8-99CA-04C92853BD39}" type="datetimeFigureOut">
              <a:rPr lang="en-GB" smtClean="0"/>
              <a:pPr/>
              <a:t>22/07/2015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5E25D-DFF8-4353-BD51-1022489BB47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8086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5E25D-DFF8-4353-BD51-1022489BB47C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5E25D-DFF8-4353-BD51-1022489BB47C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5E25D-DFF8-4353-BD51-1022489BB47C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5E25D-DFF8-4353-BD51-1022489BB47C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5E25D-DFF8-4353-BD51-1022489BB47C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5E25D-DFF8-4353-BD51-1022489BB47C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7160-7EB2-4562-8DDB-7BC28942811E}" type="datetimeFigureOut">
              <a:rPr lang="en-GB" smtClean="0"/>
              <a:pPr/>
              <a:t>22/07/2015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5F88F-51FF-4E06-B164-246A6F67C8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7160-7EB2-4562-8DDB-7BC28942811E}" type="datetimeFigureOut">
              <a:rPr lang="en-GB" smtClean="0"/>
              <a:pPr/>
              <a:t>22/07/2015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5F88F-51FF-4E06-B164-246A6F67C8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7160-7EB2-4562-8DDB-7BC28942811E}" type="datetimeFigureOut">
              <a:rPr lang="en-GB" smtClean="0"/>
              <a:pPr/>
              <a:t>22/07/2015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5F88F-51FF-4E06-B164-246A6F67C8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7160-7EB2-4562-8DDB-7BC28942811E}" type="datetimeFigureOut">
              <a:rPr lang="en-GB" smtClean="0"/>
              <a:pPr/>
              <a:t>22/07/2015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5F88F-51FF-4E06-B164-246A6F67C8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7160-7EB2-4562-8DDB-7BC28942811E}" type="datetimeFigureOut">
              <a:rPr lang="en-GB" smtClean="0"/>
              <a:pPr/>
              <a:t>22/07/2015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5F88F-51FF-4E06-B164-246A6F67C8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7160-7EB2-4562-8DDB-7BC28942811E}" type="datetimeFigureOut">
              <a:rPr lang="en-GB" smtClean="0"/>
              <a:pPr/>
              <a:t>22/07/2015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5F88F-51FF-4E06-B164-246A6F67C8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7160-7EB2-4562-8DDB-7BC28942811E}" type="datetimeFigureOut">
              <a:rPr lang="en-GB" smtClean="0"/>
              <a:pPr/>
              <a:t>22/07/2015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5F88F-51FF-4E06-B164-246A6F67C8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7160-7EB2-4562-8DDB-7BC28942811E}" type="datetimeFigureOut">
              <a:rPr lang="en-GB" smtClean="0"/>
              <a:pPr/>
              <a:t>22/07/2015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5F88F-51FF-4E06-B164-246A6F67C8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7160-7EB2-4562-8DDB-7BC28942811E}" type="datetimeFigureOut">
              <a:rPr lang="en-GB" smtClean="0"/>
              <a:pPr/>
              <a:t>22/07/2015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5F88F-51FF-4E06-B164-246A6F67C8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7160-7EB2-4562-8DDB-7BC28942811E}" type="datetimeFigureOut">
              <a:rPr lang="en-GB" smtClean="0"/>
              <a:pPr/>
              <a:t>22/07/2015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5F88F-51FF-4E06-B164-246A6F67C8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7160-7EB2-4562-8DDB-7BC28942811E}" type="datetimeFigureOut">
              <a:rPr lang="en-GB" smtClean="0"/>
              <a:pPr/>
              <a:t>22/07/2015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5F88F-51FF-4E06-B164-246A6F67C8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E7160-7EB2-4562-8DDB-7BC28942811E}" type="datetimeFigureOut">
              <a:rPr lang="en-GB" smtClean="0"/>
              <a:pPr/>
              <a:t>22/07/2015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5F88F-51FF-4E06-B164-246A6F67C8D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image" Target="../media/image24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hyperlink" Target="https://en.wikipedia.org/wiki/File:PoissonRatio.svg" TargetMode="External"/><Relationship Id="rId9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18" Type="http://schemas.openxmlformats.org/officeDocument/2006/relationships/image" Target="../media/image40.png"/><Relationship Id="rId3" Type="http://schemas.openxmlformats.org/officeDocument/2006/relationships/image" Target="../media/image24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17" Type="http://schemas.openxmlformats.org/officeDocument/2006/relationships/image" Target="../media/image39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5" Type="http://schemas.openxmlformats.org/officeDocument/2006/relationships/image" Target="../media/image37.png"/><Relationship Id="rId10" Type="http://schemas.openxmlformats.org/officeDocument/2006/relationships/image" Target="../media/image32.png"/><Relationship Id="rId19" Type="http://schemas.openxmlformats.org/officeDocument/2006/relationships/image" Target="../media/image41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rmit.com/articles/article.aspx?p=1729271&amp;seqNum=13" TargetMode="External"/><Relationship Id="rId7" Type="http://schemas.openxmlformats.org/officeDocument/2006/relationships/hyperlink" Target="http://www.continuummechanics.org/cm/smallstrain.html" TargetMode="External"/><Relationship Id="rId2" Type="http://schemas.openxmlformats.org/officeDocument/2006/relationships/hyperlink" Target="http://www.ah-engr.com/som/3_stress/images/element_3d_complete.gi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Poisson's_ratio" TargetMode="External"/><Relationship Id="rId5" Type="http://schemas.openxmlformats.org/officeDocument/2006/relationships/hyperlink" Target="http://silver.neep.wisc.edu/~lakes/PoissonIntro.html" TargetMode="External"/><Relationship Id="rId4" Type="http://schemas.openxmlformats.org/officeDocument/2006/relationships/hyperlink" Target="http://www.continuummechanics.org/cm/hydrodeviatoricstress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gif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h-engr.com/som/3_stress/images/element_3d_complete.gif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tinuummechanics.org/cm/hydrodeviatoricstress.html" TargetMode="External"/><Relationship Id="rId2" Type="http://schemas.openxmlformats.org/officeDocument/2006/relationships/hyperlink" Target="http://www.informit.com/articles/article.aspx?p=1729271&amp;seqNum=1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pad3.whstatic.com/images/thumb/1/12/Build-a-Big-Lego-Tower-Step-3.jpg/525px-Build-a-Big-Lego-Tower-Step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241"/>
            <a:ext cx="7776864" cy="684076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translucentPowder">
            <a:bevelT h="63500"/>
          </a:sp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b="1" dirty="0" smtClean="0"/>
              <a:t>3D Plane </a:t>
            </a: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Stresses</a:t>
            </a:r>
            <a:r>
              <a:rPr lang="en-GB" b="1" dirty="0" smtClean="0"/>
              <a:t> and </a:t>
            </a:r>
            <a:r>
              <a:rPr lang="en-GB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Strains</a:t>
            </a:r>
            <a:endParaRPr lang="en-GB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776864" cy="280831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l"/>
            <a:r>
              <a:rPr lang="en-GB" u="sng" dirty="0" smtClean="0"/>
              <a:t>Aims of this presentation: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/>
              <a:t>Enable understanding of the many equations and terms involved with Stresses and Strains in 3-dimensional form.</a:t>
            </a:r>
          </a:p>
          <a:p>
            <a:pPr algn="l">
              <a:buFont typeface="Arial" pitchFamily="34" charset="0"/>
              <a:buChar char="•"/>
            </a:pPr>
            <a:r>
              <a:rPr lang="en-GB" dirty="0" smtClean="0"/>
              <a:t>Stress and Strain </a:t>
            </a:r>
            <a:r>
              <a:rPr lang="en-GB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tensors</a:t>
            </a:r>
            <a:r>
              <a:rPr lang="en-GB" dirty="0" smtClean="0"/>
              <a:t>, and their </a:t>
            </a:r>
            <a:r>
              <a:rPr lang="en-GB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invariants</a:t>
            </a:r>
            <a:r>
              <a:rPr lang="en-GB" dirty="0" smtClean="0"/>
              <a:t>.</a:t>
            </a:r>
          </a:p>
          <a:p>
            <a:pPr algn="l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4941168"/>
            <a:ext cx="7776864" cy="101566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u="sng" dirty="0" smtClean="0"/>
              <a:t>How we’ll meet these aims: 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Steady 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build-up</a:t>
            </a:r>
            <a:r>
              <a:rPr lang="en-GB" sz="2000" dirty="0" smtClean="0"/>
              <a:t> of concepts by drawing on the basics of each.</a:t>
            </a:r>
          </a:p>
          <a:p>
            <a:pPr>
              <a:buFont typeface="Arial" pitchFamily="34" charset="0"/>
              <a:buChar char="•"/>
            </a:pP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Step-by-step </a:t>
            </a:r>
            <a:r>
              <a:rPr lang="en-GB" sz="2000" dirty="0" smtClean="0"/>
              <a:t>explanations of major equation derivations.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5004048" y="14847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139952" y="260648"/>
            <a:ext cx="216024" cy="18864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499992" y="260648"/>
            <a:ext cx="216024" cy="18864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860032" y="260648"/>
            <a:ext cx="216024" cy="18864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220072" y="260648"/>
            <a:ext cx="216024" cy="18864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580112" y="260648"/>
            <a:ext cx="216024" cy="18864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  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0" y="76470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0" y="6762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7020272" y="-243408"/>
            <a:ext cx="1728192" cy="1156990"/>
          </a:xfrm>
        </p:spPr>
        <p:txBody>
          <a:bodyPr/>
          <a:lstStyle/>
          <a:p>
            <a:r>
              <a:rPr lang="en-GB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Strain</a:t>
            </a:r>
            <a:endParaRPr lang="en-GB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6428" y="764143"/>
            <a:ext cx="1008112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BASICS:</a:t>
            </a:r>
            <a:endParaRPr lang="en-GB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19672" y="771525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Imagine a bar with axial load applied to it… </a:t>
            </a:r>
            <a:endParaRPr lang="en-GB" dirty="0"/>
          </a:p>
        </p:txBody>
      </p:sp>
      <p:sp>
        <p:nvSpPr>
          <p:cNvPr id="35" name="Rectangle 34"/>
          <p:cNvSpPr/>
          <p:nvPr/>
        </p:nvSpPr>
        <p:spPr>
          <a:xfrm>
            <a:off x="2609880" y="1412776"/>
            <a:ext cx="1753344" cy="62636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4363224" y="1484784"/>
            <a:ext cx="6048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363224" y="1628800"/>
            <a:ext cx="6048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355976" y="1772816"/>
            <a:ext cx="6048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4355976" y="1916832"/>
            <a:ext cx="6048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2008468" y="1898184"/>
            <a:ext cx="6014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2008468" y="1758380"/>
            <a:ext cx="6014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2008468" y="1619340"/>
            <a:ext cx="6014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2008468" y="1488684"/>
            <a:ext cx="6014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2627784" y="1484784"/>
            <a:ext cx="2016224" cy="4281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5441404" y="2420888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load is applied as normal stress(force/area), </a:t>
            </a:r>
            <a:r>
              <a:rPr lang="el-GR" dirty="0"/>
              <a:t>σ</a:t>
            </a:r>
            <a:r>
              <a:rPr lang="en-GB" sz="1200" dirty="0" smtClean="0"/>
              <a:t>x</a:t>
            </a:r>
            <a:r>
              <a:rPr lang="en-GB" dirty="0" smtClean="0"/>
              <a:t>,</a:t>
            </a:r>
            <a:r>
              <a:rPr lang="en-GB" sz="1600" dirty="0" smtClean="0"/>
              <a:t> </a:t>
            </a:r>
            <a:r>
              <a:rPr lang="en-GB" dirty="0" smtClean="0"/>
              <a:t>on the material – so the strain could also be thought of as: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5402480" y="1106513"/>
            <a:ext cx="32727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strain, </a:t>
            </a:r>
            <a:r>
              <a:rPr lang="el-GR" dirty="0" smtClean="0"/>
              <a:t>ε</a:t>
            </a:r>
            <a:r>
              <a:rPr lang="en-GB" dirty="0" smtClean="0"/>
              <a:t>, is simply the axial deformation of the bar over the original axial length of the bar.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5573608" y="2039144"/>
            <a:ext cx="1218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x/L   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472100" y="3634929"/>
            <a:ext cx="1218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GB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/E   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6372200" y="3819595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7614924" y="3573016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Young’s Modulus</a:t>
            </a:r>
            <a:endParaRPr lang="en-GB" dirty="0"/>
          </a:p>
        </p:txBody>
      </p:sp>
      <p:sp>
        <p:nvSpPr>
          <p:cNvPr id="60" name="Right Brace 59"/>
          <p:cNvSpPr/>
          <p:nvPr/>
        </p:nvSpPr>
        <p:spPr>
          <a:xfrm rot="5400000">
            <a:off x="5732677" y="3825534"/>
            <a:ext cx="366544" cy="648875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5210512" y="437511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From </a:t>
            </a:r>
            <a:r>
              <a:rPr lang="en-GB" i="1" dirty="0" smtClean="0"/>
              <a:t>Hooke’s Law</a:t>
            </a:r>
            <a:endParaRPr lang="en-GB" i="1" dirty="0"/>
          </a:p>
        </p:txBody>
      </p:sp>
      <p:sp>
        <p:nvSpPr>
          <p:cNvPr id="57" name="TextBox 56"/>
          <p:cNvSpPr txBox="1"/>
          <p:nvPr/>
        </p:nvSpPr>
        <p:spPr>
          <a:xfrm>
            <a:off x="1403648" y="14127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5004048" y="1556792"/>
            <a:ext cx="5040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</a:t>
            </a:r>
            <a:r>
              <a:rPr lang="en-GB" sz="1200" dirty="0" smtClean="0"/>
              <a:t>x</a:t>
            </a:r>
            <a:endParaRPr lang="en-GB" sz="1600" dirty="0"/>
          </a:p>
        </p:txBody>
      </p:sp>
      <p:sp>
        <p:nvSpPr>
          <p:cNvPr id="54" name="TextBox 53"/>
          <p:cNvSpPr txBox="1"/>
          <p:nvPr/>
        </p:nvSpPr>
        <p:spPr>
          <a:xfrm>
            <a:off x="1475656" y="1412776"/>
            <a:ext cx="5040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</a:t>
            </a:r>
            <a:r>
              <a:rPr lang="en-GB" sz="1200" dirty="0" smtClean="0"/>
              <a:t>x</a:t>
            </a:r>
            <a:endParaRPr lang="en-GB" sz="1600" dirty="0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2555776" y="2276872"/>
            <a:ext cx="1800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3347864" y="227687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</a:t>
            </a:r>
            <a:endParaRPr lang="en-GB" dirty="0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4355976" y="2276872"/>
            <a:ext cx="28803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283968" y="22768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δ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</a:t>
            </a:r>
            <a:endParaRPr lang="en-GB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55576" y="1700808"/>
            <a:ext cx="2880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y</a:t>
            </a:r>
            <a:endParaRPr lang="en-GB" sz="1100" dirty="0"/>
          </a:p>
        </p:txBody>
      </p:sp>
      <p:sp>
        <p:nvSpPr>
          <p:cNvPr id="72" name="TextBox 71"/>
          <p:cNvSpPr txBox="1"/>
          <p:nvPr/>
        </p:nvSpPr>
        <p:spPr>
          <a:xfrm>
            <a:off x="1043608" y="1916832"/>
            <a:ext cx="2880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x</a:t>
            </a:r>
            <a:endParaRPr lang="en-GB" sz="1100" dirty="0"/>
          </a:p>
        </p:txBody>
      </p:sp>
      <p:cxnSp>
        <p:nvCxnSpPr>
          <p:cNvPr id="74" name="Straight Connector 73"/>
          <p:cNvCxnSpPr>
            <a:stCxn id="71" idx="2"/>
          </p:cNvCxnSpPr>
          <p:nvPr/>
        </p:nvCxnSpPr>
        <p:spPr>
          <a:xfrm>
            <a:off x="899592" y="1962418"/>
            <a:ext cx="0" cy="170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899592" y="2132856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179512" y="3140968"/>
            <a:ext cx="165618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Poisson’s Ratio: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0" y="6669360"/>
            <a:ext cx="67322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 smtClean="0"/>
              <a:t>http://silver.neep.wisc.edu/~lakes/PoissonIntro.html</a:t>
            </a:r>
            <a:endParaRPr lang="en-GB" sz="1000" dirty="0"/>
          </a:p>
        </p:txBody>
      </p:sp>
      <p:sp>
        <p:nvSpPr>
          <p:cNvPr id="82" name="TextBox 81"/>
          <p:cNvSpPr txBox="1"/>
          <p:nvPr/>
        </p:nvSpPr>
        <p:spPr>
          <a:xfrm>
            <a:off x="216024" y="3573016"/>
            <a:ext cx="3707904" cy="923330"/>
          </a:xfrm>
          <a:prstGeom prst="rect">
            <a:avLst/>
          </a:prstGeom>
          <a:ln>
            <a:solidFill>
              <a:srgbClr val="FF33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Ratio of strain in the transverse direction to lateral direction, the equation for which is:</a:t>
            </a:r>
            <a:endParaRPr lang="en-GB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7730" y="4581128"/>
            <a:ext cx="1803990" cy="576064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</p:pic>
      <p:sp>
        <p:nvSpPr>
          <p:cNvPr id="84" name="TextBox 83"/>
          <p:cNvSpPr txBox="1"/>
          <p:nvPr/>
        </p:nvSpPr>
        <p:spPr>
          <a:xfrm>
            <a:off x="251520" y="5229200"/>
            <a:ext cx="3672408" cy="120032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Since tensile deformation is positive and compressive deformation is negative, the overall equation has a negative sign.</a:t>
            </a:r>
            <a:endParaRPr lang="en-GB" dirty="0"/>
          </a:p>
        </p:txBody>
      </p:sp>
      <p:sp>
        <p:nvSpPr>
          <p:cNvPr id="86" name="TextBox 85"/>
          <p:cNvSpPr txBox="1"/>
          <p:nvPr/>
        </p:nvSpPr>
        <p:spPr>
          <a:xfrm>
            <a:off x="251520" y="5229200"/>
            <a:ext cx="3816424" cy="147732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This would mean that most materials would end up with a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positive</a:t>
            </a:r>
            <a:r>
              <a:rPr lang="en-GB" dirty="0" smtClean="0"/>
              <a:t> Poisson’s ratio as they usually get thinner(transverse) when they are being stretched longitudinally.</a:t>
            </a:r>
            <a:endParaRPr lang="en-GB" dirty="0"/>
          </a:p>
        </p:txBody>
      </p:sp>
      <p:pic>
        <p:nvPicPr>
          <p:cNvPr id="2052" name="Picture 4" descr="animation of stretching Poisson's ratio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5373216"/>
            <a:ext cx="2828925" cy="952500"/>
          </a:xfrm>
          <a:prstGeom prst="rect">
            <a:avLst/>
          </a:prstGeom>
          <a:noFill/>
        </p:spPr>
      </p:pic>
      <p:cxnSp>
        <p:nvCxnSpPr>
          <p:cNvPr id="88" name="Straight Arrow Connector 87"/>
          <p:cNvCxnSpPr/>
          <p:nvPr/>
        </p:nvCxnSpPr>
        <p:spPr>
          <a:xfrm flipV="1">
            <a:off x="5796136" y="5085184"/>
            <a:ext cx="0" cy="1440160"/>
          </a:xfrm>
          <a:prstGeom prst="straightConnector1">
            <a:avLst/>
          </a:prstGeom>
          <a:ln>
            <a:solidFill>
              <a:srgbClr val="FF0000"/>
            </a:solidFill>
            <a:prstDash val="dashDot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5796136" y="501317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Transverse axis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91" name="Straight Arrow Connector 90"/>
          <p:cNvCxnSpPr/>
          <p:nvPr/>
        </p:nvCxnSpPr>
        <p:spPr>
          <a:xfrm>
            <a:off x="4499992" y="5877272"/>
            <a:ext cx="3024336" cy="0"/>
          </a:xfrm>
          <a:prstGeom prst="straightConnector1">
            <a:avLst/>
          </a:prstGeom>
          <a:ln>
            <a:solidFill>
              <a:srgbClr val="00FF00"/>
            </a:solidFill>
            <a:prstDash val="dashDot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7236296" y="5949280"/>
            <a:ext cx="1907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33CC33"/>
                </a:solidFill>
              </a:rPr>
              <a:t>Longitudinal axis</a:t>
            </a:r>
            <a:endParaRPr lang="en-GB" dirty="0">
              <a:solidFill>
                <a:srgbClr val="33CC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0779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8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8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60"/>
                            </p:stCondLst>
                            <p:childTnLst>
                              <p:par>
                                <p:cTn id="27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6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76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76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76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76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76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76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76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76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26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320"/>
                            </p:stCondLst>
                            <p:childTnLst>
                              <p:par>
                                <p:cTn id="80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1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2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82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320"/>
                            </p:stCondLst>
                            <p:childTnLst>
                              <p:par>
                                <p:cTn id="9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800"/>
                            </p:stCondLst>
                            <p:childTnLst>
                              <p:par>
                                <p:cTn id="10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80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80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80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80"/>
                            </p:stCondLst>
                            <p:childTnLst>
                              <p:par>
                                <p:cTn id="1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580"/>
                            </p:stCondLst>
                            <p:childTnLst>
                              <p:par>
                                <p:cTn id="1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80"/>
                            </p:stCondLst>
                            <p:childTnLst>
                              <p:par>
                                <p:cTn id="1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5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6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640"/>
                            </p:stCondLst>
                            <p:childTnLst>
                              <p:par>
                                <p:cTn id="14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1" dur="80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2" dur="80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80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3800"/>
                            </p:stCondLst>
                            <p:childTnLst>
                              <p:par>
                                <p:cTn id="1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4300"/>
                            </p:stCondLst>
                            <p:childTnLst>
                              <p:par>
                                <p:cTn id="15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1" dur="80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2" dur="80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80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00"/>
                            </p:stCondLst>
                            <p:childTnLst>
                              <p:par>
                                <p:cTn id="17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4" dur="80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5" dur="80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80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3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000"/>
                            </p:stCondLst>
                            <p:childTnLst>
                              <p:par>
                                <p:cTn id="1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500"/>
                            </p:stCondLst>
                            <p:childTnLst>
                              <p:par>
                                <p:cTn id="18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000"/>
                            </p:stCondLst>
                            <p:childTnLst>
                              <p:par>
                                <p:cTn id="19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500"/>
                            </p:stCondLst>
                            <p:childTnLst>
                              <p:par>
                                <p:cTn id="1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32" grpId="0"/>
      <p:bldP spid="33" grpId="0" animBg="1"/>
      <p:bldP spid="34" grpId="0"/>
      <p:bldP spid="35" grpId="0" animBg="1"/>
      <p:bldP spid="35" grpId="1" animBg="1"/>
      <p:bldP spid="46" grpId="0" animBg="1"/>
      <p:bldP spid="51" grpId="0"/>
      <p:bldP spid="52" grpId="0"/>
      <p:bldP spid="53" grpId="0"/>
      <p:bldP spid="56" grpId="0"/>
      <p:bldP spid="59" grpId="0"/>
      <p:bldP spid="60" grpId="0" animBg="1"/>
      <p:bldP spid="61" grpId="0"/>
      <p:bldP spid="57" grpId="0"/>
      <p:bldP spid="54" grpId="0" animBg="1"/>
      <p:bldP spid="66" grpId="0"/>
      <p:bldP spid="71" grpId="0"/>
      <p:bldP spid="72" grpId="0"/>
      <p:bldP spid="80" grpId="0" animBg="1"/>
      <p:bldP spid="82" grpId="0" animBg="1"/>
      <p:bldP spid="84" grpId="0" animBg="1"/>
      <p:bldP spid="84" grpId="1" animBg="1"/>
      <p:bldP spid="86" grpId="0" animBg="1"/>
      <p:bldP spid="89" grpId="0"/>
      <p:bldP spid="9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139952" y="260648"/>
            <a:ext cx="216024" cy="18864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499992" y="260648"/>
            <a:ext cx="216024" cy="18864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860032" y="260648"/>
            <a:ext cx="216024" cy="18864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220072" y="260648"/>
            <a:ext cx="216024" cy="18864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580112" y="260648"/>
            <a:ext cx="216024" cy="18864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  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7020272" y="-243408"/>
            <a:ext cx="1728192" cy="1156990"/>
          </a:xfrm>
        </p:spPr>
        <p:txBody>
          <a:bodyPr/>
          <a:lstStyle/>
          <a:p>
            <a:r>
              <a:rPr lang="en-GB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Strain</a:t>
            </a:r>
            <a:endParaRPr lang="en-GB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620688"/>
            <a:ext cx="9144000" cy="4320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331640" y="1196752"/>
            <a:ext cx="230425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Strain in 3 Dimensions</a:t>
            </a:r>
            <a:endParaRPr lang="en-GB" b="1" dirty="0">
              <a:solidFill>
                <a:srgbClr val="33CC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1520" y="118746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From the last slide…</a:t>
            </a:r>
            <a:endParaRPr lang="en-GB" dirty="0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1700808"/>
            <a:ext cx="1008112" cy="686375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</p:pic>
      <p:pic>
        <p:nvPicPr>
          <p:cNvPr id="28676" name="Picture 4" descr="https://upload.wikimedia.org/wikipedia/commons/thumb/e/ec/PoissonRatio.svg/300px-PoissonRatio.svg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760" y="1628800"/>
            <a:ext cx="2054437" cy="1842146"/>
          </a:xfrm>
          <a:prstGeom prst="rect">
            <a:avLst/>
          </a:prstGeom>
          <a:noFill/>
        </p:spPr>
      </p:pic>
      <p:sp>
        <p:nvSpPr>
          <p:cNvPr id="39" name="Rectangle 38"/>
          <p:cNvSpPr/>
          <p:nvPr/>
        </p:nvSpPr>
        <p:spPr>
          <a:xfrm>
            <a:off x="0" y="6669360"/>
            <a:ext cx="9144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DEN5102 lecture slides, sessions_22-24, Dr </a:t>
            </a:r>
            <a:r>
              <a:rPr lang="en-GB" sz="1100" dirty="0" err="1" smtClean="0"/>
              <a:t>Toropov</a:t>
            </a:r>
            <a:r>
              <a:rPr lang="en-GB" sz="1100" dirty="0" smtClean="0"/>
              <a:t>, QMUL, 2015; https://en.wikipedia.org/wiki/Poisson%27s_ratio</a:t>
            </a:r>
            <a:endParaRPr lang="en-GB" sz="1100" dirty="0"/>
          </a:p>
        </p:txBody>
      </p:sp>
      <p:sp>
        <p:nvSpPr>
          <p:cNvPr id="40" name="TextBox 39"/>
          <p:cNvSpPr txBox="1"/>
          <p:nvPr/>
        </p:nvSpPr>
        <p:spPr>
          <a:xfrm>
            <a:off x="1259632" y="153762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dirty="0" smtClean="0"/>
              <a:t>σ</a:t>
            </a:r>
            <a:r>
              <a:rPr lang="en-GB" sz="2000" i="1" dirty="0" smtClean="0"/>
              <a:t>x</a:t>
            </a:r>
            <a:endParaRPr lang="en-GB" sz="2800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1259632" y="1556792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dirty="0" smtClean="0"/>
              <a:t>σ</a:t>
            </a:r>
            <a:r>
              <a:rPr lang="en-GB" sz="2000" i="1" dirty="0" smtClean="0"/>
              <a:t>x</a:t>
            </a:r>
            <a:endParaRPr lang="en-GB" sz="2800" i="1" dirty="0"/>
          </a:p>
        </p:txBody>
      </p:sp>
      <p:sp>
        <p:nvSpPr>
          <p:cNvPr id="42" name="TextBox 41"/>
          <p:cNvSpPr txBox="1"/>
          <p:nvPr/>
        </p:nvSpPr>
        <p:spPr>
          <a:xfrm>
            <a:off x="5148064" y="1556792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Stress acting in the x-direction will cause deformation, and therefore strain along the x-axis.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5148064" y="2492896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Due to Poisson’s ratio, for there to be strain in the x-axis, there would be corresponding strains in the y and z-axes, i.e.</a:t>
            </a:r>
            <a:endParaRPr lang="en-GB" dirty="0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3861048"/>
            <a:ext cx="1224136" cy="55960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</p:pic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8679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76256" y="3861048"/>
            <a:ext cx="1224136" cy="56771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</p:pic>
      <p:sp>
        <p:nvSpPr>
          <p:cNvPr id="48" name="TextBox 47"/>
          <p:cNvSpPr txBox="1"/>
          <p:nvPr/>
        </p:nvSpPr>
        <p:spPr>
          <a:xfrm>
            <a:off x="5292080" y="4653136"/>
            <a:ext cx="2808312" cy="923330"/>
          </a:xfrm>
          <a:prstGeom prst="rect">
            <a:avLst/>
          </a:prstGeom>
          <a:ln>
            <a:solidFill>
              <a:srgbClr val="FF3300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err="1" smtClean="0"/>
              <a:t>N.b</a:t>
            </a:r>
            <a:r>
              <a:rPr lang="en-GB" dirty="0" smtClean="0"/>
              <a:t>. these are compressive strains, so they have a negative sign.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251520" y="3717032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normal stress can be applied to the </a:t>
            </a:r>
            <a:r>
              <a:rPr lang="en-GB" i="1" dirty="0" smtClean="0"/>
              <a:t>other directions </a:t>
            </a:r>
            <a:r>
              <a:rPr lang="en-GB" dirty="0" smtClean="0"/>
              <a:t>to yield similar expressions:</a:t>
            </a:r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251520" y="4653136"/>
            <a:ext cx="136815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Y-direction:</a:t>
            </a:r>
            <a:endParaRPr lang="en-GB" dirty="0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8681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5085184"/>
            <a:ext cx="792088" cy="54456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</p:pic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8683" name="Picture 1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5085184"/>
            <a:ext cx="1080120" cy="509199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</p:pic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8685" name="Picture 1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1" y="5085184"/>
            <a:ext cx="1080120" cy="516579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</p:pic>
      <p:sp>
        <p:nvSpPr>
          <p:cNvPr id="58" name="TextBox 57"/>
          <p:cNvSpPr txBox="1"/>
          <p:nvPr/>
        </p:nvSpPr>
        <p:spPr>
          <a:xfrm>
            <a:off x="251520" y="5661248"/>
            <a:ext cx="1440160" cy="369332"/>
          </a:xfrm>
          <a:prstGeom prst="rect">
            <a:avLst/>
          </a:prstGeom>
          <a:solidFill>
            <a:srgbClr val="00FFFF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Z-direction:</a:t>
            </a:r>
            <a:endParaRPr lang="en-GB" dirty="0"/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8687" name="Picture 15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6093296"/>
            <a:ext cx="792088" cy="551018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</p:pic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8689" name="Picture 17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7" y="6093296"/>
            <a:ext cx="1242139" cy="57606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8691" name="Picture 19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6101645"/>
            <a:ext cx="1224136" cy="56771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8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80"/>
                            </p:stCondLst>
                            <p:childTnLst>
                              <p:par>
                                <p:cTn id="17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11111E-6 L 0.59861 -0.079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" y="-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78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280"/>
                            </p:stCondLst>
                            <p:childTnLst>
                              <p:par>
                                <p:cTn id="2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20"/>
                            </p:stCondLst>
                            <p:childTnLst>
                              <p:par>
                                <p:cTn id="3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720"/>
                            </p:stCondLst>
                            <p:childTnLst>
                              <p:par>
                                <p:cTn id="4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72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220"/>
                            </p:stCondLst>
                            <p:childTnLst>
                              <p:par>
                                <p:cTn id="56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6 L 0.33472 0.16134 " pathEditMode="relative" rAng="0" ptsTypes="AA">
                                      <p:cBhvr>
                                        <p:cTn id="5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" y="81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48148E-6 L 0.075 0.00671 " pathEditMode="relative" rAng="0" ptsTypes="AA">
                                      <p:cBhvr>
                                        <p:cTn id="5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220"/>
                            </p:stCondLst>
                            <p:childTnLst>
                              <p:par>
                                <p:cTn id="6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120"/>
                            </p:stCondLst>
                            <p:childTnLst>
                              <p:par>
                                <p:cTn id="7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620"/>
                            </p:stCondLst>
                            <p:childTnLst>
                              <p:par>
                                <p:cTn id="8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120"/>
                            </p:stCondLst>
                            <p:childTnLst>
                              <p:par>
                                <p:cTn id="8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960"/>
                            </p:stCondLst>
                            <p:childTnLst>
                              <p:par>
                                <p:cTn id="9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960"/>
                            </p:stCondLst>
                            <p:childTnLst>
                              <p:par>
                                <p:cTn id="10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9" dur="1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960"/>
                            </p:stCondLst>
                            <p:childTnLst>
                              <p:par>
                                <p:cTn id="1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460"/>
                            </p:stCondLst>
                            <p:childTnLst>
                              <p:par>
                                <p:cTn id="1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0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1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980"/>
                            </p:stCondLst>
                            <p:childTnLst>
                              <p:par>
                                <p:cTn id="1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8" dur="10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6980"/>
                            </p:stCondLst>
                            <p:childTnLst>
                              <p:par>
                                <p:cTn id="1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 animBg="1"/>
      <p:bldP spid="31" grpId="0"/>
      <p:bldP spid="31" grpId="1"/>
      <p:bldP spid="32" grpId="0"/>
      <p:bldP spid="40" grpId="0"/>
      <p:bldP spid="40" grpId="1"/>
      <p:bldP spid="41" grpId="0"/>
      <p:bldP spid="41" grpId="1"/>
      <p:bldP spid="42" grpId="0"/>
      <p:bldP spid="43" grpId="0"/>
      <p:bldP spid="48" grpId="0" animBg="1"/>
      <p:bldP spid="49" grpId="0"/>
      <p:bldP spid="50" grpId="0" animBg="1"/>
      <p:bldP spid="5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139952" y="260648"/>
            <a:ext cx="216024" cy="18864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499992" y="260648"/>
            <a:ext cx="216024" cy="188640"/>
          </a:xfrm>
          <a:prstGeom prst="rect">
            <a:avLst/>
          </a:prstGeom>
          <a:solidFill>
            <a:srgbClr val="99FF3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860032" y="260648"/>
            <a:ext cx="216024" cy="18864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220072" y="260648"/>
            <a:ext cx="216024" cy="18864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580112" y="260648"/>
            <a:ext cx="216024" cy="18864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  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7020272" y="-243408"/>
            <a:ext cx="1728192" cy="1156990"/>
          </a:xfrm>
        </p:spPr>
        <p:txBody>
          <a:bodyPr/>
          <a:lstStyle/>
          <a:p>
            <a:r>
              <a:rPr lang="en-GB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Strain</a:t>
            </a:r>
            <a:endParaRPr lang="en-GB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620688"/>
            <a:ext cx="9144000" cy="4320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6839744" y="692696"/>
            <a:ext cx="230425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Strain in 3 Dimensions</a:t>
            </a:r>
            <a:endParaRPr lang="en-GB" b="1" dirty="0">
              <a:solidFill>
                <a:srgbClr val="33CC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798862"/>
            <a:ext cx="864096" cy="588321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</p:pic>
      <p:sp>
        <p:nvSpPr>
          <p:cNvPr id="39" name="Rectangle 38"/>
          <p:cNvSpPr/>
          <p:nvPr/>
        </p:nvSpPr>
        <p:spPr>
          <a:xfrm>
            <a:off x="0" y="6669360"/>
            <a:ext cx="9144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/>
              <a:t>DEN5102 lecture slides, sessions_22-24, Dr </a:t>
            </a:r>
            <a:r>
              <a:rPr lang="en-GB" sz="1100" dirty="0" err="1" smtClean="0"/>
              <a:t>Toropov</a:t>
            </a:r>
            <a:r>
              <a:rPr lang="en-GB" sz="1100" dirty="0" smtClean="0"/>
              <a:t>, QMUL, 2015; http://www.continuummechanics.org/cm/smallstrain.html </a:t>
            </a:r>
            <a:endParaRPr lang="en-GB" sz="1100" dirty="0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1844824"/>
            <a:ext cx="1224136" cy="55960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</p:pic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867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1844824"/>
            <a:ext cx="1224136" cy="56771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</p:pic>
      <p:sp>
        <p:nvSpPr>
          <p:cNvPr id="50" name="TextBox 49"/>
          <p:cNvSpPr txBox="1"/>
          <p:nvPr/>
        </p:nvSpPr>
        <p:spPr>
          <a:xfrm>
            <a:off x="395536" y="2492896"/>
            <a:ext cx="136815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Y-direction:</a:t>
            </a:r>
            <a:endParaRPr lang="en-GB" dirty="0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8681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2924944"/>
            <a:ext cx="792088" cy="54456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</p:pic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8683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2924944"/>
            <a:ext cx="1080120" cy="509199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</p:pic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8685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7" y="2924944"/>
            <a:ext cx="1080120" cy="516579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</p:pic>
      <p:sp>
        <p:nvSpPr>
          <p:cNvPr id="58" name="TextBox 57"/>
          <p:cNvSpPr txBox="1"/>
          <p:nvPr/>
        </p:nvSpPr>
        <p:spPr>
          <a:xfrm>
            <a:off x="395536" y="3501008"/>
            <a:ext cx="1440160" cy="369332"/>
          </a:xfrm>
          <a:prstGeom prst="rect">
            <a:avLst/>
          </a:prstGeom>
          <a:solidFill>
            <a:srgbClr val="00FFFF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Z-direction:</a:t>
            </a:r>
            <a:endParaRPr lang="en-GB" dirty="0"/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8687" name="Picture 1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3933056"/>
            <a:ext cx="792088" cy="551018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</p:pic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8689" name="Picture 1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3" y="3933056"/>
            <a:ext cx="1242139" cy="57606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8691" name="Picture 19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3941405"/>
            <a:ext cx="1224136" cy="56771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sp>
        <p:nvSpPr>
          <p:cNvPr id="59" name="TextBox 58"/>
          <p:cNvSpPr txBox="1"/>
          <p:nvPr/>
        </p:nvSpPr>
        <p:spPr>
          <a:xfrm>
            <a:off x="395536" y="1340768"/>
            <a:ext cx="1368152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X-direction:</a:t>
            </a:r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5148064" y="1196752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These expressions can be </a:t>
            </a:r>
            <a:r>
              <a:rPr lang="en-GB" i="1" dirty="0" smtClean="0"/>
              <a:t>superimposed</a:t>
            </a:r>
            <a:r>
              <a:rPr lang="en-GB" dirty="0" smtClean="0"/>
              <a:t> to produce a single strain equation for each direction…</a:t>
            </a:r>
            <a:endParaRPr lang="en-GB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844824"/>
            <a:ext cx="2422004" cy="558924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2924944"/>
            <a:ext cx="2096444" cy="48691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</p:pic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3933056"/>
            <a:ext cx="2406478" cy="558924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</p:pic>
      <p:sp>
        <p:nvSpPr>
          <p:cNvPr id="68" name="TextBox 67"/>
          <p:cNvSpPr txBox="1"/>
          <p:nvPr/>
        </p:nvSpPr>
        <p:spPr>
          <a:xfrm>
            <a:off x="5220072" y="2492896"/>
            <a:ext cx="288032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These are equations to calculate </a:t>
            </a:r>
            <a:r>
              <a:rPr lang="en-GB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normal strain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9" name="TextBox 68"/>
          <p:cNvSpPr txBox="1"/>
          <p:nvPr/>
        </p:nvSpPr>
        <p:spPr>
          <a:xfrm>
            <a:off x="5220072" y="3284984"/>
            <a:ext cx="288032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Expressions for </a:t>
            </a:r>
            <a:r>
              <a:rPr lang="en-GB" b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shear strain</a:t>
            </a:r>
            <a:r>
              <a:rPr lang="en-GB" dirty="0" smtClean="0"/>
              <a:t>:</a:t>
            </a:r>
            <a:endParaRPr lang="en-GB" dirty="0"/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5796136" y="5589240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 rot="1110514">
            <a:off x="5827209" y="4742925"/>
            <a:ext cx="936104" cy="864096"/>
          </a:xfrm>
          <a:prstGeom prst="rect">
            <a:avLst/>
          </a:prstGeom>
          <a:scene3d>
            <a:camera prst="isometricRight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8" name="Straight Arrow Connector 77"/>
          <p:cNvCxnSpPr/>
          <p:nvPr/>
        </p:nvCxnSpPr>
        <p:spPr>
          <a:xfrm flipV="1">
            <a:off x="5796136" y="4077072"/>
            <a:ext cx="0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5796136" y="4941168"/>
            <a:ext cx="648072" cy="648072"/>
          </a:xfrm>
          <a:prstGeom prst="rect">
            <a:avLst/>
          </a:prstGeom>
          <a:solidFill>
            <a:srgbClr val="00FF00"/>
          </a:solidFill>
          <a:ln w="3175">
            <a:solidFill>
              <a:srgbClr val="00FFFF"/>
            </a:solidFill>
            <a:prstDash val="sysDash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1" name="Straight Arrow Connector 80"/>
          <p:cNvCxnSpPr/>
          <p:nvPr/>
        </p:nvCxnSpPr>
        <p:spPr>
          <a:xfrm flipV="1">
            <a:off x="6516216" y="5445224"/>
            <a:ext cx="0" cy="14401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6660232" y="522920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</a:t>
            </a:r>
            <a:r>
              <a:rPr lang="en-GB" dirty="0" smtClean="0"/>
              <a:t>y</a:t>
            </a:r>
            <a:endParaRPr lang="en-GB" dirty="0"/>
          </a:p>
        </p:txBody>
      </p:sp>
      <p:sp>
        <p:nvSpPr>
          <p:cNvPr id="84" name="TextBox 83"/>
          <p:cNvSpPr txBox="1"/>
          <p:nvPr/>
        </p:nvSpPr>
        <p:spPr>
          <a:xfrm>
            <a:off x="5508104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7236296" y="55172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</a:t>
            </a:r>
            <a:endParaRPr lang="en-GB" dirty="0"/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5796136" y="5733256"/>
            <a:ext cx="64807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5724128" y="449982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</a:t>
            </a:r>
            <a:r>
              <a:rPr lang="en-GB" dirty="0" smtClean="0"/>
              <a:t>x</a:t>
            </a:r>
            <a:endParaRPr lang="en-GB" dirty="0"/>
          </a:p>
        </p:txBody>
      </p:sp>
      <p:cxnSp>
        <p:nvCxnSpPr>
          <p:cNvPr id="91" name="Straight Arrow Connector 90"/>
          <p:cNvCxnSpPr/>
          <p:nvPr/>
        </p:nvCxnSpPr>
        <p:spPr>
          <a:xfrm flipH="1">
            <a:off x="5796136" y="4869160"/>
            <a:ext cx="21602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5940152" y="58052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</a:t>
            </a:r>
            <a:endParaRPr lang="en-GB" dirty="0"/>
          </a:p>
        </p:txBody>
      </p:sp>
      <p:sp>
        <p:nvSpPr>
          <p:cNvPr id="93" name="TextBox 92"/>
          <p:cNvSpPr txBox="1"/>
          <p:nvPr/>
        </p:nvSpPr>
        <p:spPr>
          <a:xfrm>
            <a:off x="7164288" y="4005064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Assuming the starting shape is a square…</a:t>
            </a:r>
            <a:endParaRPr lang="en-GB" dirty="0"/>
          </a:p>
        </p:txBody>
      </p:sp>
      <p:sp>
        <p:nvSpPr>
          <p:cNvPr id="94" name="TextBox 93"/>
          <p:cNvSpPr txBox="1"/>
          <p:nvPr/>
        </p:nvSpPr>
        <p:spPr>
          <a:xfrm>
            <a:off x="7164288" y="4005064"/>
            <a:ext cx="16561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deformation occurs due to strain in both the x and y directions…</a:t>
            </a:r>
            <a:endParaRPr lang="en-GB" dirty="0"/>
          </a:p>
        </p:txBody>
      </p:sp>
      <p:sp>
        <p:nvSpPr>
          <p:cNvPr id="95" name="TextBox 94"/>
          <p:cNvSpPr txBox="1"/>
          <p:nvPr/>
        </p:nvSpPr>
        <p:spPr>
          <a:xfrm>
            <a:off x="7164288" y="4077072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following equation is obtained:</a:t>
            </a:r>
            <a:endParaRPr lang="en-GB" dirty="0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31751" name="Picture 7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6296" y="5949280"/>
            <a:ext cx="1282622" cy="5196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98" name="TextBox 97"/>
          <p:cNvSpPr txBox="1"/>
          <p:nvPr/>
        </p:nvSpPr>
        <p:spPr>
          <a:xfrm>
            <a:off x="7236296" y="4077072"/>
            <a:ext cx="1368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But this only applies for small strains.</a:t>
            </a:r>
            <a:endParaRPr lang="en-GB" dirty="0"/>
          </a:p>
        </p:txBody>
      </p:sp>
      <p:sp>
        <p:nvSpPr>
          <p:cNvPr id="99" name="TextBox 98"/>
          <p:cNvSpPr txBox="1"/>
          <p:nvPr/>
        </p:nvSpPr>
        <p:spPr>
          <a:xfrm>
            <a:off x="7308304" y="4039904"/>
            <a:ext cx="13681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 general strain cases can be calculated using…</a:t>
            </a:r>
            <a:endParaRPr lang="en-GB" dirty="0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  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31761" name="Picture 17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4437112"/>
            <a:ext cx="1008112" cy="4151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  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31764" name="Picture 20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5013176"/>
            <a:ext cx="1033829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  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  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7308304" y="407707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Where…</a:t>
            </a:r>
            <a:endParaRPr lang="en-GB" dirty="0"/>
          </a:p>
        </p:txBody>
      </p:sp>
      <p:sp>
        <p:nvSpPr>
          <p:cNvPr id="118" name="TextBox 117"/>
          <p:cNvSpPr txBox="1"/>
          <p:nvPr/>
        </p:nvSpPr>
        <p:spPr>
          <a:xfrm>
            <a:off x="5724128" y="57239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G</a:t>
            </a:r>
            <a:endParaRPr lang="en-GB" i="1" dirty="0"/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ko-K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  </a:t>
            </a:r>
            <a:endParaRPr kumimoji="0" lang="en-GB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1770" name="Picture 26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336" y="4725144"/>
            <a:ext cx="720080" cy="417646"/>
          </a:xfrm>
          <a:prstGeom prst="rect">
            <a:avLst/>
          </a:prstGeom>
          <a:noFill/>
        </p:spPr>
      </p:pic>
      <p:sp>
        <p:nvSpPr>
          <p:cNvPr id="31772" name="Rectangle 28"/>
          <p:cNvSpPr>
            <a:spLocks noChangeArrowheads="1"/>
          </p:cNvSpPr>
          <p:nvPr/>
        </p:nvSpPr>
        <p:spPr bwMode="auto">
          <a:xfrm>
            <a:off x="0" y="276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74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31773" name="Picture 29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5589240"/>
            <a:ext cx="1080120" cy="45139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31775" name="Rectangle 31"/>
          <p:cNvSpPr>
            <a:spLocks noChangeArrowheads="1"/>
          </p:cNvSpPr>
          <p:nvPr/>
        </p:nvSpPr>
        <p:spPr bwMode="auto">
          <a:xfrm>
            <a:off x="0" y="266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ko-K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 </a:t>
            </a:r>
            <a:r>
              <a:rPr kumimoji="0" lang="en-GB" altLang="ko-K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GB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0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0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0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1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50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50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50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50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000"/>
                            </p:stCondLst>
                            <p:childTnLst>
                              <p:par>
                                <p:cTn id="105" presetID="50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50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50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000"/>
                            </p:stCondLst>
                            <p:childTnLst>
                              <p:par>
                                <p:cTn id="1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4500"/>
                            </p:stCondLst>
                            <p:childTnLst>
                              <p:par>
                                <p:cTn id="12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7" dur="80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8" dur="80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80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6180"/>
                            </p:stCondLst>
                            <p:childTnLst>
                              <p:par>
                                <p:cTn id="13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3" dur="80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4" dur="80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80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900" decel="100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900" decel="100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900" decel="100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900" decel="100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900" decel="100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900" decel="100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900" decel="100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000"/>
                            </p:stCondLst>
                            <p:childTnLst>
                              <p:par>
                                <p:cTn id="18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3" dur="80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4" dur="80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5" dur="80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89"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6" dur="80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7" dur="80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80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2740"/>
                            </p:stCondLst>
                            <p:childTnLst>
                              <p:par>
                                <p:cTn id="20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3240"/>
                            </p:stCondLst>
                            <p:childTnLst>
                              <p:par>
                                <p:cTn id="20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19" dur="5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500"/>
                            </p:stCondLst>
                            <p:childTnLst>
                              <p:par>
                                <p:cTn id="2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6" dur="80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7" dur="80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8" dur="80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1780"/>
                            </p:stCondLst>
                            <p:childTnLst>
                              <p:par>
                                <p:cTn id="23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4" dur="1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500"/>
                            </p:stCondLst>
                            <p:childTnLst>
                              <p:par>
                                <p:cTn id="24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5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6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7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" decel="100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450" accel="100000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" decel="100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450" accel="100000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4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" decel="100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450" accel="100000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" decel="100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450" accel="100000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6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50" decel="100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450" accel="100000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2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" decel="100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450" accel="100000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" decel="100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450" accel="100000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4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" decel="100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450" accel="100000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0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50" decel="100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450" accel="100000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" decel="100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450" accel="100000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2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" decel="100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450" accel="100000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8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" decel="100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450" accel="100000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500"/>
                            </p:stCondLst>
                            <p:childTnLst>
                              <p:par>
                                <p:cTn id="323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07407E-6 L -0.21979 -0.31088 " pathEditMode="relative" rAng="0" ptsTypes="AA">
                                      <p:cBhvr>
                                        <p:cTn id="324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" y="-1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8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5" dur="80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6" dur="80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7" dur="80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2180"/>
                            </p:stCondLst>
                            <p:childTnLst>
                              <p:par>
                                <p:cTn id="33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1" dur="5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3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2680"/>
                            </p:stCondLst>
                            <p:childTnLst>
                              <p:par>
                                <p:cTn id="34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7" dur="5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5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9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3180"/>
                            </p:stCondLst>
                            <p:childTnLst>
                              <p:par>
                                <p:cTn id="35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3" dur="500" fill="hold"/>
                                        <p:tgtEl>
                                          <p:spTgt spid="31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500" fill="hold"/>
                                        <p:tgtEl>
                                          <p:spTgt spid="31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5" dur="500"/>
                                        <p:tgtEl>
                                          <p:spTgt spid="31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59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3" fill="hold">
                            <p:stCondLst>
                              <p:cond delay="500"/>
                            </p:stCondLst>
                            <p:childTnLst>
                              <p:par>
                                <p:cTn id="36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6" dur="8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7" dur="8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8" dur="8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780"/>
                            </p:stCondLst>
                            <p:childTnLst>
                              <p:par>
                                <p:cTn id="372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07407E-6 L 0.16528 -0.15162 " pathEditMode="relative" rAng="0" ptsTypes="AA">
                                      <p:cBhvr>
                                        <p:cTn id="373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-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2780"/>
                            </p:stCondLst>
                            <p:childTnLst>
                              <p:par>
                                <p:cTn id="3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7" dur="5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8" grpId="0" animBg="1"/>
      <p:bldP spid="59" grpId="0" animBg="1"/>
      <p:bldP spid="60" grpId="0"/>
      <p:bldP spid="68" grpId="0" animBg="1"/>
      <p:bldP spid="69" grpId="0" animBg="1"/>
      <p:bldP spid="75" grpId="0" animBg="1"/>
      <p:bldP spid="75" grpId="1" animBg="1"/>
      <p:bldP spid="79" grpId="0" animBg="1"/>
      <p:bldP spid="79" grpId="1" animBg="1"/>
      <p:bldP spid="83" grpId="0"/>
      <p:bldP spid="83" grpId="1"/>
      <p:bldP spid="84" grpId="0"/>
      <p:bldP spid="84" grpId="1"/>
      <p:bldP spid="85" grpId="0"/>
      <p:bldP spid="85" grpId="1"/>
      <p:bldP spid="88" grpId="0"/>
      <p:bldP spid="88" grpId="1"/>
      <p:bldP spid="92" grpId="0"/>
      <p:bldP spid="92" grpId="1"/>
      <p:bldP spid="93" grpId="0"/>
      <p:bldP spid="93" grpId="1"/>
      <p:bldP spid="94" grpId="0"/>
      <p:bldP spid="94" grpId="1"/>
      <p:bldP spid="95" grpId="0"/>
      <p:bldP spid="95" grpId="1"/>
      <p:bldP spid="98" grpId="0"/>
      <p:bldP spid="98" grpId="1"/>
      <p:bldP spid="99" grpId="0"/>
      <p:bldP spid="99" grpId="1"/>
      <p:bldP spid="117" grpId="0"/>
      <p:bldP spid="118" grpId="0"/>
      <p:bldP spid="118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Picture 2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3356992"/>
            <a:ext cx="1080120" cy="45139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139952" y="260648"/>
            <a:ext cx="216024" cy="18864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499992" y="260648"/>
            <a:ext cx="216024" cy="188640"/>
          </a:xfrm>
          <a:prstGeom prst="rect">
            <a:avLst/>
          </a:prstGeom>
          <a:solidFill>
            <a:srgbClr val="99FF3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860032" y="260648"/>
            <a:ext cx="216024" cy="188640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220072" y="260648"/>
            <a:ext cx="216024" cy="18864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580112" y="260648"/>
            <a:ext cx="216024" cy="18864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  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7020272" y="-243408"/>
            <a:ext cx="1728192" cy="1156990"/>
          </a:xfrm>
        </p:spPr>
        <p:txBody>
          <a:bodyPr/>
          <a:lstStyle/>
          <a:p>
            <a:r>
              <a:rPr lang="en-GB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Strain</a:t>
            </a:r>
            <a:endParaRPr lang="en-GB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  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  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  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  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ko-K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  </a:t>
            </a:r>
            <a:endParaRPr kumimoji="0" lang="en-GB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72" name="Rectangle 28"/>
          <p:cNvSpPr>
            <a:spLocks noChangeArrowheads="1"/>
          </p:cNvSpPr>
          <p:nvPr/>
        </p:nvSpPr>
        <p:spPr bwMode="auto">
          <a:xfrm>
            <a:off x="0" y="276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Rectangle 6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  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0" y="620688"/>
            <a:ext cx="9144000" cy="4320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TextBox 99"/>
          <p:cNvSpPr txBox="1"/>
          <p:nvPr/>
        </p:nvSpPr>
        <p:spPr>
          <a:xfrm>
            <a:off x="1331640" y="1196752"/>
            <a:ext cx="230425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Strain Tensors</a:t>
            </a:r>
            <a:endParaRPr lang="en-GB" b="1" dirty="0">
              <a:solidFill>
                <a:srgbClr val="33CC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6" name="Picture 1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2132856"/>
            <a:ext cx="1008112" cy="4151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pic>
        <p:nvPicPr>
          <p:cNvPr id="107" name="Picture 2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2708920"/>
            <a:ext cx="1033829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109" name="TextBox 108"/>
          <p:cNvSpPr txBox="1"/>
          <p:nvPr/>
        </p:nvSpPr>
        <p:spPr>
          <a:xfrm>
            <a:off x="467544" y="1196752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a very similar way to stress tensors, the strain tensor matrix can be set up like so: </a:t>
            </a:r>
            <a:endParaRPr lang="en-GB" dirty="0"/>
          </a:p>
        </p:txBody>
      </p:sp>
      <p:sp>
        <p:nvSpPr>
          <p:cNvPr id="110" name="Double Bracket 109"/>
          <p:cNvSpPr/>
          <p:nvPr/>
        </p:nvSpPr>
        <p:spPr>
          <a:xfrm>
            <a:off x="5508104" y="2060848"/>
            <a:ext cx="1656184" cy="1440160"/>
          </a:xfrm>
          <a:prstGeom prst="bracketPair">
            <a:avLst>
              <a:gd name="adj" fmla="val 12954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TextBox 110"/>
          <p:cNvSpPr txBox="1"/>
          <p:nvPr/>
        </p:nvSpPr>
        <p:spPr>
          <a:xfrm>
            <a:off x="971600" y="206084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γ</a:t>
            </a:r>
            <a:r>
              <a:rPr lang="en-GB" sz="1600" i="1" dirty="0" err="1" smtClean="0">
                <a:solidFill>
                  <a:srgbClr val="00FF00"/>
                </a:solidFill>
              </a:rPr>
              <a:t>xy</a:t>
            </a:r>
            <a:endParaRPr lang="en-GB" sz="2400" i="1" dirty="0">
              <a:solidFill>
                <a:srgbClr val="00FF00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3563888" y="2060848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/2 =</a:t>
            </a:r>
            <a:r>
              <a:rPr lang="el-GR" sz="2400" dirty="0" smtClean="0"/>
              <a:t>ε</a:t>
            </a:r>
            <a:r>
              <a:rPr lang="en-GB" sz="1600" dirty="0" err="1" smtClean="0">
                <a:solidFill>
                  <a:srgbClr val="00FF00"/>
                </a:solidFill>
              </a:rPr>
              <a:t>xy</a:t>
            </a:r>
            <a:endParaRPr lang="en-GB" sz="2400" dirty="0">
              <a:solidFill>
                <a:srgbClr val="00FF00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971600" y="2679303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γ</a:t>
            </a:r>
            <a:r>
              <a:rPr lang="en-GB" sz="1600" i="1" dirty="0" err="1" smtClean="0">
                <a:solidFill>
                  <a:srgbClr val="FF0000"/>
                </a:solidFill>
              </a:rPr>
              <a:t>yz</a:t>
            </a:r>
            <a:endParaRPr lang="en-GB" sz="2400" i="1" dirty="0">
              <a:solidFill>
                <a:srgbClr val="00FF00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563888" y="2708920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/2 =</a:t>
            </a:r>
            <a:r>
              <a:rPr lang="el-GR" sz="2400" dirty="0" smtClean="0"/>
              <a:t>ε</a:t>
            </a:r>
            <a:r>
              <a:rPr lang="en-GB" sz="1600" dirty="0" err="1" smtClean="0">
                <a:solidFill>
                  <a:srgbClr val="FF0000"/>
                </a:solidFill>
              </a:rPr>
              <a:t>yz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971600" y="328498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γ</a:t>
            </a:r>
            <a:r>
              <a:rPr lang="en-GB" sz="1600" i="1" dirty="0" err="1" smtClean="0">
                <a:solidFill>
                  <a:srgbClr val="00B0F0"/>
                </a:solidFill>
              </a:rPr>
              <a:t>xz</a:t>
            </a:r>
            <a:endParaRPr lang="en-GB" sz="2400" i="1" dirty="0">
              <a:solidFill>
                <a:srgbClr val="00B0F0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563888" y="3284984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/2 =</a:t>
            </a:r>
            <a:r>
              <a:rPr lang="el-GR" sz="2400" dirty="0" smtClean="0"/>
              <a:t>ε</a:t>
            </a:r>
            <a:r>
              <a:rPr lang="en-GB" sz="1600" dirty="0" err="1" smtClean="0">
                <a:solidFill>
                  <a:srgbClr val="00B0F0"/>
                </a:solidFill>
              </a:rPr>
              <a:t>xz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5580112" y="2175247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00B0F0"/>
                </a:solidFill>
              </a:rPr>
              <a:t>ε</a:t>
            </a:r>
            <a:r>
              <a:rPr lang="en-GB" sz="1600" dirty="0" smtClean="0">
                <a:solidFill>
                  <a:srgbClr val="00B0F0"/>
                </a:solidFill>
              </a:rPr>
              <a:t>x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6084168" y="2564904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00B0F0"/>
                </a:solidFill>
              </a:rPr>
              <a:t>ε</a:t>
            </a:r>
            <a:r>
              <a:rPr lang="en-GB" sz="1600" dirty="0" smtClean="0">
                <a:solidFill>
                  <a:srgbClr val="00B0F0"/>
                </a:solidFill>
              </a:rPr>
              <a:t>y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6660232" y="299695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00B0F0"/>
                </a:solidFill>
              </a:rPr>
              <a:t>ε</a:t>
            </a:r>
            <a:r>
              <a:rPr lang="en-GB" sz="1600" dirty="0" smtClean="0">
                <a:solidFill>
                  <a:srgbClr val="00B0F0"/>
                </a:solidFill>
              </a:rPr>
              <a:t>z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4067944" y="2060848"/>
            <a:ext cx="5052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ε</a:t>
            </a:r>
            <a:r>
              <a:rPr lang="en-GB" sz="1600" dirty="0" err="1" smtClean="0">
                <a:solidFill>
                  <a:srgbClr val="00FF00"/>
                </a:solidFill>
              </a:rPr>
              <a:t>xy</a:t>
            </a:r>
            <a:endParaRPr lang="en-GB" dirty="0"/>
          </a:p>
        </p:txBody>
      </p:sp>
      <p:sp>
        <p:nvSpPr>
          <p:cNvPr id="124" name="Rectangle 123"/>
          <p:cNvSpPr/>
          <p:nvPr/>
        </p:nvSpPr>
        <p:spPr>
          <a:xfrm>
            <a:off x="4067944" y="2060848"/>
            <a:ext cx="5052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ε</a:t>
            </a:r>
            <a:r>
              <a:rPr lang="en-GB" sz="1600" dirty="0" err="1" smtClean="0">
                <a:solidFill>
                  <a:srgbClr val="00FF00"/>
                </a:solidFill>
              </a:rPr>
              <a:t>xy</a:t>
            </a:r>
            <a:endParaRPr lang="en-GB" dirty="0"/>
          </a:p>
        </p:txBody>
      </p:sp>
      <p:sp>
        <p:nvSpPr>
          <p:cNvPr id="125" name="Rectangle 124"/>
          <p:cNvSpPr/>
          <p:nvPr/>
        </p:nvSpPr>
        <p:spPr>
          <a:xfrm>
            <a:off x="4067944" y="2708920"/>
            <a:ext cx="497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ε</a:t>
            </a:r>
            <a:r>
              <a:rPr lang="en-GB" sz="1600" dirty="0" err="1" smtClean="0">
                <a:solidFill>
                  <a:srgbClr val="FF0000"/>
                </a:solidFill>
              </a:rPr>
              <a:t>yz</a:t>
            </a:r>
            <a:endParaRPr lang="en-GB" dirty="0"/>
          </a:p>
        </p:txBody>
      </p:sp>
      <p:sp>
        <p:nvSpPr>
          <p:cNvPr id="126" name="Rectangle 125"/>
          <p:cNvSpPr/>
          <p:nvPr/>
        </p:nvSpPr>
        <p:spPr>
          <a:xfrm>
            <a:off x="4074876" y="2708920"/>
            <a:ext cx="497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ε</a:t>
            </a:r>
            <a:r>
              <a:rPr lang="en-GB" sz="1600" dirty="0" err="1" smtClean="0">
                <a:solidFill>
                  <a:srgbClr val="FF0000"/>
                </a:solidFill>
              </a:rPr>
              <a:t>yz</a:t>
            </a:r>
            <a:endParaRPr lang="en-GB" dirty="0"/>
          </a:p>
        </p:txBody>
      </p:sp>
      <p:sp>
        <p:nvSpPr>
          <p:cNvPr id="127" name="Rectangle 126"/>
          <p:cNvSpPr/>
          <p:nvPr/>
        </p:nvSpPr>
        <p:spPr>
          <a:xfrm>
            <a:off x="4067944" y="3284984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ε</a:t>
            </a:r>
            <a:r>
              <a:rPr lang="en-GB" sz="1600" dirty="0" err="1" smtClean="0">
                <a:solidFill>
                  <a:srgbClr val="00B0F0"/>
                </a:solidFill>
              </a:rPr>
              <a:t>xz</a:t>
            </a:r>
            <a:endParaRPr lang="en-GB" dirty="0"/>
          </a:p>
        </p:txBody>
      </p:sp>
      <p:sp>
        <p:nvSpPr>
          <p:cNvPr id="128" name="Rectangle 127"/>
          <p:cNvSpPr/>
          <p:nvPr/>
        </p:nvSpPr>
        <p:spPr>
          <a:xfrm>
            <a:off x="4067944" y="3284984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prstClr val="black"/>
                </a:solidFill>
              </a:rPr>
              <a:t>ε</a:t>
            </a:r>
            <a:r>
              <a:rPr lang="en-GB" sz="1600" dirty="0" err="1" smtClean="0">
                <a:solidFill>
                  <a:srgbClr val="00B0F0"/>
                </a:solidFill>
              </a:rPr>
              <a:t>xz</a:t>
            </a:r>
            <a:endParaRPr lang="en-GB" dirty="0"/>
          </a:p>
        </p:txBody>
      </p:sp>
      <p:sp>
        <p:nvSpPr>
          <p:cNvPr id="129" name="TextBox 128"/>
          <p:cNvSpPr txBox="1"/>
          <p:nvPr/>
        </p:nvSpPr>
        <p:spPr>
          <a:xfrm>
            <a:off x="683568" y="4005064"/>
            <a:ext cx="3096344" cy="646331"/>
          </a:xfrm>
          <a:prstGeom prst="rect">
            <a:avLst/>
          </a:prstGeom>
          <a:solidFill>
            <a:srgbClr val="00FF0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Notable similarities between Stress and Strain Cases:</a:t>
            </a:r>
            <a:endParaRPr lang="en-GB" dirty="0"/>
          </a:p>
        </p:txBody>
      </p:sp>
      <p:sp>
        <p:nvSpPr>
          <p:cNvPr id="130" name="TextBox 129"/>
          <p:cNvSpPr txBox="1"/>
          <p:nvPr/>
        </p:nvSpPr>
        <p:spPr>
          <a:xfrm>
            <a:off x="683568" y="4725144"/>
            <a:ext cx="6264696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The axis at which principle strains occur –  is when shear strain is equal to zero.</a:t>
            </a:r>
            <a:endParaRPr lang="en-GB" dirty="0"/>
          </a:p>
        </p:txBody>
      </p:sp>
      <p:sp>
        <p:nvSpPr>
          <p:cNvPr id="131" name="TextBox 130"/>
          <p:cNvSpPr txBox="1"/>
          <p:nvPr/>
        </p:nvSpPr>
        <p:spPr>
          <a:xfrm>
            <a:off x="683568" y="5435932"/>
            <a:ext cx="6264696" cy="36933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Strain tensor invariants also exist…</a:t>
            </a:r>
            <a:endParaRPr lang="en-GB" dirty="0"/>
          </a:p>
        </p:txBody>
      </p:sp>
      <p:sp>
        <p:nvSpPr>
          <p:cNvPr id="132" name="TextBox 131"/>
          <p:cNvSpPr txBox="1"/>
          <p:nvPr/>
        </p:nvSpPr>
        <p:spPr>
          <a:xfrm>
            <a:off x="683568" y="5890046"/>
            <a:ext cx="6264696" cy="92333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…along with the tensor matrices and equations derived from the Mohr’s circle, the following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variables key</a:t>
            </a:r>
            <a:r>
              <a:rPr lang="en-GB" dirty="0" smtClean="0"/>
              <a:t> can be used to replace stress terms with strain terms…</a:t>
            </a:r>
            <a:endParaRPr lang="en-GB" dirty="0"/>
          </a:p>
        </p:txBody>
      </p:sp>
      <p:sp>
        <p:nvSpPr>
          <p:cNvPr id="133" name="TextBox 132"/>
          <p:cNvSpPr txBox="1"/>
          <p:nvPr/>
        </p:nvSpPr>
        <p:spPr>
          <a:xfrm>
            <a:off x="3203848" y="615601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Variables Key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34" name="Table 133"/>
          <p:cNvGraphicFramePr>
            <a:graphicFrameLocks noGrp="1"/>
          </p:cNvGraphicFramePr>
          <p:nvPr/>
        </p:nvGraphicFramePr>
        <p:xfrm>
          <a:off x="7020272" y="4221088"/>
          <a:ext cx="202704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3520"/>
                <a:gridCol w="1013520"/>
              </a:tblGrid>
              <a:tr h="345186">
                <a:tc>
                  <a:txBody>
                    <a:bodyPr/>
                    <a:lstStyle/>
                    <a:p>
                      <a:r>
                        <a:rPr lang="en-GB" dirty="0" smtClean="0"/>
                        <a:t>Strains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Stresses</a:t>
                      </a:r>
                      <a:endParaRPr lang="en-GB" dirty="0"/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4518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5" name="TextBox 134"/>
          <p:cNvSpPr txBox="1"/>
          <p:nvPr/>
        </p:nvSpPr>
        <p:spPr>
          <a:xfrm>
            <a:off x="5580112" y="2175247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00B0F0"/>
                </a:solidFill>
              </a:rPr>
              <a:t>ε</a:t>
            </a:r>
            <a:r>
              <a:rPr lang="en-GB" sz="1600" dirty="0" smtClean="0">
                <a:solidFill>
                  <a:srgbClr val="00B0F0"/>
                </a:solidFill>
              </a:rPr>
              <a:t>x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6084168" y="2564904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00B0F0"/>
                </a:solidFill>
              </a:rPr>
              <a:t>ε</a:t>
            </a:r>
            <a:r>
              <a:rPr lang="en-GB" sz="1600" dirty="0" smtClean="0">
                <a:solidFill>
                  <a:srgbClr val="00B0F0"/>
                </a:solidFill>
              </a:rPr>
              <a:t>y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6660232" y="299695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00B0F0"/>
                </a:solidFill>
              </a:rPr>
              <a:t>ε</a:t>
            </a:r>
            <a:r>
              <a:rPr lang="en-GB" sz="1600" dirty="0" smtClean="0">
                <a:solidFill>
                  <a:srgbClr val="00B0F0"/>
                </a:solidFill>
              </a:rPr>
              <a:t>z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3203848" y="206084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γ</a:t>
            </a:r>
            <a:r>
              <a:rPr lang="en-GB" sz="1600" i="1" dirty="0" err="1" smtClean="0">
                <a:solidFill>
                  <a:srgbClr val="00FF00"/>
                </a:solidFill>
              </a:rPr>
              <a:t>xy</a:t>
            </a:r>
            <a:r>
              <a:rPr lang="en-GB" sz="1600" i="1" dirty="0" smtClean="0">
                <a:solidFill>
                  <a:srgbClr val="00FF00"/>
                </a:solidFill>
              </a:rPr>
              <a:t> </a:t>
            </a:r>
            <a:r>
              <a:rPr lang="en-GB" sz="2400" i="1" dirty="0" smtClean="0"/>
              <a:t>/2</a:t>
            </a:r>
            <a:endParaRPr lang="en-GB" sz="2400" i="1" dirty="0"/>
          </a:p>
        </p:txBody>
      </p:sp>
      <p:sp>
        <p:nvSpPr>
          <p:cNvPr id="140" name="TextBox 139"/>
          <p:cNvSpPr txBox="1"/>
          <p:nvPr/>
        </p:nvSpPr>
        <p:spPr>
          <a:xfrm>
            <a:off x="3275856" y="270892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γ</a:t>
            </a:r>
            <a:r>
              <a:rPr lang="en-GB" sz="1600" i="1" dirty="0" err="1" smtClean="0">
                <a:solidFill>
                  <a:srgbClr val="FF0000"/>
                </a:solidFill>
              </a:rPr>
              <a:t>yz</a:t>
            </a:r>
            <a:r>
              <a:rPr lang="en-GB" sz="2400" i="1" dirty="0" smtClean="0"/>
              <a:t>/2</a:t>
            </a:r>
            <a:endParaRPr lang="en-GB" sz="2400" i="1" dirty="0">
              <a:solidFill>
                <a:srgbClr val="00FF00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3203848" y="328498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γ</a:t>
            </a:r>
            <a:r>
              <a:rPr lang="en-GB" sz="1600" i="1" dirty="0" err="1" smtClean="0">
                <a:solidFill>
                  <a:srgbClr val="00B0F0"/>
                </a:solidFill>
              </a:rPr>
              <a:t>xz</a:t>
            </a:r>
            <a:r>
              <a:rPr lang="en-GB" sz="1600" i="1" dirty="0" smtClean="0">
                <a:solidFill>
                  <a:srgbClr val="00B0F0"/>
                </a:solidFill>
              </a:rPr>
              <a:t> </a:t>
            </a:r>
            <a:r>
              <a:rPr lang="en-GB" sz="2400" i="1" dirty="0" smtClean="0"/>
              <a:t>/2</a:t>
            </a:r>
            <a:endParaRPr lang="en-GB" sz="2400" i="1" dirty="0">
              <a:solidFill>
                <a:srgbClr val="00B0F0"/>
              </a:solidFill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8388424" y="4581128"/>
            <a:ext cx="4058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sz="1400" b="1" dirty="0" smtClean="0">
                <a:solidFill>
                  <a:srgbClr val="4F81BD">
                    <a:lumMod val="75000"/>
                  </a:srgbClr>
                </a:solidFill>
              </a:rPr>
              <a:t>x</a:t>
            </a:r>
            <a:endParaRPr lang="en-GB" sz="2800" dirty="0"/>
          </a:p>
        </p:txBody>
      </p:sp>
      <p:sp>
        <p:nvSpPr>
          <p:cNvPr id="143" name="Rectangle 142"/>
          <p:cNvSpPr/>
          <p:nvPr/>
        </p:nvSpPr>
        <p:spPr>
          <a:xfrm>
            <a:off x="8388424" y="4941168"/>
            <a:ext cx="4219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sz="1400" b="1" dirty="0" smtClean="0">
                <a:solidFill>
                  <a:srgbClr val="4F81BD">
                    <a:lumMod val="75000"/>
                  </a:srgbClr>
                </a:solidFill>
              </a:rPr>
              <a:t>y</a:t>
            </a:r>
            <a:endParaRPr lang="en-GB" sz="2800" dirty="0"/>
          </a:p>
        </p:txBody>
      </p:sp>
      <p:sp>
        <p:nvSpPr>
          <p:cNvPr id="144" name="Rectangle 143"/>
          <p:cNvSpPr/>
          <p:nvPr/>
        </p:nvSpPr>
        <p:spPr>
          <a:xfrm>
            <a:off x="8388424" y="5301208"/>
            <a:ext cx="4058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sz="1400" b="1" dirty="0" smtClean="0">
                <a:solidFill>
                  <a:srgbClr val="4F81BD">
                    <a:lumMod val="75000"/>
                  </a:srgbClr>
                </a:solidFill>
              </a:rPr>
              <a:t>z</a:t>
            </a:r>
            <a:endParaRPr lang="en-GB" sz="2800" dirty="0"/>
          </a:p>
        </p:txBody>
      </p:sp>
      <p:sp>
        <p:nvSpPr>
          <p:cNvPr id="145" name="Rectangle 144"/>
          <p:cNvSpPr/>
          <p:nvPr/>
        </p:nvSpPr>
        <p:spPr>
          <a:xfrm>
            <a:off x="8393048" y="6021288"/>
            <a:ext cx="4994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τ</a:t>
            </a:r>
            <a:r>
              <a:rPr lang="en-GB" sz="1400" b="1" dirty="0" err="1" smtClean="0">
                <a:solidFill>
                  <a:srgbClr val="FF0000"/>
                </a:solidFill>
              </a:rPr>
              <a:t>yz</a:t>
            </a:r>
            <a:r>
              <a:rPr lang="en-GB" sz="2000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endParaRPr lang="en-GB" sz="2800" dirty="0"/>
          </a:p>
        </p:txBody>
      </p:sp>
      <p:sp>
        <p:nvSpPr>
          <p:cNvPr id="146" name="Rectangle 145"/>
          <p:cNvSpPr/>
          <p:nvPr/>
        </p:nvSpPr>
        <p:spPr>
          <a:xfrm>
            <a:off x="8395228" y="6413266"/>
            <a:ext cx="4972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τ</a:t>
            </a:r>
            <a:r>
              <a:rPr lang="en-GB" sz="1400" b="1" dirty="0" err="1" smtClean="0">
                <a:solidFill>
                  <a:srgbClr val="FF0000"/>
                </a:solidFill>
              </a:rPr>
              <a:t>xz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  <a:endParaRPr lang="en-GB" sz="2800" dirty="0"/>
          </a:p>
        </p:txBody>
      </p:sp>
      <p:sp>
        <p:nvSpPr>
          <p:cNvPr id="147" name="Rectangle 146"/>
          <p:cNvSpPr/>
          <p:nvPr/>
        </p:nvSpPr>
        <p:spPr>
          <a:xfrm>
            <a:off x="8382404" y="5661248"/>
            <a:ext cx="5100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τ</a:t>
            </a:r>
            <a:r>
              <a:rPr lang="en-GB" sz="1400" b="1" dirty="0" err="1" smtClean="0">
                <a:solidFill>
                  <a:srgbClr val="FF0000"/>
                </a:solidFill>
              </a:rPr>
              <a:t>xy</a:t>
            </a:r>
            <a:r>
              <a:rPr lang="en-GB" sz="2000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11111E-6 L 0.5592 -0.079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" y="-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88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380"/>
                            </p:stCondLst>
                            <p:childTnLst>
                              <p:par>
                                <p:cTn id="3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880"/>
                            </p:stCondLst>
                            <p:childTnLst>
                              <p:par>
                                <p:cTn id="4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380"/>
                            </p:stCondLst>
                            <p:childTnLst>
                              <p:par>
                                <p:cTn id="4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380"/>
                            </p:stCondLst>
                            <p:childTnLst>
                              <p:par>
                                <p:cTn id="50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1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380"/>
                            </p:stCondLst>
                            <p:childTnLst>
                              <p:par>
                                <p:cTn id="5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660"/>
                            </p:stCondLst>
                            <p:childTnLst>
                              <p:par>
                                <p:cTn id="5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660"/>
                            </p:stCondLst>
                            <p:childTnLst>
                              <p:par>
                                <p:cTn id="62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3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660"/>
                            </p:stCondLst>
                            <p:childTnLst>
                              <p:par>
                                <p:cTn id="6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940"/>
                            </p:stCondLst>
                            <p:childTnLst>
                              <p:par>
                                <p:cTn id="7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940"/>
                            </p:stCondLst>
                            <p:childTnLst>
                              <p:par>
                                <p:cTn id="7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75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940"/>
                            </p:stCondLst>
                            <p:childTnLst>
                              <p:par>
                                <p:cTn id="7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1220"/>
                            </p:stCondLst>
                            <p:childTnLst>
                              <p:par>
                                <p:cTn id="8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1720"/>
                            </p:stCondLst>
                            <p:childTnLst>
                              <p:par>
                                <p:cTn id="8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220"/>
                            </p:stCondLst>
                            <p:childTnLst>
                              <p:par>
                                <p:cTn id="9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2720"/>
                            </p:stCondLst>
                            <p:childTnLst>
                              <p:par>
                                <p:cTn id="9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3220"/>
                            </p:stCondLst>
                            <p:childTnLst>
                              <p:par>
                                <p:cTn id="103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L 0.21666 0.01898 " pathEditMode="relative" rAng="0" ptsTypes="AA">
                                      <p:cBhvr>
                                        <p:cTn id="104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9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L 0.16145 0.08194 " pathEditMode="relative" rAng="0" ptsTypes="AA">
                                      <p:cBhvr>
                                        <p:cTn id="106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" y="41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4220"/>
                            </p:stCondLst>
                            <p:childTnLst>
                              <p:par>
                                <p:cTn id="112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22222E-6 L 0.22414 0.05047 " pathEditMode="relative" rAng="0" ptsTypes="AA">
                                      <p:cBhvr>
                                        <p:cTn id="113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" y="25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22222E-6 L 0.28003 -0.0125 " pathEditMode="relative" rAng="0" ptsTypes="AA">
                                      <p:cBhvr>
                                        <p:cTn id="115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" y="-6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220"/>
                            </p:stCondLst>
                            <p:childTnLst>
                              <p:par>
                                <p:cTn id="12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022E-16 L 0.1698 -0.03356 " pathEditMode="relative" rAng="0" ptsTypes="AA">
                                      <p:cBhvr>
                                        <p:cTn id="122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" y="-17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022E-16 L 0.27223 -0.15949 " pathEditMode="relative" rAng="0" ptsTypes="AA">
                                      <p:cBhvr>
                                        <p:cTn id="124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" y="-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9" dur="8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0" dur="8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8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920"/>
                            </p:stCondLst>
                            <p:childTnLst>
                              <p:par>
                                <p:cTn id="13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9" dur="8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0" dur="8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8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640"/>
                            </p:stCondLst>
                            <p:childTnLst>
                              <p:par>
                                <p:cTn id="14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5" dur="8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6" dur="8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8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960"/>
                            </p:stCondLst>
                            <p:childTnLst>
                              <p:par>
                                <p:cTn id="14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1" dur="80"/>
                                        <p:tgtEl>
                                          <p:spTgt spid="132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2" dur="80"/>
                                        <p:tgtEl>
                                          <p:spTgt spid="132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80"/>
                                        <p:tgtEl>
                                          <p:spTgt spid="132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6" dur="80"/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7" dur="80"/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80"/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L 0.44496 -0.36158 " pathEditMode="relative" rAng="0" ptsTypes="AA">
                                      <p:cBhvr>
                                        <p:cTn id="166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" y="-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500"/>
                            </p:stCondLst>
                            <p:childTnLst>
                              <p:par>
                                <p:cTn id="168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000"/>
                            </p:stCondLst>
                            <p:childTnLst>
                              <p:par>
                                <p:cTn id="17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62 -0.00209 L 0.17726 0.36551 " pathEditMode="relative" rAng="0" ptsTypes="AA">
                                      <p:cBhvr>
                                        <p:cTn id="179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184"/>
                                    </p:animMotion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000"/>
                            </p:stCondLst>
                            <p:childTnLst>
                              <p:par>
                                <p:cTn id="18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81 0.00833 L 0.12205 0.35486 " pathEditMode="relative" rAng="0" ptsTypes="AA">
                                      <p:cBhvr>
                                        <p:cTn id="184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173"/>
                                    </p:animMotion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01042 L 0.06701 0.34445 " pathEditMode="relative" rAng="0" ptsTypes="AA">
                                      <p:cBhvr>
                                        <p:cTn id="189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67"/>
                                    </p:animMotion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5000"/>
                            </p:stCondLst>
                            <p:childTnLst>
                              <p:par>
                                <p:cTn id="19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2.22222E-6 L 0.43906 0.53356 " pathEditMode="relative" rAng="0" ptsTypes="AA">
                                      <p:cBhvr>
                                        <p:cTn id="194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" y="267"/>
                                    </p:animMotion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6000"/>
                            </p:stCondLst>
                            <p:childTnLst>
                              <p:par>
                                <p:cTn id="19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8 -2.22222E-6 L 0.43507 0.48519 " pathEditMode="relative" rAng="0" ptsTypes="AA">
                                      <p:cBhvr>
                                        <p:cTn id="199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" y="243"/>
                                    </p:animMotion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7000"/>
                            </p:stCondLst>
                            <p:childTnLst>
                              <p:par>
                                <p:cTn id="20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62 -1.11022E-16 L 0.43507 0.44954 " pathEditMode="relative" rAng="0" ptsTypes="AA">
                                      <p:cBhvr>
                                        <p:cTn id="204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" y="2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8000"/>
                            </p:stCondLst>
                            <p:childTnLst>
                              <p:par>
                                <p:cTn id="20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8" dur="8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9" dur="8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0" dur="8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8120"/>
                            </p:stCondLst>
                            <p:childTnLst>
                              <p:par>
                                <p:cTn id="2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4" dur="8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5" dur="8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6" dur="8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8240"/>
                            </p:stCondLst>
                            <p:childTnLst>
                              <p:par>
                                <p:cTn id="2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0" dur="8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1" dur="8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2" dur="8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8360"/>
                            </p:stCondLst>
                            <p:childTnLst>
                              <p:par>
                                <p:cTn id="2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6" dur="8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7" dur="8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8" dur="8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8520"/>
                            </p:stCondLst>
                            <p:childTnLst>
                              <p:par>
                                <p:cTn id="2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2" dur="8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3" dur="8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4" dur="8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8680"/>
                            </p:stCondLst>
                            <p:childTnLst>
                              <p:par>
                                <p:cTn id="23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8" dur="8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9" dur="8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0" dur="8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100" grpId="0"/>
      <p:bldP spid="100" grpId="1"/>
      <p:bldP spid="109" grpId="0"/>
      <p:bldP spid="110" grpId="0" animBg="1"/>
      <p:bldP spid="111" grpId="0"/>
      <p:bldP spid="111" grpId="1"/>
      <p:bldP spid="113" grpId="0"/>
      <p:bldP spid="113" grpId="1"/>
      <p:bldP spid="115" grpId="0"/>
      <p:bldP spid="115" grpId="1"/>
      <p:bldP spid="120" grpId="0"/>
      <p:bldP spid="121" grpId="0"/>
      <p:bldP spid="122" grpId="0"/>
      <p:bldP spid="123" grpId="0"/>
      <p:bldP spid="123" grpId="1"/>
      <p:bldP spid="124" grpId="0"/>
      <p:bldP spid="124" grpId="1"/>
      <p:bldP spid="125" grpId="0"/>
      <p:bldP spid="125" grpId="1"/>
      <p:bldP spid="126" grpId="0"/>
      <p:bldP spid="126" grpId="1"/>
      <p:bldP spid="127" grpId="0"/>
      <p:bldP spid="127" grpId="1"/>
      <p:bldP spid="128" grpId="0"/>
      <p:bldP spid="128" grpId="1"/>
      <p:bldP spid="129" grpId="0" animBg="1"/>
      <p:bldP spid="130" grpId="0" animBg="1"/>
      <p:bldP spid="131" grpId="0" animBg="1"/>
      <p:bldP spid="132" grpId="0" uiExpand="1" build="allAtOnce" animBg="1"/>
      <p:bldP spid="133" grpId="0"/>
      <p:bldP spid="133" grpId="1"/>
      <p:bldP spid="135" grpId="0"/>
      <p:bldP spid="135" grpId="1"/>
      <p:bldP spid="136" grpId="0"/>
      <p:bldP spid="136" grpId="1"/>
      <p:bldP spid="137" grpId="0"/>
      <p:bldP spid="137" grpId="1"/>
      <p:bldP spid="139" grpId="0"/>
      <p:bldP spid="139" grpId="1"/>
      <p:bldP spid="140" grpId="0"/>
      <p:bldP spid="140" grpId="1"/>
      <p:bldP spid="141" grpId="0"/>
      <p:bldP spid="141" grpId="1"/>
      <p:bldP spid="142" grpId="0"/>
      <p:bldP spid="143" grpId="0"/>
      <p:bldP spid="144" grpId="0"/>
      <p:bldP spid="145" grpId="0"/>
      <p:bldP spid="146" grpId="0"/>
      <p:bldP spid="14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640960" cy="4525963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DEN5102 lecture slides, session_19, sessions_20-21, sessions_22-24, Dr </a:t>
            </a:r>
            <a:r>
              <a:rPr lang="en-GB" dirty="0" err="1" smtClean="0"/>
              <a:t>Vassili</a:t>
            </a:r>
            <a:r>
              <a:rPr lang="en-GB" dirty="0" smtClean="0"/>
              <a:t> </a:t>
            </a:r>
            <a:r>
              <a:rPr lang="en-GB" dirty="0" err="1" smtClean="0"/>
              <a:t>Toropov</a:t>
            </a:r>
            <a:r>
              <a:rPr lang="en-GB" dirty="0" smtClean="0"/>
              <a:t>, QMUL, </a:t>
            </a:r>
            <a:r>
              <a:rPr lang="en-GB" dirty="0" smtClean="0"/>
              <a:t>2015.</a:t>
            </a:r>
            <a:endParaRPr lang="en-GB" dirty="0" smtClean="0"/>
          </a:p>
          <a:p>
            <a:r>
              <a:rPr lang="en-GB" dirty="0" smtClean="0"/>
              <a:t>DEN4102 lecture slides, Dr </a:t>
            </a:r>
            <a:r>
              <a:rPr lang="en-GB" dirty="0" err="1" smtClean="0"/>
              <a:t>Emiliano</a:t>
            </a:r>
            <a:r>
              <a:rPr lang="en-GB" dirty="0" smtClean="0"/>
              <a:t> </a:t>
            </a:r>
            <a:r>
              <a:rPr lang="en-GB" dirty="0" err="1" smtClean="0"/>
              <a:t>Bilotti</a:t>
            </a:r>
            <a:r>
              <a:rPr lang="en-GB" dirty="0" smtClean="0"/>
              <a:t>, QMUL.</a:t>
            </a:r>
          </a:p>
          <a:p>
            <a:r>
              <a:rPr lang="en-GB" dirty="0" smtClean="0"/>
              <a:t>Equation stress with limits - http://www.bu.edu/moss/files/2015/01/sigma_limit.jpg</a:t>
            </a:r>
          </a:p>
          <a:p>
            <a:r>
              <a:rPr lang="en-GB" dirty="0" smtClean="0"/>
              <a:t>Stress state element - </a:t>
            </a:r>
            <a:r>
              <a:rPr lang="en-GB" dirty="0" smtClean="0">
                <a:hlinkClick r:id="rId2"/>
              </a:rPr>
              <a:t>http://www.ah-engr.com/som/3_stress/images/element_3d_complete.gif</a:t>
            </a:r>
            <a:r>
              <a:rPr lang="en-GB" dirty="0" smtClean="0"/>
              <a:t> </a:t>
            </a:r>
          </a:p>
          <a:p>
            <a:r>
              <a:rPr lang="en-GB" dirty="0" smtClean="0">
                <a:hlinkClick r:id="rId3"/>
              </a:rPr>
              <a:t>http://www.informit.com/articles/article.aspx?p=1729271&amp;seqNum=13</a:t>
            </a:r>
            <a:endParaRPr lang="en-GB" dirty="0" smtClean="0"/>
          </a:p>
          <a:p>
            <a:r>
              <a:rPr lang="en-GB" dirty="0" smtClean="0">
                <a:hlinkClick r:id="rId4"/>
              </a:rPr>
              <a:t>http://www.continuummechanics.org/cm/hydrodeviatoricstress.html</a:t>
            </a:r>
            <a:endParaRPr lang="en-GB" dirty="0" smtClean="0"/>
          </a:p>
          <a:p>
            <a:r>
              <a:rPr lang="en-GB" dirty="0" smtClean="0">
                <a:hlinkClick r:id="rId5"/>
              </a:rPr>
              <a:t>http://silver.neep.wisc.edu/~lakes/PoissonIntro.html</a:t>
            </a:r>
            <a:endParaRPr lang="en-GB" dirty="0" smtClean="0"/>
          </a:p>
          <a:p>
            <a:r>
              <a:rPr lang="en-GB" dirty="0" smtClean="0">
                <a:hlinkClick r:id="rId6"/>
              </a:rPr>
              <a:t>https://en.wikipedia.org/wiki/Poisson%27s_ratio</a:t>
            </a:r>
            <a:endParaRPr lang="en-GB" dirty="0" smtClean="0"/>
          </a:p>
          <a:p>
            <a:r>
              <a:rPr lang="en-GB" dirty="0" smtClean="0">
                <a:hlinkClick r:id="rId7"/>
              </a:rPr>
              <a:t>http://www.continuummechanics.org/cm/smallstrain.html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GB" dirty="0" smtClean="0"/>
              <a:t>How to navigate through the slides…</a:t>
            </a:r>
            <a:endParaRPr lang="en-GB" dirty="0"/>
          </a:p>
        </p:txBody>
      </p:sp>
      <p:pic>
        <p:nvPicPr>
          <p:cNvPr id="1028" name="Picture 4" descr="http://www.gcclc.org/StudentFiles/Mouse-Keyboard/Required/KeyBoard/images/keyboard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132856"/>
            <a:ext cx="8745125" cy="279844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771800" y="1628800"/>
            <a:ext cx="295232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For the next animation/slide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6804248" y="4725144"/>
            <a:ext cx="144016" cy="93610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3347864" y="4797152"/>
            <a:ext cx="3456384" cy="86409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6588224" y="4797152"/>
            <a:ext cx="216024" cy="7920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771800" y="1628800"/>
            <a:ext cx="3600400" cy="3693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For the previous animation/slide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339752" y="3212976"/>
            <a:ext cx="2952328" cy="252028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339752" y="4653136"/>
            <a:ext cx="3816424" cy="108012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2339752" y="4221088"/>
            <a:ext cx="4104456" cy="151216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148064" y="6165304"/>
            <a:ext cx="320384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 smtClean="0"/>
              <a:t>Press these keys when the animations have finished to make the most of them.</a:t>
            </a:r>
            <a:endParaRPr lang="en-GB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1484784"/>
            <a:ext cx="2987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 boxes appear at the top of each slide…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3635896" y="1628800"/>
            <a:ext cx="216024" cy="18864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3995936" y="1628800"/>
            <a:ext cx="216024" cy="18864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355976" y="1628800"/>
            <a:ext cx="216024" cy="18864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716016" y="1628800"/>
            <a:ext cx="216024" cy="18864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076056" y="1628800"/>
            <a:ext cx="216024" cy="18864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-36512" y="1414517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Each one changes colour as the topics are being progressed through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40"/>
                            </p:stCondLst>
                            <p:childTnLst>
                              <p:par>
                                <p:cTn id="15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3.33333E-6 3.75723E-6 L 0.2717 0.591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00" y="29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4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40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600"/>
                            </p:stCondLst>
                            <p:childTnLst>
                              <p:par>
                                <p:cTn id="34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100"/>
                            </p:stCondLst>
                            <p:childTnLst>
                              <p:par>
                                <p:cTn id="38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300"/>
                            </p:stCondLst>
                            <p:childTnLst>
                              <p:par>
                                <p:cTn id="44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3.75723E-6 L -0.28351 0.591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00" y="29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3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800"/>
                            </p:stCondLst>
                            <p:childTnLst>
                              <p:par>
                                <p:cTn id="5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1120"/>
                            </p:stCondLst>
                            <p:childTnLst>
                              <p:par>
                                <p:cTn id="63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780"/>
                            </p:stCondLst>
                            <p:childTnLst>
                              <p:par>
                                <p:cTn id="9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780"/>
                            </p:stCondLst>
                            <p:childTnLst>
                              <p:par>
                                <p:cTn id="9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9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780"/>
                            </p:stCondLst>
                            <p:childTnLst>
                              <p:par>
                                <p:cTn id="10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0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780"/>
                            </p:stCondLst>
                            <p:childTnLst>
                              <p:par>
                                <p:cTn id="10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6280"/>
                            </p:stCondLst>
                            <p:childTnLst>
                              <p:par>
                                <p:cTn id="11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5" grpId="0" animBg="1"/>
      <p:bldP spid="15" grpId="1" animBg="1"/>
      <p:bldP spid="25" grpId="0" animBg="1"/>
      <p:bldP spid="25" grpId="1" animBg="1"/>
      <p:bldP spid="13" grpId="0"/>
      <p:bldP spid="13" grpId="1"/>
      <p:bldP spid="14" grpId="0"/>
      <p:bldP spid="16" grpId="0"/>
      <p:bldP spid="19" grpId="0"/>
      <p:bldP spid="20" grpId="0"/>
      <p:bldP spid="21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5896" y="260648"/>
            <a:ext cx="1728192" cy="1156990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Stress</a:t>
            </a:r>
            <a:endParaRPr lang="en-GB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76470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…so let’s start off with: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268760"/>
            <a:ext cx="1008112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BASICS:</a:t>
            </a:r>
            <a:endParaRPr lang="en-GB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39952" y="260648"/>
            <a:ext cx="216024" cy="1886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499992" y="260648"/>
            <a:ext cx="216024" cy="18864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860032" y="260648"/>
            <a:ext cx="216024" cy="18864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220072" y="260648"/>
            <a:ext cx="216024" cy="18864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580112" y="260648"/>
            <a:ext cx="216024" cy="18864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547664" y="1340768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Consider an arbitrary volume:</a:t>
            </a:r>
            <a:endParaRPr lang="en-GB" dirty="0"/>
          </a:p>
        </p:txBody>
      </p:sp>
      <p:cxnSp>
        <p:nvCxnSpPr>
          <p:cNvPr id="13" name="Straight Connector 12"/>
          <p:cNvCxnSpPr>
            <a:endCxn id="19" idx="3"/>
          </p:cNvCxnSpPr>
          <p:nvPr/>
        </p:nvCxnSpPr>
        <p:spPr>
          <a:xfrm flipV="1">
            <a:off x="6516216" y="1525434"/>
            <a:ext cx="0" cy="10394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652120" y="2564904"/>
            <a:ext cx="864096" cy="432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516216" y="2564904"/>
            <a:ext cx="1008112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228184" y="13407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z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5364088" y="285293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7596336" y="285293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</a:t>
            </a:r>
            <a:endParaRPr lang="en-GB" dirty="0"/>
          </a:p>
        </p:txBody>
      </p:sp>
      <p:sp>
        <p:nvSpPr>
          <p:cNvPr id="26" name="Freeform 25"/>
          <p:cNvSpPr/>
          <p:nvPr/>
        </p:nvSpPr>
        <p:spPr>
          <a:xfrm>
            <a:off x="5901525" y="1883314"/>
            <a:ext cx="1501679" cy="1107491"/>
          </a:xfrm>
          <a:custGeom>
            <a:avLst/>
            <a:gdLst>
              <a:gd name="connsiteX0" fmla="*/ 249152 w 1501679"/>
              <a:gd name="connsiteY0" fmla="*/ 61600 h 1107491"/>
              <a:gd name="connsiteX1" fmla="*/ 249152 w 1501679"/>
              <a:gd name="connsiteY1" fmla="*/ 61600 h 1107491"/>
              <a:gd name="connsiteX2" fmla="*/ 133037 w 1501679"/>
              <a:gd name="connsiteY2" fmla="*/ 206743 h 1107491"/>
              <a:gd name="connsiteX3" fmla="*/ 60466 w 1501679"/>
              <a:gd name="connsiteY3" fmla="*/ 511543 h 1107491"/>
              <a:gd name="connsiteX4" fmla="*/ 2409 w 1501679"/>
              <a:gd name="connsiteY4" fmla="*/ 613143 h 1107491"/>
              <a:gd name="connsiteX5" fmla="*/ 60466 w 1501679"/>
              <a:gd name="connsiteY5" fmla="*/ 816343 h 1107491"/>
              <a:gd name="connsiteX6" fmla="*/ 104009 w 1501679"/>
              <a:gd name="connsiteY6" fmla="*/ 859886 h 1107491"/>
              <a:gd name="connsiteX7" fmla="*/ 176580 w 1501679"/>
              <a:gd name="connsiteY7" fmla="*/ 917943 h 1107491"/>
              <a:gd name="connsiteX8" fmla="*/ 292694 w 1501679"/>
              <a:gd name="connsiteY8" fmla="*/ 961486 h 1107491"/>
              <a:gd name="connsiteX9" fmla="*/ 336237 w 1501679"/>
              <a:gd name="connsiteY9" fmla="*/ 990515 h 1107491"/>
              <a:gd name="connsiteX10" fmla="*/ 728123 w 1501679"/>
              <a:gd name="connsiteY10" fmla="*/ 1005029 h 1107491"/>
              <a:gd name="connsiteX11" fmla="*/ 771666 w 1501679"/>
              <a:gd name="connsiteY11" fmla="*/ 1063086 h 1107491"/>
              <a:gd name="connsiteX12" fmla="*/ 815209 w 1501679"/>
              <a:gd name="connsiteY12" fmla="*/ 1077600 h 1107491"/>
              <a:gd name="connsiteX13" fmla="*/ 858752 w 1501679"/>
              <a:gd name="connsiteY13" fmla="*/ 1106629 h 1107491"/>
              <a:gd name="connsiteX14" fmla="*/ 1003894 w 1501679"/>
              <a:gd name="connsiteY14" fmla="*/ 1092115 h 1107491"/>
              <a:gd name="connsiteX15" fmla="*/ 1032923 w 1501679"/>
              <a:gd name="connsiteY15" fmla="*/ 1048572 h 1107491"/>
              <a:gd name="connsiteX16" fmla="*/ 1061952 w 1501679"/>
              <a:gd name="connsiteY16" fmla="*/ 961486 h 1107491"/>
              <a:gd name="connsiteX17" fmla="*/ 1120009 w 1501679"/>
              <a:gd name="connsiteY17" fmla="*/ 830857 h 1107491"/>
              <a:gd name="connsiteX18" fmla="*/ 1163552 w 1501679"/>
              <a:gd name="connsiteY18" fmla="*/ 685715 h 1107491"/>
              <a:gd name="connsiteX19" fmla="*/ 1178066 w 1501679"/>
              <a:gd name="connsiteY19" fmla="*/ 627657 h 1107491"/>
              <a:gd name="connsiteX20" fmla="*/ 1236123 w 1501679"/>
              <a:gd name="connsiteY20" fmla="*/ 598629 h 1107491"/>
              <a:gd name="connsiteX21" fmla="*/ 1308694 w 1501679"/>
              <a:gd name="connsiteY21" fmla="*/ 555086 h 1107491"/>
              <a:gd name="connsiteX22" fmla="*/ 1366752 w 1501679"/>
              <a:gd name="connsiteY22" fmla="*/ 540572 h 1107491"/>
              <a:gd name="connsiteX23" fmla="*/ 1410294 w 1501679"/>
              <a:gd name="connsiteY23" fmla="*/ 526057 h 1107491"/>
              <a:gd name="connsiteX24" fmla="*/ 1453837 w 1501679"/>
              <a:gd name="connsiteY24" fmla="*/ 482515 h 1107491"/>
              <a:gd name="connsiteX25" fmla="*/ 1497380 w 1501679"/>
              <a:gd name="connsiteY25" fmla="*/ 453486 h 1107491"/>
              <a:gd name="connsiteX26" fmla="*/ 1468352 w 1501679"/>
              <a:gd name="connsiteY26" fmla="*/ 235772 h 1107491"/>
              <a:gd name="connsiteX27" fmla="*/ 1337723 w 1501679"/>
              <a:gd name="connsiteY27" fmla="*/ 163200 h 1107491"/>
              <a:gd name="connsiteX28" fmla="*/ 1294180 w 1501679"/>
              <a:gd name="connsiteY28" fmla="*/ 134172 h 1107491"/>
              <a:gd name="connsiteX29" fmla="*/ 1120009 w 1501679"/>
              <a:gd name="connsiteY29" fmla="*/ 90629 h 1107491"/>
              <a:gd name="connsiteX30" fmla="*/ 902294 w 1501679"/>
              <a:gd name="connsiteY30" fmla="*/ 76115 h 1107491"/>
              <a:gd name="connsiteX31" fmla="*/ 800694 w 1501679"/>
              <a:gd name="connsiteY31" fmla="*/ 61600 h 1107491"/>
              <a:gd name="connsiteX32" fmla="*/ 713609 w 1501679"/>
              <a:gd name="connsiteY32" fmla="*/ 3543 h 1107491"/>
              <a:gd name="connsiteX33" fmla="*/ 263666 w 1501679"/>
              <a:gd name="connsiteY33" fmla="*/ 18057 h 1107491"/>
              <a:gd name="connsiteX34" fmla="*/ 249152 w 1501679"/>
              <a:gd name="connsiteY34" fmla="*/ 61600 h 1107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501679" h="1107491">
                <a:moveTo>
                  <a:pt x="249152" y="61600"/>
                </a:moveTo>
                <a:lnTo>
                  <a:pt x="249152" y="61600"/>
                </a:lnTo>
                <a:cubicBezTo>
                  <a:pt x="172327" y="127450"/>
                  <a:pt x="140518" y="120716"/>
                  <a:pt x="133037" y="206743"/>
                </a:cubicBezTo>
                <a:cubicBezTo>
                  <a:pt x="106714" y="509458"/>
                  <a:pt x="203365" y="440095"/>
                  <a:pt x="60466" y="511543"/>
                </a:cubicBezTo>
                <a:cubicBezTo>
                  <a:pt x="46596" y="530036"/>
                  <a:pt x="0" y="579414"/>
                  <a:pt x="2409" y="613143"/>
                </a:cubicBezTo>
                <a:cubicBezTo>
                  <a:pt x="8919" y="704282"/>
                  <a:pt x="9700" y="755425"/>
                  <a:pt x="60466" y="816343"/>
                </a:cubicBezTo>
                <a:cubicBezTo>
                  <a:pt x="73607" y="832112"/>
                  <a:pt x="90868" y="844117"/>
                  <a:pt x="104009" y="859886"/>
                </a:cubicBezTo>
                <a:cubicBezTo>
                  <a:pt x="154510" y="920488"/>
                  <a:pt x="105098" y="894116"/>
                  <a:pt x="176580" y="917943"/>
                </a:cubicBezTo>
                <a:cubicBezTo>
                  <a:pt x="278696" y="986021"/>
                  <a:pt x="149211" y="907680"/>
                  <a:pt x="292694" y="961486"/>
                </a:cubicBezTo>
                <a:cubicBezTo>
                  <a:pt x="309027" y="967611"/>
                  <a:pt x="318879" y="988779"/>
                  <a:pt x="336237" y="990515"/>
                </a:cubicBezTo>
                <a:cubicBezTo>
                  <a:pt x="466306" y="1003522"/>
                  <a:pt x="597494" y="1000191"/>
                  <a:pt x="728123" y="1005029"/>
                </a:cubicBezTo>
                <a:cubicBezTo>
                  <a:pt x="742637" y="1024381"/>
                  <a:pt x="753082" y="1047600"/>
                  <a:pt x="771666" y="1063086"/>
                </a:cubicBezTo>
                <a:cubicBezTo>
                  <a:pt x="783419" y="1072880"/>
                  <a:pt x="801525" y="1070758"/>
                  <a:pt x="815209" y="1077600"/>
                </a:cubicBezTo>
                <a:cubicBezTo>
                  <a:pt x="830811" y="1085401"/>
                  <a:pt x="844238" y="1096953"/>
                  <a:pt x="858752" y="1106629"/>
                </a:cubicBezTo>
                <a:cubicBezTo>
                  <a:pt x="907133" y="1101791"/>
                  <a:pt x="957767" y="1107491"/>
                  <a:pt x="1003894" y="1092115"/>
                </a:cubicBezTo>
                <a:cubicBezTo>
                  <a:pt x="1020443" y="1086599"/>
                  <a:pt x="1025838" y="1064513"/>
                  <a:pt x="1032923" y="1048572"/>
                </a:cubicBezTo>
                <a:cubicBezTo>
                  <a:pt x="1045351" y="1020610"/>
                  <a:pt x="1044979" y="986946"/>
                  <a:pt x="1061952" y="961486"/>
                </a:cubicBezTo>
                <a:cubicBezTo>
                  <a:pt x="1107953" y="892483"/>
                  <a:pt x="1085464" y="934492"/>
                  <a:pt x="1120009" y="830857"/>
                </a:cubicBezTo>
                <a:cubicBezTo>
                  <a:pt x="1153802" y="594298"/>
                  <a:pt x="1106973" y="817732"/>
                  <a:pt x="1163552" y="685715"/>
                </a:cubicBezTo>
                <a:cubicBezTo>
                  <a:pt x="1171410" y="667380"/>
                  <a:pt x="1165296" y="642982"/>
                  <a:pt x="1178066" y="627657"/>
                </a:cubicBezTo>
                <a:cubicBezTo>
                  <a:pt x="1191917" y="611035"/>
                  <a:pt x="1217209" y="609137"/>
                  <a:pt x="1236123" y="598629"/>
                </a:cubicBezTo>
                <a:cubicBezTo>
                  <a:pt x="1260784" y="584929"/>
                  <a:pt x="1282915" y="566543"/>
                  <a:pt x="1308694" y="555086"/>
                </a:cubicBezTo>
                <a:cubicBezTo>
                  <a:pt x="1326923" y="546984"/>
                  <a:pt x="1347571" y="546052"/>
                  <a:pt x="1366752" y="540572"/>
                </a:cubicBezTo>
                <a:cubicBezTo>
                  <a:pt x="1381463" y="536369"/>
                  <a:pt x="1395780" y="530895"/>
                  <a:pt x="1410294" y="526057"/>
                </a:cubicBezTo>
                <a:cubicBezTo>
                  <a:pt x="1424808" y="511543"/>
                  <a:pt x="1438068" y="495655"/>
                  <a:pt x="1453837" y="482515"/>
                </a:cubicBezTo>
                <a:cubicBezTo>
                  <a:pt x="1467238" y="471348"/>
                  <a:pt x="1496356" y="470900"/>
                  <a:pt x="1497380" y="453486"/>
                </a:cubicBezTo>
                <a:cubicBezTo>
                  <a:pt x="1501679" y="380399"/>
                  <a:pt x="1487947" y="306315"/>
                  <a:pt x="1468352" y="235772"/>
                </a:cubicBezTo>
                <a:cubicBezTo>
                  <a:pt x="1452823" y="179866"/>
                  <a:pt x="1370268" y="184896"/>
                  <a:pt x="1337723" y="163200"/>
                </a:cubicBezTo>
                <a:cubicBezTo>
                  <a:pt x="1323209" y="153524"/>
                  <a:pt x="1310120" y="141257"/>
                  <a:pt x="1294180" y="134172"/>
                </a:cubicBezTo>
                <a:cubicBezTo>
                  <a:pt x="1240706" y="110406"/>
                  <a:pt x="1178099" y="96161"/>
                  <a:pt x="1120009" y="90629"/>
                </a:cubicBezTo>
                <a:cubicBezTo>
                  <a:pt x="1047604" y="83733"/>
                  <a:pt x="974866" y="80953"/>
                  <a:pt x="902294" y="76115"/>
                </a:cubicBezTo>
                <a:cubicBezTo>
                  <a:pt x="868427" y="71277"/>
                  <a:pt x="832624" y="73881"/>
                  <a:pt x="800694" y="61600"/>
                </a:cubicBezTo>
                <a:cubicBezTo>
                  <a:pt x="768132" y="49076"/>
                  <a:pt x="713609" y="3543"/>
                  <a:pt x="713609" y="3543"/>
                </a:cubicBezTo>
                <a:cubicBezTo>
                  <a:pt x="563628" y="8381"/>
                  <a:pt x="412635" y="0"/>
                  <a:pt x="263666" y="18057"/>
                </a:cubicBezTo>
                <a:cubicBezTo>
                  <a:pt x="231953" y="21901"/>
                  <a:pt x="251571" y="54343"/>
                  <a:pt x="249152" y="61600"/>
                </a:cubicBezTo>
                <a:close/>
              </a:path>
            </a:pathLst>
          </a:custGeom>
          <a:ln>
            <a:solidFill>
              <a:schemeClr val="tx2">
                <a:lumMod val="75000"/>
              </a:schemeClr>
            </a:solidFill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317500" h="57150" prst="angle"/>
            <a:bevelB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323528" y="1916832"/>
            <a:ext cx="3312368" cy="147732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We must </a:t>
            </a:r>
            <a:r>
              <a:rPr lang="en-GB" b="1" u="sng" dirty="0" smtClean="0"/>
              <a:t>assume</a:t>
            </a:r>
            <a:r>
              <a:rPr lang="en-GB" b="1" dirty="0" smtClean="0"/>
              <a:t> that: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Material of volume is </a:t>
            </a:r>
            <a:r>
              <a:rPr lang="en-GB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continuous</a:t>
            </a:r>
            <a:r>
              <a:rPr lang="en-GB" dirty="0" smtClean="0"/>
              <a:t>(uniform density).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Material is </a:t>
            </a:r>
            <a:r>
              <a:rPr lang="en-GB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cohesive</a:t>
            </a:r>
            <a:r>
              <a:rPr lang="en-GB" dirty="0" smtClean="0"/>
              <a:t>(all  elemental volumes connected).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827584" y="177281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we cut away 3 segments to reveal 3 internal surfaces…</a:t>
            </a:r>
            <a:endParaRPr lang="en-GB" dirty="0"/>
          </a:p>
        </p:txBody>
      </p:sp>
      <p:grpSp>
        <p:nvGrpSpPr>
          <p:cNvPr id="37" name="Group 36"/>
          <p:cNvGrpSpPr/>
          <p:nvPr/>
        </p:nvGrpSpPr>
        <p:grpSpPr>
          <a:xfrm>
            <a:off x="6156176" y="1988840"/>
            <a:ext cx="840126" cy="1021080"/>
            <a:chOff x="6254094" y="1912620"/>
            <a:chExt cx="840126" cy="1021080"/>
          </a:xfrm>
        </p:grpSpPr>
        <p:sp>
          <p:nvSpPr>
            <p:cNvPr id="33" name="Freeform 32"/>
            <p:cNvSpPr/>
            <p:nvPr/>
          </p:nvSpPr>
          <p:spPr>
            <a:xfrm>
              <a:off x="6254094" y="1927860"/>
              <a:ext cx="832506" cy="967740"/>
            </a:xfrm>
            <a:custGeom>
              <a:avLst/>
              <a:gdLst>
                <a:gd name="connsiteX0" fmla="*/ 24786 w 832506"/>
                <a:gd name="connsiteY0" fmla="*/ 190500 h 967740"/>
                <a:gd name="connsiteX1" fmla="*/ 24786 w 832506"/>
                <a:gd name="connsiteY1" fmla="*/ 190500 h 967740"/>
                <a:gd name="connsiteX2" fmla="*/ 1926 w 832506"/>
                <a:gd name="connsiteY2" fmla="*/ 259080 h 967740"/>
                <a:gd name="connsiteX3" fmla="*/ 17166 w 832506"/>
                <a:gd name="connsiteY3" fmla="*/ 472440 h 967740"/>
                <a:gd name="connsiteX4" fmla="*/ 24786 w 832506"/>
                <a:gd name="connsiteY4" fmla="*/ 502920 h 967740"/>
                <a:gd name="connsiteX5" fmla="*/ 40026 w 832506"/>
                <a:gd name="connsiteY5" fmla="*/ 556260 h 967740"/>
                <a:gd name="connsiteX6" fmla="*/ 47646 w 832506"/>
                <a:gd name="connsiteY6" fmla="*/ 624840 h 967740"/>
                <a:gd name="connsiteX7" fmla="*/ 70506 w 832506"/>
                <a:gd name="connsiteY7" fmla="*/ 662940 h 967740"/>
                <a:gd name="connsiteX8" fmla="*/ 78126 w 832506"/>
                <a:gd name="connsiteY8" fmla="*/ 685800 h 967740"/>
                <a:gd name="connsiteX9" fmla="*/ 100986 w 832506"/>
                <a:gd name="connsiteY9" fmla="*/ 716280 h 967740"/>
                <a:gd name="connsiteX10" fmla="*/ 116226 w 832506"/>
                <a:gd name="connsiteY10" fmla="*/ 739140 h 967740"/>
                <a:gd name="connsiteX11" fmla="*/ 154326 w 832506"/>
                <a:gd name="connsiteY11" fmla="*/ 784860 h 967740"/>
                <a:gd name="connsiteX12" fmla="*/ 161946 w 832506"/>
                <a:gd name="connsiteY12" fmla="*/ 815340 h 967740"/>
                <a:gd name="connsiteX13" fmla="*/ 207666 w 832506"/>
                <a:gd name="connsiteY13" fmla="*/ 868680 h 967740"/>
                <a:gd name="connsiteX14" fmla="*/ 238146 w 832506"/>
                <a:gd name="connsiteY14" fmla="*/ 906780 h 967740"/>
                <a:gd name="connsiteX15" fmla="*/ 245766 w 832506"/>
                <a:gd name="connsiteY15" fmla="*/ 929640 h 967740"/>
                <a:gd name="connsiteX16" fmla="*/ 268626 w 832506"/>
                <a:gd name="connsiteY16" fmla="*/ 937260 h 967740"/>
                <a:gd name="connsiteX17" fmla="*/ 321966 w 832506"/>
                <a:gd name="connsiteY17" fmla="*/ 944880 h 967740"/>
                <a:gd name="connsiteX18" fmla="*/ 382926 w 832506"/>
                <a:gd name="connsiteY18" fmla="*/ 960120 h 967740"/>
                <a:gd name="connsiteX19" fmla="*/ 421026 w 832506"/>
                <a:gd name="connsiteY19" fmla="*/ 967740 h 967740"/>
                <a:gd name="connsiteX20" fmla="*/ 581046 w 832506"/>
                <a:gd name="connsiteY20" fmla="*/ 960120 h 967740"/>
                <a:gd name="connsiteX21" fmla="*/ 603906 w 832506"/>
                <a:gd name="connsiteY21" fmla="*/ 944880 h 967740"/>
                <a:gd name="connsiteX22" fmla="*/ 634386 w 832506"/>
                <a:gd name="connsiteY22" fmla="*/ 922020 h 967740"/>
                <a:gd name="connsiteX23" fmla="*/ 664866 w 832506"/>
                <a:gd name="connsiteY23" fmla="*/ 868680 h 967740"/>
                <a:gd name="connsiteX24" fmla="*/ 687726 w 832506"/>
                <a:gd name="connsiteY24" fmla="*/ 853440 h 967740"/>
                <a:gd name="connsiteX25" fmla="*/ 702966 w 832506"/>
                <a:gd name="connsiteY25" fmla="*/ 830580 h 967740"/>
                <a:gd name="connsiteX26" fmla="*/ 718206 w 832506"/>
                <a:gd name="connsiteY26" fmla="*/ 777240 h 967740"/>
                <a:gd name="connsiteX27" fmla="*/ 741066 w 832506"/>
                <a:gd name="connsiteY27" fmla="*/ 708660 h 967740"/>
                <a:gd name="connsiteX28" fmla="*/ 756306 w 832506"/>
                <a:gd name="connsiteY28" fmla="*/ 655320 h 967740"/>
                <a:gd name="connsiteX29" fmla="*/ 771546 w 832506"/>
                <a:gd name="connsiteY29" fmla="*/ 632460 h 967740"/>
                <a:gd name="connsiteX30" fmla="*/ 779166 w 832506"/>
                <a:gd name="connsiteY30" fmla="*/ 594360 h 967740"/>
                <a:gd name="connsiteX31" fmla="*/ 794406 w 832506"/>
                <a:gd name="connsiteY31" fmla="*/ 487680 h 967740"/>
                <a:gd name="connsiteX32" fmla="*/ 802026 w 832506"/>
                <a:gd name="connsiteY32" fmla="*/ 464820 h 967740"/>
                <a:gd name="connsiteX33" fmla="*/ 817266 w 832506"/>
                <a:gd name="connsiteY33" fmla="*/ 388620 h 967740"/>
                <a:gd name="connsiteX34" fmla="*/ 832506 w 832506"/>
                <a:gd name="connsiteY34" fmla="*/ 304800 h 967740"/>
                <a:gd name="connsiteX35" fmla="*/ 817266 w 832506"/>
                <a:gd name="connsiteY35" fmla="*/ 175260 h 967740"/>
                <a:gd name="connsiteX36" fmla="*/ 794406 w 832506"/>
                <a:gd name="connsiteY36" fmla="*/ 160020 h 967740"/>
                <a:gd name="connsiteX37" fmla="*/ 756306 w 832506"/>
                <a:gd name="connsiteY37" fmla="*/ 144780 h 967740"/>
                <a:gd name="connsiteX38" fmla="*/ 733446 w 832506"/>
                <a:gd name="connsiteY38" fmla="*/ 129540 h 967740"/>
                <a:gd name="connsiteX39" fmla="*/ 710586 w 832506"/>
                <a:gd name="connsiteY39" fmla="*/ 121920 h 967740"/>
                <a:gd name="connsiteX40" fmla="*/ 657246 w 832506"/>
                <a:gd name="connsiteY40" fmla="*/ 106680 h 967740"/>
                <a:gd name="connsiteX41" fmla="*/ 626766 w 832506"/>
                <a:gd name="connsiteY41" fmla="*/ 91440 h 967740"/>
                <a:gd name="connsiteX42" fmla="*/ 603906 w 832506"/>
                <a:gd name="connsiteY42" fmla="*/ 76200 h 967740"/>
                <a:gd name="connsiteX43" fmla="*/ 573426 w 832506"/>
                <a:gd name="connsiteY43" fmla="*/ 68580 h 967740"/>
                <a:gd name="connsiteX44" fmla="*/ 520086 w 832506"/>
                <a:gd name="connsiteY44" fmla="*/ 53340 h 967740"/>
                <a:gd name="connsiteX45" fmla="*/ 466746 w 832506"/>
                <a:gd name="connsiteY45" fmla="*/ 22860 h 967740"/>
                <a:gd name="connsiteX46" fmla="*/ 443886 w 832506"/>
                <a:gd name="connsiteY46" fmla="*/ 7620 h 967740"/>
                <a:gd name="connsiteX47" fmla="*/ 413406 w 832506"/>
                <a:gd name="connsiteY47" fmla="*/ 0 h 967740"/>
                <a:gd name="connsiteX48" fmla="*/ 283866 w 832506"/>
                <a:gd name="connsiteY48" fmla="*/ 7620 h 967740"/>
                <a:gd name="connsiteX49" fmla="*/ 253386 w 832506"/>
                <a:gd name="connsiteY49" fmla="*/ 15240 h 967740"/>
                <a:gd name="connsiteX50" fmla="*/ 200046 w 832506"/>
                <a:gd name="connsiteY50" fmla="*/ 53340 h 967740"/>
                <a:gd name="connsiteX51" fmla="*/ 154326 w 832506"/>
                <a:gd name="connsiteY51" fmla="*/ 68580 h 967740"/>
                <a:gd name="connsiteX52" fmla="*/ 123846 w 832506"/>
                <a:gd name="connsiteY52" fmla="*/ 83820 h 967740"/>
                <a:gd name="connsiteX53" fmla="*/ 78126 w 832506"/>
                <a:gd name="connsiteY53" fmla="*/ 99060 h 967740"/>
                <a:gd name="connsiteX54" fmla="*/ 47646 w 832506"/>
                <a:gd name="connsiteY54" fmla="*/ 167640 h 967740"/>
                <a:gd name="connsiteX55" fmla="*/ 24786 w 832506"/>
                <a:gd name="connsiteY55" fmla="*/ 190500 h 967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832506" h="967740">
                  <a:moveTo>
                    <a:pt x="24786" y="190500"/>
                  </a:moveTo>
                  <a:lnTo>
                    <a:pt x="24786" y="190500"/>
                  </a:lnTo>
                  <a:cubicBezTo>
                    <a:pt x="17166" y="213360"/>
                    <a:pt x="2577" y="234992"/>
                    <a:pt x="1926" y="259080"/>
                  </a:cubicBezTo>
                  <a:cubicBezTo>
                    <a:pt x="0" y="330355"/>
                    <a:pt x="10511" y="401450"/>
                    <a:pt x="17166" y="472440"/>
                  </a:cubicBezTo>
                  <a:cubicBezTo>
                    <a:pt x="18144" y="482867"/>
                    <a:pt x="22030" y="492816"/>
                    <a:pt x="24786" y="502920"/>
                  </a:cubicBezTo>
                  <a:cubicBezTo>
                    <a:pt x="29651" y="520760"/>
                    <a:pt x="34946" y="538480"/>
                    <a:pt x="40026" y="556260"/>
                  </a:cubicBezTo>
                  <a:cubicBezTo>
                    <a:pt x="42566" y="579120"/>
                    <a:pt x="41327" y="602724"/>
                    <a:pt x="47646" y="624840"/>
                  </a:cubicBezTo>
                  <a:cubicBezTo>
                    <a:pt x="51715" y="639081"/>
                    <a:pt x="63882" y="649693"/>
                    <a:pt x="70506" y="662940"/>
                  </a:cubicBezTo>
                  <a:cubicBezTo>
                    <a:pt x="74098" y="670124"/>
                    <a:pt x="74141" y="678826"/>
                    <a:pt x="78126" y="685800"/>
                  </a:cubicBezTo>
                  <a:cubicBezTo>
                    <a:pt x="84427" y="696827"/>
                    <a:pt x="93604" y="705946"/>
                    <a:pt x="100986" y="716280"/>
                  </a:cubicBezTo>
                  <a:cubicBezTo>
                    <a:pt x="106309" y="723732"/>
                    <a:pt x="110363" y="732105"/>
                    <a:pt x="116226" y="739140"/>
                  </a:cubicBezTo>
                  <a:cubicBezTo>
                    <a:pt x="165119" y="797812"/>
                    <a:pt x="116488" y="728103"/>
                    <a:pt x="154326" y="784860"/>
                  </a:cubicBezTo>
                  <a:cubicBezTo>
                    <a:pt x="156866" y="795020"/>
                    <a:pt x="157262" y="805973"/>
                    <a:pt x="161946" y="815340"/>
                  </a:cubicBezTo>
                  <a:cubicBezTo>
                    <a:pt x="171721" y="834891"/>
                    <a:pt x="192415" y="853429"/>
                    <a:pt x="207666" y="868680"/>
                  </a:cubicBezTo>
                  <a:cubicBezTo>
                    <a:pt x="226819" y="926139"/>
                    <a:pt x="198755" y="857541"/>
                    <a:pt x="238146" y="906780"/>
                  </a:cubicBezTo>
                  <a:cubicBezTo>
                    <a:pt x="243164" y="913052"/>
                    <a:pt x="240086" y="923960"/>
                    <a:pt x="245766" y="929640"/>
                  </a:cubicBezTo>
                  <a:cubicBezTo>
                    <a:pt x="251446" y="935320"/>
                    <a:pt x="260750" y="935685"/>
                    <a:pt x="268626" y="937260"/>
                  </a:cubicBezTo>
                  <a:cubicBezTo>
                    <a:pt x="286238" y="940782"/>
                    <a:pt x="304354" y="941358"/>
                    <a:pt x="321966" y="944880"/>
                  </a:cubicBezTo>
                  <a:cubicBezTo>
                    <a:pt x="342505" y="948988"/>
                    <a:pt x="362387" y="956012"/>
                    <a:pt x="382926" y="960120"/>
                  </a:cubicBezTo>
                  <a:lnTo>
                    <a:pt x="421026" y="967740"/>
                  </a:lnTo>
                  <a:cubicBezTo>
                    <a:pt x="474366" y="965200"/>
                    <a:pt x="528058" y="966744"/>
                    <a:pt x="581046" y="960120"/>
                  </a:cubicBezTo>
                  <a:cubicBezTo>
                    <a:pt x="590133" y="958984"/>
                    <a:pt x="596454" y="950203"/>
                    <a:pt x="603906" y="944880"/>
                  </a:cubicBezTo>
                  <a:cubicBezTo>
                    <a:pt x="614240" y="937498"/>
                    <a:pt x="625406" y="931000"/>
                    <a:pt x="634386" y="922020"/>
                  </a:cubicBezTo>
                  <a:cubicBezTo>
                    <a:pt x="664430" y="891976"/>
                    <a:pt x="634984" y="904539"/>
                    <a:pt x="664866" y="868680"/>
                  </a:cubicBezTo>
                  <a:cubicBezTo>
                    <a:pt x="670729" y="861645"/>
                    <a:pt x="680106" y="858520"/>
                    <a:pt x="687726" y="853440"/>
                  </a:cubicBezTo>
                  <a:cubicBezTo>
                    <a:pt x="692806" y="845820"/>
                    <a:pt x="698870" y="838771"/>
                    <a:pt x="702966" y="830580"/>
                  </a:cubicBezTo>
                  <a:cubicBezTo>
                    <a:pt x="709555" y="817401"/>
                    <a:pt x="714300" y="789936"/>
                    <a:pt x="718206" y="777240"/>
                  </a:cubicBezTo>
                  <a:cubicBezTo>
                    <a:pt x="725292" y="754209"/>
                    <a:pt x="735222" y="732037"/>
                    <a:pt x="741066" y="708660"/>
                  </a:cubicBezTo>
                  <a:cubicBezTo>
                    <a:pt x="743507" y="698894"/>
                    <a:pt x="750840" y="666252"/>
                    <a:pt x="756306" y="655320"/>
                  </a:cubicBezTo>
                  <a:cubicBezTo>
                    <a:pt x="760402" y="647129"/>
                    <a:pt x="766466" y="640080"/>
                    <a:pt x="771546" y="632460"/>
                  </a:cubicBezTo>
                  <a:cubicBezTo>
                    <a:pt x="774086" y="619760"/>
                    <a:pt x="777146" y="607153"/>
                    <a:pt x="779166" y="594360"/>
                  </a:cubicBezTo>
                  <a:cubicBezTo>
                    <a:pt x="784768" y="558879"/>
                    <a:pt x="788163" y="523054"/>
                    <a:pt x="794406" y="487680"/>
                  </a:cubicBezTo>
                  <a:cubicBezTo>
                    <a:pt x="795802" y="479770"/>
                    <a:pt x="800220" y="472646"/>
                    <a:pt x="802026" y="464820"/>
                  </a:cubicBezTo>
                  <a:cubicBezTo>
                    <a:pt x="807851" y="439580"/>
                    <a:pt x="812419" y="414066"/>
                    <a:pt x="817266" y="388620"/>
                  </a:cubicBezTo>
                  <a:cubicBezTo>
                    <a:pt x="822580" y="360723"/>
                    <a:pt x="832506" y="304800"/>
                    <a:pt x="832506" y="304800"/>
                  </a:cubicBezTo>
                  <a:cubicBezTo>
                    <a:pt x="827426" y="261620"/>
                    <a:pt x="828331" y="217306"/>
                    <a:pt x="817266" y="175260"/>
                  </a:cubicBezTo>
                  <a:cubicBezTo>
                    <a:pt x="814935" y="166403"/>
                    <a:pt x="802597" y="164116"/>
                    <a:pt x="794406" y="160020"/>
                  </a:cubicBezTo>
                  <a:cubicBezTo>
                    <a:pt x="782172" y="153903"/>
                    <a:pt x="768540" y="150897"/>
                    <a:pt x="756306" y="144780"/>
                  </a:cubicBezTo>
                  <a:cubicBezTo>
                    <a:pt x="748115" y="140684"/>
                    <a:pt x="741637" y="133636"/>
                    <a:pt x="733446" y="129540"/>
                  </a:cubicBezTo>
                  <a:cubicBezTo>
                    <a:pt x="726262" y="125948"/>
                    <a:pt x="718309" y="124127"/>
                    <a:pt x="710586" y="121920"/>
                  </a:cubicBezTo>
                  <a:cubicBezTo>
                    <a:pt x="691252" y="116396"/>
                    <a:pt x="675516" y="114510"/>
                    <a:pt x="657246" y="106680"/>
                  </a:cubicBezTo>
                  <a:cubicBezTo>
                    <a:pt x="646805" y="102205"/>
                    <a:pt x="636629" y="97076"/>
                    <a:pt x="626766" y="91440"/>
                  </a:cubicBezTo>
                  <a:cubicBezTo>
                    <a:pt x="618815" y="86896"/>
                    <a:pt x="612324" y="79808"/>
                    <a:pt x="603906" y="76200"/>
                  </a:cubicBezTo>
                  <a:cubicBezTo>
                    <a:pt x="594280" y="72075"/>
                    <a:pt x="583496" y="71457"/>
                    <a:pt x="573426" y="68580"/>
                  </a:cubicBezTo>
                  <a:cubicBezTo>
                    <a:pt x="496904" y="46716"/>
                    <a:pt x="615371" y="77161"/>
                    <a:pt x="520086" y="53340"/>
                  </a:cubicBezTo>
                  <a:cubicBezTo>
                    <a:pt x="464391" y="16210"/>
                    <a:pt x="534421" y="61531"/>
                    <a:pt x="466746" y="22860"/>
                  </a:cubicBezTo>
                  <a:cubicBezTo>
                    <a:pt x="458795" y="18316"/>
                    <a:pt x="452304" y="11228"/>
                    <a:pt x="443886" y="7620"/>
                  </a:cubicBezTo>
                  <a:cubicBezTo>
                    <a:pt x="434260" y="3495"/>
                    <a:pt x="423566" y="2540"/>
                    <a:pt x="413406" y="0"/>
                  </a:cubicBezTo>
                  <a:cubicBezTo>
                    <a:pt x="370226" y="2540"/>
                    <a:pt x="326926" y="3519"/>
                    <a:pt x="283866" y="7620"/>
                  </a:cubicBezTo>
                  <a:cubicBezTo>
                    <a:pt x="273440" y="8613"/>
                    <a:pt x="262479" y="10044"/>
                    <a:pt x="253386" y="15240"/>
                  </a:cubicBezTo>
                  <a:cubicBezTo>
                    <a:pt x="167465" y="64338"/>
                    <a:pt x="298170" y="14090"/>
                    <a:pt x="200046" y="53340"/>
                  </a:cubicBezTo>
                  <a:cubicBezTo>
                    <a:pt x="185131" y="59306"/>
                    <a:pt x="168694" y="61396"/>
                    <a:pt x="154326" y="68580"/>
                  </a:cubicBezTo>
                  <a:cubicBezTo>
                    <a:pt x="144166" y="73660"/>
                    <a:pt x="134393" y="79601"/>
                    <a:pt x="123846" y="83820"/>
                  </a:cubicBezTo>
                  <a:cubicBezTo>
                    <a:pt x="108931" y="89786"/>
                    <a:pt x="78126" y="99060"/>
                    <a:pt x="78126" y="99060"/>
                  </a:cubicBezTo>
                  <a:cubicBezTo>
                    <a:pt x="59990" y="153468"/>
                    <a:pt x="71797" y="131414"/>
                    <a:pt x="47646" y="167640"/>
                  </a:cubicBezTo>
                  <a:cubicBezTo>
                    <a:pt x="38794" y="203048"/>
                    <a:pt x="28596" y="186690"/>
                    <a:pt x="24786" y="190500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6278880" y="1912620"/>
              <a:ext cx="784860" cy="228600"/>
            </a:xfrm>
            <a:custGeom>
              <a:avLst/>
              <a:gdLst>
                <a:gd name="connsiteX0" fmla="*/ 0 w 784860"/>
                <a:gd name="connsiteY0" fmla="*/ 228600 h 228600"/>
                <a:gd name="connsiteX1" fmla="*/ 129540 w 784860"/>
                <a:gd name="connsiteY1" fmla="*/ 99060 h 228600"/>
                <a:gd name="connsiteX2" fmla="*/ 312420 w 784860"/>
                <a:gd name="connsiteY2" fmla="*/ 0 h 228600"/>
                <a:gd name="connsiteX3" fmla="*/ 396240 w 784860"/>
                <a:gd name="connsiteY3" fmla="*/ 22860 h 228600"/>
                <a:gd name="connsiteX4" fmla="*/ 556260 w 784860"/>
                <a:gd name="connsiteY4" fmla="*/ 38100 h 228600"/>
                <a:gd name="connsiteX5" fmla="*/ 647700 w 784860"/>
                <a:gd name="connsiteY5" fmla="*/ 68580 h 228600"/>
                <a:gd name="connsiteX6" fmla="*/ 701040 w 784860"/>
                <a:gd name="connsiteY6" fmla="*/ 83820 h 228600"/>
                <a:gd name="connsiteX7" fmla="*/ 731520 w 784860"/>
                <a:gd name="connsiteY7" fmla="*/ 99060 h 228600"/>
                <a:gd name="connsiteX8" fmla="*/ 746760 w 784860"/>
                <a:gd name="connsiteY8" fmla="*/ 121920 h 228600"/>
                <a:gd name="connsiteX9" fmla="*/ 762000 w 784860"/>
                <a:gd name="connsiteY9" fmla="*/ 167640 h 228600"/>
                <a:gd name="connsiteX10" fmla="*/ 769620 w 784860"/>
                <a:gd name="connsiteY10" fmla="*/ 190500 h 228600"/>
                <a:gd name="connsiteX11" fmla="*/ 784860 w 784860"/>
                <a:gd name="connsiteY11" fmla="*/ 205740 h 228600"/>
                <a:gd name="connsiteX12" fmla="*/ 0 w 784860"/>
                <a:gd name="connsiteY12" fmla="*/ 22860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84860" h="228600">
                  <a:moveTo>
                    <a:pt x="0" y="228600"/>
                  </a:moveTo>
                  <a:lnTo>
                    <a:pt x="129540" y="99060"/>
                  </a:lnTo>
                  <a:lnTo>
                    <a:pt x="312420" y="0"/>
                  </a:lnTo>
                  <a:lnTo>
                    <a:pt x="396240" y="22860"/>
                  </a:lnTo>
                  <a:lnTo>
                    <a:pt x="556260" y="38100"/>
                  </a:lnTo>
                  <a:cubicBezTo>
                    <a:pt x="586740" y="48260"/>
                    <a:pt x="616531" y="60788"/>
                    <a:pt x="647700" y="68580"/>
                  </a:cubicBezTo>
                  <a:cubicBezTo>
                    <a:pt x="663167" y="72447"/>
                    <a:pt x="685736" y="77261"/>
                    <a:pt x="701040" y="83820"/>
                  </a:cubicBezTo>
                  <a:cubicBezTo>
                    <a:pt x="711481" y="88295"/>
                    <a:pt x="721360" y="93980"/>
                    <a:pt x="731520" y="99060"/>
                  </a:cubicBezTo>
                  <a:cubicBezTo>
                    <a:pt x="736600" y="106680"/>
                    <a:pt x="743041" y="113551"/>
                    <a:pt x="746760" y="121920"/>
                  </a:cubicBezTo>
                  <a:cubicBezTo>
                    <a:pt x="753284" y="136600"/>
                    <a:pt x="756920" y="152400"/>
                    <a:pt x="762000" y="167640"/>
                  </a:cubicBezTo>
                  <a:cubicBezTo>
                    <a:pt x="764540" y="175260"/>
                    <a:pt x="763940" y="184820"/>
                    <a:pt x="769620" y="190500"/>
                  </a:cubicBezTo>
                  <a:lnTo>
                    <a:pt x="784860" y="205740"/>
                  </a:lnTo>
                  <a:lnTo>
                    <a:pt x="0" y="2286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solidFill>
                <a:schemeClr val="accent1">
                  <a:lumMod val="60000"/>
                  <a:lumOff val="40000"/>
                </a:schemeClr>
              </a:solidFill>
            </a:ln>
            <a:scene3d>
              <a:camera prst="orthographicFront"/>
              <a:lightRig rig="brightRoom" dir="t"/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6278880" y="2042160"/>
              <a:ext cx="413582" cy="891540"/>
            </a:xfrm>
            <a:custGeom>
              <a:avLst/>
              <a:gdLst>
                <a:gd name="connsiteX0" fmla="*/ 388620 w 413582"/>
                <a:gd name="connsiteY0" fmla="*/ 83820 h 891540"/>
                <a:gd name="connsiteX1" fmla="*/ 388620 w 413582"/>
                <a:gd name="connsiteY1" fmla="*/ 83820 h 891540"/>
                <a:gd name="connsiteX2" fmla="*/ 396240 w 413582"/>
                <a:gd name="connsiteY2" fmla="*/ 426720 h 891540"/>
                <a:gd name="connsiteX3" fmla="*/ 411480 w 413582"/>
                <a:gd name="connsiteY3" fmla="*/ 502920 h 891540"/>
                <a:gd name="connsiteX4" fmla="*/ 403860 w 413582"/>
                <a:gd name="connsiteY4" fmla="*/ 868680 h 891540"/>
                <a:gd name="connsiteX5" fmla="*/ 388620 w 413582"/>
                <a:gd name="connsiteY5" fmla="*/ 891540 h 891540"/>
                <a:gd name="connsiteX6" fmla="*/ 190500 w 413582"/>
                <a:gd name="connsiteY6" fmla="*/ 792480 h 891540"/>
                <a:gd name="connsiteX7" fmla="*/ 53340 w 413582"/>
                <a:gd name="connsiteY7" fmla="*/ 586740 h 891540"/>
                <a:gd name="connsiteX8" fmla="*/ 22860 w 413582"/>
                <a:gd name="connsiteY8" fmla="*/ 373380 h 891540"/>
                <a:gd name="connsiteX9" fmla="*/ 0 w 413582"/>
                <a:gd name="connsiteY9" fmla="*/ 106680 h 891540"/>
                <a:gd name="connsiteX10" fmla="*/ 0 w 413582"/>
                <a:gd name="connsiteY10" fmla="*/ 106680 h 891540"/>
                <a:gd name="connsiteX11" fmla="*/ 60960 w 413582"/>
                <a:gd name="connsiteY11" fmla="*/ 0 h 891540"/>
                <a:gd name="connsiteX12" fmla="*/ 388620 w 413582"/>
                <a:gd name="connsiteY12" fmla="*/ 83820 h 891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13582" h="891540">
                  <a:moveTo>
                    <a:pt x="388620" y="83820"/>
                  </a:moveTo>
                  <a:lnTo>
                    <a:pt x="388620" y="83820"/>
                  </a:lnTo>
                  <a:cubicBezTo>
                    <a:pt x="391160" y="198120"/>
                    <a:pt x="390013" y="312561"/>
                    <a:pt x="396240" y="426720"/>
                  </a:cubicBezTo>
                  <a:cubicBezTo>
                    <a:pt x="397651" y="452585"/>
                    <a:pt x="411033" y="477021"/>
                    <a:pt x="411480" y="502920"/>
                  </a:cubicBezTo>
                  <a:cubicBezTo>
                    <a:pt x="413582" y="624848"/>
                    <a:pt x="411021" y="746944"/>
                    <a:pt x="403860" y="868680"/>
                  </a:cubicBezTo>
                  <a:cubicBezTo>
                    <a:pt x="403322" y="877822"/>
                    <a:pt x="388620" y="891540"/>
                    <a:pt x="388620" y="891540"/>
                  </a:cubicBezTo>
                  <a:lnTo>
                    <a:pt x="190500" y="792480"/>
                  </a:lnTo>
                  <a:lnTo>
                    <a:pt x="53340" y="586740"/>
                  </a:lnTo>
                  <a:lnTo>
                    <a:pt x="22860" y="373380"/>
                  </a:lnTo>
                  <a:lnTo>
                    <a:pt x="0" y="106680"/>
                  </a:lnTo>
                  <a:lnTo>
                    <a:pt x="0" y="106680"/>
                  </a:lnTo>
                  <a:lnTo>
                    <a:pt x="60960" y="0"/>
                  </a:lnTo>
                  <a:lnTo>
                    <a:pt x="388620" y="8382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solidFill>
                <a:schemeClr val="tx2">
                  <a:lumMod val="75000"/>
                </a:schemeClr>
              </a:solidFill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6675120" y="2019300"/>
              <a:ext cx="419100" cy="914400"/>
            </a:xfrm>
            <a:custGeom>
              <a:avLst/>
              <a:gdLst>
                <a:gd name="connsiteX0" fmla="*/ 0 w 419100"/>
                <a:gd name="connsiteY0" fmla="*/ 106680 h 914400"/>
                <a:gd name="connsiteX1" fmla="*/ 335280 w 419100"/>
                <a:gd name="connsiteY1" fmla="*/ 0 h 914400"/>
                <a:gd name="connsiteX2" fmla="*/ 388620 w 419100"/>
                <a:gd name="connsiteY2" fmla="*/ 83820 h 914400"/>
                <a:gd name="connsiteX3" fmla="*/ 419100 w 419100"/>
                <a:gd name="connsiteY3" fmla="*/ 259080 h 914400"/>
                <a:gd name="connsiteX4" fmla="*/ 388620 w 419100"/>
                <a:gd name="connsiteY4" fmla="*/ 388620 h 914400"/>
                <a:gd name="connsiteX5" fmla="*/ 335280 w 419100"/>
                <a:gd name="connsiteY5" fmla="*/ 655320 h 914400"/>
                <a:gd name="connsiteX6" fmla="*/ 281940 w 419100"/>
                <a:gd name="connsiteY6" fmla="*/ 762000 h 914400"/>
                <a:gd name="connsiteX7" fmla="*/ 213360 w 419100"/>
                <a:gd name="connsiteY7" fmla="*/ 868680 h 914400"/>
                <a:gd name="connsiteX8" fmla="*/ 83820 w 419100"/>
                <a:gd name="connsiteY8" fmla="*/ 906780 h 914400"/>
                <a:gd name="connsiteX9" fmla="*/ 15240 w 419100"/>
                <a:gd name="connsiteY9" fmla="*/ 914400 h 914400"/>
                <a:gd name="connsiteX10" fmla="*/ 0 w 419100"/>
                <a:gd name="connsiteY10" fmla="*/ 106680 h 914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19100" h="914400">
                  <a:moveTo>
                    <a:pt x="0" y="106680"/>
                  </a:moveTo>
                  <a:lnTo>
                    <a:pt x="335280" y="0"/>
                  </a:lnTo>
                  <a:lnTo>
                    <a:pt x="388620" y="83820"/>
                  </a:lnTo>
                  <a:lnTo>
                    <a:pt x="419100" y="259080"/>
                  </a:lnTo>
                  <a:lnTo>
                    <a:pt x="388620" y="388620"/>
                  </a:lnTo>
                  <a:lnTo>
                    <a:pt x="335280" y="655320"/>
                  </a:lnTo>
                  <a:lnTo>
                    <a:pt x="281940" y="762000"/>
                  </a:lnTo>
                  <a:lnTo>
                    <a:pt x="213360" y="868680"/>
                  </a:lnTo>
                  <a:lnTo>
                    <a:pt x="83820" y="906780"/>
                  </a:lnTo>
                  <a:lnTo>
                    <a:pt x="15240" y="914400"/>
                  </a:lnTo>
                  <a:lnTo>
                    <a:pt x="0" y="106680"/>
                  </a:lnTo>
                  <a:close/>
                </a:path>
              </a:pathLst>
            </a:custGeom>
            <a:ln>
              <a:solidFill>
                <a:schemeClr val="tx2">
                  <a:lumMod val="75000"/>
                </a:schemeClr>
              </a:solidFill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899592" y="242088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we can also consider: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1043608" y="278092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All the internal forces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1331640" y="3212976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 unit element with a very small surface area </a:t>
            </a:r>
            <a:r>
              <a:rPr lang="el-GR" dirty="0" smtClean="0"/>
              <a:t>Δ</a:t>
            </a:r>
            <a:r>
              <a:rPr lang="en-GB" dirty="0" smtClean="0"/>
              <a:t>A</a:t>
            </a:r>
            <a:endParaRPr lang="en-GB" dirty="0"/>
          </a:p>
        </p:txBody>
      </p:sp>
      <p:grpSp>
        <p:nvGrpSpPr>
          <p:cNvPr id="69" name="Group 68"/>
          <p:cNvGrpSpPr/>
          <p:nvPr/>
        </p:nvGrpSpPr>
        <p:grpSpPr>
          <a:xfrm>
            <a:off x="6451600" y="2127250"/>
            <a:ext cx="260350" cy="215900"/>
            <a:chOff x="6451600" y="2127250"/>
            <a:chExt cx="260350" cy="215900"/>
          </a:xfrm>
        </p:grpSpPr>
        <p:sp>
          <p:nvSpPr>
            <p:cNvPr id="42" name="Freeform 41"/>
            <p:cNvSpPr/>
            <p:nvPr/>
          </p:nvSpPr>
          <p:spPr>
            <a:xfrm>
              <a:off x="6457950" y="2146300"/>
              <a:ext cx="120650" cy="184150"/>
            </a:xfrm>
            <a:custGeom>
              <a:avLst/>
              <a:gdLst>
                <a:gd name="connsiteX0" fmla="*/ 0 w 120650"/>
                <a:gd name="connsiteY0" fmla="*/ 0 h 184150"/>
                <a:gd name="connsiteX1" fmla="*/ 0 w 120650"/>
                <a:gd name="connsiteY1" fmla="*/ 139700 h 184150"/>
                <a:gd name="connsiteX2" fmla="*/ 107950 w 120650"/>
                <a:gd name="connsiteY2" fmla="*/ 184150 h 184150"/>
                <a:gd name="connsiteX3" fmla="*/ 120650 w 120650"/>
                <a:gd name="connsiteY3" fmla="*/ 44450 h 184150"/>
                <a:gd name="connsiteX4" fmla="*/ 0 w 120650"/>
                <a:gd name="connsiteY4" fmla="*/ 0 h 184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650" h="184150">
                  <a:moveTo>
                    <a:pt x="0" y="0"/>
                  </a:moveTo>
                  <a:lnTo>
                    <a:pt x="0" y="139700"/>
                  </a:lnTo>
                  <a:lnTo>
                    <a:pt x="107950" y="184150"/>
                  </a:lnTo>
                  <a:lnTo>
                    <a:pt x="120650" y="4445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2D050">
                    <a:shade val="30000"/>
                    <a:satMod val="115000"/>
                  </a:srgbClr>
                </a:gs>
                <a:gs pos="50000">
                  <a:srgbClr val="92D050">
                    <a:shade val="67500"/>
                    <a:satMod val="115000"/>
                  </a:srgbClr>
                </a:gs>
                <a:gs pos="100000">
                  <a:srgbClr val="92D05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6578600" y="2146300"/>
              <a:ext cx="133350" cy="196850"/>
            </a:xfrm>
            <a:custGeom>
              <a:avLst/>
              <a:gdLst>
                <a:gd name="connsiteX0" fmla="*/ 0 w 133350"/>
                <a:gd name="connsiteY0" fmla="*/ 196850 h 196850"/>
                <a:gd name="connsiteX1" fmla="*/ 133350 w 133350"/>
                <a:gd name="connsiteY1" fmla="*/ 146050 h 196850"/>
                <a:gd name="connsiteX2" fmla="*/ 127000 w 133350"/>
                <a:gd name="connsiteY2" fmla="*/ 0 h 196850"/>
                <a:gd name="connsiteX3" fmla="*/ 6350 w 133350"/>
                <a:gd name="connsiteY3" fmla="*/ 31750 h 196850"/>
                <a:gd name="connsiteX4" fmla="*/ 0 w 133350"/>
                <a:gd name="connsiteY4" fmla="*/ 196850 h 196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50" h="196850">
                  <a:moveTo>
                    <a:pt x="0" y="196850"/>
                  </a:moveTo>
                  <a:lnTo>
                    <a:pt x="133350" y="146050"/>
                  </a:lnTo>
                  <a:lnTo>
                    <a:pt x="127000" y="0"/>
                  </a:lnTo>
                  <a:lnTo>
                    <a:pt x="6350" y="31750"/>
                  </a:lnTo>
                  <a:lnTo>
                    <a:pt x="0" y="19685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2D050">
                    <a:shade val="30000"/>
                    <a:satMod val="115000"/>
                  </a:srgbClr>
                </a:gs>
                <a:gs pos="50000">
                  <a:srgbClr val="92D050">
                    <a:shade val="67500"/>
                    <a:satMod val="115000"/>
                  </a:srgbClr>
                </a:gs>
                <a:gs pos="100000">
                  <a:srgbClr val="92D050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6451600" y="2127250"/>
              <a:ext cx="241300" cy="63500"/>
            </a:xfrm>
            <a:custGeom>
              <a:avLst/>
              <a:gdLst>
                <a:gd name="connsiteX0" fmla="*/ 0 w 241300"/>
                <a:gd name="connsiteY0" fmla="*/ 25400 h 63500"/>
                <a:gd name="connsiteX1" fmla="*/ 101600 w 241300"/>
                <a:gd name="connsiteY1" fmla="*/ 0 h 63500"/>
                <a:gd name="connsiteX2" fmla="*/ 241300 w 241300"/>
                <a:gd name="connsiteY2" fmla="*/ 31750 h 63500"/>
                <a:gd name="connsiteX3" fmla="*/ 114300 w 241300"/>
                <a:gd name="connsiteY3" fmla="*/ 63500 h 63500"/>
                <a:gd name="connsiteX4" fmla="*/ 0 w 241300"/>
                <a:gd name="connsiteY4" fmla="*/ 25400 h 6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1300" h="63500">
                  <a:moveTo>
                    <a:pt x="0" y="25400"/>
                  </a:moveTo>
                  <a:lnTo>
                    <a:pt x="101600" y="0"/>
                  </a:lnTo>
                  <a:lnTo>
                    <a:pt x="241300" y="31750"/>
                  </a:lnTo>
                  <a:lnTo>
                    <a:pt x="114300" y="63500"/>
                  </a:lnTo>
                  <a:lnTo>
                    <a:pt x="0" y="2540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45" name="Straight Arrow Connector 44"/>
          <p:cNvCxnSpPr/>
          <p:nvPr/>
        </p:nvCxnSpPr>
        <p:spPr>
          <a:xfrm>
            <a:off x="6732240" y="2780928"/>
            <a:ext cx="288032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 flipV="1">
            <a:off x="6876256" y="2420888"/>
            <a:ext cx="360040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6228184" y="2780928"/>
            <a:ext cx="144016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012160" y="2420888"/>
            <a:ext cx="288032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 flipV="1">
            <a:off x="6084168" y="2204864"/>
            <a:ext cx="205002" cy="1242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6804248" y="2204864"/>
            <a:ext cx="288032" cy="72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36" idx="5"/>
          </p:cNvCxnSpPr>
          <p:nvPr/>
        </p:nvCxnSpPr>
        <p:spPr>
          <a:xfrm flipH="1" flipV="1">
            <a:off x="6804248" y="2564904"/>
            <a:ext cx="108234" cy="1859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34" idx="3"/>
          </p:cNvCxnSpPr>
          <p:nvPr/>
        </p:nvCxnSpPr>
        <p:spPr>
          <a:xfrm flipV="1">
            <a:off x="6577202" y="1844824"/>
            <a:ext cx="83030" cy="1668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 flipV="1">
            <a:off x="6300192" y="1844824"/>
            <a:ext cx="144016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6732240" y="1988840"/>
            <a:ext cx="144016" cy="72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C:\Users\Karakaslim\AppData\Local\Microsoft\Windows\Temporary Internet Files\Content.IE5\P7QANXDV\pixel_art__cube__by_xavier879-d64cduy[1]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r="31818"/>
          <a:stretch>
            <a:fillRect/>
          </a:stretch>
        </p:blipFill>
        <p:spPr bwMode="auto">
          <a:xfrm>
            <a:off x="6300192" y="2060848"/>
            <a:ext cx="360040" cy="396044"/>
          </a:xfrm>
          <a:prstGeom prst="rect">
            <a:avLst/>
          </a:prstGeom>
          <a:noFill/>
        </p:spPr>
      </p:pic>
      <p:pic>
        <p:nvPicPr>
          <p:cNvPr id="2053" name="Picture 5" descr="http://www.ah-engr.com/som/3_stress/images/element_3d_comple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124744"/>
            <a:ext cx="2952328" cy="3014092"/>
          </a:xfrm>
          <a:prstGeom prst="rect">
            <a:avLst/>
          </a:prstGeom>
          <a:noFill/>
        </p:spPr>
      </p:pic>
      <p:sp>
        <p:nvSpPr>
          <p:cNvPr id="72" name="TextBox 71"/>
          <p:cNvSpPr txBox="1"/>
          <p:nvPr/>
        </p:nvSpPr>
        <p:spPr>
          <a:xfrm>
            <a:off x="395536" y="3933056"/>
            <a:ext cx="172819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Stress:</a:t>
            </a:r>
            <a:endParaRPr lang="en-GB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95536" y="4509120"/>
            <a:ext cx="1944216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Normal Stress, 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372200" y="4509120"/>
            <a:ext cx="2232248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stress state around a point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419872" y="4509120"/>
            <a:ext cx="1872208" cy="369332"/>
          </a:xfrm>
          <a:prstGeom prst="rect">
            <a:avLst/>
          </a:prstGeom>
          <a:solidFill>
            <a:srgbClr val="33CC33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Shear Stress, 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95536" y="4941168"/>
            <a:ext cx="2736304" cy="1200329"/>
          </a:xfrm>
          <a:prstGeom prst="rect">
            <a:avLst/>
          </a:prstGeom>
          <a:noFill/>
          <a:ln w="38100">
            <a:solidFill>
              <a:srgbClr val="99FF99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Defined as the intensity of normal force </a:t>
            </a:r>
            <a:r>
              <a:rPr lang="el-GR" dirty="0" smtClean="0"/>
              <a:t>Δ</a:t>
            </a:r>
            <a:r>
              <a:rPr lang="en-GB" dirty="0" smtClean="0"/>
              <a:t>F</a:t>
            </a:r>
            <a:r>
              <a:rPr lang="en-GB" sz="1400" dirty="0" smtClean="0"/>
              <a:t> </a:t>
            </a:r>
            <a:r>
              <a:rPr lang="en-GB" dirty="0" smtClean="0"/>
              <a:t>to the elemental surface area </a:t>
            </a:r>
            <a:r>
              <a:rPr lang="el-GR" dirty="0" smtClean="0"/>
              <a:t>Δ</a:t>
            </a:r>
            <a:r>
              <a:rPr lang="en-GB" dirty="0" smtClean="0"/>
              <a:t>A of one face:</a:t>
            </a:r>
            <a:endParaRPr lang="en-GB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6165304"/>
            <a:ext cx="467023" cy="430153"/>
          </a:xfrm>
          <a:prstGeom prst="rect">
            <a:avLst/>
          </a:prstGeom>
          <a:noFill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6237312"/>
            <a:ext cx="288032" cy="480053"/>
          </a:xfrm>
          <a:prstGeom prst="rect">
            <a:avLst/>
          </a:prstGeom>
          <a:noFill/>
        </p:spPr>
      </p:pic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  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0" y="6642556"/>
            <a:ext cx="9144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50" dirty="0" smtClean="0"/>
              <a:t>R.C </a:t>
            </a:r>
            <a:r>
              <a:rPr lang="en-GB" sz="750" dirty="0" err="1" smtClean="0"/>
              <a:t>Hibbeler</a:t>
            </a:r>
            <a:r>
              <a:rPr lang="en-GB" sz="750" dirty="0" smtClean="0"/>
              <a:t>. (2014). Statics and Mechanics of Materials, 4</a:t>
            </a:r>
            <a:r>
              <a:rPr lang="en-GB" sz="750" baseline="30000" dirty="0" smtClean="0"/>
              <a:t>th</a:t>
            </a:r>
            <a:r>
              <a:rPr lang="en-GB" sz="750" dirty="0" smtClean="0"/>
              <a:t> Edition, Pearson.; </a:t>
            </a:r>
            <a:r>
              <a:rPr lang="en-GB" sz="750" dirty="0" smtClean="0">
                <a:hlinkClick r:id="rId6"/>
              </a:rPr>
              <a:t>http://www.ah-engr.com/som/3_stress/images/element_3d_complete.gif</a:t>
            </a:r>
            <a:r>
              <a:rPr lang="en-GB" sz="750" dirty="0" smtClean="0"/>
              <a:t>; Cube – clipart</a:t>
            </a:r>
          </a:p>
          <a:p>
            <a:r>
              <a:rPr lang="en-GB" sz="750" dirty="0" smtClean="0"/>
              <a:t> </a:t>
            </a:r>
            <a:endParaRPr lang="en-GB" sz="750" dirty="0"/>
          </a:p>
        </p:txBody>
      </p:sp>
      <p:sp>
        <p:nvSpPr>
          <p:cNvPr id="59" name="TextBox 58"/>
          <p:cNvSpPr txBox="1"/>
          <p:nvPr/>
        </p:nvSpPr>
        <p:spPr>
          <a:xfrm>
            <a:off x="395536" y="4941168"/>
            <a:ext cx="2736304" cy="1200329"/>
          </a:xfrm>
          <a:prstGeom prst="rect">
            <a:avLst/>
          </a:prstGeom>
          <a:noFill/>
          <a:ln w="38100">
            <a:solidFill>
              <a:srgbClr val="99FF99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If the chosen </a:t>
            </a:r>
            <a:r>
              <a:rPr lang="el-GR" dirty="0" smtClean="0"/>
              <a:t>Δ</a:t>
            </a:r>
            <a:r>
              <a:rPr lang="en-GB" dirty="0" smtClean="0"/>
              <a:t>A element tends towards 0, the following relationship is derived:</a:t>
            </a:r>
            <a:endParaRPr lang="en-GB" dirty="0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6165304"/>
            <a:ext cx="1008112" cy="471325"/>
          </a:xfrm>
          <a:prstGeom prst="rect">
            <a:avLst/>
          </a:prstGeom>
          <a:noFill/>
          <a:ln>
            <a:solidFill>
              <a:srgbClr val="99FF99"/>
            </a:solidFill>
          </a:ln>
        </p:spPr>
      </p:pic>
      <p:sp>
        <p:nvSpPr>
          <p:cNvPr id="62" name="Rectangle 61"/>
          <p:cNvSpPr/>
          <p:nvPr/>
        </p:nvSpPr>
        <p:spPr>
          <a:xfrm>
            <a:off x="1187624" y="6453336"/>
            <a:ext cx="504056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3419872" y="4941168"/>
            <a:ext cx="2592288" cy="923330"/>
          </a:xfrm>
          <a:prstGeom prst="rect">
            <a:avLst/>
          </a:prstGeom>
          <a:noFill/>
          <a:ln w="38100">
            <a:solidFill>
              <a:srgbClr val="33CC33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The intensity of  the tangential force on </a:t>
            </a:r>
            <a:r>
              <a:rPr lang="el-GR" dirty="0" smtClean="0"/>
              <a:t>Δ</a:t>
            </a:r>
            <a:r>
              <a:rPr lang="en-GB" dirty="0" smtClean="0"/>
              <a:t>A, is the shear stress.</a:t>
            </a:r>
            <a:endParaRPr lang="en-GB" dirty="0"/>
          </a:p>
        </p:txBody>
      </p:sp>
      <p:sp>
        <p:nvSpPr>
          <p:cNvPr id="64" name="TextBox 63"/>
          <p:cNvSpPr txBox="1"/>
          <p:nvPr/>
        </p:nvSpPr>
        <p:spPr>
          <a:xfrm>
            <a:off x="3419872" y="4941168"/>
            <a:ext cx="2520280" cy="1569660"/>
          </a:xfrm>
          <a:prstGeom prst="rect">
            <a:avLst/>
          </a:prstGeom>
          <a:noFill/>
          <a:ln w="38100">
            <a:solidFill>
              <a:srgbClr val="33CC33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If we consider shear stress along the x-coordinate, we obtain the following equation(where </a:t>
            </a:r>
            <a:r>
              <a:rPr lang="en-GB" sz="1600" dirty="0" err="1" smtClean="0"/>
              <a:t>Fx</a:t>
            </a:r>
            <a:r>
              <a:rPr lang="en-GB" sz="1600" dirty="0" smtClean="0"/>
              <a:t> is the x component of the resultant force):</a:t>
            </a:r>
            <a:endParaRPr lang="en-GB" sz="1600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5301208"/>
            <a:ext cx="864096" cy="593007"/>
          </a:xfrm>
          <a:prstGeom prst="rect">
            <a:avLst/>
          </a:prstGeom>
          <a:noFill/>
          <a:ln>
            <a:solidFill>
              <a:srgbClr val="33CC33"/>
            </a:solidFill>
          </a:ln>
        </p:spPr>
      </p:pic>
      <p:sp>
        <p:nvSpPr>
          <p:cNvPr id="67" name="TextBox 66"/>
          <p:cNvSpPr txBox="1"/>
          <p:nvPr/>
        </p:nvSpPr>
        <p:spPr>
          <a:xfrm>
            <a:off x="6372200" y="5229200"/>
            <a:ext cx="2232248" cy="646331"/>
          </a:xfrm>
          <a:prstGeom prst="rect">
            <a:avLst/>
          </a:prstGeom>
          <a:noFill/>
          <a:ln w="38100">
            <a:solidFill>
              <a:srgbClr val="00B05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As represented above…</a:t>
            </a:r>
            <a:endParaRPr lang="en-GB" dirty="0"/>
          </a:p>
        </p:txBody>
      </p:sp>
      <p:sp>
        <p:nvSpPr>
          <p:cNvPr id="68" name="Down Arrow 67"/>
          <p:cNvSpPr/>
          <p:nvPr/>
        </p:nvSpPr>
        <p:spPr>
          <a:xfrm rot="10800000">
            <a:off x="7092280" y="3861048"/>
            <a:ext cx="360040" cy="576064"/>
          </a:xfrm>
          <a:prstGeom prst="down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6372200" y="5229200"/>
            <a:ext cx="2232248" cy="646331"/>
          </a:xfrm>
          <a:prstGeom prst="rect">
            <a:avLst/>
          </a:prstGeom>
          <a:solidFill>
            <a:srgbClr val="006666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 of thumb for subscripts: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372200" y="5949280"/>
            <a:ext cx="360040" cy="369332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372200" y="6309320"/>
            <a:ext cx="360040" cy="369332"/>
          </a:xfrm>
          <a:prstGeom prst="rect">
            <a:avLst/>
          </a:prstGeom>
          <a:solidFill>
            <a:srgbClr val="33CC33"/>
          </a:solidFill>
        </p:spPr>
        <p:txBody>
          <a:bodyPr wrap="square" rtlCol="0">
            <a:spAutoFit/>
          </a:bodyPr>
          <a:lstStyle/>
          <a:p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804248" y="5949280"/>
            <a:ext cx="2339752" cy="261610"/>
          </a:xfrm>
          <a:prstGeom prst="rect">
            <a:avLst/>
          </a:prstGeom>
          <a:solidFill>
            <a:srgbClr val="99FF99"/>
          </a:solidFill>
          <a:ln>
            <a:solidFill>
              <a:srgbClr val="006666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Same letter as the axis it runs along.</a:t>
            </a:r>
            <a:endParaRPr lang="en-GB" sz="1100" dirty="0"/>
          </a:p>
        </p:txBody>
      </p:sp>
      <p:sp>
        <p:nvSpPr>
          <p:cNvPr id="79" name="TextBox 78"/>
          <p:cNvSpPr txBox="1"/>
          <p:nvPr/>
        </p:nvSpPr>
        <p:spPr>
          <a:xfrm>
            <a:off x="6804248" y="6237312"/>
            <a:ext cx="2339752" cy="553998"/>
          </a:xfrm>
          <a:prstGeom prst="rect">
            <a:avLst/>
          </a:prstGeom>
          <a:solidFill>
            <a:srgbClr val="33CC33"/>
          </a:solidFill>
          <a:ln>
            <a:solidFill>
              <a:srgbClr val="006666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First letter is the axis the shear stress is perpendicular to, the second letter is the axis the shear stress runs along.</a:t>
            </a:r>
            <a:endParaRPr lang="en-GB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2.5E-6 -4.33526E-6 L 0.37014 -0.07329 " pathEditMode="relative" rAng="0" ptsTypes="AA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" y="-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37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9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4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5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1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2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880"/>
                            </p:stCondLst>
                            <p:childTnLst>
                              <p:par>
                                <p:cTn id="15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7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8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720"/>
                            </p:stCondLst>
                            <p:childTnLst>
                              <p:par>
                                <p:cTn id="1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720"/>
                            </p:stCondLst>
                            <p:childTnLst>
                              <p:par>
                                <p:cTn id="1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720"/>
                            </p:stCondLst>
                            <p:childTnLst>
                              <p:par>
                                <p:cTn id="1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720"/>
                            </p:stCondLst>
                            <p:childTnLst>
                              <p:par>
                                <p:cTn id="1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720"/>
                            </p:stCondLst>
                            <p:childTnLst>
                              <p:par>
                                <p:cTn id="1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720"/>
                            </p:stCondLst>
                            <p:childTnLst>
                              <p:par>
                                <p:cTn id="1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720"/>
                            </p:stCondLst>
                            <p:childTnLst>
                              <p:par>
                                <p:cTn id="1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720"/>
                            </p:stCondLst>
                            <p:childTnLst>
                              <p:par>
                                <p:cTn id="1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720"/>
                            </p:stCondLst>
                            <p:childTnLst>
                              <p:par>
                                <p:cTn id="1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3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4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4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9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9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9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4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4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9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6" dur="500" fill="hold"/>
                                        <p:tgtEl>
                                          <p:spTgt spid="2051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500"/>
                            </p:stCondLst>
                            <p:childTnLst>
                              <p:par>
                                <p:cTn id="2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1000"/>
                            </p:stCondLst>
                            <p:childTnLst>
                              <p:par>
                                <p:cTn id="31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2000"/>
                            </p:stCondLst>
                            <p:childTnLst>
                              <p:par>
                                <p:cTn id="31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3000"/>
                            </p:stCondLst>
                            <p:childTnLst>
                              <p:par>
                                <p:cTn id="32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500"/>
                            </p:stCondLst>
                            <p:childTnLst>
                              <p:par>
                                <p:cTn id="3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45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500"/>
                            </p:stCondLst>
                            <p:childTnLst>
                              <p:par>
                                <p:cTn id="3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1000"/>
                            </p:stCondLst>
                            <p:childTnLst>
                              <p:par>
                                <p:cTn id="3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1500"/>
                            </p:stCondLst>
                            <p:childTnLst>
                              <p:par>
                                <p:cTn id="3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2000"/>
                            </p:stCondLst>
                            <p:childTnLst>
                              <p:par>
                                <p:cTn id="3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4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6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3000"/>
                            </p:stCondLst>
                            <p:childTnLst>
                              <p:par>
                                <p:cTn id="370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3500"/>
                            </p:stCondLst>
                            <p:childTnLst>
                              <p:par>
                                <p:cTn id="374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4000"/>
                            </p:stCondLst>
                            <p:childTnLst>
                              <p:par>
                                <p:cTn id="37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07407E-6 L -0.11215 0.00024 " pathEditMode="relative" rAng="0" ptsTypes="AA">
                                      <p:cBhvr>
                                        <p:cTn id="379" dur="2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88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500"/>
                            </p:stCondLst>
                            <p:childTnLst>
                              <p:par>
                                <p:cTn id="393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99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5" fill="hold">
                            <p:stCondLst>
                              <p:cond delay="500"/>
                            </p:stCondLst>
                            <p:childTnLst>
                              <p:par>
                                <p:cTn id="4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22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6" fill="hold">
                            <p:stCondLst>
                              <p:cond delay="500"/>
                            </p:stCondLst>
                            <p:childTnLst>
                              <p:par>
                                <p:cTn id="4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0" fill="hold">
                            <p:stCondLst>
                              <p:cond delay="1000"/>
                            </p:stCondLst>
                            <p:childTnLst>
                              <p:par>
                                <p:cTn id="4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1500"/>
                            </p:stCondLst>
                            <p:childTnLst>
                              <p:par>
                                <p:cTn id="4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8" fill="hold">
                            <p:stCondLst>
                              <p:cond delay="2000"/>
                            </p:stCondLst>
                            <p:childTnLst>
                              <p:par>
                                <p:cTn id="4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 animBg="1"/>
      <p:bldP spid="11" grpId="0"/>
      <p:bldP spid="19" grpId="0"/>
      <p:bldP spid="19" grpId="1"/>
      <p:bldP spid="20" grpId="0"/>
      <p:bldP spid="20" grpId="1"/>
      <p:bldP spid="21" grpId="0"/>
      <p:bldP spid="21" grpId="1"/>
      <p:bldP spid="26" grpId="1" animBg="1"/>
      <p:bldP spid="26" grpId="2" animBg="1"/>
      <p:bldP spid="28" grpId="0" build="allAtOnce" animBg="1"/>
      <p:bldP spid="31" grpId="0"/>
      <p:bldP spid="38" grpId="0"/>
      <p:bldP spid="39" grpId="0"/>
      <p:bldP spid="40" grpId="0"/>
      <p:bldP spid="72" grpId="0" animBg="1"/>
      <p:bldP spid="73" grpId="0" animBg="1"/>
      <p:bldP spid="74" grpId="0" animBg="1"/>
      <p:bldP spid="75" grpId="0" animBg="1"/>
      <p:bldP spid="76" grpId="0" animBg="1"/>
      <p:bldP spid="76" grpId="1" animBg="1"/>
      <p:bldP spid="59" grpId="0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7" grpId="0" animBg="1"/>
      <p:bldP spid="67" grpId="1" animBg="1"/>
      <p:bldP spid="68" grpId="0" animBg="1"/>
      <p:bldP spid="70" grpId="0" animBg="1"/>
      <p:bldP spid="71" grpId="0" animBg="1"/>
      <p:bldP spid="77" grpId="0" animBg="1"/>
      <p:bldP spid="78" grpId="0" animBg="1"/>
      <p:bldP spid="7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>
            <a:off x="0" y="2276872"/>
            <a:ext cx="17636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6 different stress variables are dependent on the orientation of the plane…</a:t>
            </a:r>
            <a:endParaRPr lang="en-GB" dirty="0"/>
          </a:p>
        </p:txBody>
      </p:sp>
      <p:sp>
        <p:nvSpPr>
          <p:cNvPr id="85" name="Rectangle 84"/>
          <p:cNvSpPr/>
          <p:nvPr/>
        </p:nvSpPr>
        <p:spPr>
          <a:xfrm>
            <a:off x="0" y="620688"/>
            <a:ext cx="9144000" cy="43204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0272" y="-243408"/>
            <a:ext cx="1728192" cy="1156990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Stress</a:t>
            </a:r>
            <a:endParaRPr lang="en-GB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39952" y="260648"/>
            <a:ext cx="216024" cy="18864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499992" y="260648"/>
            <a:ext cx="216024" cy="18864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860032" y="260648"/>
            <a:ext cx="216024" cy="18864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220072" y="260648"/>
            <a:ext cx="216024" cy="18864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580112" y="260648"/>
            <a:ext cx="216024" cy="18864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  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81" name="Picture 5" descr="http://www.ah-engr.com/som/3_stress/images/element_3d_comple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124744"/>
            <a:ext cx="2952328" cy="3014092"/>
          </a:xfrm>
          <a:prstGeom prst="rect">
            <a:avLst/>
          </a:prstGeom>
          <a:noFill/>
        </p:spPr>
      </p:pic>
      <p:sp>
        <p:nvSpPr>
          <p:cNvPr id="82" name="Rectangle 81"/>
          <p:cNvSpPr/>
          <p:nvPr/>
        </p:nvSpPr>
        <p:spPr>
          <a:xfrm>
            <a:off x="5436096" y="2420888"/>
            <a:ext cx="1296144" cy="1224136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translucentPowde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/>
          <p:cNvSpPr txBox="1"/>
          <p:nvPr/>
        </p:nvSpPr>
        <p:spPr>
          <a:xfrm>
            <a:off x="1835696" y="1484784"/>
            <a:ext cx="216024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General Stress State:</a:t>
            </a:r>
            <a:endParaRPr lang="en-GB" dirty="0"/>
          </a:p>
        </p:txBody>
      </p:sp>
      <p:sp>
        <p:nvSpPr>
          <p:cNvPr id="84" name="TextBox 83"/>
          <p:cNvSpPr txBox="1"/>
          <p:nvPr/>
        </p:nvSpPr>
        <p:spPr>
          <a:xfrm>
            <a:off x="1835696" y="1484784"/>
            <a:ext cx="151216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Stress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7" name="Straight Arrow Connector 86"/>
          <p:cNvCxnSpPr/>
          <p:nvPr/>
        </p:nvCxnSpPr>
        <p:spPr>
          <a:xfrm flipV="1">
            <a:off x="6444208" y="1412776"/>
            <a:ext cx="0" cy="792088"/>
          </a:xfrm>
          <a:prstGeom prst="straightConnector1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6948264" y="2780928"/>
            <a:ext cx="792088" cy="0"/>
          </a:xfrm>
          <a:prstGeom prst="straightConnector1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6444208" y="3717032"/>
            <a:ext cx="0" cy="288032"/>
          </a:xfrm>
          <a:prstGeom prst="straightConnector1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H="1">
            <a:off x="4716016" y="2996952"/>
            <a:ext cx="720080" cy="0"/>
          </a:xfrm>
          <a:prstGeom prst="straightConnector1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6084168" y="2132856"/>
            <a:ext cx="792088" cy="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V="1">
            <a:off x="7092280" y="2420888"/>
            <a:ext cx="0" cy="648072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flipH="1">
            <a:off x="5436096" y="3861048"/>
            <a:ext cx="576064" cy="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5292080" y="3212976"/>
            <a:ext cx="0" cy="576064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2483768" y="2420888"/>
            <a:ext cx="1296144" cy="1224136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translucentPowde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4" name="Straight Arrow Connector 103"/>
          <p:cNvCxnSpPr>
            <a:stCxn id="103" idx="0"/>
          </p:cNvCxnSpPr>
          <p:nvPr/>
        </p:nvCxnSpPr>
        <p:spPr>
          <a:xfrm flipV="1">
            <a:off x="3131840" y="1772816"/>
            <a:ext cx="0" cy="648072"/>
          </a:xfrm>
          <a:prstGeom prst="straightConnector1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H="1">
            <a:off x="1907704" y="3068960"/>
            <a:ext cx="576064" cy="0"/>
          </a:xfrm>
          <a:prstGeom prst="straightConnector1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>
            <a:off x="3779912" y="3068960"/>
            <a:ext cx="504056" cy="0"/>
          </a:xfrm>
          <a:prstGeom prst="straightConnector1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>
            <a:off x="3131840" y="3645024"/>
            <a:ext cx="0" cy="648072"/>
          </a:xfrm>
          <a:prstGeom prst="straightConnector1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2339752" y="3212976"/>
            <a:ext cx="0" cy="43204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 flipH="1">
            <a:off x="2339752" y="3789040"/>
            <a:ext cx="432048" cy="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 flipV="1">
            <a:off x="3923928" y="2420888"/>
            <a:ext cx="0" cy="43204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 flipV="1">
            <a:off x="3419872" y="2276872"/>
            <a:ext cx="432048" cy="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0" y="2204864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Stress </a:t>
            </a:r>
            <a:r>
              <a:rPr lang="en-GB" dirty="0" smtClean="0"/>
              <a:t>just considers </a:t>
            </a:r>
            <a:r>
              <a:rPr lang="en-GB" i="1" dirty="0" smtClean="0"/>
              <a:t>one surface</a:t>
            </a:r>
            <a:r>
              <a:rPr lang="en-GB" dirty="0" smtClean="0"/>
              <a:t> – it is a </a:t>
            </a:r>
            <a:r>
              <a:rPr lang="en-GB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2D representation.</a:t>
            </a:r>
            <a:endParaRPr lang="en-GB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131840" y="4149080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</a:t>
            </a:r>
            <a:r>
              <a:rPr lang="en-GB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</a:t>
            </a:r>
            <a:endParaRPr lang="en-GB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555776" y="184482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</a:t>
            </a:r>
            <a:r>
              <a:rPr lang="en-GB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</a:t>
            </a:r>
            <a:endParaRPr lang="en-GB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851920" y="314096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</a:t>
            </a:r>
            <a:r>
              <a:rPr lang="en-GB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</a:t>
            </a:r>
            <a:endParaRPr lang="en-GB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547664" y="278092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</a:t>
            </a:r>
            <a:r>
              <a:rPr lang="en-GB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</a:t>
            </a:r>
            <a:endParaRPr lang="en-GB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195736" y="386104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B050"/>
                </a:solidFill>
              </a:rPr>
              <a:t>τ</a:t>
            </a:r>
            <a:r>
              <a:rPr lang="en-GB" sz="1600" b="1" dirty="0" err="1" smtClean="0">
                <a:solidFill>
                  <a:srgbClr val="00B050"/>
                </a:solidFill>
              </a:rPr>
              <a:t>yx</a:t>
            </a:r>
            <a:endParaRPr lang="en-GB" sz="1600" b="1" dirty="0">
              <a:solidFill>
                <a:srgbClr val="00B05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763688" y="328498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B050"/>
                </a:solidFill>
              </a:rPr>
              <a:t>τ</a:t>
            </a:r>
            <a:r>
              <a:rPr lang="en-GB" sz="1600" b="1" dirty="0" err="1" smtClean="0">
                <a:solidFill>
                  <a:srgbClr val="00B050"/>
                </a:solidFill>
              </a:rPr>
              <a:t>xy</a:t>
            </a:r>
            <a:endParaRPr lang="en-GB" sz="1600" b="1" dirty="0">
              <a:solidFill>
                <a:srgbClr val="00B05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491880" y="184482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B050"/>
                </a:solidFill>
              </a:rPr>
              <a:t>τ</a:t>
            </a:r>
            <a:r>
              <a:rPr lang="en-GB" sz="1600" b="1" dirty="0" err="1" smtClean="0">
                <a:solidFill>
                  <a:srgbClr val="00B050"/>
                </a:solidFill>
              </a:rPr>
              <a:t>yx</a:t>
            </a:r>
            <a:endParaRPr lang="en-GB" sz="1600" b="1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995936" y="249289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B050"/>
                </a:solidFill>
              </a:rPr>
              <a:t>τ</a:t>
            </a:r>
            <a:r>
              <a:rPr lang="en-GB" sz="1600" b="1" dirty="0" err="1" smtClean="0">
                <a:solidFill>
                  <a:srgbClr val="00B050"/>
                </a:solidFill>
              </a:rPr>
              <a:t>xy</a:t>
            </a:r>
            <a:endParaRPr lang="en-GB" sz="1600" b="1" dirty="0">
              <a:solidFill>
                <a:srgbClr val="00B050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flipH="1" flipV="1">
            <a:off x="2195736" y="2132856"/>
            <a:ext cx="490265" cy="480749"/>
          </a:xfrm>
          <a:prstGeom prst="straightConnector1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2267744" y="3501008"/>
            <a:ext cx="432048" cy="432048"/>
          </a:xfrm>
          <a:prstGeom prst="straightConnector1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3563888" y="2132856"/>
            <a:ext cx="360040" cy="432048"/>
          </a:xfrm>
          <a:prstGeom prst="straightConnector1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491880" y="3501008"/>
            <a:ext cx="576064" cy="504056"/>
          </a:xfrm>
          <a:prstGeom prst="straightConnector1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2699792" y="3645024"/>
            <a:ext cx="360040" cy="36004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3131840" y="3573016"/>
            <a:ext cx="360040" cy="43204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3203848" y="2060848"/>
            <a:ext cx="288032" cy="288032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2843808" y="1988840"/>
            <a:ext cx="288032" cy="36004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907704" y="170080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</a:t>
            </a:r>
            <a:r>
              <a:rPr lang="en-GB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y'</a:t>
            </a:r>
            <a:endParaRPr lang="en-GB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923928" y="184482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</a:t>
            </a:r>
            <a:r>
              <a:rPr lang="en-GB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x'</a:t>
            </a:r>
            <a:endParaRPr lang="en-GB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771800" y="1556792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B050"/>
                </a:solidFill>
              </a:rPr>
              <a:t>τ</a:t>
            </a:r>
            <a:r>
              <a:rPr lang="en-GB" sz="1600" b="1" dirty="0" err="1" smtClean="0">
                <a:solidFill>
                  <a:srgbClr val="00B050"/>
                </a:solidFill>
              </a:rPr>
              <a:t>y'x</a:t>
            </a:r>
            <a:r>
              <a:rPr lang="en-GB" sz="1600" b="1" dirty="0" smtClean="0">
                <a:solidFill>
                  <a:srgbClr val="00B050"/>
                </a:solidFill>
              </a:rPr>
              <a:t>'</a:t>
            </a:r>
            <a:endParaRPr lang="en-GB" sz="1600" b="1" dirty="0">
              <a:solidFill>
                <a:srgbClr val="00B05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347864" y="170080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B050"/>
                </a:solidFill>
              </a:rPr>
              <a:t>τ</a:t>
            </a:r>
            <a:r>
              <a:rPr lang="en-GB" sz="1600" b="1" dirty="0" err="1" smtClean="0">
                <a:solidFill>
                  <a:srgbClr val="00B050"/>
                </a:solidFill>
              </a:rPr>
              <a:t>x'y</a:t>
            </a:r>
            <a:r>
              <a:rPr lang="en-GB" sz="1600" b="1" dirty="0" smtClean="0">
                <a:solidFill>
                  <a:srgbClr val="00B050"/>
                </a:solidFill>
              </a:rPr>
              <a:t>’</a:t>
            </a:r>
            <a:endParaRPr lang="en-GB" sz="1600" b="1" dirty="0">
              <a:solidFill>
                <a:srgbClr val="00B05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267744" y="4005064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B050"/>
                </a:solidFill>
              </a:rPr>
              <a:t>τ</a:t>
            </a:r>
            <a:r>
              <a:rPr lang="en-GB" sz="1600" b="1" dirty="0" err="1" smtClean="0">
                <a:solidFill>
                  <a:srgbClr val="00B050"/>
                </a:solidFill>
              </a:rPr>
              <a:t>x'y</a:t>
            </a:r>
            <a:r>
              <a:rPr lang="en-GB" sz="1600" b="1" dirty="0" smtClean="0">
                <a:solidFill>
                  <a:srgbClr val="00B050"/>
                </a:solidFill>
              </a:rPr>
              <a:t>’</a:t>
            </a:r>
            <a:endParaRPr lang="en-GB" sz="1600" b="1" dirty="0">
              <a:solidFill>
                <a:srgbClr val="00B05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275856" y="4005064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B050"/>
                </a:solidFill>
              </a:rPr>
              <a:t>τ</a:t>
            </a:r>
            <a:r>
              <a:rPr lang="en-GB" sz="1600" b="1" dirty="0" err="1" smtClean="0">
                <a:solidFill>
                  <a:srgbClr val="00B050"/>
                </a:solidFill>
              </a:rPr>
              <a:t>y'x</a:t>
            </a:r>
            <a:r>
              <a:rPr lang="en-GB" sz="1600" b="1" dirty="0" smtClean="0">
                <a:solidFill>
                  <a:srgbClr val="00B050"/>
                </a:solidFill>
              </a:rPr>
              <a:t>'</a:t>
            </a:r>
            <a:endParaRPr lang="en-GB" sz="1600" b="1" dirty="0">
              <a:solidFill>
                <a:srgbClr val="00B05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067944" y="371703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</a:t>
            </a:r>
            <a:r>
              <a:rPr lang="en-GB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y'</a:t>
            </a:r>
            <a:endParaRPr lang="en-GB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763688" y="364502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</a:t>
            </a:r>
            <a:r>
              <a:rPr lang="en-GB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x'</a:t>
            </a:r>
            <a:endParaRPr lang="en-GB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 flipH="1" flipV="1">
            <a:off x="1475656" y="1484784"/>
            <a:ext cx="684076" cy="616134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3923928" y="1484784"/>
            <a:ext cx="540060" cy="616134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575858" y="2560891"/>
            <a:ext cx="924134" cy="4013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115616" y="12687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y'</a:t>
            </a:r>
            <a:endParaRPr lang="en-GB" dirty="0"/>
          </a:p>
        </p:txBody>
      </p:sp>
      <p:sp>
        <p:nvSpPr>
          <p:cNvPr id="93" name="TextBox 92"/>
          <p:cNvSpPr txBox="1"/>
          <p:nvPr/>
        </p:nvSpPr>
        <p:spPr>
          <a:xfrm>
            <a:off x="4499992" y="12687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x'</a:t>
            </a:r>
            <a:endParaRPr lang="en-GB" dirty="0"/>
          </a:p>
        </p:txBody>
      </p:sp>
      <p:sp>
        <p:nvSpPr>
          <p:cNvPr id="95" name="TextBox 94"/>
          <p:cNvSpPr txBox="1"/>
          <p:nvPr/>
        </p:nvSpPr>
        <p:spPr>
          <a:xfrm>
            <a:off x="4572000" y="242088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</a:t>
            </a:r>
            <a:endParaRPr lang="en-GB" dirty="0"/>
          </a:p>
        </p:txBody>
      </p:sp>
      <p:sp>
        <p:nvSpPr>
          <p:cNvPr id="97" name="TextBox 96"/>
          <p:cNvSpPr txBox="1"/>
          <p:nvPr/>
        </p:nvSpPr>
        <p:spPr>
          <a:xfrm>
            <a:off x="3419872" y="11247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</a:t>
            </a:r>
            <a:endParaRPr lang="en-GB" dirty="0"/>
          </a:p>
        </p:txBody>
      </p:sp>
      <p:sp>
        <p:nvSpPr>
          <p:cNvPr id="99" name="Circular Arrow 98"/>
          <p:cNvSpPr/>
          <p:nvPr/>
        </p:nvSpPr>
        <p:spPr>
          <a:xfrm rot="16775207" flipV="1">
            <a:off x="3541329" y="1801621"/>
            <a:ext cx="933921" cy="1035765"/>
          </a:xfrm>
          <a:prstGeom prst="circularArrow">
            <a:avLst>
              <a:gd name="adj1" fmla="val 3598"/>
              <a:gd name="adj2" fmla="val 1436533"/>
              <a:gd name="adj3" fmla="val 20376739"/>
              <a:gd name="adj4" fmla="val 14672074"/>
              <a:gd name="adj5" fmla="val 538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427984" y="19168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α</a:t>
            </a:r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02" name="Straight Connector 101"/>
          <p:cNvCxnSpPr/>
          <p:nvPr/>
        </p:nvCxnSpPr>
        <p:spPr>
          <a:xfrm flipV="1">
            <a:off x="3563888" y="1484784"/>
            <a:ext cx="0" cy="1048182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V="1">
            <a:off x="4211960" y="4509120"/>
            <a:ext cx="0" cy="11521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4211960" y="5661248"/>
            <a:ext cx="1800200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3347864" y="5661248"/>
            <a:ext cx="864096" cy="4320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Rectangle 117"/>
          <p:cNvSpPr/>
          <p:nvPr/>
        </p:nvSpPr>
        <p:spPr>
          <a:xfrm rot="5400000">
            <a:off x="3865612" y="5575548"/>
            <a:ext cx="1916832" cy="648072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isometricTopUp">
              <a:rot lat="18801578" lon="3674274" rev="1550405"/>
            </a:camera>
            <a:lightRig rig="twoPt" dir="t"/>
          </a:scene3d>
          <a:sp3d prstMaterial="legacyWireframe">
            <a:bevelT w="260350" h="0" prst="softRound"/>
            <a:bevelB h="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TextBox 120"/>
          <p:cNvSpPr txBox="1"/>
          <p:nvPr/>
        </p:nvSpPr>
        <p:spPr>
          <a:xfrm>
            <a:off x="4355976" y="594928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</a:t>
            </a:r>
            <a:endParaRPr lang="en-GB" dirty="0"/>
          </a:p>
        </p:txBody>
      </p:sp>
      <p:sp>
        <p:nvSpPr>
          <p:cNvPr id="122" name="TextBox 121"/>
          <p:cNvSpPr txBox="1"/>
          <p:nvPr/>
        </p:nvSpPr>
        <p:spPr>
          <a:xfrm>
            <a:off x="5652120" y="594928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</a:t>
            </a:r>
            <a:endParaRPr lang="en-GB" dirty="0"/>
          </a:p>
        </p:txBody>
      </p:sp>
      <p:sp>
        <p:nvSpPr>
          <p:cNvPr id="123" name="TextBox 122"/>
          <p:cNvSpPr txBox="1"/>
          <p:nvPr/>
        </p:nvSpPr>
        <p:spPr>
          <a:xfrm>
            <a:off x="5436096" y="537321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</a:t>
            </a:r>
            <a:endParaRPr lang="en-GB" dirty="0"/>
          </a:p>
        </p:txBody>
      </p:sp>
      <p:sp>
        <p:nvSpPr>
          <p:cNvPr id="124" name="TextBox 123"/>
          <p:cNvSpPr txBox="1"/>
          <p:nvPr/>
        </p:nvSpPr>
        <p:spPr>
          <a:xfrm>
            <a:off x="5940152" y="573325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</a:t>
            </a:r>
            <a:endParaRPr lang="en-GB" dirty="0"/>
          </a:p>
        </p:txBody>
      </p:sp>
      <p:sp>
        <p:nvSpPr>
          <p:cNvPr id="125" name="TextBox 124"/>
          <p:cNvSpPr txBox="1"/>
          <p:nvPr/>
        </p:nvSpPr>
        <p:spPr>
          <a:xfrm>
            <a:off x="4283968" y="429309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</a:t>
            </a:r>
            <a:endParaRPr lang="en-GB" dirty="0"/>
          </a:p>
        </p:txBody>
      </p:sp>
      <p:sp>
        <p:nvSpPr>
          <p:cNvPr id="126" name="TextBox 125"/>
          <p:cNvSpPr txBox="1"/>
          <p:nvPr/>
        </p:nvSpPr>
        <p:spPr>
          <a:xfrm>
            <a:off x="3131840" y="594928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z</a:t>
            </a:r>
            <a:endParaRPr lang="en-GB" dirty="0"/>
          </a:p>
        </p:txBody>
      </p:sp>
      <p:cxnSp>
        <p:nvCxnSpPr>
          <p:cNvPr id="132" name="Straight Connector 131"/>
          <p:cNvCxnSpPr/>
          <p:nvPr/>
        </p:nvCxnSpPr>
        <p:spPr>
          <a:xfrm>
            <a:off x="4211960" y="5661248"/>
            <a:ext cx="1152128" cy="504056"/>
          </a:xfrm>
          <a:prstGeom prst="line">
            <a:avLst/>
          </a:prstGeom>
          <a:ln>
            <a:solidFill>
              <a:srgbClr val="00FF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4211960" y="4725144"/>
            <a:ext cx="1152128" cy="504056"/>
          </a:xfrm>
          <a:prstGeom prst="line">
            <a:avLst/>
          </a:prstGeom>
          <a:ln>
            <a:solidFill>
              <a:srgbClr val="00FF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5364088" y="5229200"/>
            <a:ext cx="0" cy="936104"/>
          </a:xfrm>
          <a:prstGeom prst="line">
            <a:avLst/>
          </a:prstGeom>
          <a:ln>
            <a:solidFill>
              <a:srgbClr val="00FF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4211960" y="5229200"/>
            <a:ext cx="1152128" cy="43204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5292080" y="48691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n - axis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41" name="Circular Arrow 140"/>
          <p:cNvSpPr/>
          <p:nvPr/>
        </p:nvSpPr>
        <p:spPr>
          <a:xfrm rot="16775207" flipV="1">
            <a:off x="4489112" y="5055797"/>
            <a:ext cx="683019" cy="1224155"/>
          </a:xfrm>
          <a:prstGeom prst="circularArrow">
            <a:avLst>
              <a:gd name="adj1" fmla="val 3598"/>
              <a:gd name="adj2" fmla="val 624645"/>
              <a:gd name="adj3" fmla="val 20376739"/>
              <a:gd name="adj4" fmla="val 15727084"/>
              <a:gd name="adj5" fmla="val 7182"/>
            </a:avLst>
          </a:prstGeom>
          <a:solidFill>
            <a:srgbClr val="FFC000"/>
          </a:solidFill>
          <a:ln w="63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4788024" y="54452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α</a:t>
            </a:r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3" name="Circular Arrow 142"/>
          <p:cNvSpPr/>
          <p:nvPr/>
        </p:nvSpPr>
        <p:spPr>
          <a:xfrm rot="10377407" flipH="1" flipV="1">
            <a:off x="4068410" y="4978425"/>
            <a:ext cx="683019" cy="1224155"/>
          </a:xfrm>
          <a:prstGeom prst="circularArrow">
            <a:avLst>
              <a:gd name="adj1" fmla="val 3598"/>
              <a:gd name="adj2" fmla="val 624645"/>
              <a:gd name="adj3" fmla="val 20376739"/>
              <a:gd name="adj4" fmla="val 15358227"/>
              <a:gd name="adj5" fmla="val 5068"/>
            </a:avLst>
          </a:prstGeom>
          <a:solidFill>
            <a:srgbClr val="00B0F0"/>
          </a:solidFill>
          <a:ln w="63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4211960" y="50131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β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145" name="Circular Arrow 144"/>
          <p:cNvSpPr/>
          <p:nvPr/>
        </p:nvSpPr>
        <p:spPr>
          <a:xfrm rot="10377407" flipH="1" flipV="1">
            <a:off x="3810799" y="5406910"/>
            <a:ext cx="582797" cy="539650"/>
          </a:xfrm>
          <a:prstGeom prst="circularArrow">
            <a:avLst>
              <a:gd name="adj1" fmla="val 3598"/>
              <a:gd name="adj2" fmla="val 624645"/>
              <a:gd name="adj3" fmla="val 20376739"/>
              <a:gd name="adj4" fmla="val 9365350"/>
              <a:gd name="adj5" fmla="val 5068"/>
            </a:avLst>
          </a:prstGeom>
          <a:solidFill>
            <a:srgbClr val="33CC33"/>
          </a:solidFill>
          <a:ln w="63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3851920" y="54452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33CC33"/>
                </a:solidFill>
              </a:rPr>
              <a:t>γ</a:t>
            </a:r>
            <a:endParaRPr lang="en-GB" b="1" dirty="0">
              <a:solidFill>
                <a:srgbClr val="33CC33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395536" y="4725144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Consider the following representation:</a:t>
            </a:r>
            <a:endParaRPr lang="en-GB" dirty="0"/>
          </a:p>
        </p:txBody>
      </p:sp>
      <p:cxnSp>
        <p:nvCxnSpPr>
          <p:cNvPr id="148" name="Straight Connector 147"/>
          <p:cNvCxnSpPr/>
          <p:nvPr/>
        </p:nvCxnSpPr>
        <p:spPr>
          <a:xfrm flipH="1">
            <a:off x="5364088" y="5949280"/>
            <a:ext cx="432048" cy="216024"/>
          </a:xfrm>
          <a:prstGeom prst="line">
            <a:avLst/>
          </a:prstGeom>
          <a:ln>
            <a:solidFill>
              <a:srgbClr val="00FF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H="1" flipV="1">
            <a:off x="3851920" y="5877272"/>
            <a:ext cx="1512168" cy="288032"/>
          </a:xfrm>
          <a:prstGeom prst="line">
            <a:avLst/>
          </a:prstGeom>
          <a:ln>
            <a:solidFill>
              <a:srgbClr val="00FF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>
            <a:off x="395536" y="4725144"/>
            <a:ext cx="2160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n-axis is normal to the oblique plane – the orientation of which can be defined by </a:t>
            </a:r>
            <a:r>
              <a:rPr lang="en-GB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direction cosines</a:t>
            </a:r>
            <a:r>
              <a:rPr lang="en-GB" dirty="0" smtClean="0"/>
              <a:t>…</a:t>
            </a:r>
            <a:endParaRPr lang="en-GB" dirty="0"/>
          </a:p>
        </p:txBody>
      </p:sp>
      <p:sp>
        <p:nvSpPr>
          <p:cNvPr id="156" name="TextBox 155"/>
          <p:cNvSpPr txBox="1"/>
          <p:nvPr/>
        </p:nvSpPr>
        <p:spPr>
          <a:xfrm>
            <a:off x="395536" y="4797152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These define the orientation of the plane:</a:t>
            </a:r>
            <a:endParaRPr lang="en-GB" dirty="0"/>
          </a:p>
        </p:txBody>
      </p:sp>
      <p:sp>
        <p:nvSpPr>
          <p:cNvPr id="105" name="TextBox 104"/>
          <p:cNvSpPr txBox="1"/>
          <p:nvPr/>
        </p:nvSpPr>
        <p:spPr>
          <a:xfrm>
            <a:off x="6444208" y="43651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These are:</a:t>
            </a:r>
            <a:endParaRPr lang="en-GB" dirty="0"/>
          </a:p>
        </p:txBody>
      </p:sp>
      <p:sp>
        <p:nvSpPr>
          <p:cNvPr id="116" name="TextBox 115"/>
          <p:cNvSpPr txBox="1"/>
          <p:nvPr/>
        </p:nvSpPr>
        <p:spPr>
          <a:xfrm>
            <a:off x="4355976" y="594928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</a:t>
            </a:r>
            <a:endParaRPr lang="en-GB" dirty="0"/>
          </a:p>
        </p:txBody>
      </p:sp>
      <p:sp>
        <p:nvSpPr>
          <p:cNvPr id="127" name="TextBox 126"/>
          <p:cNvSpPr txBox="1"/>
          <p:nvPr/>
        </p:nvSpPr>
        <p:spPr>
          <a:xfrm>
            <a:off x="5652120" y="594928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</a:t>
            </a:r>
            <a:endParaRPr lang="en-GB" dirty="0"/>
          </a:p>
        </p:txBody>
      </p:sp>
      <p:sp>
        <p:nvSpPr>
          <p:cNvPr id="128" name="TextBox 127"/>
          <p:cNvSpPr txBox="1"/>
          <p:nvPr/>
        </p:nvSpPr>
        <p:spPr>
          <a:xfrm>
            <a:off x="5436096" y="53732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</a:t>
            </a:r>
            <a:endParaRPr lang="en-GB" dirty="0"/>
          </a:p>
        </p:txBody>
      </p:sp>
      <p:sp>
        <p:nvSpPr>
          <p:cNvPr id="129" name="TextBox 128"/>
          <p:cNvSpPr txBox="1"/>
          <p:nvPr/>
        </p:nvSpPr>
        <p:spPr>
          <a:xfrm>
            <a:off x="4788024" y="54452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α</a:t>
            </a:r>
            <a:endParaRPr lang="en-GB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211960" y="50131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β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3851920" y="54452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33CC33"/>
                </a:solidFill>
              </a:rPr>
              <a:t>γ</a:t>
            </a:r>
            <a:endParaRPr lang="en-GB" b="1" dirty="0">
              <a:solidFill>
                <a:srgbClr val="33CC33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6876256" y="479715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=</a:t>
            </a:r>
            <a:r>
              <a:rPr lang="en-GB" i="1" dirty="0" err="1" smtClean="0"/>
              <a:t>cos</a:t>
            </a:r>
            <a:endParaRPr lang="en-GB" i="1" dirty="0"/>
          </a:p>
        </p:txBody>
      </p:sp>
      <p:sp>
        <p:nvSpPr>
          <p:cNvPr id="136" name="TextBox 135"/>
          <p:cNvSpPr txBox="1"/>
          <p:nvPr/>
        </p:nvSpPr>
        <p:spPr>
          <a:xfrm>
            <a:off x="6876256" y="522920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=</a:t>
            </a:r>
            <a:r>
              <a:rPr lang="en-GB" i="1" dirty="0" err="1" smtClean="0"/>
              <a:t>cos</a:t>
            </a:r>
            <a:endParaRPr lang="en-GB" i="1" dirty="0"/>
          </a:p>
        </p:txBody>
      </p:sp>
      <p:sp>
        <p:nvSpPr>
          <p:cNvPr id="137" name="TextBox 136"/>
          <p:cNvSpPr txBox="1"/>
          <p:nvPr/>
        </p:nvSpPr>
        <p:spPr>
          <a:xfrm>
            <a:off x="6876256" y="573325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=</a:t>
            </a:r>
            <a:r>
              <a:rPr lang="en-GB" i="1" dirty="0" err="1" smtClean="0"/>
              <a:t>cos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21965E-6 L 0.59462 -0.1211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" y="-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44509E-6 L -0.03143 0.04185 " pathEditMode="relative" ptsTypes="AA">
                                      <p:cBhvr>
                                        <p:cTn id="69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8 0.00532 L -0.04739 0.03676 " pathEditMode="relative" ptsTypes="AA">
                                      <p:cBhvr>
                                        <p:cTn id="71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6.7052E-6 L -0.03924 0.03145 " pathEditMode="relative" ptsTypes="AA">
                                      <p:cBhvr>
                                        <p:cTn id="73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2948E-6 L -0.0394 0.02081 " pathEditMode="relative" ptsTypes="AA">
                                      <p:cBhvr>
                                        <p:cTn id="75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96296E-6 L -0.03143 -2.96296E-6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-0.00509 L -0.25191 -0.00509 " pathEditMode="relative" rAng="0" ptsTypes="AA">
                                      <p:cBhvr>
                                        <p:cTn id="8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6296E-6 L -0.30712 -0.01041 " pathEditMode="relative" rAng="0" ptsTypes="AA">
                                      <p:cBhvr>
                                        <p:cTn id="8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" y="-5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9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1111E-6 L -0.2875 0.02083 " pathEditMode="relative" rAng="0" ptsTypes="AA">
                                      <p:cBhvr>
                                        <p:cTn id="9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" y="1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48148E-6 L -0.26788 0.00533 " pathEditMode="relative" rAng="0" ptsTypes="AA">
                                      <p:cBhvr>
                                        <p:cTn id="9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" y="3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L -0.29532 0.02083 " pathEditMode="relative" rAng="0" ptsTypes="AA">
                                      <p:cBhvr>
                                        <p:cTn id="9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" y="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000"/>
                            </p:stCondLst>
                            <p:childTnLst>
                              <p:par>
                                <p:cTn id="9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000"/>
                            </p:stCondLst>
                            <p:childTnLst>
                              <p:par>
                                <p:cTn id="1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3500"/>
                            </p:stCondLst>
                            <p:childTnLst>
                              <p:par>
                                <p:cTn id="16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2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3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00"/>
                            </p:stCondLst>
                            <p:childTnLst>
                              <p:par>
                                <p:cTn id="17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5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6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3220"/>
                            </p:stCondLst>
                            <p:childTnLst>
                              <p:par>
                                <p:cTn id="179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180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220"/>
                            </p:stCondLst>
                            <p:childTnLst>
                              <p:par>
                                <p:cTn id="18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5720"/>
                            </p:stCondLst>
                            <p:childTnLst>
                              <p:par>
                                <p:cTn id="2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96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500"/>
                            </p:stCondLst>
                            <p:childTnLst>
                              <p:par>
                                <p:cTn id="30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3" dur="8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4" dur="8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5" dur="8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1940"/>
                            </p:stCondLst>
                            <p:childTnLst>
                              <p:par>
                                <p:cTn id="30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450" decel="100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450" decel="100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450" decel="100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450" decel="100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450" decel="100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450" decel="100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2440"/>
                            </p:stCondLst>
                            <p:childTnLst>
                              <p:par>
                                <p:cTn id="3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2940"/>
                            </p:stCondLst>
                            <p:childTnLst>
                              <p:par>
                                <p:cTn id="3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3440"/>
                            </p:stCondLst>
                            <p:childTnLst>
                              <p:par>
                                <p:cTn id="3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3940"/>
                            </p:stCondLst>
                            <p:childTnLst>
                              <p:par>
                                <p:cTn id="3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4440"/>
                            </p:stCondLst>
                            <p:childTnLst>
                              <p:par>
                                <p:cTn id="3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4940"/>
                            </p:stCondLst>
                            <p:childTnLst>
                              <p:par>
                                <p:cTn id="37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5440"/>
                            </p:stCondLst>
                            <p:childTnLst>
                              <p:par>
                                <p:cTn id="3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5940"/>
                            </p:stCondLst>
                            <p:childTnLst>
                              <p:par>
                                <p:cTn id="3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>
                            <p:stCondLst>
                              <p:cond delay="6440"/>
                            </p:stCondLst>
                            <p:childTnLst>
                              <p:par>
                                <p:cTn id="38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1" fill="hold">
                            <p:stCondLst>
                              <p:cond delay="6940"/>
                            </p:stCondLst>
                            <p:childTnLst>
                              <p:par>
                                <p:cTn id="39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7440"/>
                            </p:stCondLst>
                            <p:childTnLst>
                              <p:par>
                                <p:cTn id="39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08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2" fill="hold">
                            <p:stCondLst>
                              <p:cond delay="500"/>
                            </p:stCondLst>
                            <p:childTnLst>
                              <p:par>
                                <p:cTn id="41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5" dur="8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6" dur="8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7" dur="8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21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5" fill="hold">
                      <p:stCondLst>
                        <p:cond delay="indefinite"/>
                      </p:stCondLst>
                      <p:childTnLst>
                        <p:par>
                          <p:cTn id="426" fill="hold">
                            <p:stCondLst>
                              <p:cond delay="0"/>
                            </p:stCondLst>
                            <p:childTnLst>
                              <p:par>
                                <p:cTn id="4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9" dur="8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0" dur="8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1" dur="8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2" fill="hold">
                            <p:stCondLst>
                              <p:cond delay="1480"/>
                            </p:stCondLst>
                            <p:childTnLst>
                              <p:par>
                                <p:cTn id="43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5" dur="8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6" dur="8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7" dur="8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0" fill="hold">
                            <p:stCondLst>
                              <p:cond delay="1880"/>
                            </p:stCondLst>
                            <p:childTnLst>
                              <p:par>
                                <p:cTn id="451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44444E-6 L 0.26007 -0.16342 " pathEditMode="relative" rAng="0" ptsTypes="AA">
                                      <p:cBhvr>
                                        <p:cTn id="452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-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3" fill="hold">
                            <p:stCondLst>
                              <p:cond delay="3880"/>
                            </p:stCondLst>
                            <p:childTnLst>
                              <p:par>
                                <p:cTn id="4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6" dur="8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7" dur="8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8" dur="8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9" fill="hold">
                            <p:stCondLst>
                              <p:cond delay="4080"/>
                            </p:stCondLst>
                            <p:childTnLst>
                              <p:par>
                                <p:cTn id="460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33333E-6 L 0.27969 -0.08981 " pathEditMode="relative" rAng="0" ptsTypes="AA">
                                      <p:cBhvr>
                                        <p:cTn id="461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" y="-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>
                            <p:stCondLst>
                              <p:cond delay="6080"/>
                            </p:stCondLst>
                            <p:childTnLst>
                              <p:par>
                                <p:cTn id="463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33333E-6 L 0.13402 -0.01644 " pathEditMode="relative" rAng="0" ptsTypes="AA">
                                      <p:cBhvr>
                                        <p:cTn id="464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-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5" fill="hold">
                            <p:stCondLst>
                              <p:cond delay="8080"/>
                            </p:stCondLst>
                            <p:childTnLst>
                              <p:par>
                                <p:cTn id="4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8" dur="8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9" dur="8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0" dur="8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1" fill="hold">
                            <p:stCondLst>
                              <p:cond delay="8280"/>
                            </p:stCondLst>
                            <p:childTnLst>
                              <p:par>
                                <p:cTn id="472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7 L 0.34271 0.03611 " pathEditMode="relative" rAng="0" ptsTypes="AA">
                                      <p:cBhvr>
                                        <p:cTn id="473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" y="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>
                            <p:stCondLst>
                              <p:cond delay="10280"/>
                            </p:stCondLst>
                            <p:childTnLst>
                              <p:par>
                                <p:cTn id="475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-4.44444E-6 L 0.11823 -0.02685 " pathEditMode="relative" rAng="0" ptsTypes="AA">
                                      <p:cBhvr>
                                        <p:cTn id="476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" y="-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7" fill="hold">
                            <p:stCondLst>
                              <p:cond delay="12280"/>
                            </p:stCondLst>
                            <p:childTnLst>
                              <p:par>
                                <p:cTn id="47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0" dur="8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1" dur="8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2" dur="8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3" fill="hold">
                            <p:stCondLst>
                              <p:cond delay="12480"/>
                            </p:stCondLst>
                            <p:childTnLst>
                              <p:par>
                                <p:cTn id="484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33333E-6 L 0.38212 0.04676 " pathEditMode="relative" rAng="0" ptsTypes="AA">
                                      <p:cBhvr>
                                        <p:cTn id="485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6" grpId="1"/>
      <p:bldP spid="85" grpId="0" animBg="1"/>
      <p:bldP spid="82" grpId="0" animBg="1"/>
      <p:bldP spid="82" grpId="1" animBg="1"/>
      <p:bldP spid="82" grpId="2" animBg="1"/>
      <p:bldP spid="83" grpId="0" animBg="1"/>
      <p:bldP spid="83" grpId="1" animBg="1"/>
      <p:bldP spid="84" grpId="0"/>
      <p:bldP spid="84" grpId="1"/>
      <p:bldP spid="103" grpId="0" animBg="1"/>
      <p:bldP spid="103" grpId="1" animBg="1"/>
      <p:bldP spid="37" grpId="0"/>
      <p:bldP spid="37" grpId="1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91" grpId="0"/>
      <p:bldP spid="93" grpId="0"/>
      <p:bldP spid="95" grpId="0"/>
      <p:bldP spid="97" grpId="0"/>
      <p:bldP spid="99" grpId="0" animBg="1"/>
      <p:bldP spid="101" grpId="0"/>
      <p:bldP spid="118" grpId="0" animBg="1"/>
      <p:bldP spid="121" grpId="0"/>
      <p:bldP spid="122" grpId="0"/>
      <p:bldP spid="123" grpId="0"/>
      <p:bldP spid="139" grpId="0"/>
      <p:bldP spid="141" grpId="0" animBg="1"/>
      <p:bldP spid="142" grpId="0"/>
      <p:bldP spid="143" grpId="0" animBg="1"/>
      <p:bldP spid="144" grpId="0"/>
      <p:bldP spid="145" grpId="0" animBg="1"/>
      <p:bldP spid="146" grpId="0"/>
      <p:bldP spid="147" grpId="0"/>
      <p:bldP spid="147" grpId="1"/>
      <p:bldP spid="155" grpId="0"/>
      <p:bldP spid="155" grpId="1"/>
      <p:bldP spid="116" grpId="0"/>
      <p:bldP spid="116" grpId="1"/>
      <p:bldP spid="127" grpId="0"/>
      <p:bldP spid="127" grpId="1"/>
      <p:bldP spid="128" grpId="0"/>
      <p:bldP spid="128" grpId="1"/>
      <p:bldP spid="129" grpId="0"/>
      <p:bldP spid="129" grpId="1"/>
      <p:bldP spid="130" grpId="0"/>
      <p:bldP spid="130" grpId="1"/>
      <p:bldP spid="131" grpId="0"/>
      <p:bldP spid="131" grpId="1"/>
      <p:bldP spid="135" grpId="0"/>
      <p:bldP spid="136" grpId="0"/>
      <p:bldP spid="1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rakaslim\AppData\Local\Microsoft\Windows\Temporary Internet Files\Content.IE5\TEYKLL99\cube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204864"/>
            <a:ext cx="1530171" cy="1224136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0" y="620688"/>
            <a:ext cx="9144000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139952" y="260648"/>
            <a:ext cx="216024" cy="18864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499992" y="260648"/>
            <a:ext cx="216024" cy="18864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860032" y="260648"/>
            <a:ext cx="216024" cy="18864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220072" y="260648"/>
            <a:ext cx="216024" cy="18864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580112" y="260648"/>
            <a:ext cx="216024" cy="18864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  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020272" y="-243408"/>
            <a:ext cx="1728192" cy="1156990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Stress</a:t>
            </a:r>
            <a:endParaRPr lang="en-GB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7584" y="1628800"/>
            <a:ext cx="1872208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Stress 3D Representation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12160" y="227687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n - axis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95536" y="1772816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Consider a material element from an object under stress…</a:t>
            </a:r>
            <a:endParaRPr lang="en-GB" dirty="0"/>
          </a:p>
        </p:txBody>
      </p:sp>
      <p:grpSp>
        <p:nvGrpSpPr>
          <p:cNvPr id="71" name="Group 70"/>
          <p:cNvGrpSpPr/>
          <p:nvPr/>
        </p:nvGrpSpPr>
        <p:grpSpPr>
          <a:xfrm>
            <a:off x="3491880" y="1700808"/>
            <a:ext cx="3096344" cy="2025516"/>
            <a:chOff x="3491880" y="1700808"/>
            <a:chExt cx="3096344" cy="2025516"/>
          </a:xfrm>
        </p:grpSpPr>
        <p:cxnSp>
          <p:nvCxnSpPr>
            <p:cNvPr id="19" name="Straight Connector 18"/>
            <p:cNvCxnSpPr/>
            <p:nvPr/>
          </p:nvCxnSpPr>
          <p:spPr>
            <a:xfrm flipV="1">
              <a:off x="4572000" y="1916832"/>
              <a:ext cx="0" cy="115212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4572000" y="2996952"/>
              <a:ext cx="1800200" cy="7200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3707904" y="3068960"/>
              <a:ext cx="864096" cy="43204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283968" y="3356992"/>
              <a:ext cx="2160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l</a:t>
              </a:r>
              <a:endParaRPr lang="en-GB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372200" y="2924944"/>
              <a:ext cx="2160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x</a:t>
              </a:r>
              <a:endParaRPr lang="en-GB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644008" y="1700808"/>
              <a:ext cx="2160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y</a:t>
              </a:r>
              <a:endParaRPr lang="en-GB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491880" y="3356992"/>
              <a:ext cx="2160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z</a:t>
              </a:r>
              <a:endParaRPr lang="en-GB" dirty="0"/>
            </a:p>
          </p:txBody>
        </p:sp>
        <p:cxnSp>
          <p:nvCxnSpPr>
            <p:cNvPr id="32" name="Straight Connector 31"/>
            <p:cNvCxnSpPr/>
            <p:nvPr/>
          </p:nvCxnSpPr>
          <p:spPr>
            <a:xfrm flipV="1">
              <a:off x="4572000" y="2564904"/>
              <a:ext cx="216024" cy="504056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4" name="Circular Arrow 33"/>
            <p:cNvSpPr/>
            <p:nvPr/>
          </p:nvSpPr>
          <p:spPr>
            <a:xfrm rot="16416545" flipV="1">
              <a:off x="4386839" y="2319494"/>
              <a:ext cx="683019" cy="1224155"/>
            </a:xfrm>
            <a:prstGeom prst="circularArrow">
              <a:avLst>
                <a:gd name="adj1" fmla="val 3598"/>
                <a:gd name="adj2" fmla="val 624645"/>
                <a:gd name="adj3" fmla="val 20376739"/>
                <a:gd name="adj4" fmla="val 15727084"/>
                <a:gd name="adj5" fmla="val 7182"/>
              </a:avLst>
            </a:prstGeom>
            <a:solidFill>
              <a:srgbClr val="FFC000"/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6" name="Circular Arrow 35"/>
            <p:cNvSpPr/>
            <p:nvPr/>
          </p:nvSpPr>
          <p:spPr>
            <a:xfrm rot="6601689" flipH="1" flipV="1">
              <a:off x="4346449" y="2411301"/>
              <a:ext cx="683019" cy="1224155"/>
            </a:xfrm>
            <a:prstGeom prst="circularArrow">
              <a:avLst>
                <a:gd name="adj1" fmla="val 3598"/>
                <a:gd name="adj2" fmla="val 624645"/>
                <a:gd name="adj3" fmla="val 20376739"/>
                <a:gd name="adj4" fmla="val 19233975"/>
                <a:gd name="adj5" fmla="val 5068"/>
              </a:avLst>
            </a:prstGeom>
            <a:solidFill>
              <a:srgbClr val="00B0F0"/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8" name="Circular Arrow 37"/>
            <p:cNvSpPr/>
            <p:nvPr/>
          </p:nvSpPr>
          <p:spPr>
            <a:xfrm rot="8600200" flipH="1" flipV="1">
              <a:off x="4170839" y="2814622"/>
              <a:ext cx="582797" cy="539650"/>
            </a:xfrm>
            <a:prstGeom prst="circularArrow">
              <a:avLst>
                <a:gd name="adj1" fmla="val 3598"/>
                <a:gd name="adj2" fmla="val 624645"/>
                <a:gd name="adj3" fmla="val 20376739"/>
                <a:gd name="adj4" fmla="val 11153770"/>
                <a:gd name="adj5" fmla="val 5068"/>
              </a:avLst>
            </a:prstGeom>
            <a:solidFill>
              <a:srgbClr val="33CC33"/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211960" y="285293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rgbClr val="33CC33"/>
                  </a:solidFill>
                </a:rPr>
                <a:t>γ</a:t>
              </a:r>
              <a:endParaRPr lang="en-GB" b="1" dirty="0">
                <a:solidFill>
                  <a:srgbClr val="33CC33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076056" y="3140968"/>
              <a:ext cx="2160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n</a:t>
              </a:r>
              <a:endParaRPr lang="en-GB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788024" y="2708920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m</a:t>
              </a:r>
              <a:endParaRPr lang="en-GB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076056" y="2420888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chemeClr val="accent6">
                      <a:lumMod val="75000"/>
                    </a:schemeClr>
                  </a:solidFill>
                </a:rPr>
                <a:t>α</a:t>
              </a:r>
              <a:endParaRPr lang="en-GB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283968" y="2204864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rgbClr val="0070C0"/>
                  </a:solidFill>
                </a:rPr>
                <a:t>β</a:t>
              </a:r>
              <a:endParaRPr lang="en-GB" b="1" dirty="0">
                <a:solidFill>
                  <a:srgbClr val="0070C0"/>
                </a:solidFill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4572000" y="3068960"/>
              <a:ext cx="216024" cy="360040"/>
            </a:xfrm>
            <a:prstGeom prst="line">
              <a:avLst/>
            </a:prstGeom>
            <a:ln w="12700">
              <a:solidFill>
                <a:srgbClr val="00FF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572000" y="2204864"/>
              <a:ext cx="216024" cy="360040"/>
            </a:xfrm>
            <a:prstGeom prst="line">
              <a:avLst/>
            </a:prstGeom>
            <a:ln w="12700">
              <a:solidFill>
                <a:srgbClr val="00FF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788024" y="2564904"/>
              <a:ext cx="0" cy="792088"/>
            </a:xfrm>
            <a:prstGeom prst="line">
              <a:avLst/>
            </a:prstGeom>
            <a:ln w="12700">
              <a:solidFill>
                <a:srgbClr val="00FF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4788024" y="3068960"/>
              <a:ext cx="648072" cy="360040"/>
            </a:xfrm>
            <a:prstGeom prst="line">
              <a:avLst/>
            </a:prstGeom>
            <a:ln w="19050">
              <a:solidFill>
                <a:srgbClr val="00FF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1026" idx="2"/>
            </p:cNvCxnSpPr>
            <p:nvPr/>
          </p:nvCxnSpPr>
          <p:spPr>
            <a:xfrm flipH="1">
              <a:off x="3923928" y="3429000"/>
              <a:ext cx="765086" cy="0"/>
            </a:xfrm>
            <a:prstGeom prst="line">
              <a:avLst/>
            </a:prstGeom>
            <a:ln w="19050">
              <a:solidFill>
                <a:srgbClr val="00FF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xtBox 71"/>
          <p:cNvSpPr txBox="1"/>
          <p:nvPr/>
        </p:nvSpPr>
        <p:spPr>
          <a:xfrm>
            <a:off x="395536" y="1844824"/>
            <a:ext cx="2880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triangular oblique plane is the surface revealed when part of the cubic volume is removed… </a:t>
            </a:r>
            <a:endParaRPr lang="en-GB" dirty="0"/>
          </a:p>
        </p:txBody>
      </p:sp>
      <p:sp>
        <p:nvSpPr>
          <p:cNvPr id="74" name="Freeform 73"/>
          <p:cNvSpPr/>
          <p:nvPr/>
        </p:nvSpPr>
        <p:spPr>
          <a:xfrm>
            <a:off x="3923928" y="2204864"/>
            <a:ext cx="1455420" cy="1196340"/>
          </a:xfrm>
          <a:custGeom>
            <a:avLst/>
            <a:gdLst>
              <a:gd name="connsiteX0" fmla="*/ 0 w 1455420"/>
              <a:gd name="connsiteY0" fmla="*/ 1196340 h 1196340"/>
              <a:gd name="connsiteX1" fmla="*/ 1455420 w 1455420"/>
              <a:gd name="connsiteY1" fmla="*/ 830580 h 1196340"/>
              <a:gd name="connsiteX2" fmla="*/ 617220 w 1455420"/>
              <a:gd name="connsiteY2" fmla="*/ 0 h 1196340"/>
              <a:gd name="connsiteX3" fmla="*/ 0 w 1455420"/>
              <a:gd name="connsiteY3" fmla="*/ 1196340 h 1196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5420" h="1196340">
                <a:moveTo>
                  <a:pt x="0" y="1196340"/>
                </a:moveTo>
                <a:lnTo>
                  <a:pt x="1455420" y="830580"/>
                </a:lnTo>
                <a:lnTo>
                  <a:pt x="617220" y="0"/>
                </a:lnTo>
                <a:lnTo>
                  <a:pt x="0" y="1196340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6" name="Straight Arrow Connector 75"/>
          <p:cNvCxnSpPr/>
          <p:nvPr/>
        </p:nvCxnSpPr>
        <p:spPr>
          <a:xfrm flipV="1">
            <a:off x="4716016" y="2564904"/>
            <a:ext cx="122413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95536" y="1988840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the forces on this remaining volume can be analysed…</a:t>
            </a:r>
            <a:endParaRPr lang="en-GB" dirty="0"/>
          </a:p>
        </p:txBody>
      </p:sp>
      <p:grpSp>
        <p:nvGrpSpPr>
          <p:cNvPr id="63" name="Group 62"/>
          <p:cNvGrpSpPr/>
          <p:nvPr/>
        </p:nvGrpSpPr>
        <p:grpSpPr>
          <a:xfrm>
            <a:off x="3491880" y="1700808"/>
            <a:ext cx="3240360" cy="2025516"/>
            <a:chOff x="827584" y="3140968"/>
            <a:chExt cx="3240360" cy="2025516"/>
          </a:xfrm>
        </p:grpSpPr>
        <p:cxnSp>
          <p:nvCxnSpPr>
            <p:cNvPr id="52" name="Straight Connector 51"/>
            <p:cNvCxnSpPr/>
            <p:nvPr/>
          </p:nvCxnSpPr>
          <p:spPr>
            <a:xfrm flipV="1">
              <a:off x="1043608" y="4509120"/>
              <a:ext cx="864096" cy="4320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V="1">
              <a:off x="1907704" y="4437112"/>
              <a:ext cx="1656184" cy="7200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1907704" y="3501008"/>
              <a:ext cx="0" cy="100811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3707904" y="4365104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x</a:t>
              </a:r>
              <a:endParaRPr lang="en-GB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827584" y="4797152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z</a:t>
              </a:r>
              <a:endParaRPr lang="en-GB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979712" y="3140968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y</a:t>
              </a:r>
              <a:endParaRPr lang="en-GB" dirty="0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3779912" y="2492896"/>
            <a:ext cx="1008112" cy="504056"/>
            <a:chOff x="2627784" y="2852936"/>
            <a:chExt cx="1008112" cy="504056"/>
          </a:xfrm>
        </p:grpSpPr>
        <p:cxnSp>
          <p:nvCxnSpPr>
            <p:cNvPr id="70" name="Straight Arrow Connector 69"/>
            <p:cNvCxnSpPr/>
            <p:nvPr/>
          </p:nvCxnSpPr>
          <p:spPr>
            <a:xfrm flipH="1">
              <a:off x="2843808" y="3068960"/>
              <a:ext cx="28803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flipV="1">
              <a:off x="3131840" y="2996952"/>
              <a:ext cx="144016" cy="72008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>
              <a:off x="3131840" y="3068960"/>
              <a:ext cx="0" cy="288032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3"/>
            <p:cNvSpPr txBox="1"/>
            <p:nvPr/>
          </p:nvSpPr>
          <p:spPr>
            <a:xfrm>
              <a:off x="2627784" y="3069540"/>
              <a:ext cx="5040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800" b="1" dirty="0" smtClean="0">
                  <a:solidFill>
                    <a:schemeClr val="accent1">
                      <a:lumMod val="75000"/>
                    </a:schemeClr>
                  </a:solidFill>
                </a:rPr>
                <a:t>σ</a:t>
              </a:r>
              <a:r>
                <a:rPr lang="en-GB" sz="500" b="1" dirty="0" err="1" smtClean="0">
                  <a:solidFill>
                    <a:schemeClr val="accent1">
                      <a:lumMod val="75000"/>
                    </a:schemeClr>
                  </a:solidFill>
                </a:rPr>
                <a:t>x</a:t>
              </a:r>
              <a:r>
                <a:rPr lang="en-GB" sz="800" b="1" dirty="0" err="1" smtClean="0">
                  <a:solidFill>
                    <a:schemeClr val="accent1">
                      <a:lumMod val="75000"/>
                    </a:schemeClr>
                  </a:solidFill>
                </a:rPr>
                <a:t>∙dA</a:t>
              </a:r>
              <a:r>
                <a:rPr lang="en-GB" sz="500" b="1" dirty="0" err="1" smtClean="0">
                  <a:solidFill>
                    <a:schemeClr val="accent1">
                      <a:lumMod val="75000"/>
                    </a:schemeClr>
                  </a:solidFill>
                </a:rPr>
                <a:t>x</a:t>
              </a:r>
              <a:endParaRPr lang="en-GB" sz="8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987824" y="2852936"/>
              <a:ext cx="504056" cy="2160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800" b="1" dirty="0" smtClean="0">
                  <a:solidFill>
                    <a:srgbClr val="FF0000"/>
                  </a:solidFill>
                </a:rPr>
                <a:t>τ</a:t>
              </a:r>
              <a:r>
                <a:rPr lang="en-GB" sz="500" b="1" dirty="0" err="1" smtClean="0">
                  <a:solidFill>
                    <a:srgbClr val="FF0000"/>
                  </a:solidFill>
                </a:rPr>
                <a:t>xz</a:t>
              </a:r>
              <a:r>
                <a:rPr lang="en-GB" sz="800" b="1" dirty="0" smtClean="0">
                  <a:solidFill>
                    <a:schemeClr val="accent1">
                      <a:lumMod val="75000"/>
                    </a:schemeClr>
                  </a:solidFill>
                </a:rPr>
                <a:t> </a:t>
              </a:r>
              <a:r>
                <a:rPr lang="en-GB" sz="800" b="1" dirty="0" smtClean="0">
                  <a:solidFill>
                    <a:srgbClr val="FF0000"/>
                  </a:solidFill>
                </a:rPr>
                <a:t>∙</a:t>
              </a:r>
              <a:r>
                <a:rPr lang="en-GB" sz="800" b="1" dirty="0" err="1" smtClean="0">
                  <a:solidFill>
                    <a:srgbClr val="FF0000"/>
                  </a:solidFill>
                </a:rPr>
                <a:t>dA</a:t>
              </a:r>
              <a:r>
                <a:rPr lang="en-GB" sz="500" b="1" dirty="0" err="1" smtClean="0">
                  <a:solidFill>
                    <a:srgbClr val="FF0000"/>
                  </a:solidFill>
                </a:rPr>
                <a:t>x</a:t>
              </a:r>
              <a:endParaRPr lang="en-GB" sz="800" b="1" dirty="0">
                <a:solidFill>
                  <a:srgbClr val="FF0000"/>
                </a:solidFill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3131840" y="3140968"/>
              <a:ext cx="5040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800" b="1" dirty="0" smtClean="0">
                  <a:solidFill>
                    <a:srgbClr val="FF0000"/>
                  </a:solidFill>
                </a:rPr>
                <a:t>τ</a:t>
              </a:r>
              <a:r>
                <a:rPr lang="en-GB" sz="500" b="1" dirty="0" err="1" smtClean="0">
                  <a:solidFill>
                    <a:srgbClr val="FF0000"/>
                  </a:solidFill>
                </a:rPr>
                <a:t>xy</a:t>
              </a:r>
              <a:r>
                <a:rPr lang="en-GB" sz="800" b="1" dirty="0" smtClean="0">
                  <a:solidFill>
                    <a:srgbClr val="FF0000"/>
                  </a:solidFill>
                </a:rPr>
                <a:t> ∙</a:t>
              </a:r>
              <a:r>
                <a:rPr lang="en-GB" sz="800" b="1" dirty="0" err="1" smtClean="0">
                  <a:solidFill>
                    <a:srgbClr val="FF0000"/>
                  </a:solidFill>
                </a:rPr>
                <a:t>dA</a:t>
              </a:r>
              <a:r>
                <a:rPr lang="en-GB" sz="500" b="1" dirty="0" err="1" smtClean="0">
                  <a:solidFill>
                    <a:srgbClr val="FF0000"/>
                  </a:solidFill>
                </a:rPr>
                <a:t>x</a:t>
              </a:r>
              <a:endParaRPr lang="en-GB" sz="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4572000" y="2492896"/>
            <a:ext cx="1008112" cy="504056"/>
            <a:chOff x="2699792" y="2852936"/>
            <a:chExt cx="1008112" cy="504056"/>
          </a:xfrm>
        </p:grpSpPr>
        <p:cxnSp>
          <p:nvCxnSpPr>
            <p:cNvPr id="89" name="Straight Arrow Connector 88"/>
            <p:cNvCxnSpPr/>
            <p:nvPr/>
          </p:nvCxnSpPr>
          <p:spPr>
            <a:xfrm flipV="1">
              <a:off x="3131840" y="2996952"/>
              <a:ext cx="144016" cy="7200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/>
            <p:nvPr/>
          </p:nvCxnSpPr>
          <p:spPr>
            <a:xfrm flipH="1">
              <a:off x="2915816" y="3068960"/>
              <a:ext cx="216024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>
              <a:off x="3131840" y="3068960"/>
              <a:ext cx="0" cy="288032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3203848" y="2852936"/>
              <a:ext cx="5040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800" b="1" dirty="0" smtClean="0">
                  <a:solidFill>
                    <a:schemeClr val="accent1">
                      <a:lumMod val="75000"/>
                    </a:schemeClr>
                  </a:solidFill>
                </a:rPr>
                <a:t>σ</a:t>
              </a:r>
              <a:r>
                <a:rPr lang="en-GB" sz="500" b="1" dirty="0" err="1" smtClean="0">
                  <a:solidFill>
                    <a:schemeClr val="accent1">
                      <a:lumMod val="75000"/>
                    </a:schemeClr>
                  </a:solidFill>
                </a:rPr>
                <a:t>z</a:t>
              </a:r>
              <a:r>
                <a:rPr lang="en-GB" sz="800" b="1" dirty="0" err="1" smtClean="0">
                  <a:solidFill>
                    <a:schemeClr val="accent1">
                      <a:lumMod val="75000"/>
                    </a:schemeClr>
                  </a:solidFill>
                </a:rPr>
                <a:t>∙dA</a:t>
              </a:r>
              <a:r>
                <a:rPr lang="en-GB" sz="500" b="1" dirty="0" err="1" smtClean="0">
                  <a:solidFill>
                    <a:schemeClr val="accent1">
                      <a:lumMod val="75000"/>
                    </a:schemeClr>
                  </a:solidFill>
                </a:rPr>
                <a:t>z</a:t>
              </a:r>
              <a:endParaRPr lang="en-GB" sz="8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699792" y="2852936"/>
              <a:ext cx="504056" cy="2160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800" b="1" dirty="0" smtClean="0">
                  <a:solidFill>
                    <a:srgbClr val="FF0000"/>
                  </a:solidFill>
                </a:rPr>
                <a:t>τ</a:t>
              </a:r>
              <a:r>
                <a:rPr lang="en-GB" sz="500" b="1" dirty="0" err="1" smtClean="0">
                  <a:solidFill>
                    <a:srgbClr val="FF0000"/>
                  </a:solidFill>
                </a:rPr>
                <a:t>zx</a:t>
              </a:r>
              <a:r>
                <a:rPr lang="en-GB" sz="800" b="1" dirty="0" smtClean="0">
                  <a:solidFill>
                    <a:schemeClr val="accent1">
                      <a:lumMod val="75000"/>
                    </a:schemeClr>
                  </a:solidFill>
                </a:rPr>
                <a:t> </a:t>
              </a:r>
              <a:r>
                <a:rPr lang="en-GB" sz="800" b="1" dirty="0" smtClean="0">
                  <a:solidFill>
                    <a:srgbClr val="FF0000"/>
                  </a:solidFill>
                </a:rPr>
                <a:t>∙</a:t>
              </a:r>
              <a:r>
                <a:rPr lang="en-GB" sz="800" b="1" dirty="0" err="1" smtClean="0">
                  <a:solidFill>
                    <a:srgbClr val="FF0000"/>
                  </a:solidFill>
                </a:rPr>
                <a:t>dA</a:t>
              </a:r>
              <a:r>
                <a:rPr lang="en-GB" sz="500" b="1" dirty="0" err="1" smtClean="0">
                  <a:solidFill>
                    <a:srgbClr val="FF0000"/>
                  </a:solidFill>
                </a:rPr>
                <a:t>z</a:t>
              </a:r>
              <a:endParaRPr lang="en-GB" sz="800" b="1" dirty="0">
                <a:solidFill>
                  <a:srgbClr val="FF0000"/>
                </a:solidFill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987824" y="3068960"/>
              <a:ext cx="57606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800" b="1" dirty="0" smtClean="0">
                  <a:solidFill>
                    <a:srgbClr val="FF0000"/>
                  </a:solidFill>
                </a:rPr>
                <a:t>τ</a:t>
              </a:r>
              <a:r>
                <a:rPr lang="en-GB" sz="500" b="1" dirty="0" err="1" smtClean="0">
                  <a:solidFill>
                    <a:srgbClr val="FF0000"/>
                  </a:solidFill>
                </a:rPr>
                <a:t>zy</a:t>
              </a:r>
              <a:r>
                <a:rPr lang="en-GB" sz="800" b="1" dirty="0" smtClean="0">
                  <a:solidFill>
                    <a:srgbClr val="FF0000"/>
                  </a:solidFill>
                </a:rPr>
                <a:t> ∙</a:t>
              </a:r>
              <a:r>
                <a:rPr lang="en-GB" sz="800" b="1" dirty="0" err="1" smtClean="0">
                  <a:solidFill>
                    <a:srgbClr val="FF0000"/>
                  </a:solidFill>
                </a:rPr>
                <a:t>dA</a:t>
              </a:r>
              <a:r>
                <a:rPr lang="en-GB" sz="500" b="1" dirty="0" err="1" smtClean="0">
                  <a:solidFill>
                    <a:srgbClr val="FF0000"/>
                  </a:solidFill>
                </a:rPr>
                <a:t>z</a:t>
              </a:r>
              <a:endParaRPr lang="en-GB" sz="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4211960" y="3140968"/>
            <a:ext cx="1008112" cy="432048"/>
            <a:chOff x="2627784" y="2996952"/>
            <a:chExt cx="1008112" cy="432048"/>
          </a:xfrm>
        </p:grpSpPr>
        <p:cxnSp>
          <p:nvCxnSpPr>
            <p:cNvPr id="106" name="Straight Arrow Connector 105"/>
            <p:cNvCxnSpPr/>
            <p:nvPr/>
          </p:nvCxnSpPr>
          <p:spPr>
            <a:xfrm>
              <a:off x="3131840" y="3068960"/>
              <a:ext cx="0" cy="2160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 flipV="1">
              <a:off x="3131840" y="2996952"/>
              <a:ext cx="216024" cy="72008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 flipH="1">
              <a:off x="2843808" y="3068960"/>
              <a:ext cx="288032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/>
          </p:nvSpPr>
          <p:spPr>
            <a:xfrm>
              <a:off x="2915816" y="3213556"/>
              <a:ext cx="5040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800" b="1" dirty="0" smtClean="0">
                  <a:solidFill>
                    <a:schemeClr val="accent1">
                      <a:lumMod val="75000"/>
                    </a:schemeClr>
                  </a:solidFill>
                </a:rPr>
                <a:t>σ</a:t>
              </a:r>
              <a:r>
                <a:rPr lang="en-GB" sz="500" b="1" dirty="0" err="1" smtClean="0">
                  <a:solidFill>
                    <a:schemeClr val="accent1">
                      <a:lumMod val="75000"/>
                    </a:schemeClr>
                  </a:solidFill>
                </a:rPr>
                <a:t>y</a:t>
              </a:r>
              <a:r>
                <a:rPr lang="en-GB" sz="800" b="1" dirty="0" err="1" smtClean="0">
                  <a:solidFill>
                    <a:schemeClr val="accent1">
                      <a:lumMod val="75000"/>
                    </a:schemeClr>
                  </a:solidFill>
                </a:rPr>
                <a:t>∙dA</a:t>
              </a:r>
              <a:r>
                <a:rPr lang="en-GB" sz="500" b="1" dirty="0" err="1" smtClean="0">
                  <a:solidFill>
                    <a:schemeClr val="accent1">
                      <a:lumMod val="75000"/>
                    </a:schemeClr>
                  </a:solidFill>
                </a:rPr>
                <a:t>y</a:t>
              </a:r>
              <a:endParaRPr lang="en-GB" sz="8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131840" y="2996952"/>
              <a:ext cx="504056" cy="2160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800" b="1" dirty="0" smtClean="0">
                  <a:solidFill>
                    <a:srgbClr val="FF0000"/>
                  </a:solidFill>
                </a:rPr>
                <a:t>τ</a:t>
              </a:r>
              <a:r>
                <a:rPr lang="en-GB" sz="500" b="1" dirty="0" err="1" smtClean="0">
                  <a:solidFill>
                    <a:srgbClr val="FF0000"/>
                  </a:solidFill>
                </a:rPr>
                <a:t>yz</a:t>
              </a:r>
              <a:r>
                <a:rPr lang="en-GB" sz="800" b="1" dirty="0" smtClean="0">
                  <a:solidFill>
                    <a:schemeClr val="accent1">
                      <a:lumMod val="75000"/>
                    </a:schemeClr>
                  </a:solidFill>
                </a:rPr>
                <a:t> </a:t>
              </a:r>
              <a:r>
                <a:rPr lang="en-GB" sz="800" b="1" dirty="0" smtClean="0">
                  <a:solidFill>
                    <a:srgbClr val="FF0000"/>
                  </a:solidFill>
                </a:rPr>
                <a:t>∙</a:t>
              </a:r>
              <a:r>
                <a:rPr lang="en-GB" sz="800" b="1" dirty="0" err="1" smtClean="0">
                  <a:solidFill>
                    <a:srgbClr val="FF0000"/>
                  </a:solidFill>
                </a:rPr>
                <a:t>dA</a:t>
              </a:r>
              <a:r>
                <a:rPr lang="en-GB" sz="500" b="1" dirty="0" err="1" smtClean="0">
                  <a:solidFill>
                    <a:srgbClr val="FF0000"/>
                  </a:solidFill>
                </a:rPr>
                <a:t>y</a:t>
              </a:r>
              <a:endParaRPr lang="en-GB" sz="800" b="1" dirty="0">
                <a:solidFill>
                  <a:srgbClr val="FF0000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2627784" y="3069540"/>
              <a:ext cx="5040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800" b="1" dirty="0" smtClean="0">
                  <a:solidFill>
                    <a:srgbClr val="FF0000"/>
                  </a:solidFill>
                </a:rPr>
                <a:t>τ</a:t>
              </a:r>
              <a:r>
                <a:rPr lang="en-GB" sz="500" b="1" dirty="0" err="1" smtClean="0">
                  <a:solidFill>
                    <a:srgbClr val="FF0000"/>
                  </a:solidFill>
                </a:rPr>
                <a:t>yx</a:t>
              </a:r>
              <a:r>
                <a:rPr lang="en-GB" sz="800" b="1" dirty="0" smtClean="0">
                  <a:solidFill>
                    <a:srgbClr val="FF0000"/>
                  </a:solidFill>
                </a:rPr>
                <a:t> ∙</a:t>
              </a:r>
              <a:r>
                <a:rPr lang="en-GB" sz="800" b="1" dirty="0" err="1" smtClean="0">
                  <a:solidFill>
                    <a:srgbClr val="FF0000"/>
                  </a:solidFill>
                </a:rPr>
                <a:t>dA</a:t>
              </a:r>
              <a:r>
                <a:rPr lang="en-GB" sz="500" b="1" dirty="0" err="1" smtClean="0">
                  <a:solidFill>
                    <a:srgbClr val="FF0000"/>
                  </a:solidFill>
                </a:rPr>
                <a:t>y</a:t>
              </a:r>
              <a:endParaRPr lang="en-GB" sz="8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23" name="TextBox 122"/>
          <p:cNvSpPr txBox="1"/>
          <p:nvPr/>
        </p:nvSpPr>
        <p:spPr>
          <a:xfrm>
            <a:off x="251520" y="1484784"/>
            <a:ext cx="3600400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The faces of the remaining oblique pyramid have area </a:t>
            </a:r>
            <a:r>
              <a:rPr lang="en-GB" i="1" dirty="0" err="1" smtClean="0"/>
              <a:t>dA</a:t>
            </a:r>
            <a:r>
              <a:rPr lang="en-GB" sz="1200" i="1" dirty="0" err="1" smtClean="0"/>
              <a:t>n</a:t>
            </a:r>
            <a:r>
              <a:rPr lang="en-GB" dirty="0" smtClean="0"/>
              <a:t> – where the subscript ‘n’</a:t>
            </a:r>
            <a:r>
              <a:rPr lang="en-GB" i="1" dirty="0" smtClean="0"/>
              <a:t> </a:t>
            </a:r>
            <a:r>
              <a:rPr lang="en-GB" dirty="0" smtClean="0"/>
              <a:t>can be </a:t>
            </a:r>
            <a:r>
              <a:rPr lang="en-GB" i="1" dirty="0" smtClean="0"/>
              <a:t>x</a:t>
            </a:r>
            <a:r>
              <a:rPr lang="en-GB" dirty="0" smtClean="0"/>
              <a:t>,</a:t>
            </a:r>
            <a:r>
              <a:rPr lang="en-GB" i="1" dirty="0" smtClean="0"/>
              <a:t> y </a:t>
            </a:r>
            <a:r>
              <a:rPr lang="en-GB" dirty="0" smtClean="0"/>
              <a:t>or </a:t>
            </a:r>
            <a:r>
              <a:rPr lang="en-GB" i="1" dirty="0" smtClean="0"/>
              <a:t>z. </a:t>
            </a:r>
            <a:r>
              <a:rPr lang="en-GB" dirty="0" smtClean="0"/>
              <a:t>This indicates </a:t>
            </a:r>
            <a:r>
              <a:rPr lang="en-GB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axis</a:t>
            </a:r>
            <a:r>
              <a:rPr lang="en-GB" dirty="0" smtClean="0"/>
              <a:t> a </a:t>
            </a:r>
            <a:r>
              <a:rPr lang="en-GB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shear</a:t>
            </a:r>
            <a:r>
              <a:rPr lang="en-GB" dirty="0" smtClean="0"/>
              <a:t> force is acting </a:t>
            </a:r>
            <a:r>
              <a:rPr lang="en-GB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perpendicular </a:t>
            </a:r>
            <a:r>
              <a:rPr lang="en-GB" dirty="0" smtClean="0"/>
              <a:t>to, or a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normal</a:t>
            </a:r>
            <a:r>
              <a:rPr lang="en-GB" dirty="0" smtClean="0"/>
              <a:t> force is acting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</a:t>
            </a:r>
            <a:r>
              <a:rPr lang="en-GB" dirty="0" smtClean="0"/>
              <a:t> to.</a:t>
            </a:r>
            <a:endParaRPr lang="en-GB" dirty="0"/>
          </a:p>
        </p:txBody>
      </p:sp>
      <p:sp>
        <p:nvSpPr>
          <p:cNvPr id="125" name="TextBox 124"/>
          <p:cNvSpPr txBox="1"/>
          <p:nvPr/>
        </p:nvSpPr>
        <p:spPr>
          <a:xfrm>
            <a:off x="251520" y="3068960"/>
            <a:ext cx="30243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shear and normal stresses are multiplied by the areas of the faces they are acting on – this ensures that only </a:t>
            </a:r>
            <a:r>
              <a:rPr lang="en-GB" i="1" dirty="0" smtClean="0"/>
              <a:t>forces</a:t>
            </a:r>
            <a:r>
              <a:rPr lang="en-GB" dirty="0" smtClean="0"/>
              <a:t> are being considered(see equations on Slide 3).</a:t>
            </a:r>
            <a:endParaRPr lang="en-GB" dirty="0"/>
          </a:p>
        </p:txBody>
      </p:sp>
      <p:sp>
        <p:nvSpPr>
          <p:cNvPr id="126" name="TextBox 125"/>
          <p:cNvSpPr txBox="1"/>
          <p:nvPr/>
        </p:nvSpPr>
        <p:spPr>
          <a:xfrm>
            <a:off x="251520" y="3140968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areas of the faces are as follows:</a:t>
            </a:r>
            <a:endParaRPr lang="en-GB" dirty="0"/>
          </a:p>
        </p:txBody>
      </p:sp>
      <p:sp>
        <p:nvSpPr>
          <p:cNvPr id="127" name="Rectangle 126"/>
          <p:cNvSpPr/>
          <p:nvPr/>
        </p:nvSpPr>
        <p:spPr>
          <a:xfrm>
            <a:off x="3923928" y="2708920"/>
            <a:ext cx="33054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800" b="1" dirty="0" err="1" smtClean="0">
                <a:solidFill>
                  <a:srgbClr val="4F81BD">
                    <a:lumMod val="75000"/>
                  </a:srgbClr>
                </a:solidFill>
              </a:rPr>
              <a:t>dA</a:t>
            </a:r>
            <a:r>
              <a:rPr lang="en-GB" sz="500" b="1" dirty="0" err="1" smtClean="0">
                <a:solidFill>
                  <a:srgbClr val="4F81BD">
                    <a:lumMod val="75000"/>
                  </a:srgbClr>
                </a:solidFill>
              </a:rPr>
              <a:t>x</a:t>
            </a:r>
            <a:endParaRPr lang="en-GB" sz="800" b="1" dirty="0">
              <a:solidFill>
                <a:srgbClr val="4F81BD">
                  <a:lumMod val="75000"/>
                </a:srgbClr>
              </a:solidFill>
            </a:endParaRPr>
          </a:p>
        </p:txBody>
      </p:sp>
      <p:cxnSp>
        <p:nvCxnSpPr>
          <p:cNvPr id="132" name="Straight Connector 131"/>
          <p:cNvCxnSpPr/>
          <p:nvPr/>
        </p:nvCxnSpPr>
        <p:spPr>
          <a:xfrm>
            <a:off x="3923928" y="3429000"/>
            <a:ext cx="792088" cy="0"/>
          </a:xfrm>
          <a:prstGeom prst="line">
            <a:avLst/>
          </a:prstGeom>
          <a:ln w="19050">
            <a:solidFill>
              <a:srgbClr val="00FF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endCxn id="109" idx="0"/>
          </p:cNvCxnSpPr>
          <p:nvPr/>
        </p:nvCxnSpPr>
        <p:spPr>
          <a:xfrm>
            <a:off x="4572000" y="3068960"/>
            <a:ext cx="180020" cy="288612"/>
          </a:xfrm>
          <a:prstGeom prst="line">
            <a:avLst/>
          </a:prstGeom>
          <a:ln w="19050">
            <a:solidFill>
              <a:srgbClr val="00FF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4788024" y="2708920"/>
            <a:ext cx="0" cy="720080"/>
          </a:xfrm>
          <a:prstGeom prst="line">
            <a:avLst/>
          </a:prstGeom>
          <a:ln w="19050">
            <a:solidFill>
              <a:srgbClr val="00FF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4572000" y="2204864"/>
            <a:ext cx="216024" cy="432048"/>
          </a:xfrm>
          <a:prstGeom prst="line">
            <a:avLst/>
          </a:prstGeom>
          <a:ln w="19050">
            <a:solidFill>
              <a:srgbClr val="00FF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4788024" y="3068960"/>
            <a:ext cx="576064" cy="360040"/>
          </a:xfrm>
          <a:prstGeom prst="line">
            <a:avLst/>
          </a:prstGeom>
          <a:ln w="19050">
            <a:solidFill>
              <a:srgbClr val="00FF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4572000" y="3068960"/>
            <a:ext cx="864096" cy="0"/>
          </a:xfrm>
          <a:prstGeom prst="line">
            <a:avLst/>
          </a:prstGeom>
          <a:ln w="19050">
            <a:solidFill>
              <a:srgbClr val="00FF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4283968" y="335699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</a:t>
            </a:r>
            <a:endParaRPr lang="en-GB" dirty="0"/>
          </a:p>
        </p:txBody>
      </p:sp>
      <p:sp>
        <p:nvSpPr>
          <p:cNvPr id="141" name="TextBox 140"/>
          <p:cNvSpPr txBox="1"/>
          <p:nvPr/>
        </p:nvSpPr>
        <p:spPr>
          <a:xfrm>
            <a:off x="4788024" y="270892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</a:t>
            </a:r>
            <a:endParaRPr lang="en-GB" dirty="0"/>
          </a:p>
        </p:txBody>
      </p:sp>
      <p:sp>
        <p:nvSpPr>
          <p:cNvPr id="142" name="TextBox 141"/>
          <p:cNvSpPr txBox="1"/>
          <p:nvPr/>
        </p:nvSpPr>
        <p:spPr>
          <a:xfrm>
            <a:off x="5076056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</a:t>
            </a:r>
            <a:endParaRPr lang="en-GB" dirty="0"/>
          </a:p>
        </p:txBody>
      </p:sp>
      <p:sp>
        <p:nvSpPr>
          <p:cNvPr id="143" name="TextBox 142"/>
          <p:cNvSpPr txBox="1"/>
          <p:nvPr/>
        </p:nvSpPr>
        <p:spPr>
          <a:xfrm>
            <a:off x="4283968" y="335699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</a:t>
            </a:r>
            <a:endParaRPr lang="en-GB" dirty="0"/>
          </a:p>
        </p:txBody>
      </p:sp>
      <p:sp>
        <p:nvSpPr>
          <p:cNvPr id="144" name="TextBox 143"/>
          <p:cNvSpPr txBox="1"/>
          <p:nvPr/>
        </p:nvSpPr>
        <p:spPr>
          <a:xfrm>
            <a:off x="4788024" y="270892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</a:t>
            </a:r>
            <a:endParaRPr lang="en-GB" dirty="0"/>
          </a:p>
        </p:txBody>
      </p:sp>
      <p:sp>
        <p:nvSpPr>
          <p:cNvPr id="145" name="TextBox 144"/>
          <p:cNvSpPr txBox="1"/>
          <p:nvPr/>
        </p:nvSpPr>
        <p:spPr>
          <a:xfrm>
            <a:off x="5076056" y="31409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</a:t>
            </a:r>
            <a:endParaRPr lang="en-GB" dirty="0"/>
          </a:p>
        </p:txBody>
      </p:sp>
      <p:sp>
        <p:nvSpPr>
          <p:cNvPr id="157" name="TextBox 156"/>
          <p:cNvSpPr txBox="1"/>
          <p:nvPr/>
        </p:nvSpPr>
        <p:spPr>
          <a:xfrm>
            <a:off x="539552" y="393305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= </a:t>
            </a:r>
            <a:r>
              <a:rPr lang="en-GB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GB" dirty="0" smtClean="0"/>
              <a:t>∙</a:t>
            </a:r>
            <a:endParaRPr lang="en-GB" dirty="0"/>
          </a:p>
        </p:txBody>
      </p:sp>
      <p:sp>
        <p:nvSpPr>
          <p:cNvPr id="161" name="Rectangle 160"/>
          <p:cNvSpPr/>
          <p:nvPr/>
        </p:nvSpPr>
        <p:spPr>
          <a:xfrm>
            <a:off x="4644008" y="3356992"/>
            <a:ext cx="33214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b="1" dirty="0" err="1" smtClean="0">
                <a:solidFill>
                  <a:srgbClr val="4F81BD">
                    <a:lumMod val="75000"/>
                  </a:srgbClr>
                </a:solidFill>
              </a:rPr>
              <a:t>dA</a:t>
            </a:r>
            <a:r>
              <a:rPr lang="en-GB" sz="500" b="1" dirty="0" err="1" smtClean="0">
                <a:solidFill>
                  <a:srgbClr val="4F81BD">
                    <a:lumMod val="75000"/>
                  </a:srgbClr>
                </a:solidFill>
              </a:rPr>
              <a:t>y</a:t>
            </a:r>
            <a:endParaRPr lang="en-GB" dirty="0"/>
          </a:p>
        </p:txBody>
      </p:sp>
      <p:sp>
        <p:nvSpPr>
          <p:cNvPr id="162" name="TextBox 161"/>
          <p:cNvSpPr txBox="1"/>
          <p:nvPr/>
        </p:nvSpPr>
        <p:spPr>
          <a:xfrm>
            <a:off x="539552" y="42210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=</a:t>
            </a:r>
            <a:r>
              <a:rPr lang="en-GB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GB" dirty="0" smtClean="0"/>
              <a:t>∙</a:t>
            </a:r>
            <a:endParaRPr lang="en-GB" dirty="0"/>
          </a:p>
        </p:txBody>
      </p:sp>
      <p:sp>
        <p:nvSpPr>
          <p:cNvPr id="166" name="Rectangle 165"/>
          <p:cNvSpPr/>
          <p:nvPr/>
        </p:nvSpPr>
        <p:spPr>
          <a:xfrm>
            <a:off x="5220072" y="2492896"/>
            <a:ext cx="32733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800" b="1" dirty="0" err="1" smtClean="0">
                <a:solidFill>
                  <a:srgbClr val="4F81BD">
                    <a:lumMod val="75000"/>
                  </a:srgbClr>
                </a:solidFill>
              </a:rPr>
              <a:t>dA</a:t>
            </a:r>
            <a:r>
              <a:rPr lang="en-GB" sz="500" b="1" dirty="0" err="1" smtClean="0">
                <a:solidFill>
                  <a:srgbClr val="4F81BD">
                    <a:lumMod val="75000"/>
                  </a:srgbClr>
                </a:solidFill>
              </a:rPr>
              <a:t>z</a:t>
            </a:r>
            <a:endParaRPr lang="en-GB" sz="800" b="1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539552" y="450912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=</a:t>
            </a:r>
            <a:r>
              <a:rPr lang="en-GB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GB" dirty="0" smtClean="0"/>
              <a:t>∙</a:t>
            </a:r>
            <a:endParaRPr lang="en-GB" dirty="0"/>
          </a:p>
        </p:txBody>
      </p:sp>
      <p:sp>
        <p:nvSpPr>
          <p:cNvPr id="168" name="TextBox 167"/>
          <p:cNvSpPr txBox="1"/>
          <p:nvPr/>
        </p:nvSpPr>
        <p:spPr>
          <a:xfrm>
            <a:off x="323528" y="4869160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Where </a:t>
            </a:r>
            <a:r>
              <a:rPr lang="en-GB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GB" dirty="0" smtClean="0"/>
              <a:t> is the area of the oblique plane….</a:t>
            </a:r>
            <a:endParaRPr lang="en-GB" dirty="0"/>
          </a:p>
        </p:txBody>
      </p:sp>
      <p:sp>
        <p:nvSpPr>
          <p:cNvPr id="169" name="Freeform 168"/>
          <p:cNvSpPr/>
          <p:nvPr/>
        </p:nvSpPr>
        <p:spPr>
          <a:xfrm>
            <a:off x="3916680" y="2186940"/>
            <a:ext cx="1478280" cy="1219200"/>
          </a:xfrm>
          <a:custGeom>
            <a:avLst/>
            <a:gdLst>
              <a:gd name="connsiteX0" fmla="*/ 0 w 1478280"/>
              <a:gd name="connsiteY0" fmla="*/ 1219200 h 1219200"/>
              <a:gd name="connsiteX1" fmla="*/ 640080 w 1478280"/>
              <a:gd name="connsiteY1" fmla="*/ 0 h 1219200"/>
              <a:gd name="connsiteX2" fmla="*/ 1478280 w 1478280"/>
              <a:gd name="connsiteY2" fmla="*/ 861060 h 1219200"/>
              <a:gd name="connsiteX3" fmla="*/ 0 w 1478280"/>
              <a:gd name="connsiteY3" fmla="*/ 1219200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78280" h="1219200">
                <a:moveTo>
                  <a:pt x="0" y="1219200"/>
                </a:moveTo>
                <a:lnTo>
                  <a:pt x="640080" y="0"/>
                </a:lnTo>
                <a:lnTo>
                  <a:pt x="1478280" y="861060"/>
                </a:lnTo>
                <a:lnTo>
                  <a:pt x="0" y="1219200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" name="TextBox 169"/>
          <p:cNvSpPr txBox="1"/>
          <p:nvPr/>
        </p:nvSpPr>
        <p:spPr>
          <a:xfrm>
            <a:off x="323528" y="5517232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considering the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normal stress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dirty="0" smtClean="0"/>
              <a:t>which is perpendicular to the oblique plane and the </a:t>
            </a:r>
            <a:r>
              <a:rPr lang="en-GB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shear stress </a:t>
            </a:r>
            <a:r>
              <a:rPr lang="en-GB" dirty="0" smtClean="0"/>
              <a:t>is parallel to the oblique surface.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5220072" y="30689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</a:t>
            </a:r>
            <a:r>
              <a:rPr lang="en-GB" sz="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nt</a:t>
            </a:r>
            <a:endParaRPr lang="en-GB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4788024" y="2636912"/>
            <a:ext cx="324036" cy="57606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Box 170"/>
          <p:cNvSpPr txBox="1"/>
          <p:nvPr/>
        </p:nvSpPr>
        <p:spPr>
          <a:xfrm>
            <a:off x="4788024" y="19168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GB" sz="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endParaRPr lang="en-GB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73" name="Straight Arrow Connector 172"/>
          <p:cNvCxnSpPr/>
          <p:nvPr/>
        </p:nvCxnSpPr>
        <p:spPr>
          <a:xfrm flipV="1">
            <a:off x="4572000" y="2276872"/>
            <a:ext cx="360040" cy="792088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TextBox 176"/>
          <p:cNvSpPr txBox="1"/>
          <p:nvPr/>
        </p:nvSpPr>
        <p:spPr>
          <a:xfrm>
            <a:off x="4860032" y="3789040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There is a resultant force for each surface – let’s call the force on the </a:t>
            </a:r>
            <a:r>
              <a:rPr lang="en-GB" i="1" dirty="0" smtClean="0"/>
              <a:t>oblique plane </a:t>
            </a:r>
            <a:r>
              <a:rPr lang="en-GB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</a:t>
            </a:r>
            <a:r>
              <a:rPr lang="en-GB" dirty="0" smtClean="0"/>
              <a:t>:</a:t>
            </a:r>
            <a:endParaRPr lang="en-GB" dirty="0"/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5580112" y="5085184"/>
            <a:ext cx="0" cy="936104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5580112" y="6021288"/>
            <a:ext cx="151216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5580112" y="5157192"/>
            <a:ext cx="1512168" cy="792088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5148064" y="55172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F0"/>
                </a:solidFill>
              </a:rPr>
              <a:t>σ</a:t>
            </a:r>
            <a:r>
              <a:rPr lang="en-GB" sz="1200" b="1" dirty="0" smtClean="0">
                <a:solidFill>
                  <a:srgbClr val="00B0F0"/>
                </a:solidFill>
              </a:rPr>
              <a:t>n</a:t>
            </a:r>
            <a:endParaRPr lang="en-GB" b="1" dirty="0">
              <a:solidFill>
                <a:srgbClr val="00B0F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6084168" y="60932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τ</a:t>
            </a:r>
            <a:r>
              <a:rPr lang="en-GB" sz="1200" b="1" dirty="0" err="1" smtClean="0">
                <a:solidFill>
                  <a:srgbClr val="C00000"/>
                </a:solidFill>
              </a:rPr>
              <a:t>nt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6300192" y="52292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S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5580112" y="5877272"/>
            <a:ext cx="144016" cy="1440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TextBox 120"/>
          <p:cNvSpPr txBox="1"/>
          <p:nvPr/>
        </p:nvSpPr>
        <p:spPr>
          <a:xfrm>
            <a:off x="6588224" y="4581128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Since  </a:t>
            </a:r>
            <a:r>
              <a:rPr lang="en-GB" b="1" dirty="0" smtClean="0">
                <a:solidFill>
                  <a:srgbClr val="00B050"/>
                </a:solidFill>
              </a:rPr>
              <a:t>F</a:t>
            </a:r>
            <a:r>
              <a:rPr lang="en-GB" dirty="0" smtClean="0"/>
              <a:t>= Resultant stress x Surface Area or…</a:t>
            </a:r>
            <a:endParaRPr lang="en-GB" dirty="0"/>
          </a:p>
        </p:txBody>
      </p:sp>
      <p:sp>
        <p:nvSpPr>
          <p:cNvPr id="122" name="TextBox 121"/>
          <p:cNvSpPr txBox="1"/>
          <p:nvPr/>
        </p:nvSpPr>
        <p:spPr>
          <a:xfrm>
            <a:off x="6588224" y="4941168"/>
            <a:ext cx="201622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          </a:t>
            </a:r>
            <a:r>
              <a:rPr lang="en-GB" b="1" dirty="0" err="1" smtClean="0">
                <a:solidFill>
                  <a:srgbClr val="7030A0"/>
                </a:solidFill>
              </a:rPr>
              <a:t>S</a:t>
            </a:r>
            <a:r>
              <a:rPr lang="en-GB" dirty="0" err="1" smtClean="0"/>
              <a:t>∙</a:t>
            </a:r>
            <a:r>
              <a:rPr lang="en-GB" b="1" dirty="0" err="1" smtClean="0">
                <a:solidFill>
                  <a:srgbClr val="FF3300"/>
                </a:solidFill>
              </a:rPr>
              <a:t>dA</a:t>
            </a:r>
            <a:endParaRPr lang="en-GB" b="1" dirty="0" smtClean="0">
              <a:solidFill>
                <a:srgbClr val="FF3300"/>
              </a:solidFill>
            </a:endParaRPr>
          </a:p>
          <a:p>
            <a:endParaRPr lang="en-GB" b="1" dirty="0">
              <a:solidFill>
                <a:srgbClr val="FF3300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7092280" y="5301208"/>
            <a:ext cx="1440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resultant stress </a:t>
            </a:r>
            <a:r>
              <a:rPr lang="en-GB" b="1" dirty="0" smtClean="0">
                <a:solidFill>
                  <a:srgbClr val="7030A0"/>
                </a:solidFill>
              </a:rPr>
              <a:t>S</a:t>
            </a:r>
            <a:r>
              <a:rPr lang="en-GB" dirty="0" smtClean="0"/>
              <a:t> =</a:t>
            </a:r>
            <a:endParaRPr lang="en-GB" b="1" dirty="0" smtClean="0">
              <a:solidFill>
                <a:srgbClr val="C00000"/>
              </a:solidFill>
            </a:endParaRPr>
          </a:p>
          <a:p>
            <a:endParaRPr lang="en-GB" b="1" dirty="0" smtClean="0">
              <a:solidFill>
                <a:srgbClr val="00B0F0"/>
              </a:solidFill>
            </a:endParaRPr>
          </a:p>
          <a:p>
            <a:endParaRPr lang="en-GB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08304" y="5877272"/>
            <a:ext cx="970213" cy="576064"/>
          </a:xfrm>
          <a:prstGeom prst="rect">
            <a:avLst/>
          </a:prstGeom>
          <a:noFill/>
        </p:spPr>
      </p:pic>
      <p:sp>
        <p:nvSpPr>
          <p:cNvPr id="128" name="TextBox 127"/>
          <p:cNvSpPr txBox="1"/>
          <p:nvPr/>
        </p:nvSpPr>
        <p:spPr>
          <a:xfrm>
            <a:off x="6012160" y="652534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Due to Pythagoras’ theorem…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84971E-6 L 0.67726 -0.15191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00" y="-7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96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700"/>
                            </p:stCondLst>
                            <p:childTnLst>
                              <p:par>
                                <p:cTn id="54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2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700"/>
                            </p:stCondLst>
                            <p:childTnLst>
                              <p:par>
                                <p:cTn id="7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6" dur="8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8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8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7260"/>
                            </p:stCondLst>
                            <p:childTnLst>
                              <p:par>
                                <p:cTn id="1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2" dur="8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3" dur="8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8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5" dur="8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6" dur="8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8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780"/>
                            </p:stCondLst>
                            <p:childTnLst>
                              <p:par>
                                <p:cTn id="151" presetID="4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to="2.5" calcmode="lin" valueType="num">
                                      <p:cBhvr override="childStyle">
                                        <p:cTn id="152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3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85185E-6 L -0.40399 0.18379 " pathEditMode="relative" rAng="0" ptsTypes="AA">
                                      <p:cBhvr>
                                        <p:cTn id="154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00" y="9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780"/>
                            </p:stCondLst>
                            <p:childTnLst>
                              <p:par>
                                <p:cTn id="1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3780"/>
                            </p:stCondLst>
                            <p:childTnLst>
                              <p:par>
                                <p:cTn id="1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4280"/>
                            </p:stCondLst>
                            <p:childTnLst>
                              <p:par>
                                <p:cTn id="1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4780"/>
                            </p:stCondLst>
                            <p:childTnLst>
                              <p:par>
                                <p:cTn id="17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9" dur="8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0" dur="8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8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4980"/>
                            </p:stCondLst>
                            <p:childTnLst>
                              <p:par>
                                <p:cTn id="183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81481E-6 L -0.34271 0.08865 " pathEditMode="relative" rAng="0" ptsTypes="AA">
                                      <p:cBhvr>
                                        <p:cTn id="184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00" y="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980"/>
                            </p:stCondLst>
                            <p:childTnLst>
                              <p:par>
                                <p:cTn id="1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980"/>
                            </p:stCondLst>
                            <p:childTnLst>
                              <p:par>
                                <p:cTn id="189" presetID="4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2.5" calcmode="lin" valueType="num">
                                      <p:cBhvr override="childStyle">
                                        <p:cTn id="190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59259E-6 L -0.48281 0.13148 " pathEditMode="relative" rAng="0" ptsTypes="AA">
                                      <p:cBhvr>
                                        <p:cTn id="192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00" y="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6980"/>
                            </p:stCondLst>
                            <p:childTnLst>
                              <p:par>
                                <p:cTn id="19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6" dur="80"/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7" dur="80"/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80"/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7480"/>
                            </p:stCondLst>
                            <p:childTnLst>
                              <p:par>
                                <p:cTn id="2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7980"/>
                            </p:stCondLst>
                            <p:childTnLst>
                              <p:par>
                                <p:cTn id="2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8480"/>
                            </p:stCondLst>
                            <p:childTnLst>
                              <p:par>
                                <p:cTn id="21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7.40741E-7 L -0.39775 0.22523 " pathEditMode="relative" rAng="0" ptsTypes="AA">
                                      <p:cBhvr>
                                        <p:cTn id="215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900" y="11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9480"/>
                            </p:stCondLst>
                            <p:childTnLst>
                              <p:par>
                                <p:cTn id="2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9480"/>
                            </p:stCondLst>
                            <p:childTnLst>
                              <p:par>
                                <p:cTn id="22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00532 L -0.54549 0.30463 " pathEditMode="relative" rAng="0" ptsTypes="AA">
                                      <p:cBhvr>
                                        <p:cTn id="221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300" y="15000"/>
                                    </p:animMotion>
                                  </p:childTnLst>
                                </p:cTn>
                              </p:par>
                              <p:par>
                                <p:cTn id="222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2.5" calcmode="lin" valueType="num">
                                      <p:cBhvr override="childStyle">
                                        <p:cTn id="223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1480"/>
                            </p:stCondLst>
                            <p:childTnLst>
                              <p:par>
                                <p:cTn id="2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11980"/>
                            </p:stCondLst>
                            <p:childTnLst>
                              <p:par>
                                <p:cTn id="23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4" dur="8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5" dur="8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8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12180"/>
                            </p:stCondLst>
                            <p:childTnLst>
                              <p:par>
                                <p:cTn id="23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6 L -0.42934 0.20394 " pathEditMode="relative" rAng="0" ptsTypes="AA">
                                      <p:cBhvr>
                                        <p:cTn id="23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00" y="10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13180"/>
                            </p:stCondLst>
                            <p:childTnLst>
                              <p:par>
                                <p:cTn id="24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3" dur="8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4" dur="8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5" dur="8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14620"/>
                            </p:stCondLst>
                            <p:childTnLst>
                              <p:par>
                                <p:cTn id="2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15120"/>
                            </p:stCondLst>
                            <p:childTnLst>
                              <p:par>
                                <p:cTn id="251" presetID="26" presetClass="emph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500" tmFilter="0, 0; .2, .5; .8, .5; 1, 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3" dur="250" autoRev="1" fill="hold"/>
                                        <p:tgtEl>
                                          <p:spTgt spid="1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17620"/>
                            </p:stCondLst>
                            <p:childTnLst>
                              <p:par>
                                <p:cTn id="255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2" dur="8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3" dur="8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4" dur="8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4560"/>
                            </p:stCondLst>
                            <p:childTnLst>
                              <p:par>
                                <p:cTn id="26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5060"/>
                            </p:stCondLst>
                            <p:childTnLst>
                              <p:par>
                                <p:cTn id="2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3" dur="8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4" dur="8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5" dur="8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2960"/>
                            </p:stCondLst>
                            <p:childTnLst>
                              <p:par>
                                <p:cTn id="28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9" dur="80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0" dur="80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1" dur="80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6" dur="8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7" dur="8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8" dur="8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200"/>
                            </p:stCondLst>
                            <p:childTnLst>
                              <p:par>
                                <p:cTn id="30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2" dur="8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3" dur="8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4" dur="8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1040"/>
                            </p:stCondLst>
                            <p:childTnLst>
                              <p:par>
                                <p:cTn id="3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8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1540"/>
                            </p:stCondLst>
                            <p:childTnLst>
                              <p:par>
                                <p:cTn id="31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2" dur="8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3" dur="8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4" dur="8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2540"/>
                            </p:stCondLst>
                            <p:childTnLst>
                              <p:par>
                                <p:cTn id="3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3040"/>
                            </p:stCondLst>
                            <p:childTnLst>
                              <p:par>
                                <p:cTn id="3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3540"/>
                            </p:stCondLst>
                            <p:childTnLst>
                              <p:par>
                                <p:cTn id="3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4040"/>
                            </p:stCondLst>
                            <p:childTnLst>
                              <p:par>
                                <p:cTn id="3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4540"/>
                            </p:stCondLst>
                            <p:childTnLst>
                              <p:par>
                                <p:cTn id="3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5040"/>
                            </p:stCondLst>
                            <p:childTnLst>
                              <p:par>
                                <p:cTn id="3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>
                            <p:stCondLst>
                              <p:cond delay="5540"/>
                            </p:stCondLst>
                            <p:childTnLst>
                              <p:par>
                                <p:cTn id="3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7" grpId="0"/>
      <p:bldP spid="17" grpId="1"/>
      <p:bldP spid="33" grpId="0"/>
      <p:bldP spid="33" grpId="1"/>
      <p:bldP spid="49" grpId="0"/>
      <p:bldP spid="49" grpId="1"/>
      <p:bldP spid="72" grpId="0"/>
      <p:bldP spid="74" grpId="0" animBg="1"/>
      <p:bldP spid="74" grpId="1" animBg="1"/>
      <p:bldP spid="77" grpId="0"/>
      <p:bldP spid="77" grpId="1"/>
      <p:bldP spid="123" grpId="0" animBg="1"/>
      <p:bldP spid="125" grpId="0"/>
      <p:bldP spid="125" grpId="1"/>
      <p:bldP spid="126" grpId="0"/>
      <p:bldP spid="127" grpId="0"/>
      <p:bldP spid="127" grpId="1"/>
      <p:bldP spid="127" grpId="2"/>
      <p:bldP spid="140" grpId="0"/>
      <p:bldP spid="141" grpId="0"/>
      <p:bldP spid="142" grpId="0"/>
      <p:bldP spid="143" grpId="0"/>
      <p:bldP spid="143" grpId="1"/>
      <p:bldP spid="144" grpId="0"/>
      <p:bldP spid="144" grpId="1"/>
      <p:bldP spid="145" grpId="0"/>
      <p:bldP spid="145" grpId="1"/>
      <p:bldP spid="157" grpId="0"/>
      <p:bldP spid="161" grpId="0"/>
      <p:bldP spid="161" grpId="1"/>
      <p:bldP spid="161" grpId="2"/>
      <p:bldP spid="166" grpId="0"/>
      <p:bldP spid="166" grpId="1"/>
      <p:bldP spid="166" grpId="2"/>
      <p:bldP spid="167" grpId="0"/>
      <p:bldP spid="168" grpId="0"/>
      <p:bldP spid="169" grpId="0" animBg="1"/>
      <p:bldP spid="169" grpId="1" animBg="1"/>
      <p:bldP spid="169" grpId="2" animBg="1"/>
      <p:bldP spid="170" grpId="0"/>
      <p:bldP spid="53" grpId="0"/>
      <p:bldP spid="171" grpId="0"/>
      <p:bldP spid="177" grpId="0"/>
      <p:bldP spid="117" grpId="0"/>
      <p:bldP spid="118" grpId="0"/>
      <p:bldP spid="119" grpId="0"/>
      <p:bldP spid="120" grpId="0" animBg="1"/>
      <p:bldP spid="121" grpId="0" build="allAtOnce"/>
      <p:bldP spid="122" grpId="0" animBg="1"/>
      <p:bldP spid="124" grpId="0"/>
      <p:bldP spid="1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Box 231"/>
          <p:cNvSpPr txBox="1"/>
          <p:nvPr/>
        </p:nvSpPr>
        <p:spPr>
          <a:xfrm>
            <a:off x="899592" y="3933056"/>
            <a:ext cx="9361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zy</a:t>
            </a:r>
            <a:r>
              <a:rPr lang="en-GB" sz="1400" b="1" dirty="0" smtClean="0">
                <a:solidFill>
                  <a:srgbClr val="FF0000"/>
                </a:solidFill>
              </a:rPr>
              <a:t> ∙</a:t>
            </a:r>
            <a:r>
              <a:rPr lang="en-GB" sz="1400" b="1" dirty="0" err="1" smtClean="0">
                <a:solidFill>
                  <a:srgbClr val="FF0000"/>
                </a:solidFill>
              </a:rPr>
              <a:t>dA</a:t>
            </a:r>
            <a:r>
              <a:rPr lang="en-GB" sz="1050" b="1" dirty="0" smtClean="0">
                <a:solidFill>
                  <a:srgbClr val="FF0000"/>
                </a:solidFill>
              </a:rPr>
              <a:t> </a:t>
            </a:r>
            <a:r>
              <a:rPr lang="en-GB" sz="1050" b="1" dirty="0" smtClean="0"/>
              <a:t>∙</a:t>
            </a:r>
            <a:r>
              <a:rPr lang="en-GB" sz="1400" b="1" dirty="0" smtClean="0"/>
              <a:t>n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620688"/>
            <a:ext cx="9144000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139952" y="260648"/>
            <a:ext cx="216024" cy="18864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499992" y="260648"/>
            <a:ext cx="216024" cy="18864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860032" y="260648"/>
            <a:ext cx="216024" cy="18864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220072" y="260648"/>
            <a:ext cx="216024" cy="18864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580112" y="260648"/>
            <a:ext cx="216024" cy="18864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  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020272" y="-243408"/>
            <a:ext cx="1728192" cy="1156990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Stress</a:t>
            </a:r>
            <a:endParaRPr lang="en-GB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9" name="TextBox 128"/>
          <p:cNvSpPr txBox="1"/>
          <p:nvPr/>
        </p:nvSpPr>
        <p:spPr>
          <a:xfrm>
            <a:off x="323528" y="1412776"/>
            <a:ext cx="2627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resolving forces along the x, y and z coordinates…</a:t>
            </a:r>
            <a:endParaRPr lang="en-GB" dirty="0"/>
          </a:p>
        </p:txBody>
      </p:sp>
      <p:sp>
        <p:nvSpPr>
          <p:cNvPr id="133" name="Freeform 132"/>
          <p:cNvSpPr/>
          <p:nvPr/>
        </p:nvSpPr>
        <p:spPr>
          <a:xfrm>
            <a:off x="4211960" y="1772816"/>
            <a:ext cx="1455420" cy="1196340"/>
          </a:xfrm>
          <a:custGeom>
            <a:avLst/>
            <a:gdLst>
              <a:gd name="connsiteX0" fmla="*/ 0 w 1455420"/>
              <a:gd name="connsiteY0" fmla="*/ 1196340 h 1196340"/>
              <a:gd name="connsiteX1" fmla="*/ 1455420 w 1455420"/>
              <a:gd name="connsiteY1" fmla="*/ 830580 h 1196340"/>
              <a:gd name="connsiteX2" fmla="*/ 617220 w 1455420"/>
              <a:gd name="connsiteY2" fmla="*/ 0 h 1196340"/>
              <a:gd name="connsiteX3" fmla="*/ 0 w 1455420"/>
              <a:gd name="connsiteY3" fmla="*/ 1196340 h 1196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5420" h="1196340">
                <a:moveTo>
                  <a:pt x="0" y="1196340"/>
                </a:moveTo>
                <a:lnTo>
                  <a:pt x="1455420" y="830580"/>
                </a:lnTo>
                <a:lnTo>
                  <a:pt x="617220" y="0"/>
                </a:lnTo>
                <a:lnTo>
                  <a:pt x="0" y="1196340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9" name="Straight Connector 178"/>
          <p:cNvCxnSpPr/>
          <p:nvPr/>
        </p:nvCxnSpPr>
        <p:spPr>
          <a:xfrm>
            <a:off x="4211960" y="2996952"/>
            <a:ext cx="792088" cy="0"/>
          </a:xfrm>
          <a:prstGeom prst="line">
            <a:avLst/>
          </a:prstGeom>
          <a:ln w="19050">
            <a:solidFill>
              <a:srgbClr val="00FF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>
            <a:endCxn id="174" idx="0"/>
          </p:cNvCxnSpPr>
          <p:nvPr/>
        </p:nvCxnSpPr>
        <p:spPr>
          <a:xfrm>
            <a:off x="4860032" y="2636912"/>
            <a:ext cx="180020" cy="288612"/>
          </a:xfrm>
          <a:prstGeom prst="line">
            <a:avLst/>
          </a:prstGeom>
          <a:ln w="19050">
            <a:solidFill>
              <a:srgbClr val="00FF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5076056" y="2276872"/>
            <a:ext cx="0" cy="720080"/>
          </a:xfrm>
          <a:prstGeom prst="line">
            <a:avLst/>
          </a:prstGeom>
          <a:ln w="19050">
            <a:solidFill>
              <a:srgbClr val="00FF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4860032" y="1772816"/>
            <a:ext cx="216024" cy="432048"/>
          </a:xfrm>
          <a:prstGeom prst="line">
            <a:avLst/>
          </a:prstGeom>
          <a:ln w="19050">
            <a:solidFill>
              <a:srgbClr val="00FF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 flipV="1">
            <a:off x="5076056" y="2636912"/>
            <a:ext cx="576064" cy="360040"/>
          </a:xfrm>
          <a:prstGeom prst="line">
            <a:avLst/>
          </a:prstGeom>
          <a:ln w="19050">
            <a:solidFill>
              <a:srgbClr val="00FF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>
            <a:off x="4860032" y="2636912"/>
            <a:ext cx="864096" cy="0"/>
          </a:xfrm>
          <a:prstGeom prst="line">
            <a:avLst/>
          </a:prstGeom>
          <a:ln w="19050">
            <a:solidFill>
              <a:srgbClr val="00FF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Box 184"/>
          <p:cNvSpPr txBox="1"/>
          <p:nvPr/>
        </p:nvSpPr>
        <p:spPr>
          <a:xfrm>
            <a:off x="4572000" y="292494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</a:t>
            </a:r>
            <a:endParaRPr lang="en-GB" dirty="0"/>
          </a:p>
        </p:txBody>
      </p:sp>
      <p:sp>
        <p:nvSpPr>
          <p:cNvPr id="186" name="TextBox 185"/>
          <p:cNvSpPr txBox="1"/>
          <p:nvPr/>
        </p:nvSpPr>
        <p:spPr>
          <a:xfrm>
            <a:off x="5076056" y="227687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</a:t>
            </a:r>
            <a:endParaRPr lang="en-GB" dirty="0"/>
          </a:p>
        </p:txBody>
      </p:sp>
      <p:sp>
        <p:nvSpPr>
          <p:cNvPr id="187" name="TextBox 186"/>
          <p:cNvSpPr txBox="1"/>
          <p:nvPr/>
        </p:nvSpPr>
        <p:spPr>
          <a:xfrm>
            <a:off x="5364088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</a:t>
            </a:r>
            <a:endParaRPr lang="en-GB" dirty="0"/>
          </a:p>
        </p:txBody>
      </p:sp>
      <p:sp>
        <p:nvSpPr>
          <p:cNvPr id="188" name="TextBox 187"/>
          <p:cNvSpPr txBox="1"/>
          <p:nvPr/>
        </p:nvSpPr>
        <p:spPr>
          <a:xfrm>
            <a:off x="4572000" y="292494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</a:t>
            </a:r>
            <a:endParaRPr lang="en-GB" dirty="0"/>
          </a:p>
        </p:txBody>
      </p:sp>
      <p:sp>
        <p:nvSpPr>
          <p:cNvPr id="189" name="TextBox 188"/>
          <p:cNvSpPr txBox="1"/>
          <p:nvPr/>
        </p:nvSpPr>
        <p:spPr>
          <a:xfrm>
            <a:off x="5076056" y="227687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</a:t>
            </a:r>
            <a:endParaRPr lang="en-GB" dirty="0"/>
          </a:p>
        </p:txBody>
      </p:sp>
      <p:sp>
        <p:nvSpPr>
          <p:cNvPr id="190" name="TextBox 189"/>
          <p:cNvSpPr txBox="1"/>
          <p:nvPr/>
        </p:nvSpPr>
        <p:spPr>
          <a:xfrm>
            <a:off x="5364088" y="270892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</a:t>
            </a:r>
            <a:endParaRPr lang="en-GB" dirty="0"/>
          </a:p>
        </p:txBody>
      </p:sp>
      <p:sp>
        <p:nvSpPr>
          <p:cNvPr id="194" name="TextBox 193"/>
          <p:cNvSpPr txBox="1"/>
          <p:nvPr/>
        </p:nvSpPr>
        <p:spPr>
          <a:xfrm>
            <a:off x="5508104" y="26369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</a:t>
            </a:r>
            <a:r>
              <a:rPr lang="en-GB" sz="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nt</a:t>
            </a:r>
            <a:endParaRPr lang="en-GB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5" name="Straight Arrow Connector 194"/>
          <p:cNvCxnSpPr/>
          <p:nvPr/>
        </p:nvCxnSpPr>
        <p:spPr>
          <a:xfrm>
            <a:off x="5076056" y="2204864"/>
            <a:ext cx="324036" cy="57606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TextBox 195"/>
          <p:cNvSpPr txBox="1"/>
          <p:nvPr/>
        </p:nvSpPr>
        <p:spPr>
          <a:xfrm>
            <a:off x="5076056" y="14847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GB" sz="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endParaRPr lang="en-GB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7" name="Straight Arrow Connector 196"/>
          <p:cNvCxnSpPr/>
          <p:nvPr/>
        </p:nvCxnSpPr>
        <p:spPr>
          <a:xfrm flipV="1">
            <a:off x="4860032" y="1844824"/>
            <a:ext cx="360040" cy="792088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8" name="Group 197"/>
          <p:cNvGrpSpPr/>
          <p:nvPr/>
        </p:nvGrpSpPr>
        <p:grpSpPr>
          <a:xfrm>
            <a:off x="3779912" y="1268760"/>
            <a:ext cx="3240360" cy="2025516"/>
            <a:chOff x="827584" y="3140968"/>
            <a:chExt cx="3240360" cy="2025516"/>
          </a:xfrm>
        </p:grpSpPr>
        <p:cxnSp>
          <p:nvCxnSpPr>
            <p:cNvPr id="199" name="Straight Connector 198"/>
            <p:cNvCxnSpPr/>
            <p:nvPr/>
          </p:nvCxnSpPr>
          <p:spPr>
            <a:xfrm flipV="1">
              <a:off x="1043608" y="4509120"/>
              <a:ext cx="864096" cy="4320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/>
          </p:nvCxnSpPr>
          <p:spPr>
            <a:xfrm flipV="1">
              <a:off x="1907704" y="4437112"/>
              <a:ext cx="1656184" cy="7200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 flipV="1">
              <a:off x="1907704" y="3501008"/>
              <a:ext cx="0" cy="100811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2" name="TextBox 201"/>
            <p:cNvSpPr txBox="1"/>
            <p:nvPr/>
          </p:nvSpPr>
          <p:spPr>
            <a:xfrm>
              <a:off x="3707904" y="4365104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x</a:t>
              </a:r>
              <a:endParaRPr lang="en-GB" dirty="0"/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827584" y="4797152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z</a:t>
              </a:r>
              <a:endParaRPr lang="en-GB" dirty="0"/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1979712" y="3140968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y</a:t>
              </a:r>
              <a:endParaRPr lang="en-GB" dirty="0"/>
            </a:p>
          </p:txBody>
        </p:sp>
      </p:grpSp>
      <p:sp>
        <p:nvSpPr>
          <p:cNvPr id="205" name="TextBox 204"/>
          <p:cNvSpPr txBox="1"/>
          <p:nvPr/>
        </p:nvSpPr>
        <p:spPr>
          <a:xfrm>
            <a:off x="7271792" y="548680"/>
            <a:ext cx="1872208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Stress 3D Representation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2420888"/>
            <a:ext cx="1204497" cy="576064"/>
          </a:xfrm>
          <a:prstGeom prst="rect">
            <a:avLst/>
          </a:prstGeom>
          <a:noFill/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7" name="Straight Arrow Connector 146"/>
          <p:cNvCxnSpPr/>
          <p:nvPr/>
        </p:nvCxnSpPr>
        <p:spPr>
          <a:xfrm flipH="1">
            <a:off x="4283968" y="227687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4572000" y="2204864"/>
            <a:ext cx="144016" cy="7200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/>
          <p:nvPr/>
        </p:nvCxnSpPr>
        <p:spPr>
          <a:xfrm>
            <a:off x="4572000" y="2276872"/>
            <a:ext cx="0" cy="28803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4067944" y="2277452"/>
            <a:ext cx="5040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" b="1" dirty="0" smtClean="0">
                <a:solidFill>
                  <a:schemeClr val="accent1">
                    <a:lumMod val="75000"/>
                  </a:schemeClr>
                </a:solidFill>
              </a:rPr>
              <a:t>σ</a:t>
            </a:r>
            <a:r>
              <a:rPr lang="en-GB" sz="500" b="1" dirty="0" err="1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GB" sz="800" b="1" dirty="0" err="1" smtClean="0">
                <a:solidFill>
                  <a:schemeClr val="accent1">
                    <a:lumMod val="75000"/>
                  </a:schemeClr>
                </a:solidFill>
              </a:rPr>
              <a:t>∙dA</a:t>
            </a:r>
            <a:r>
              <a:rPr lang="en-GB" sz="500" b="1" dirty="0" err="1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endParaRPr lang="en-GB" sz="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427984" y="2060848"/>
            <a:ext cx="504056" cy="21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" b="1" dirty="0" smtClean="0">
                <a:solidFill>
                  <a:srgbClr val="FF0000"/>
                </a:solidFill>
              </a:rPr>
              <a:t>τ</a:t>
            </a:r>
            <a:r>
              <a:rPr lang="en-GB" sz="500" b="1" dirty="0" err="1" smtClean="0">
                <a:solidFill>
                  <a:srgbClr val="FF0000"/>
                </a:solidFill>
              </a:rPr>
              <a:t>xz</a:t>
            </a:r>
            <a:r>
              <a:rPr lang="en-GB" sz="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800" b="1" dirty="0" smtClean="0">
                <a:solidFill>
                  <a:srgbClr val="FF0000"/>
                </a:solidFill>
              </a:rPr>
              <a:t>∙</a:t>
            </a:r>
            <a:r>
              <a:rPr lang="en-GB" sz="800" b="1" dirty="0" err="1" smtClean="0">
                <a:solidFill>
                  <a:srgbClr val="FF0000"/>
                </a:solidFill>
              </a:rPr>
              <a:t>dA</a:t>
            </a:r>
            <a:r>
              <a:rPr lang="en-GB" sz="500" b="1" dirty="0" err="1" smtClean="0">
                <a:solidFill>
                  <a:srgbClr val="FF0000"/>
                </a:solidFill>
              </a:rPr>
              <a:t>x</a:t>
            </a:r>
            <a:endParaRPr lang="en-GB" sz="800" b="1" dirty="0">
              <a:solidFill>
                <a:srgbClr val="FF0000"/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4572000" y="2348880"/>
            <a:ext cx="5040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" b="1" dirty="0" smtClean="0">
                <a:solidFill>
                  <a:srgbClr val="FF0000"/>
                </a:solidFill>
              </a:rPr>
              <a:t>τ</a:t>
            </a:r>
            <a:r>
              <a:rPr lang="en-GB" sz="500" b="1" dirty="0" err="1" smtClean="0">
                <a:solidFill>
                  <a:srgbClr val="FF0000"/>
                </a:solidFill>
              </a:rPr>
              <a:t>xy</a:t>
            </a:r>
            <a:r>
              <a:rPr lang="en-GB" sz="800" b="1" dirty="0" smtClean="0">
                <a:solidFill>
                  <a:srgbClr val="FF0000"/>
                </a:solidFill>
              </a:rPr>
              <a:t> ∙</a:t>
            </a:r>
            <a:r>
              <a:rPr lang="en-GB" sz="800" b="1" dirty="0" err="1" smtClean="0">
                <a:solidFill>
                  <a:srgbClr val="FF0000"/>
                </a:solidFill>
              </a:rPr>
              <a:t>dA</a:t>
            </a:r>
            <a:r>
              <a:rPr lang="en-GB" sz="500" b="1" dirty="0" err="1" smtClean="0">
                <a:solidFill>
                  <a:srgbClr val="FF0000"/>
                </a:solidFill>
              </a:rPr>
              <a:t>x</a:t>
            </a:r>
            <a:endParaRPr lang="en-GB" sz="800" b="1" dirty="0">
              <a:solidFill>
                <a:srgbClr val="FF0000"/>
              </a:solidFill>
            </a:endParaRPr>
          </a:p>
        </p:txBody>
      </p:sp>
      <p:cxnSp>
        <p:nvCxnSpPr>
          <p:cNvPr id="164" name="Straight Arrow Connector 163"/>
          <p:cNvCxnSpPr/>
          <p:nvPr/>
        </p:nvCxnSpPr>
        <p:spPr>
          <a:xfrm>
            <a:off x="5004048" y="278092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/>
          <p:nvPr/>
        </p:nvCxnSpPr>
        <p:spPr>
          <a:xfrm flipV="1">
            <a:off x="5004048" y="2708920"/>
            <a:ext cx="216024" cy="7200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/>
          <p:nvPr/>
        </p:nvCxnSpPr>
        <p:spPr>
          <a:xfrm flipH="1">
            <a:off x="4716016" y="2780928"/>
            <a:ext cx="288032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Box 173"/>
          <p:cNvSpPr txBox="1"/>
          <p:nvPr/>
        </p:nvSpPr>
        <p:spPr>
          <a:xfrm>
            <a:off x="4788024" y="2925524"/>
            <a:ext cx="5040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" b="1" dirty="0" smtClean="0">
                <a:solidFill>
                  <a:schemeClr val="accent1">
                    <a:lumMod val="75000"/>
                  </a:schemeClr>
                </a:solidFill>
              </a:rPr>
              <a:t>σ</a:t>
            </a:r>
            <a:r>
              <a:rPr lang="en-GB" sz="500" b="1" dirty="0" err="1" smtClean="0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n-GB" sz="800" b="1" dirty="0" err="1" smtClean="0">
                <a:solidFill>
                  <a:schemeClr val="accent1">
                    <a:lumMod val="75000"/>
                  </a:schemeClr>
                </a:solidFill>
              </a:rPr>
              <a:t>∙dA</a:t>
            </a:r>
            <a:r>
              <a:rPr lang="en-GB" sz="500" b="1" dirty="0" err="1" smtClean="0">
                <a:solidFill>
                  <a:schemeClr val="accent1">
                    <a:lumMod val="75000"/>
                  </a:schemeClr>
                </a:solidFill>
              </a:rPr>
              <a:t>y</a:t>
            </a:r>
            <a:endParaRPr lang="en-GB" sz="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5004048" y="2708920"/>
            <a:ext cx="504056" cy="21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" b="1" dirty="0" smtClean="0">
                <a:solidFill>
                  <a:srgbClr val="FF0000"/>
                </a:solidFill>
              </a:rPr>
              <a:t>τ</a:t>
            </a:r>
            <a:r>
              <a:rPr lang="en-GB" sz="500" b="1" dirty="0" err="1" smtClean="0">
                <a:solidFill>
                  <a:srgbClr val="FF0000"/>
                </a:solidFill>
              </a:rPr>
              <a:t>yz</a:t>
            </a:r>
            <a:r>
              <a:rPr lang="en-GB" sz="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800" b="1" dirty="0" smtClean="0">
                <a:solidFill>
                  <a:srgbClr val="FF0000"/>
                </a:solidFill>
              </a:rPr>
              <a:t>∙</a:t>
            </a:r>
            <a:r>
              <a:rPr lang="en-GB" sz="800" b="1" dirty="0" err="1" smtClean="0">
                <a:solidFill>
                  <a:srgbClr val="FF0000"/>
                </a:solidFill>
              </a:rPr>
              <a:t>dA</a:t>
            </a:r>
            <a:r>
              <a:rPr lang="en-GB" sz="500" b="1" dirty="0" err="1" smtClean="0">
                <a:solidFill>
                  <a:srgbClr val="FF0000"/>
                </a:solidFill>
              </a:rPr>
              <a:t>y</a:t>
            </a:r>
            <a:endParaRPr lang="en-GB" sz="800" b="1" dirty="0">
              <a:solidFill>
                <a:srgbClr val="FF0000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4499992" y="2781508"/>
            <a:ext cx="5040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" b="1" dirty="0" smtClean="0">
                <a:solidFill>
                  <a:srgbClr val="FF0000"/>
                </a:solidFill>
              </a:rPr>
              <a:t>τ</a:t>
            </a:r>
            <a:r>
              <a:rPr lang="en-GB" sz="500" b="1" dirty="0" err="1" smtClean="0">
                <a:solidFill>
                  <a:srgbClr val="FF0000"/>
                </a:solidFill>
              </a:rPr>
              <a:t>yx</a:t>
            </a:r>
            <a:r>
              <a:rPr lang="en-GB" sz="800" b="1" dirty="0" smtClean="0">
                <a:solidFill>
                  <a:srgbClr val="FF0000"/>
                </a:solidFill>
              </a:rPr>
              <a:t> ∙</a:t>
            </a:r>
            <a:r>
              <a:rPr lang="en-GB" sz="800" b="1" dirty="0" err="1" smtClean="0">
                <a:solidFill>
                  <a:srgbClr val="FF0000"/>
                </a:solidFill>
              </a:rPr>
              <a:t>dA</a:t>
            </a:r>
            <a:r>
              <a:rPr lang="en-GB" sz="500" b="1" dirty="0" err="1" smtClean="0">
                <a:solidFill>
                  <a:srgbClr val="FF0000"/>
                </a:solidFill>
              </a:rPr>
              <a:t>y</a:t>
            </a:r>
            <a:endParaRPr lang="en-GB" sz="800" b="1" dirty="0">
              <a:solidFill>
                <a:srgbClr val="FF0000"/>
              </a:solidFill>
            </a:endParaRPr>
          </a:p>
        </p:txBody>
      </p:sp>
      <p:cxnSp>
        <p:nvCxnSpPr>
          <p:cNvPr id="154" name="Straight Arrow Connector 153"/>
          <p:cNvCxnSpPr/>
          <p:nvPr/>
        </p:nvCxnSpPr>
        <p:spPr>
          <a:xfrm flipV="1">
            <a:off x="5292080" y="2204864"/>
            <a:ext cx="14401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/>
          <p:nvPr/>
        </p:nvCxnSpPr>
        <p:spPr>
          <a:xfrm flipH="1">
            <a:off x="5076056" y="2276872"/>
            <a:ext cx="216024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/>
          <p:nvPr/>
        </p:nvCxnSpPr>
        <p:spPr>
          <a:xfrm>
            <a:off x="5292080" y="2276872"/>
            <a:ext cx="0" cy="28803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5364088" y="2060848"/>
            <a:ext cx="5040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" b="1" dirty="0" smtClean="0">
                <a:solidFill>
                  <a:schemeClr val="accent1">
                    <a:lumMod val="75000"/>
                  </a:schemeClr>
                </a:solidFill>
              </a:rPr>
              <a:t>σ</a:t>
            </a:r>
            <a:r>
              <a:rPr lang="en-GB" sz="500" b="1" dirty="0" err="1" smtClean="0">
                <a:solidFill>
                  <a:schemeClr val="accent1">
                    <a:lumMod val="75000"/>
                  </a:schemeClr>
                </a:solidFill>
              </a:rPr>
              <a:t>z</a:t>
            </a:r>
            <a:r>
              <a:rPr lang="en-GB" sz="800" b="1" dirty="0" err="1" smtClean="0">
                <a:solidFill>
                  <a:schemeClr val="accent1">
                    <a:lumMod val="75000"/>
                  </a:schemeClr>
                </a:solidFill>
              </a:rPr>
              <a:t>∙dA</a:t>
            </a:r>
            <a:r>
              <a:rPr lang="en-GB" sz="500" b="1" dirty="0" err="1" smtClean="0">
                <a:solidFill>
                  <a:schemeClr val="accent1">
                    <a:lumMod val="75000"/>
                  </a:schemeClr>
                </a:solidFill>
              </a:rPr>
              <a:t>z</a:t>
            </a:r>
            <a:endParaRPr lang="en-GB" sz="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4860032" y="2060848"/>
            <a:ext cx="504056" cy="21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" b="1" dirty="0" smtClean="0">
                <a:solidFill>
                  <a:srgbClr val="FF0000"/>
                </a:solidFill>
              </a:rPr>
              <a:t>τ</a:t>
            </a:r>
            <a:r>
              <a:rPr lang="en-GB" sz="500" b="1" dirty="0" err="1" smtClean="0">
                <a:solidFill>
                  <a:srgbClr val="FF0000"/>
                </a:solidFill>
              </a:rPr>
              <a:t>zx</a:t>
            </a:r>
            <a:r>
              <a:rPr lang="en-GB" sz="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800" b="1" dirty="0" smtClean="0">
                <a:solidFill>
                  <a:srgbClr val="FF0000"/>
                </a:solidFill>
              </a:rPr>
              <a:t>∙</a:t>
            </a:r>
            <a:r>
              <a:rPr lang="en-GB" sz="800" b="1" dirty="0" err="1" smtClean="0">
                <a:solidFill>
                  <a:srgbClr val="FF0000"/>
                </a:solidFill>
              </a:rPr>
              <a:t>dA</a:t>
            </a:r>
            <a:r>
              <a:rPr lang="en-GB" sz="500" b="1" dirty="0" err="1" smtClean="0">
                <a:solidFill>
                  <a:srgbClr val="FF0000"/>
                </a:solidFill>
              </a:rPr>
              <a:t>z</a:t>
            </a:r>
            <a:endParaRPr lang="en-GB" sz="800" b="1" dirty="0">
              <a:solidFill>
                <a:srgbClr val="FF0000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5148064" y="2276872"/>
            <a:ext cx="576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" b="1" dirty="0" smtClean="0">
                <a:solidFill>
                  <a:srgbClr val="FF0000"/>
                </a:solidFill>
              </a:rPr>
              <a:t>τ</a:t>
            </a:r>
            <a:r>
              <a:rPr lang="en-GB" sz="500" b="1" dirty="0" err="1" smtClean="0">
                <a:solidFill>
                  <a:srgbClr val="FF0000"/>
                </a:solidFill>
              </a:rPr>
              <a:t>zy</a:t>
            </a:r>
            <a:r>
              <a:rPr lang="en-GB" sz="800" b="1" dirty="0" smtClean="0">
                <a:solidFill>
                  <a:srgbClr val="FF0000"/>
                </a:solidFill>
              </a:rPr>
              <a:t> ∙</a:t>
            </a:r>
            <a:r>
              <a:rPr lang="en-GB" sz="800" b="1" dirty="0" err="1" smtClean="0">
                <a:solidFill>
                  <a:srgbClr val="FF0000"/>
                </a:solidFill>
              </a:rPr>
              <a:t>dA</a:t>
            </a:r>
            <a:r>
              <a:rPr lang="en-GB" sz="500" b="1" dirty="0" err="1" smtClean="0">
                <a:solidFill>
                  <a:srgbClr val="FF0000"/>
                </a:solidFill>
              </a:rPr>
              <a:t>z</a:t>
            </a:r>
            <a:endParaRPr lang="en-GB" sz="800" b="1" dirty="0">
              <a:solidFill>
                <a:srgbClr val="FF0000"/>
              </a:solidFill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4067944" y="2276872"/>
            <a:ext cx="5040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" b="1" dirty="0" smtClean="0">
                <a:solidFill>
                  <a:schemeClr val="accent1">
                    <a:lumMod val="75000"/>
                  </a:schemeClr>
                </a:solidFill>
              </a:rPr>
              <a:t>σ</a:t>
            </a:r>
            <a:r>
              <a:rPr lang="en-GB" sz="500" b="1" dirty="0" err="1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GB" sz="800" b="1" dirty="0" err="1" smtClean="0">
                <a:solidFill>
                  <a:schemeClr val="accent1">
                    <a:lumMod val="75000"/>
                  </a:schemeClr>
                </a:solidFill>
              </a:rPr>
              <a:t>∙dA</a:t>
            </a:r>
            <a:r>
              <a:rPr lang="en-GB" sz="500" b="1" dirty="0" err="1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endParaRPr lang="en-GB" sz="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0" y="3068960"/>
            <a:ext cx="72008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chemeClr val="accent1">
                    <a:lumMod val="75000"/>
                  </a:schemeClr>
                </a:solidFill>
              </a:rPr>
              <a:t>σ</a:t>
            </a:r>
            <a:r>
              <a:rPr lang="en-GB" sz="1050" b="1" dirty="0" err="1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GB" sz="1400" b="1" dirty="0" err="1" smtClean="0">
                <a:solidFill>
                  <a:schemeClr val="accent1">
                    <a:lumMod val="75000"/>
                  </a:schemeClr>
                </a:solidFill>
              </a:rPr>
              <a:t>∙dA</a:t>
            </a:r>
            <a:r>
              <a:rPr lang="en-GB" sz="105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050" b="1" dirty="0" smtClean="0"/>
              <a:t>∙</a:t>
            </a:r>
            <a:endParaRPr lang="en-GB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107504" y="3429000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Since length ‘l’ runs along the x-axis…</a:t>
            </a:r>
            <a:endParaRPr lang="en-GB" dirty="0"/>
          </a:p>
        </p:txBody>
      </p:sp>
      <p:sp>
        <p:nvSpPr>
          <p:cNvPr id="212" name="TextBox 211"/>
          <p:cNvSpPr txBox="1"/>
          <p:nvPr/>
        </p:nvSpPr>
        <p:spPr>
          <a:xfrm>
            <a:off x="4572000" y="292494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</a:t>
            </a:r>
            <a:endParaRPr lang="en-GB" dirty="0"/>
          </a:p>
        </p:txBody>
      </p:sp>
      <p:sp>
        <p:nvSpPr>
          <p:cNvPr id="213" name="TextBox 212"/>
          <p:cNvSpPr txBox="1"/>
          <p:nvPr/>
        </p:nvSpPr>
        <p:spPr>
          <a:xfrm>
            <a:off x="683568" y="3059668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+</a:t>
            </a:r>
            <a:endParaRPr lang="en-GB" sz="1600" dirty="0"/>
          </a:p>
        </p:txBody>
      </p:sp>
      <p:sp>
        <p:nvSpPr>
          <p:cNvPr id="215" name="TextBox 214"/>
          <p:cNvSpPr txBox="1"/>
          <p:nvPr/>
        </p:nvSpPr>
        <p:spPr>
          <a:xfrm>
            <a:off x="4499992" y="2780928"/>
            <a:ext cx="5040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" b="1" dirty="0" smtClean="0">
                <a:solidFill>
                  <a:srgbClr val="FF0000"/>
                </a:solidFill>
              </a:rPr>
              <a:t>τ</a:t>
            </a:r>
            <a:r>
              <a:rPr lang="en-GB" sz="500" b="1" dirty="0" err="1" smtClean="0">
                <a:solidFill>
                  <a:srgbClr val="FF0000"/>
                </a:solidFill>
              </a:rPr>
              <a:t>yx</a:t>
            </a:r>
            <a:r>
              <a:rPr lang="en-GB" sz="800" b="1" dirty="0" smtClean="0">
                <a:solidFill>
                  <a:srgbClr val="FF0000"/>
                </a:solidFill>
              </a:rPr>
              <a:t> ∙</a:t>
            </a:r>
            <a:r>
              <a:rPr lang="en-GB" sz="800" b="1" dirty="0" err="1" smtClean="0">
                <a:solidFill>
                  <a:srgbClr val="FF0000"/>
                </a:solidFill>
              </a:rPr>
              <a:t>dA</a:t>
            </a:r>
            <a:r>
              <a:rPr lang="en-GB" sz="500" b="1" dirty="0" err="1" smtClean="0">
                <a:solidFill>
                  <a:srgbClr val="FF0000"/>
                </a:solidFill>
              </a:rPr>
              <a:t>y</a:t>
            </a:r>
            <a:endParaRPr lang="en-GB" sz="800" b="1" dirty="0">
              <a:solidFill>
                <a:srgbClr val="FF0000"/>
              </a:solidFill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899592" y="3068960"/>
            <a:ext cx="86409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yx</a:t>
            </a:r>
            <a:r>
              <a:rPr lang="en-GB" sz="1400" b="1" dirty="0" smtClean="0">
                <a:solidFill>
                  <a:srgbClr val="FF0000"/>
                </a:solidFill>
              </a:rPr>
              <a:t> ∙</a:t>
            </a:r>
            <a:r>
              <a:rPr lang="en-GB" sz="1400" b="1" dirty="0" err="1" smtClean="0">
                <a:solidFill>
                  <a:srgbClr val="FF0000"/>
                </a:solidFill>
              </a:rPr>
              <a:t>dA</a:t>
            </a:r>
            <a:r>
              <a:rPr lang="en-GB" sz="1050" b="1" dirty="0" smtClean="0">
                <a:solidFill>
                  <a:srgbClr val="FF0000"/>
                </a:solidFill>
              </a:rPr>
              <a:t> </a:t>
            </a:r>
            <a:r>
              <a:rPr lang="en-GB" sz="1050" b="1" dirty="0" smtClean="0"/>
              <a:t>∙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107504" y="3429000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Since length ‘m’ runs along the y-axis…</a:t>
            </a:r>
            <a:endParaRPr lang="en-GB" dirty="0"/>
          </a:p>
        </p:txBody>
      </p:sp>
      <p:sp>
        <p:nvSpPr>
          <p:cNvPr id="220" name="TextBox 219"/>
          <p:cNvSpPr txBox="1"/>
          <p:nvPr/>
        </p:nvSpPr>
        <p:spPr>
          <a:xfrm>
            <a:off x="5076056" y="227687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</a:t>
            </a:r>
            <a:endParaRPr lang="en-GB" dirty="0"/>
          </a:p>
        </p:txBody>
      </p:sp>
      <p:sp>
        <p:nvSpPr>
          <p:cNvPr id="221" name="TextBox 220"/>
          <p:cNvSpPr txBox="1"/>
          <p:nvPr/>
        </p:nvSpPr>
        <p:spPr>
          <a:xfrm>
            <a:off x="1763688" y="3068960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+</a:t>
            </a:r>
            <a:endParaRPr lang="en-GB" sz="1600" dirty="0"/>
          </a:p>
        </p:txBody>
      </p:sp>
      <p:sp>
        <p:nvSpPr>
          <p:cNvPr id="222" name="TextBox 221"/>
          <p:cNvSpPr txBox="1"/>
          <p:nvPr/>
        </p:nvSpPr>
        <p:spPr>
          <a:xfrm>
            <a:off x="4860032" y="2060848"/>
            <a:ext cx="504056" cy="21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" b="1" dirty="0" smtClean="0">
                <a:solidFill>
                  <a:srgbClr val="FF0000"/>
                </a:solidFill>
              </a:rPr>
              <a:t>τ</a:t>
            </a:r>
            <a:r>
              <a:rPr lang="en-GB" sz="500" b="1" dirty="0" err="1" smtClean="0">
                <a:solidFill>
                  <a:srgbClr val="FF0000"/>
                </a:solidFill>
              </a:rPr>
              <a:t>zx</a:t>
            </a:r>
            <a:r>
              <a:rPr lang="en-GB" sz="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800" b="1" dirty="0" smtClean="0">
                <a:solidFill>
                  <a:srgbClr val="FF0000"/>
                </a:solidFill>
              </a:rPr>
              <a:t>∙</a:t>
            </a:r>
            <a:r>
              <a:rPr lang="en-GB" sz="800" b="1" dirty="0" err="1" smtClean="0">
                <a:solidFill>
                  <a:srgbClr val="FF0000"/>
                </a:solidFill>
              </a:rPr>
              <a:t>dA</a:t>
            </a:r>
            <a:r>
              <a:rPr lang="en-GB" sz="500" b="1" dirty="0" err="1" smtClean="0">
                <a:solidFill>
                  <a:srgbClr val="FF0000"/>
                </a:solidFill>
              </a:rPr>
              <a:t>z</a:t>
            </a:r>
            <a:endParaRPr lang="en-GB" sz="800" b="1" dirty="0">
              <a:solidFill>
                <a:srgbClr val="FF0000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1979712" y="3068960"/>
            <a:ext cx="79208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zx</a:t>
            </a:r>
            <a:r>
              <a:rPr lang="en-GB" sz="1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400" b="1" dirty="0" smtClean="0">
                <a:solidFill>
                  <a:srgbClr val="FF0000"/>
                </a:solidFill>
              </a:rPr>
              <a:t>∙</a:t>
            </a:r>
            <a:r>
              <a:rPr lang="en-GB" sz="1400" b="1" dirty="0" err="1" smtClean="0">
                <a:solidFill>
                  <a:srgbClr val="FF0000"/>
                </a:solidFill>
              </a:rPr>
              <a:t>dA</a:t>
            </a:r>
            <a:r>
              <a:rPr lang="en-GB" sz="1050" b="1" dirty="0" smtClean="0">
                <a:solidFill>
                  <a:srgbClr val="FF0000"/>
                </a:solidFill>
              </a:rPr>
              <a:t> </a:t>
            </a:r>
            <a:r>
              <a:rPr lang="en-GB" sz="1050" b="1" dirty="0" smtClean="0"/>
              <a:t>∙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107504" y="3356992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Since length ‘n’ runs along the z-axis…</a:t>
            </a:r>
            <a:endParaRPr lang="en-GB" dirty="0"/>
          </a:p>
        </p:txBody>
      </p:sp>
      <p:sp>
        <p:nvSpPr>
          <p:cNvPr id="225" name="TextBox 224"/>
          <p:cNvSpPr txBox="1"/>
          <p:nvPr/>
        </p:nvSpPr>
        <p:spPr>
          <a:xfrm>
            <a:off x="107504" y="3429000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From the previous slide we learnt that:</a:t>
            </a:r>
            <a:endParaRPr lang="en-GB" dirty="0"/>
          </a:p>
        </p:txBody>
      </p:sp>
      <p:sp>
        <p:nvSpPr>
          <p:cNvPr id="226" name="Rectangle 225"/>
          <p:cNvSpPr/>
          <p:nvPr/>
        </p:nvSpPr>
        <p:spPr>
          <a:xfrm>
            <a:off x="467544" y="4221088"/>
            <a:ext cx="8883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F</a:t>
            </a:r>
            <a:r>
              <a:rPr lang="en-GB" dirty="0" smtClean="0"/>
              <a:t>= </a:t>
            </a:r>
            <a:r>
              <a:rPr lang="en-GB" b="1" dirty="0" err="1" smtClean="0">
                <a:solidFill>
                  <a:srgbClr val="7030A0"/>
                </a:solidFill>
              </a:rPr>
              <a:t>S</a:t>
            </a:r>
            <a:r>
              <a:rPr lang="en-GB" dirty="0" err="1" smtClean="0"/>
              <a:t>∙</a:t>
            </a:r>
            <a:r>
              <a:rPr lang="en-GB" b="1" dirty="0" err="1" smtClean="0">
                <a:solidFill>
                  <a:srgbClr val="FF3300"/>
                </a:solidFill>
              </a:rPr>
              <a:t>dA</a:t>
            </a:r>
            <a:endParaRPr lang="en-GB" dirty="0"/>
          </a:p>
        </p:txBody>
      </p:sp>
      <p:sp>
        <p:nvSpPr>
          <p:cNvPr id="227" name="TextBox 226"/>
          <p:cNvSpPr txBox="1"/>
          <p:nvPr/>
        </p:nvSpPr>
        <p:spPr>
          <a:xfrm>
            <a:off x="1691680" y="422108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Therefore…</a:t>
            </a:r>
            <a:endParaRPr lang="en-GB" dirty="0"/>
          </a:p>
        </p:txBody>
      </p:sp>
      <p:sp>
        <p:nvSpPr>
          <p:cNvPr id="228" name="TextBox 227"/>
          <p:cNvSpPr txBox="1"/>
          <p:nvPr/>
        </p:nvSpPr>
        <p:spPr>
          <a:xfrm>
            <a:off x="2843808" y="299695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= </a:t>
            </a:r>
            <a:r>
              <a:rPr lang="en-GB" b="1" dirty="0" err="1" smtClean="0">
                <a:solidFill>
                  <a:srgbClr val="7030A0"/>
                </a:solidFill>
              </a:rPr>
              <a:t>S</a:t>
            </a:r>
            <a:r>
              <a:rPr lang="en-GB" sz="1100" b="1" dirty="0" err="1" smtClean="0">
                <a:solidFill>
                  <a:srgbClr val="7030A0"/>
                </a:solidFill>
              </a:rPr>
              <a:t>x</a:t>
            </a:r>
            <a:r>
              <a:rPr lang="en-GB" dirty="0" err="1" smtClean="0"/>
              <a:t>∙</a:t>
            </a:r>
            <a:r>
              <a:rPr lang="en-GB" b="1" dirty="0" err="1" smtClean="0">
                <a:solidFill>
                  <a:srgbClr val="FF3300"/>
                </a:solidFill>
              </a:rPr>
              <a:t>dA</a:t>
            </a:r>
            <a:endParaRPr lang="en-GB" dirty="0"/>
          </a:p>
        </p:txBody>
      </p:sp>
      <p:sp>
        <p:nvSpPr>
          <p:cNvPr id="229" name="TextBox 228"/>
          <p:cNvSpPr txBox="1"/>
          <p:nvPr/>
        </p:nvSpPr>
        <p:spPr>
          <a:xfrm>
            <a:off x="107504" y="335699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Similarly resolving forces for the other directions…</a:t>
            </a:r>
            <a:endParaRPr lang="en-GB" dirty="0"/>
          </a:p>
        </p:txBody>
      </p:sp>
      <p:sp>
        <p:nvSpPr>
          <p:cNvPr id="230" name="TextBox 229"/>
          <p:cNvSpPr txBox="1"/>
          <p:nvPr/>
        </p:nvSpPr>
        <p:spPr>
          <a:xfrm>
            <a:off x="0" y="3933056"/>
            <a:ext cx="89959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chemeClr val="accent1">
                    <a:lumMod val="75000"/>
                  </a:schemeClr>
                </a:solidFill>
              </a:rPr>
              <a:t>σ</a:t>
            </a:r>
            <a:r>
              <a:rPr lang="en-GB" sz="1050" b="1" dirty="0" err="1" smtClean="0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n-GB" sz="1400" b="1" dirty="0" err="1" smtClean="0">
                <a:solidFill>
                  <a:schemeClr val="accent1">
                    <a:lumMod val="75000"/>
                  </a:schemeClr>
                </a:solidFill>
              </a:rPr>
              <a:t>∙dA</a:t>
            </a:r>
            <a:r>
              <a:rPr lang="en-GB" sz="105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050" b="1" dirty="0" smtClean="0"/>
              <a:t>∙ </a:t>
            </a:r>
            <a:r>
              <a:rPr lang="en-GB" sz="1400" b="1" dirty="0" smtClean="0"/>
              <a:t>m</a:t>
            </a:r>
            <a:endParaRPr lang="en-GB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755576" y="3933056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+</a:t>
            </a:r>
            <a:endParaRPr lang="en-GB" sz="1600" dirty="0"/>
          </a:p>
        </p:txBody>
      </p:sp>
      <p:sp>
        <p:nvSpPr>
          <p:cNvPr id="233" name="TextBox 232"/>
          <p:cNvSpPr txBox="1"/>
          <p:nvPr/>
        </p:nvSpPr>
        <p:spPr>
          <a:xfrm>
            <a:off x="1763688" y="3933056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+</a:t>
            </a:r>
            <a:endParaRPr lang="en-GB" sz="1600" dirty="0"/>
          </a:p>
        </p:txBody>
      </p:sp>
      <p:sp>
        <p:nvSpPr>
          <p:cNvPr id="234" name="TextBox 233"/>
          <p:cNvSpPr txBox="1"/>
          <p:nvPr/>
        </p:nvSpPr>
        <p:spPr>
          <a:xfrm>
            <a:off x="1979712" y="3933056"/>
            <a:ext cx="9361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xy</a:t>
            </a:r>
            <a:r>
              <a:rPr lang="en-GB" sz="1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400" b="1" dirty="0" smtClean="0">
                <a:solidFill>
                  <a:srgbClr val="FF0000"/>
                </a:solidFill>
              </a:rPr>
              <a:t>∙</a:t>
            </a:r>
            <a:r>
              <a:rPr lang="en-GB" sz="1400" b="1" dirty="0" err="1" smtClean="0">
                <a:solidFill>
                  <a:srgbClr val="FF0000"/>
                </a:solidFill>
              </a:rPr>
              <a:t>dA</a:t>
            </a:r>
            <a:r>
              <a:rPr lang="en-GB" sz="1050" b="1" dirty="0" smtClean="0"/>
              <a:t>∙ </a:t>
            </a:r>
            <a:r>
              <a:rPr lang="en-GB" sz="1400" b="1" dirty="0" smtClean="0"/>
              <a:t>l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2843808" y="386104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= </a:t>
            </a:r>
            <a:r>
              <a:rPr lang="en-GB" b="1" dirty="0" err="1" smtClean="0">
                <a:solidFill>
                  <a:srgbClr val="7030A0"/>
                </a:solidFill>
              </a:rPr>
              <a:t>S</a:t>
            </a:r>
            <a:r>
              <a:rPr lang="en-GB" sz="1100" b="1" dirty="0" err="1" smtClean="0">
                <a:solidFill>
                  <a:srgbClr val="7030A0"/>
                </a:solidFill>
              </a:rPr>
              <a:t>y</a:t>
            </a:r>
            <a:r>
              <a:rPr lang="en-GB" dirty="0" err="1" smtClean="0"/>
              <a:t>∙</a:t>
            </a:r>
            <a:r>
              <a:rPr lang="en-GB" b="1" dirty="0" err="1" smtClean="0">
                <a:solidFill>
                  <a:srgbClr val="FF3300"/>
                </a:solidFill>
              </a:rPr>
              <a:t>dA</a:t>
            </a:r>
            <a:endParaRPr lang="en-GB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3356991"/>
            <a:ext cx="1224136" cy="585457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4293096"/>
            <a:ext cx="1224136" cy="594066"/>
          </a:xfrm>
          <a:prstGeom prst="rect">
            <a:avLst/>
          </a:prstGeom>
          <a:noFill/>
        </p:spPr>
      </p:pic>
      <p:sp>
        <p:nvSpPr>
          <p:cNvPr id="236" name="TextBox 235"/>
          <p:cNvSpPr txBox="1"/>
          <p:nvPr/>
        </p:nvSpPr>
        <p:spPr>
          <a:xfrm>
            <a:off x="899592" y="4869160"/>
            <a:ext cx="9361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xz</a:t>
            </a:r>
            <a:r>
              <a:rPr lang="en-GB" sz="1400" b="1" dirty="0" smtClean="0">
                <a:solidFill>
                  <a:srgbClr val="FF0000"/>
                </a:solidFill>
              </a:rPr>
              <a:t> ∙</a:t>
            </a:r>
            <a:r>
              <a:rPr lang="en-GB" sz="1400" b="1" dirty="0" err="1" smtClean="0">
                <a:solidFill>
                  <a:srgbClr val="FF0000"/>
                </a:solidFill>
              </a:rPr>
              <a:t>dA</a:t>
            </a:r>
            <a:r>
              <a:rPr lang="en-GB" sz="1050" b="1" dirty="0" smtClean="0">
                <a:solidFill>
                  <a:srgbClr val="FF0000"/>
                </a:solidFill>
              </a:rPr>
              <a:t> </a:t>
            </a:r>
            <a:r>
              <a:rPr lang="en-GB" sz="1050" b="1" dirty="0" smtClean="0"/>
              <a:t>∙</a:t>
            </a:r>
            <a:r>
              <a:rPr lang="en-GB" sz="1400" b="1" dirty="0" smtClean="0"/>
              <a:t>l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0" y="4869160"/>
            <a:ext cx="89959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chemeClr val="accent1">
                    <a:lumMod val="75000"/>
                  </a:schemeClr>
                </a:solidFill>
              </a:rPr>
              <a:t>σ</a:t>
            </a:r>
            <a:r>
              <a:rPr lang="en-GB" sz="1050" b="1" dirty="0" err="1" smtClean="0">
                <a:solidFill>
                  <a:schemeClr val="accent1">
                    <a:lumMod val="75000"/>
                  </a:schemeClr>
                </a:solidFill>
              </a:rPr>
              <a:t>z</a:t>
            </a:r>
            <a:r>
              <a:rPr lang="en-GB" sz="1400" b="1" dirty="0" err="1" smtClean="0">
                <a:solidFill>
                  <a:schemeClr val="accent1">
                    <a:lumMod val="75000"/>
                  </a:schemeClr>
                </a:solidFill>
              </a:rPr>
              <a:t>∙dA</a:t>
            </a:r>
            <a:r>
              <a:rPr lang="en-GB" sz="105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050" b="1" dirty="0" smtClean="0"/>
              <a:t>∙ </a:t>
            </a:r>
            <a:r>
              <a:rPr lang="en-GB" sz="1400" b="1" dirty="0" smtClean="0"/>
              <a:t>n</a:t>
            </a:r>
            <a:endParaRPr lang="en-GB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755576" y="4869160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+</a:t>
            </a:r>
            <a:endParaRPr lang="en-GB" sz="1600" dirty="0"/>
          </a:p>
        </p:txBody>
      </p:sp>
      <p:sp>
        <p:nvSpPr>
          <p:cNvPr id="239" name="TextBox 238"/>
          <p:cNvSpPr txBox="1"/>
          <p:nvPr/>
        </p:nvSpPr>
        <p:spPr>
          <a:xfrm>
            <a:off x="1763688" y="4869160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+</a:t>
            </a:r>
            <a:endParaRPr lang="en-GB" sz="1600" dirty="0"/>
          </a:p>
        </p:txBody>
      </p:sp>
      <p:sp>
        <p:nvSpPr>
          <p:cNvPr id="240" name="TextBox 239"/>
          <p:cNvSpPr txBox="1"/>
          <p:nvPr/>
        </p:nvSpPr>
        <p:spPr>
          <a:xfrm>
            <a:off x="1979712" y="4869160"/>
            <a:ext cx="122413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yz</a:t>
            </a:r>
            <a:r>
              <a:rPr lang="en-GB" sz="1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400" b="1" dirty="0" smtClean="0">
                <a:solidFill>
                  <a:srgbClr val="FF0000"/>
                </a:solidFill>
              </a:rPr>
              <a:t>∙</a:t>
            </a:r>
            <a:r>
              <a:rPr lang="en-GB" sz="1400" b="1" dirty="0" err="1" smtClean="0">
                <a:solidFill>
                  <a:srgbClr val="FF0000"/>
                </a:solidFill>
              </a:rPr>
              <a:t>dA</a:t>
            </a:r>
            <a:r>
              <a:rPr lang="en-GB" sz="1050" b="1" dirty="0" smtClean="0">
                <a:solidFill>
                  <a:srgbClr val="FF0000"/>
                </a:solidFill>
              </a:rPr>
              <a:t> </a:t>
            </a:r>
            <a:r>
              <a:rPr lang="en-GB" sz="1050" b="1" dirty="0" smtClean="0"/>
              <a:t>∙ </a:t>
            </a:r>
            <a:r>
              <a:rPr lang="en-GB" sz="1400" b="1" dirty="0" smtClean="0"/>
              <a:t>m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241" name="Rectangle 240"/>
          <p:cNvSpPr/>
          <p:nvPr/>
        </p:nvSpPr>
        <p:spPr>
          <a:xfrm>
            <a:off x="2843808" y="4797152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= </a:t>
            </a:r>
            <a:r>
              <a:rPr lang="en-GB" b="1" dirty="0" err="1" smtClean="0">
                <a:solidFill>
                  <a:srgbClr val="7030A0"/>
                </a:solidFill>
              </a:rPr>
              <a:t>S</a:t>
            </a:r>
            <a:r>
              <a:rPr lang="en-GB" sz="1100" b="1" dirty="0" err="1" smtClean="0">
                <a:solidFill>
                  <a:srgbClr val="7030A0"/>
                </a:solidFill>
              </a:rPr>
              <a:t>z</a:t>
            </a:r>
            <a:r>
              <a:rPr lang="en-GB" dirty="0" err="1" smtClean="0"/>
              <a:t>∙</a:t>
            </a:r>
            <a:r>
              <a:rPr lang="en-GB" b="1" dirty="0" err="1" smtClean="0">
                <a:solidFill>
                  <a:srgbClr val="FF3300"/>
                </a:solidFill>
              </a:rPr>
              <a:t>dA</a:t>
            </a:r>
            <a:endParaRPr lang="en-GB" dirty="0"/>
          </a:p>
        </p:txBody>
      </p:sp>
      <p:sp>
        <p:nvSpPr>
          <p:cNvPr id="242" name="TextBox 241"/>
          <p:cNvSpPr txBox="1"/>
          <p:nvPr/>
        </p:nvSpPr>
        <p:spPr>
          <a:xfrm>
            <a:off x="251520" y="5229200"/>
            <a:ext cx="3384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can divide each expression by its constituent </a:t>
            </a:r>
            <a:r>
              <a:rPr lang="en-GB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GB" dirty="0" smtClean="0"/>
              <a:t> term, to obtain the resultant stress in each direction…</a:t>
            </a:r>
            <a:endParaRPr lang="en-GB" dirty="0"/>
          </a:p>
        </p:txBody>
      </p:sp>
      <p:sp>
        <p:nvSpPr>
          <p:cNvPr id="243" name="TextBox 242"/>
          <p:cNvSpPr txBox="1"/>
          <p:nvPr/>
        </p:nvSpPr>
        <p:spPr>
          <a:xfrm>
            <a:off x="4032448" y="3429000"/>
            <a:ext cx="9716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chemeClr val="accent1">
                    <a:lumMod val="75000"/>
                  </a:schemeClr>
                </a:solidFill>
              </a:rPr>
              <a:t>σ</a:t>
            </a:r>
            <a:r>
              <a:rPr lang="en-GB" sz="1050" b="1" dirty="0" err="1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GB" sz="1400" b="1" dirty="0" err="1" smtClean="0">
                <a:solidFill>
                  <a:schemeClr val="accent1">
                    <a:lumMod val="75000"/>
                  </a:schemeClr>
                </a:solidFill>
              </a:rPr>
              <a:t>∙dA</a:t>
            </a:r>
            <a:r>
              <a:rPr lang="en-GB" sz="1050" b="1" dirty="0" err="1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GB" sz="105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050" b="1" dirty="0" smtClean="0"/>
              <a:t>∙ </a:t>
            </a:r>
            <a:r>
              <a:rPr lang="en-GB" sz="1400" b="1" dirty="0" smtClean="0"/>
              <a:t>l</a:t>
            </a:r>
            <a:endParaRPr lang="en-GB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4716016" y="3419708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+</a:t>
            </a:r>
            <a:endParaRPr lang="en-GB" sz="1600" dirty="0"/>
          </a:p>
        </p:txBody>
      </p:sp>
      <p:sp>
        <p:nvSpPr>
          <p:cNvPr id="245" name="TextBox 244"/>
          <p:cNvSpPr txBox="1"/>
          <p:nvPr/>
        </p:nvSpPr>
        <p:spPr>
          <a:xfrm>
            <a:off x="4932040" y="3429000"/>
            <a:ext cx="108012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yx</a:t>
            </a:r>
            <a:r>
              <a:rPr lang="en-GB" sz="1400" b="1" dirty="0" smtClean="0">
                <a:solidFill>
                  <a:srgbClr val="FF0000"/>
                </a:solidFill>
              </a:rPr>
              <a:t> ∙</a:t>
            </a:r>
            <a:r>
              <a:rPr lang="en-GB" sz="1400" b="1" dirty="0" err="1" smtClean="0">
                <a:solidFill>
                  <a:srgbClr val="FF0000"/>
                </a:solidFill>
              </a:rPr>
              <a:t>dA</a:t>
            </a:r>
            <a:r>
              <a:rPr lang="en-GB" sz="1050" b="1" dirty="0" err="1" smtClean="0">
                <a:solidFill>
                  <a:srgbClr val="FF0000"/>
                </a:solidFill>
              </a:rPr>
              <a:t>y</a:t>
            </a:r>
            <a:r>
              <a:rPr lang="en-GB" sz="1050" b="1" dirty="0" smtClean="0">
                <a:solidFill>
                  <a:srgbClr val="FF0000"/>
                </a:solidFill>
              </a:rPr>
              <a:t> </a:t>
            </a:r>
            <a:r>
              <a:rPr lang="en-GB" sz="1050" b="1" dirty="0" smtClean="0"/>
              <a:t>∙ </a:t>
            </a:r>
            <a:r>
              <a:rPr lang="en-GB" sz="1400" b="1" dirty="0" smtClean="0"/>
              <a:t>m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5796136" y="3429000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+</a:t>
            </a:r>
            <a:endParaRPr lang="en-GB" sz="1600" dirty="0"/>
          </a:p>
        </p:txBody>
      </p:sp>
      <p:sp>
        <p:nvSpPr>
          <p:cNvPr id="247" name="TextBox 246"/>
          <p:cNvSpPr txBox="1"/>
          <p:nvPr/>
        </p:nvSpPr>
        <p:spPr>
          <a:xfrm>
            <a:off x="6012160" y="3429000"/>
            <a:ext cx="108012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zx</a:t>
            </a:r>
            <a:r>
              <a:rPr lang="en-GB" sz="1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400" b="1" dirty="0" smtClean="0">
                <a:solidFill>
                  <a:srgbClr val="FF0000"/>
                </a:solidFill>
              </a:rPr>
              <a:t>∙</a:t>
            </a:r>
            <a:r>
              <a:rPr lang="en-GB" sz="1400" b="1" dirty="0" err="1" smtClean="0">
                <a:solidFill>
                  <a:srgbClr val="FF0000"/>
                </a:solidFill>
              </a:rPr>
              <a:t>dA</a:t>
            </a:r>
            <a:r>
              <a:rPr lang="en-GB" sz="1050" b="1" dirty="0" err="1" smtClean="0">
                <a:solidFill>
                  <a:srgbClr val="FF0000"/>
                </a:solidFill>
              </a:rPr>
              <a:t>z</a:t>
            </a:r>
            <a:r>
              <a:rPr lang="en-GB" sz="1050" b="1" dirty="0" smtClean="0">
                <a:solidFill>
                  <a:srgbClr val="FF0000"/>
                </a:solidFill>
              </a:rPr>
              <a:t> </a:t>
            </a:r>
            <a:r>
              <a:rPr lang="en-GB" sz="1050" b="1" dirty="0" smtClean="0"/>
              <a:t>∙ </a:t>
            </a:r>
            <a:r>
              <a:rPr lang="en-GB" sz="1400" b="1" dirty="0" smtClean="0"/>
              <a:t>n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6876256" y="335699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= </a:t>
            </a:r>
            <a:r>
              <a:rPr lang="en-GB" b="1" dirty="0" err="1" smtClean="0">
                <a:solidFill>
                  <a:srgbClr val="7030A0"/>
                </a:solidFill>
              </a:rPr>
              <a:t>S</a:t>
            </a:r>
            <a:r>
              <a:rPr lang="en-GB" sz="1100" b="1" dirty="0" err="1" smtClean="0">
                <a:solidFill>
                  <a:srgbClr val="7030A0"/>
                </a:solidFill>
              </a:rPr>
              <a:t>x</a:t>
            </a:r>
            <a:r>
              <a:rPr lang="en-GB" dirty="0" err="1" smtClean="0"/>
              <a:t>∙</a:t>
            </a:r>
            <a:r>
              <a:rPr lang="en-GB" b="1" dirty="0" err="1" smtClean="0">
                <a:solidFill>
                  <a:srgbClr val="FF3300"/>
                </a:solidFill>
              </a:rPr>
              <a:t>dA</a:t>
            </a:r>
            <a:r>
              <a:rPr lang="en-GB" sz="1200" b="1" dirty="0" err="1" smtClean="0">
                <a:solidFill>
                  <a:srgbClr val="FF3300"/>
                </a:solidFill>
              </a:rPr>
              <a:t>x</a:t>
            </a:r>
            <a:endParaRPr lang="en-GB" dirty="0"/>
          </a:p>
        </p:txBody>
      </p:sp>
      <p:cxnSp>
        <p:nvCxnSpPr>
          <p:cNvPr id="250" name="Straight Connector 249"/>
          <p:cNvCxnSpPr>
            <a:endCxn id="243" idx="0"/>
          </p:cNvCxnSpPr>
          <p:nvPr/>
        </p:nvCxnSpPr>
        <p:spPr>
          <a:xfrm flipV="1">
            <a:off x="4355976" y="3429000"/>
            <a:ext cx="162272" cy="288032"/>
          </a:xfrm>
          <a:prstGeom prst="line">
            <a:avLst/>
          </a:prstGeom>
          <a:ln w="285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/>
          <p:cNvCxnSpPr/>
          <p:nvPr/>
        </p:nvCxnSpPr>
        <p:spPr>
          <a:xfrm flipV="1">
            <a:off x="5364088" y="3429000"/>
            <a:ext cx="162272" cy="288032"/>
          </a:xfrm>
          <a:prstGeom prst="line">
            <a:avLst/>
          </a:prstGeom>
          <a:ln w="285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/>
          <p:nvPr/>
        </p:nvCxnSpPr>
        <p:spPr>
          <a:xfrm flipV="1">
            <a:off x="6444208" y="3429000"/>
            <a:ext cx="162272" cy="288032"/>
          </a:xfrm>
          <a:prstGeom prst="line">
            <a:avLst/>
          </a:prstGeom>
          <a:ln w="285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/>
          <p:nvPr/>
        </p:nvCxnSpPr>
        <p:spPr>
          <a:xfrm flipV="1">
            <a:off x="7452320" y="3429000"/>
            <a:ext cx="162272" cy="288032"/>
          </a:xfrm>
          <a:prstGeom prst="line">
            <a:avLst/>
          </a:prstGeom>
          <a:ln w="285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/>
          <p:cNvSpPr txBox="1"/>
          <p:nvPr/>
        </p:nvSpPr>
        <p:spPr>
          <a:xfrm>
            <a:off x="3851920" y="3429000"/>
            <a:ext cx="9716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accent1">
                    <a:lumMod val="75000"/>
                  </a:schemeClr>
                </a:solidFill>
              </a:rPr>
              <a:t>         </a:t>
            </a:r>
            <a:r>
              <a:rPr lang="el-GR" sz="1400" b="1" dirty="0" smtClean="0">
                <a:solidFill>
                  <a:schemeClr val="accent1">
                    <a:lumMod val="75000"/>
                  </a:schemeClr>
                </a:solidFill>
              </a:rPr>
              <a:t>σ</a:t>
            </a:r>
            <a:r>
              <a:rPr lang="en-GB" sz="1050" b="1" dirty="0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GB" sz="1400" b="1" dirty="0" smtClean="0">
                <a:solidFill>
                  <a:schemeClr val="accent1">
                    <a:lumMod val="75000"/>
                  </a:schemeClr>
                </a:solidFill>
              </a:rPr>
              <a:t>∙</a:t>
            </a:r>
            <a:r>
              <a:rPr lang="en-GB" sz="1050" b="1" dirty="0" smtClean="0"/>
              <a:t> </a:t>
            </a:r>
            <a:r>
              <a:rPr lang="en-GB" sz="1400" b="1" dirty="0" smtClean="0"/>
              <a:t>l</a:t>
            </a:r>
            <a:endParaRPr lang="en-GB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0" name="TextBox 259"/>
          <p:cNvSpPr txBox="1"/>
          <p:nvPr/>
        </p:nvSpPr>
        <p:spPr>
          <a:xfrm>
            <a:off x="4932040" y="3429000"/>
            <a:ext cx="86409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    </a:t>
            </a:r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yx</a:t>
            </a:r>
            <a:r>
              <a:rPr lang="en-GB" sz="1400" b="1" dirty="0" smtClean="0">
                <a:solidFill>
                  <a:srgbClr val="FF0000"/>
                </a:solidFill>
              </a:rPr>
              <a:t> ∙</a:t>
            </a:r>
            <a:r>
              <a:rPr lang="en-GB" sz="1050" b="1" dirty="0" smtClean="0"/>
              <a:t> </a:t>
            </a:r>
            <a:r>
              <a:rPr lang="en-GB" sz="1400" b="1" dirty="0" smtClean="0"/>
              <a:t>m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6084168" y="3429000"/>
            <a:ext cx="79208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   </a:t>
            </a:r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zx</a:t>
            </a:r>
            <a:r>
              <a:rPr lang="en-GB" sz="1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400" b="1" dirty="0" smtClean="0">
                <a:solidFill>
                  <a:srgbClr val="FF0000"/>
                </a:solidFill>
              </a:rPr>
              <a:t>∙</a:t>
            </a:r>
            <a:r>
              <a:rPr lang="en-GB" sz="1050" b="1" dirty="0" smtClean="0"/>
              <a:t> </a:t>
            </a:r>
            <a:r>
              <a:rPr lang="en-GB" sz="1400" b="1" dirty="0" smtClean="0"/>
              <a:t>n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262" name="TextBox 261"/>
          <p:cNvSpPr txBox="1"/>
          <p:nvPr/>
        </p:nvSpPr>
        <p:spPr>
          <a:xfrm>
            <a:off x="6876256" y="3356992"/>
            <a:ext cx="12961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= </a:t>
            </a:r>
            <a:r>
              <a:rPr lang="en-GB" b="1" dirty="0" err="1" smtClean="0">
                <a:solidFill>
                  <a:srgbClr val="7030A0"/>
                </a:solidFill>
              </a:rPr>
              <a:t>S</a:t>
            </a:r>
            <a:r>
              <a:rPr lang="en-GB" sz="1100" b="1" dirty="0" err="1" smtClean="0">
                <a:solidFill>
                  <a:srgbClr val="7030A0"/>
                </a:solidFill>
              </a:rPr>
              <a:t>x</a:t>
            </a:r>
            <a:endParaRPr lang="en-GB" dirty="0"/>
          </a:p>
        </p:txBody>
      </p:sp>
      <p:sp>
        <p:nvSpPr>
          <p:cNvPr id="269" name="TextBox 268"/>
          <p:cNvSpPr txBox="1"/>
          <p:nvPr/>
        </p:nvSpPr>
        <p:spPr>
          <a:xfrm>
            <a:off x="4860032" y="3861048"/>
            <a:ext cx="9361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      </a:t>
            </a:r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zy</a:t>
            </a:r>
            <a:r>
              <a:rPr lang="en-GB" sz="1400" b="1" dirty="0" smtClean="0">
                <a:solidFill>
                  <a:srgbClr val="FF0000"/>
                </a:solidFill>
              </a:rPr>
              <a:t> ∙</a:t>
            </a:r>
            <a:r>
              <a:rPr lang="en-GB" sz="1400" b="1" dirty="0" smtClean="0"/>
              <a:t>n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270" name="TextBox 269"/>
          <p:cNvSpPr txBox="1"/>
          <p:nvPr/>
        </p:nvSpPr>
        <p:spPr>
          <a:xfrm>
            <a:off x="3851920" y="3861048"/>
            <a:ext cx="89959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el-GR" sz="1400" b="1" dirty="0" smtClean="0">
                <a:solidFill>
                  <a:schemeClr val="accent1">
                    <a:lumMod val="75000"/>
                  </a:schemeClr>
                </a:solidFill>
              </a:rPr>
              <a:t>σ</a:t>
            </a:r>
            <a:r>
              <a:rPr lang="en-GB" sz="1050" b="1" dirty="0" smtClean="0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n-GB" sz="1400" b="1" dirty="0" smtClean="0">
                <a:solidFill>
                  <a:schemeClr val="accent1">
                    <a:lumMod val="75000"/>
                  </a:schemeClr>
                </a:solidFill>
              </a:rPr>
              <a:t>∙</a:t>
            </a:r>
            <a:r>
              <a:rPr lang="en-GB" sz="1050" b="1" dirty="0" smtClean="0"/>
              <a:t> </a:t>
            </a:r>
            <a:r>
              <a:rPr lang="en-GB" sz="1400" b="1" dirty="0" smtClean="0"/>
              <a:t>m</a:t>
            </a:r>
            <a:endParaRPr lang="en-GB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1" name="TextBox 270"/>
          <p:cNvSpPr txBox="1"/>
          <p:nvPr/>
        </p:nvSpPr>
        <p:spPr>
          <a:xfrm>
            <a:off x="4716016" y="3861048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+</a:t>
            </a:r>
            <a:endParaRPr lang="en-GB" sz="1600" dirty="0"/>
          </a:p>
        </p:txBody>
      </p:sp>
      <p:sp>
        <p:nvSpPr>
          <p:cNvPr id="272" name="TextBox 271"/>
          <p:cNvSpPr txBox="1"/>
          <p:nvPr/>
        </p:nvSpPr>
        <p:spPr>
          <a:xfrm>
            <a:off x="5796136" y="3861048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+</a:t>
            </a:r>
            <a:endParaRPr lang="en-GB" sz="1600" dirty="0"/>
          </a:p>
        </p:txBody>
      </p:sp>
      <p:sp>
        <p:nvSpPr>
          <p:cNvPr id="273" name="TextBox 272"/>
          <p:cNvSpPr txBox="1"/>
          <p:nvPr/>
        </p:nvSpPr>
        <p:spPr>
          <a:xfrm>
            <a:off x="6228184" y="3861048"/>
            <a:ext cx="9361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xy</a:t>
            </a:r>
            <a:r>
              <a:rPr lang="en-GB" sz="1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400" b="1" dirty="0" smtClean="0">
                <a:solidFill>
                  <a:srgbClr val="FF0000"/>
                </a:solidFill>
              </a:rPr>
              <a:t>∙</a:t>
            </a:r>
            <a:r>
              <a:rPr lang="en-GB" sz="1050" b="1" dirty="0" smtClean="0"/>
              <a:t> </a:t>
            </a:r>
            <a:r>
              <a:rPr lang="en-GB" sz="1400" b="1" dirty="0" smtClean="0"/>
              <a:t>l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274" name="TextBox 273"/>
          <p:cNvSpPr txBox="1"/>
          <p:nvPr/>
        </p:nvSpPr>
        <p:spPr>
          <a:xfrm>
            <a:off x="6911752" y="386104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= </a:t>
            </a:r>
            <a:r>
              <a:rPr lang="en-GB" b="1" dirty="0" err="1" smtClean="0">
                <a:solidFill>
                  <a:srgbClr val="7030A0"/>
                </a:solidFill>
              </a:rPr>
              <a:t>S</a:t>
            </a:r>
            <a:r>
              <a:rPr lang="en-GB" sz="1100" b="1" dirty="0" err="1" smtClean="0">
                <a:solidFill>
                  <a:srgbClr val="7030A0"/>
                </a:solidFill>
              </a:rPr>
              <a:t>y</a:t>
            </a:r>
            <a:endParaRPr lang="en-GB" dirty="0"/>
          </a:p>
        </p:txBody>
      </p:sp>
      <p:sp>
        <p:nvSpPr>
          <p:cNvPr id="275" name="TextBox 274"/>
          <p:cNvSpPr txBox="1"/>
          <p:nvPr/>
        </p:nvSpPr>
        <p:spPr>
          <a:xfrm>
            <a:off x="4860032" y="4437112"/>
            <a:ext cx="9361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      </a:t>
            </a:r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xz</a:t>
            </a:r>
            <a:r>
              <a:rPr lang="en-GB" sz="1400" b="1" dirty="0" smtClean="0">
                <a:solidFill>
                  <a:srgbClr val="FF0000"/>
                </a:solidFill>
              </a:rPr>
              <a:t> ∙</a:t>
            </a:r>
            <a:r>
              <a:rPr lang="en-GB" sz="1400" b="1" dirty="0" smtClean="0"/>
              <a:t>l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276" name="TextBox 275"/>
          <p:cNvSpPr txBox="1"/>
          <p:nvPr/>
        </p:nvSpPr>
        <p:spPr>
          <a:xfrm>
            <a:off x="3816424" y="4437112"/>
            <a:ext cx="89959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r>
              <a:rPr lang="el-GR" sz="1400" b="1" dirty="0" smtClean="0">
                <a:solidFill>
                  <a:schemeClr val="accent1">
                    <a:lumMod val="75000"/>
                  </a:schemeClr>
                </a:solidFill>
              </a:rPr>
              <a:t>σ</a:t>
            </a:r>
            <a:r>
              <a:rPr lang="en-GB" sz="1050" b="1" dirty="0" smtClean="0">
                <a:solidFill>
                  <a:schemeClr val="accent1">
                    <a:lumMod val="75000"/>
                  </a:schemeClr>
                </a:solidFill>
              </a:rPr>
              <a:t>z</a:t>
            </a:r>
            <a:r>
              <a:rPr lang="en-GB" sz="1400" b="1" dirty="0" smtClean="0">
                <a:solidFill>
                  <a:schemeClr val="accent1">
                    <a:lumMod val="75000"/>
                  </a:schemeClr>
                </a:solidFill>
              </a:rPr>
              <a:t>∙</a:t>
            </a:r>
            <a:r>
              <a:rPr lang="en-GB" sz="1050" b="1" dirty="0" smtClean="0"/>
              <a:t> </a:t>
            </a:r>
            <a:r>
              <a:rPr lang="en-GB" sz="1400" b="1" dirty="0" smtClean="0"/>
              <a:t>n</a:t>
            </a:r>
            <a:endParaRPr lang="en-GB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7" name="TextBox 276"/>
          <p:cNvSpPr txBox="1"/>
          <p:nvPr/>
        </p:nvSpPr>
        <p:spPr>
          <a:xfrm>
            <a:off x="4716016" y="4437112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+</a:t>
            </a:r>
            <a:endParaRPr lang="en-GB" sz="1600" dirty="0"/>
          </a:p>
        </p:txBody>
      </p:sp>
      <p:sp>
        <p:nvSpPr>
          <p:cNvPr id="278" name="TextBox 277"/>
          <p:cNvSpPr txBox="1"/>
          <p:nvPr/>
        </p:nvSpPr>
        <p:spPr>
          <a:xfrm>
            <a:off x="5796136" y="4437112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+</a:t>
            </a:r>
            <a:endParaRPr lang="en-GB" sz="1600" dirty="0"/>
          </a:p>
        </p:txBody>
      </p:sp>
      <p:sp>
        <p:nvSpPr>
          <p:cNvPr id="279" name="TextBox 278"/>
          <p:cNvSpPr txBox="1"/>
          <p:nvPr/>
        </p:nvSpPr>
        <p:spPr>
          <a:xfrm>
            <a:off x="6228184" y="4437112"/>
            <a:ext cx="9361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yz</a:t>
            </a:r>
            <a:r>
              <a:rPr lang="en-GB" sz="1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400" b="1" dirty="0" smtClean="0">
                <a:solidFill>
                  <a:srgbClr val="FF0000"/>
                </a:solidFill>
              </a:rPr>
              <a:t>∙</a:t>
            </a:r>
            <a:r>
              <a:rPr lang="en-GB" sz="1050" b="1" dirty="0" smtClean="0"/>
              <a:t> </a:t>
            </a:r>
            <a:r>
              <a:rPr lang="en-GB" sz="1400" b="1" dirty="0" smtClean="0"/>
              <a:t>m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6948264" y="443711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= </a:t>
            </a:r>
            <a:r>
              <a:rPr lang="en-GB" b="1" dirty="0" err="1" smtClean="0">
                <a:solidFill>
                  <a:srgbClr val="7030A0"/>
                </a:solidFill>
              </a:rPr>
              <a:t>S</a:t>
            </a:r>
            <a:r>
              <a:rPr lang="en-GB" sz="1100" b="1" dirty="0" err="1" smtClean="0">
                <a:solidFill>
                  <a:srgbClr val="7030A0"/>
                </a:solidFill>
              </a:rPr>
              <a:t>z</a:t>
            </a:r>
            <a:endParaRPr lang="en-GB" dirty="0"/>
          </a:p>
        </p:txBody>
      </p:sp>
      <p:sp>
        <p:nvSpPr>
          <p:cNvPr id="281" name="TextBox 280"/>
          <p:cNvSpPr txBox="1"/>
          <p:nvPr/>
        </p:nvSpPr>
        <p:spPr>
          <a:xfrm>
            <a:off x="3995936" y="4941168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These expressions can be represented in </a:t>
            </a:r>
            <a:r>
              <a:rPr lang="en-GB" i="1" dirty="0" smtClean="0"/>
              <a:t>stress tensor</a:t>
            </a:r>
            <a:r>
              <a:rPr lang="en-GB" dirty="0" smtClean="0"/>
              <a:t> form:</a:t>
            </a:r>
            <a:endParaRPr lang="en-GB" dirty="0"/>
          </a:p>
        </p:txBody>
      </p:sp>
      <p:sp>
        <p:nvSpPr>
          <p:cNvPr id="285" name="TextBox 284"/>
          <p:cNvSpPr txBox="1"/>
          <p:nvPr/>
        </p:nvSpPr>
        <p:spPr>
          <a:xfrm>
            <a:off x="7092280" y="3356992"/>
            <a:ext cx="36004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7030A0"/>
                </a:solidFill>
              </a:rPr>
              <a:t>S</a:t>
            </a:r>
            <a:r>
              <a:rPr lang="en-GB" sz="1100" b="1" dirty="0" err="1" smtClean="0">
                <a:solidFill>
                  <a:srgbClr val="7030A0"/>
                </a:solidFill>
              </a:rPr>
              <a:t>x</a:t>
            </a:r>
            <a:endParaRPr lang="en-GB" dirty="0"/>
          </a:p>
        </p:txBody>
      </p:sp>
      <p:sp>
        <p:nvSpPr>
          <p:cNvPr id="286" name="TextBox 285"/>
          <p:cNvSpPr txBox="1"/>
          <p:nvPr/>
        </p:nvSpPr>
        <p:spPr>
          <a:xfrm>
            <a:off x="7020272" y="38610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S</a:t>
            </a:r>
            <a:r>
              <a:rPr lang="en-GB" sz="1100" b="1" dirty="0" err="1" smtClean="0">
                <a:solidFill>
                  <a:srgbClr val="7030A0"/>
                </a:solidFill>
              </a:rPr>
              <a:t>y</a:t>
            </a:r>
            <a:endParaRPr lang="en-GB" dirty="0"/>
          </a:p>
        </p:txBody>
      </p:sp>
      <p:sp>
        <p:nvSpPr>
          <p:cNvPr id="288" name="Rectangle 287"/>
          <p:cNvSpPr/>
          <p:nvPr/>
        </p:nvSpPr>
        <p:spPr>
          <a:xfrm>
            <a:off x="7092280" y="4437112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err="1" smtClean="0">
                <a:solidFill>
                  <a:srgbClr val="7030A0"/>
                </a:solidFill>
              </a:rPr>
              <a:t>S</a:t>
            </a:r>
            <a:r>
              <a:rPr lang="en-GB" sz="1100" b="1" dirty="0" err="1" smtClean="0">
                <a:solidFill>
                  <a:srgbClr val="7030A0"/>
                </a:solidFill>
              </a:rPr>
              <a:t>z</a:t>
            </a:r>
            <a:endParaRPr lang="en-GB" dirty="0"/>
          </a:p>
        </p:txBody>
      </p:sp>
      <p:sp>
        <p:nvSpPr>
          <p:cNvPr id="289" name="TextBox 288"/>
          <p:cNvSpPr txBox="1"/>
          <p:nvPr/>
        </p:nvSpPr>
        <p:spPr>
          <a:xfrm>
            <a:off x="4499992" y="602128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=</a:t>
            </a:r>
            <a:endParaRPr lang="en-GB" dirty="0"/>
          </a:p>
        </p:txBody>
      </p:sp>
      <p:sp>
        <p:nvSpPr>
          <p:cNvPr id="291" name="Double Bracket 290"/>
          <p:cNvSpPr/>
          <p:nvPr/>
        </p:nvSpPr>
        <p:spPr>
          <a:xfrm>
            <a:off x="4932040" y="5589240"/>
            <a:ext cx="1440160" cy="1080120"/>
          </a:xfrm>
          <a:prstGeom prst="bracketPair">
            <a:avLst>
              <a:gd name="adj" fmla="val 3439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3" name="Rectangle 292"/>
          <p:cNvSpPr/>
          <p:nvPr/>
        </p:nvSpPr>
        <p:spPr>
          <a:xfrm>
            <a:off x="4211960" y="3429000"/>
            <a:ext cx="3449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sz="1050" b="1" dirty="0" smtClean="0">
                <a:solidFill>
                  <a:srgbClr val="4F81BD">
                    <a:lumMod val="75000"/>
                  </a:srgbClr>
                </a:solidFill>
              </a:rPr>
              <a:t>x</a:t>
            </a:r>
            <a:endParaRPr lang="en-GB" dirty="0"/>
          </a:p>
        </p:txBody>
      </p:sp>
      <p:sp>
        <p:nvSpPr>
          <p:cNvPr id="294" name="Rectangle 293"/>
          <p:cNvSpPr/>
          <p:nvPr/>
        </p:nvSpPr>
        <p:spPr>
          <a:xfrm>
            <a:off x="4139952" y="3861048"/>
            <a:ext cx="3465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sz="1050" b="1" dirty="0" smtClean="0">
                <a:solidFill>
                  <a:srgbClr val="4F81BD">
                    <a:lumMod val="75000"/>
                  </a:srgbClr>
                </a:solidFill>
              </a:rPr>
              <a:t>y</a:t>
            </a:r>
            <a:endParaRPr lang="en-GB" dirty="0"/>
          </a:p>
        </p:txBody>
      </p:sp>
      <p:sp>
        <p:nvSpPr>
          <p:cNvPr id="295" name="Rectangle 294"/>
          <p:cNvSpPr/>
          <p:nvPr/>
        </p:nvSpPr>
        <p:spPr>
          <a:xfrm>
            <a:off x="4139952" y="4437112"/>
            <a:ext cx="3353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sz="1050" b="1" dirty="0" smtClean="0">
                <a:solidFill>
                  <a:srgbClr val="4F81BD">
                    <a:lumMod val="75000"/>
                  </a:srgbClr>
                </a:solidFill>
              </a:rPr>
              <a:t>z</a:t>
            </a:r>
            <a:endParaRPr lang="en-GB" dirty="0"/>
          </a:p>
        </p:txBody>
      </p:sp>
      <p:sp>
        <p:nvSpPr>
          <p:cNvPr id="296" name="Rectangle 295"/>
          <p:cNvSpPr/>
          <p:nvPr/>
        </p:nvSpPr>
        <p:spPr>
          <a:xfrm>
            <a:off x="6228184" y="3861048"/>
            <a:ext cx="4219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xy</a:t>
            </a:r>
            <a:r>
              <a:rPr lang="en-GB" sz="1400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endParaRPr lang="en-GB" dirty="0"/>
          </a:p>
        </p:txBody>
      </p:sp>
      <p:sp>
        <p:nvSpPr>
          <p:cNvPr id="297" name="Rectangle 296"/>
          <p:cNvSpPr/>
          <p:nvPr/>
        </p:nvSpPr>
        <p:spPr>
          <a:xfrm>
            <a:off x="6228184" y="3861048"/>
            <a:ext cx="4219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xy</a:t>
            </a:r>
            <a:r>
              <a:rPr lang="en-GB" sz="1400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endParaRPr lang="en-GB" dirty="0"/>
          </a:p>
        </p:txBody>
      </p:sp>
      <p:sp>
        <p:nvSpPr>
          <p:cNvPr id="298" name="Rectangle 297"/>
          <p:cNvSpPr/>
          <p:nvPr/>
        </p:nvSpPr>
        <p:spPr>
          <a:xfrm>
            <a:off x="5076056" y="4437112"/>
            <a:ext cx="4106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xz</a:t>
            </a:r>
            <a:r>
              <a:rPr lang="en-GB" sz="1400" b="1" dirty="0" smtClean="0">
                <a:solidFill>
                  <a:srgbClr val="FF0000"/>
                </a:solidFill>
              </a:rPr>
              <a:t> </a:t>
            </a:r>
            <a:endParaRPr lang="en-GB" dirty="0"/>
          </a:p>
        </p:txBody>
      </p:sp>
      <p:sp>
        <p:nvSpPr>
          <p:cNvPr id="299" name="Rectangle 298"/>
          <p:cNvSpPr/>
          <p:nvPr/>
        </p:nvSpPr>
        <p:spPr>
          <a:xfrm>
            <a:off x="5097414" y="4437112"/>
            <a:ext cx="4106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xz</a:t>
            </a:r>
            <a:r>
              <a:rPr lang="en-GB" sz="1400" b="1" dirty="0" smtClean="0">
                <a:solidFill>
                  <a:srgbClr val="FF0000"/>
                </a:solidFill>
              </a:rPr>
              <a:t> </a:t>
            </a:r>
            <a:endParaRPr lang="en-GB" dirty="0"/>
          </a:p>
        </p:txBody>
      </p:sp>
      <p:sp>
        <p:nvSpPr>
          <p:cNvPr id="300" name="Rectangle 299"/>
          <p:cNvSpPr/>
          <p:nvPr/>
        </p:nvSpPr>
        <p:spPr>
          <a:xfrm>
            <a:off x="6228184" y="4437112"/>
            <a:ext cx="4122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yz</a:t>
            </a:r>
            <a:r>
              <a:rPr lang="en-GB" sz="1400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endParaRPr lang="en-GB" dirty="0"/>
          </a:p>
        </p:txBody>
      </p:sp>
      <p:sp>
        <p:nvSpPr>
          <p:cNvPr id="301" name="Rectangle 300"/>
          <p:cNvSpPr/>
          <p:nvPr/>
        </p:nvSpPr>
        <p:spPr>
          <a:xfrm>
            <a:off x="6228184" y="4437112"/>
            <a:ext cx="4122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yz</a:t>
            </a:r>
            <a:r>
              <a:rPr lang="en-GB" sz="1400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endParaRPr lang="en-GB" dirty="0"/>
          </a:p>
        </p:txBody>
      </p:sp>
      <p:sp>
        <p:nvSpPr>
          <p:cNvPr id="302" name="Double Bracket 301"/>
          <p:cNvSpPr/>
          <p:nvPr/>
        </p:nvSpPr>
        <p:spPr>
          <a:xfrm>
            <a:off x="6444208" y="5589240"/>
            <a:ext cx="504056" cy="1008112"/>
          </a:xfrm>
          <a:prstGeom prst="bracketPair">
            <a:avLst>
              <a:gd name="adj" fmla="val 24083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TextBox 306"/>
          <p:cNvSpPr txBox="1"/>
          <p:nvPr/>
        </p:nvSpPr>
        <p:spPr>
          <a:xfrm>
            <a:off x="6444208" y="5589240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l</a:t>
            </a:r>
          </a:p>
          <a:p>
            <a:pPr algn="ctr"/>
            <a:r>
              <a:rPr lang="en-GB" b="1" dirty="0" smtClean="0"/>
              <a:t>m</a:t>
            </a:r>
          </a:p>
          <a:p>
            <a:pPr algn="ctr"/>
            <a:r>
              <a:rPr lang="en-GB" b="1" dirty="0" smtClean="0"/>
              <a:t>n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decel="100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900" decel="100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900" decel="100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900" decel="100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900" decel="100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900" decel="100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900" decel="100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900" decel="100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900" decel="100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900" decel="100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900" decel="100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900" decel="100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900" decel="100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900" decel="100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900" decel="100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900" decel="100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900" decel="100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900" decel="100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900" decel="100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900" decel="100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900" decel="100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900" decel="100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900" decel="100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900" decel="100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900" decel="100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900" decel="100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900" decel="100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900" decel="100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900" decel="100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900" decel="100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900" decel="100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900" decel="100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900" decel="100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900" decel="100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900" decel="100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1000"/>
                            </p:stCondLst>
                            <p:childTnLst>
                              <p:par>
                                <p:cTn id="2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1500"/>
                            </p:stCondLst>
                            <p:childTnLst>
                              <p:par>
                                <p:cTn id="26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0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3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6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9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2000"/>
                            </p:stCondLst>
                            <p:childTnLst>
                              <p:par>
                                <p:cTn id="282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3" dur="indefinite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4" dur="indefinite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6" dur="indefinite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7" dur="indefinite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9" dur="indefinite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0" dur="indefinite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2" dur="indefinite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3" dur="indefinite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5" dur="indefinite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6" dur="indefinite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8" dur="indefinite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9" dur="indefinite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1" dur="indefinite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2" dur="indefinite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4" dur="indefinite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5" dur="indefinite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7" dur="indefinite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8" dur="indefinite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0" dur="indefinite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1" dur="indefinite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3" dur="indefinite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4" dur="indefinite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2000"/>
                            </p:stCondLst>
                            <p:childTnLst>
                              <p:par>
                                <p:cTn id="31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17" dur="500" tmFilter="0, 0; .2, .5; .8, .5; 1, 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8" dur="250" autoRev="1" fill="hold"/>
                                        <p:tgtEl>
                                          <p:spTgt spid="1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1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0" dur="500" tmFilter="0, 0; .2, .5; .8, .5; 1, 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1" dur="250" autoRev="1" fill="hold"/>
                                        <p:tgtEl>
                                          <p:spTgt spid="1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3" dur="500" tmFilter="0, 0; .2, .5; .8, .5; 1, 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4" dur="250" autoRev="1" fill="hold"/>
                                        <p:tgtEl>
                                          <p:spTgt spid="2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6" dur="500" tmFilter="0, 0; .2, .5; .8, .5; 1, 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7" dur="250" autoRev="1" fill="hold"/>
                                        <p:tgtEl>
                                          <p:spTgt spid="1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29" dur="500" tmFilter="0, 0; .2, .5; .8, .5; 1, 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0" dur="250" autoRev="1" fill="hold"/>
                                        <p:tgtEl>
                                          <p:spTgt spid="2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32" dur="500" tmFilter="0, 0; .2, .5; .8, .5; 1, 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3" dur="250" autoRev="1" fill="hold"/>
                                        <p:tgtEl>
                                          <p:spTgt spid="2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49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4.16667E-6 4.81481E-6 L -0.44497 0.12083 " pathEditMode="relative" rAng="0" ptsTypes="AA">
                                      <p:cBhvr>
                                        <p:cTn id="337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00" y="6000"/>
                                    </p:animMotion>
                                  </p:childTnLst>
                                </p:cTn>
                              </p:par>
                              <p:par>
                                <p:cTn id="338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339" dur="2000" fill="hold"/>
                                        <p:tgtEl>
                                          <p:spTgt spid="208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2000"/>
                            </p:stCondLst>
                            <p:childTnLst>
                              <p:par>
                                <p:cTn id="3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2000"/>
                            </p:stCondLst>
                            <p:childTnLst>
                              <p:par>
                                <p:cTn id="34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8" dur="8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9" dur="8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0" dur="8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>
                            <p:stCondLst>
                              <p:cond delay="3360"/>
                            </p:stCondLst>
                            <p:childTnLst>
                              <p:par>
                                <p:cTn id="35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7.40741E-7 L -0.43698 0.01528 " pathEditMode="relative" rAng="0" ptsTypes="AA">
                                      <p:cBhvr>
                                        <p:cTn id="353" dur="2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00" y="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57" dur="5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5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9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500"/>
                            </p:stCondLst>
                            <p:childTnLst>
                              <p:par>
                                <p:cTn id="3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4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6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1.94444E-6 -4.81481E-6 L -0.40556 0.04746 " pathEditMode="relative" rAng="0" ptsTypes="AA">
                                      <p:cBhvr>
                                        <p:cTn id="367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00" y="2400"/>
                                    </p:animMotion>
                                  </p:childTnLst>
                                </p:cTn>
                              </p:par>
                              <p:par>
                                <p:cTn id="368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369" dur="2000" fill="hold"/>
                                        <p:tgtEl>
                                          <p:spTgt spid="215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>
                            <p:stCondLst>
                              <p:cond delay="3000"/>
                            </p:stCondLst>
                            <p:childTnLst>
                              <p:par>
                                <p:cTn id="3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5" fill="hold">
                            <p:stCondLst>
                              <p:cond delay="3000"/>
                            </p:stCondLst>
                            <p:childTnLst>
                              <p:par>
                                <p:cTn id="37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8" dur="8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9" dur="8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0" dur="8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4360"/>
                            </p:stCondLst>
                            <p:childTnLst>
                              <p:par>
                                <p:cTn id="38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7037E-6 L -0.38194 0.10972 " pathEditMode="relative" rAng="0" ptsTypes="AA">
                                      <p:cBhvr>
                                        <p:cTn id="383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00" y="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87" dur="50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50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9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1" fill="hold">
                            <p:stCondLst>
                              <p:cond delay="500"/>
                            </p:stCondLst>
                            <p:childTnLst>
                              <p:par>
                                <p:cTn id="3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4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1000"/>
                            </p:stCondLst>
                            <p:childTnLst>
                              <p:par>
                                <p:cTn id="396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2.22222E-6 -3.7037E-6 L -0.32674 0.15232 " pathEditMode="relative" rAng="0" ptsTypes="AA">
                                      <p:cBhvr>
                                        <p:cTn id="397" dur="2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00" y="7600"/>
                                    </p:animMotion>
                                  </p:childTnLst>
                                </p:cTn>
                              </p:par>
                              <p:par>
                                <p:cTn id="398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399" dur="2000" fill="hold"/>
                                        <p:tgtEl>
                                          <p:spTgt spid="222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0" fill="hold">
                            <p:stCondLst>
                              <p:cond delay="3000"/>
                            </p:stCondLst>
                            <p:childTnLst>
                              <p:par>
                                <p:cTn id="4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>
                            <p:stCondLst>
                              <p:cond delay="3000"/>
                            </p:stCondLst>
                            <p:childTnLst>
                              <p:par>
                                <p:cTn id="40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8" dur="8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9" dur="8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0" dur="8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1" fill="hold">
                            <p:stCondLst>
                              <p:cond delay="4360"/>
                            </p:stCondLst>
                            <p:childTnLst>
                              <p:par>
                                <p:cTn id="4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40741E-7 L -0.29531 0.04676 " pathEditMode="relative" rAng="0" ptsTypes="AA">
                                      <p:cBhvr>
                                        <p:cTn id="413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00" y="2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17" dur="5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5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1" fill="hold">
                            <p:stCondLst>
                              <p:cond delay="500"/>
                            </p:stCondLst>
                            <p:childTnLst>
                              <p:par>
                                <p:cTn id="4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4" dur="8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5" dur="8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6" dur="8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7" fill="hold">
                            <p:stCondLst>
                              <p:cond delay="1860"/>
                            </p:stCondLst>
                            <p:childTnLst>
                              <p:par>
                                <p:cTn id="4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0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>
                            <p:stCondLst>
                              <p:cond delay="2360"/>
                            </p:stCondLst>
                            <p:childTnLst>
                              <p:par>
                                <p:cTn id="43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4" dur="8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5" dur="8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6" dur="8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7" fill="hold">
                            <p:stCondLst>
                              <p:cond delay="2800"/>
                            </p:stCondLst>
                            <p:childTnLst>
                              <p:par>
                                <p:cTn id="43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0" dur="80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1" dur="80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2" dur="80"/>
                                        <p:tgtEl>
                                          <p:spTgt spid="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" fill="hold">
                      <p:stCondLst>
                        <p:cond delay="indefinite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46" dur="5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5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8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1" dur="5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5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56" dur="50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50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8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0" fill="hold">
                            <p:stCondLst>
                              <p:cond delay="500"/>
                            </p:stCondLst>
                            <p:childTnLst>
                              <p:par>
                                <p:cTn id="46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3" dur="80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4" dur="80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5" dur="80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" fill="hold">
                      <p:stCondLst>
                        <p:cond delay="indefinite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69" dur="500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500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3" fill="hold">
                            <p:stCondLst>
                              <p:cond delay="500"/>
                            </p:stCondLst>
                            <p:childTnLst>
                              <p:par>
                                <p:cTn id="47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0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9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2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8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1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3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4" fill="hold">
                      <p:stCondLst>
                        <p:cond delay="indefinite"/>
                      </p:stCondLst>
                      <p:childTnLst>
                        <p:par>
                          <p:cTn id="505" fill="hold">
                            <p:stCondLst>
                              <p:cond delay="0"/>
                            </p:stCondLst>
                            <p:childTnLst>
                              <p:par>
                                <p:cTn id="5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9" fill="hold">
                            <p:stCondLst>
                              <p:cond delay="500"/>
                            </p:stCondLst>
                            <p:childTnLst>
                              <p:par>
                                <p:cTn id="5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2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3" fill="hold">
                            <p:stCondLst>
                              <p:cond delay="1000"/>
                            </p:stCondLst>
                            <p:childTnLst>
                              <p:par>
                                <p:cTn id="5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6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7" fill="hold">
                            <p:stCondLst>
                              <p:cond delay="1500"/>
                            </p:stCondLst>
                            <p:childTnLst>
                              <p:par>
                                <p:cTn id="5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0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4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5" fill="hold">
                            <p:stCondLst>
                              <p:cond delay="2500"/>
                            </p:stCondLst>
                            <p:childTnLst>
                              <p:par>
                                <p:cTn id="5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8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9" fill="hold">
                            <p:stCondLst>
                              <p:cond delay="3000"/>
                            </p:stCondLst>
                            <p:childTnLst>
                              <p:par>
                                <p:cTn id="5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2" dur="80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3" dur="80"/>
                                        <p:tgtEl>
                                          <p:spTgt spid="2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4" dur="80"/>
                                        <p:tgtEl>
                                          <p:spTgt spid="2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5" fill="hold">
                      <p:stCondLst>
                        <p:cond delay="indefinite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9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0" fill="hold">
                            <p:stCondLst>
                              <p:cond delay="500"/>
                            </p:stCondLst>
                            <p:childTnLst>
                              <p:par>
                                <p:cTn id="5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3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4" fill="hold">
                            <p:stCondLst>
                              <p:cond delay="1000"/>
                            </p:stCondLst>
                            <p:childTnLst>
                              <p:par>
                                <p:cTn id="5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7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8" fill="hold">
                            <p:stCondLst>
                              <p:cond delay="1500"/>
                            </p:stCondLst>
                            <p:childTnLst>
                              <p:par>
                                <p:cTn id="5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1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5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9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0" fill="hold">
                            <p:stCondLst>
                              <p:cond delay="3000"/>
                            </p:stCondLst>
                            <p:childTnLst>
                              <p:par>
                                <p:cTn id="56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3" dur="80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4" dur="80"/>
                                        <p:tgtEl>
                                          <p:spTgt spid="2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5" dur="80"/>
                                        <p:tgtEl>
                                          <p:spTgt spid="2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6" fill="hold">
                      <p:stCondLst>
                        <p:cond delay="indefinite"/>
                      </p:stCondLst>
                      <p:childTnLst>
                        <p:par>
                          <p:cTn id="567" fill="hold">
                            <p:stCondLst>
                              <p:cond delay="0"/>
                            </p:stCondLst>
                            <p:childTnLst>
                              <p:par>
                                <p:cTn id="5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0" dur="80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1" dur="80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2" dur="80"/>
                                        <p:tgtEl>
                                          <p:spTgt spid="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3" fill="hold">
                      <p:stCondLst>
                        <p:cond delay="indefinite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7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8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9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0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1" dur="500" tmFilter="0,0; .5, 1; 1, 1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4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5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6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7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8" dur="500" tmFilter="0,0; .5, 1; 1, 1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1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2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3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4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5" dur="500" tmFilter="0,0; .5, 1; 1, 1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6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8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9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0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1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2" dur="500" tmFilter="0,0; .5, 1; 1, 1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3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5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6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7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8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9" dur="500" tmFilter="0,0; .5, 1; 1, 1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0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2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3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4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5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6" dur="500" tmFilter="0,0; .5, 1; 1, 1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>
                            <p:stCondLst>
                              <p:cond delay="900"/>
                            </p:stCondLst>
                            <p:childTnLst>
                              <p:par>
                                <p:cTn id="6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0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>
                            <p:stCondLst>
                              <p:cond delay="1400"/>
                            </p:stCondLst>
                            <p:childTnLst>
                              <p:par>
                                <p:cTn id="6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4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>
                            <p:stCondLst>
                              <p:cond delay="1900"/>
                            </p:stCondLst>
                            <p:childTnLst>
                              <p:par>
                                <p:cTn id="6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8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9" fill="hold">
                            <p:stCondLst>
                              <p:cond delay="2400"/>
                            </p:stCondLst>
                            <p:childTnLst>
                              <p:par>
                                <p:cTn id="6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2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3" fill="hold">
                            <p:stCondLst>
                              <p:cond delay="2900"/>
                            </p:stCondLst>
                            <p:childTnLst>
                              <p:par>
                                <p:cTn id="6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6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9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0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2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3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4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5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6" dur="500" tmFilter="0,0; .5, 1; 1, 1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7" fill="hold">
                            <p:stCondLst>
                              <p:cond delay="3600"/>
                            </p:stCondLst>
                            <p:childTnLst>
                              <p:par>
                                <p:cTn id="6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0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1" fill="hold">
                            <p:stCondLst>
                              <p:cond delay="4100"/>
                            </p:stCondLst>
                            <p:childTnLst>
                              <p:par>
                                <p:cTn id="6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4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5" fill="hold">
                            <p:stCondLst>
                              <p:cond delay="4600"/>
                            </p:stCondLst>
                            <p:childTnLst>
                              <p:par>
                                <p:cTn id="6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8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9" fill="hold">
                            <p:stCondLst>
                              <p:cond delay="5100"/>
                            </p:stCondLst>
                            <p:childTnLst>
                              <p:par>
                                <p:cTn id="6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2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3" fill="hold">
                            <p:stCondLst>
                              <p:cond delay="5600"/>
                            </p:stCondLst>
                            <p:childTnLst>
                              <p:par>
                                <p:cTn id="6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6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7" fill="hold">
                            <p:stCondLst>
                              <p:cond delay="6100"/>
                            </p:stCondLst>
                            <p:childTnLst>
                              <p:par>
                                <p:cTn id="6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0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1" fill="hold">
                            <p:stCondLst>
                              <p:cond delay="6600"/>
                            </p:stCondLst>
                            <p:childTnLst>
                              <p:par>
                                <p:cTn id="6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4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5" fill="hold">
                            <p:stCondLst>
                              <p:cond delay="7100"/>
                            </p:stCondLst>
                            <p:childTnLst>
                              <p:par>
                                <p:cTn id="6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8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9" fill="hold">
                            <p:stCondLst>
                              <p:cond delay="7600"/>
                            </p:stCondLst>
                            <p:childTnLst>
                              <p:par>
                                <p:cTn id="6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2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3" fill="hold">
                            <p:stCondLst>
                              <p:cond delay="8100"/>
                            </p:stCondLst>
                            <p:childTnLst>
                              <p:par>
                                <p:cTn id="6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6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7" fill="hold">
                            <p:stCondLst>
                              <p:cond delay="8600"/>
                            </p:stCondLst>
                            <p:childTnLst>
                              <p:par>
                                <p:cTn id="6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0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1" fill="hold">
                            <p:stCondLst>
                              <p:cond delay="9100"/>
                            </p:stCondLst>
                            <p:childTnLst>
                              <p:par>
                                <p:cTn id="6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4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5" fill="hold">
                            <p:stCondLst>
                              <p:cond delay="9600"/>
                            </p:stCondLst>
                            <p:childTnLst>
                              <p:par>
                                <p:cTn id="6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8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9" fill="hold">
                            <p:stCondLst>
                              <p:cond delay="10100"/>
                            </p:stCondLst>
                            <p:childTnLst>
                              <p:par>
                                <p:cTn id="7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2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3" fill="hold">
                            <p:stCondLst>
                              <p:cond delay="10600"/>
                            </p:stCondLst>
                            <p:childTnLst>
                              <p:par>
                                <p:cTn id="70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6" dur="80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7" dur="80"/>
                                        <p:tgtEl>
                                          <p:spTgt spid="2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8" dur="80"/>
                                        <p:tgtEl>
                                          <p:spTgt spid="2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9" fill="hold">
                            <p:stCondLst>
                              <p:cond delay="12680"/>
                            </p:stCondLst>
                            <p:childTnLst>
                              <p:par>
                                <p:cTn id="72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81481E-6 L -0.34253 0.33009 " pathEditMode="relative" rAng="0" ptsTypes="AA">
                                      <p:cBhvr>
                                        <p:cTn id="721" dur="1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00" y="16500"/>
                                    </p:animMotion>
                                  </p:childTnLst>
                                </p:cTn>
                              </p:par>
                              <p:par>
                                <p:cTn id="72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81481E-6 L -0.33854 0.30926 " pathEditMode="relative" rAng="0" ptsTypes="AA">
                                      <p:cBhvr>
                                        <p:cTn id="723" dur="20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00" y="15500"/>
                                    </p:animMotion>
                                  </p:childTnLst>
                                </p:cTn>
                              </p:par>
                              <p:par>
                                <p:cTn id="72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59259E-6 L -0.34201 0.2882 " pathEditMode="relative" rAng="0" ptsTypes="AA">
                                      <p:cBhvr>
                                        <p:cTn id="725" dur="20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00" y="1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6" fill="hold">
                            <p:stCondLst>
                              <p:cond delay="14680"/>
                            </p:stCondLst>
                            <p:childTnLst>
                              <p:par>
                                <p:cTn id="7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9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0" fill="hold">
                            <p:stCondLst>
                              <p:cond delay="15180"/>
                            </p:stCondLst>
                            <p:childTnLst>
                              <p:par>
                                <p:cTn id="7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3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0" fill="hold">
                            <p:stCondLst>
                              <p:cond delay="15680"/>
                            </p:stCondLst>
                            <p:childTnLst>
                              <p:par>
                                <p:cTn id="74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6 L 0.08351 0.32408 " pathEditMode="relative" rAng="0" ptsTypes="AA">
                                      <p:cBhvr>
                                        <p:cTn id="742" dur="1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0" y="16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3" fill="hold">
                            <p:stCondLst>
                              <p:cond delay="16680"/>
                            </p:stCondLst>
                            <p:childTnLst>
                              <p:par>
                                <p:cTn id="74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33333E-6 L 0.14636 0.31365 " pathEditMode="relative" rAng="0" ptsTypes="AA">
                                      <p:cBhvr>
                                        <p:cTn id="745" dur="10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0" y="15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6" fill="hold">
                            <p:stCondLst>
                              <p:cond delay="17680"/>
                            </p:stCondLst>
                            <p:childTnLst>
                              <p:par>
                                <p:cTn id="74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44444E-6 L 0.20225 0.28195 " pathEditMode="relative" rAng="0" ptsTypes="AA">
                                      <p:cBhvr>
                                        <p:cTn id="748" dur="10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00" y="14100"/>
                                    </p:animMotion>
                                  </p:childTnLst>
                                </p:cTn>
                              </p:par>
                              <p:par>
                                <p:cTn id="7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3" fill="hold">
                            <p:stCondLst>
                              <p:cond delay="18680"/>
                            </p:stCondLst>
                            <p:childTnLst>
                              <p:par>
                                <p:cTn id="75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139 L -0.09393 0.25972 " pathEditMode="relative" rAng="0" ptsTypes="AA">
                                      <p:cBhvr>
                                        <p:cTn id="755" dur="10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00" y="13100"/>
                                    </p:animMotion>
                                  </p:childTnLst>
                                </p:cTn>
                              </p:par>
                              <p:par>
                                <p:cTn id="75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-0.14115 0.31365 " pathEditMode="relative" rAng="0" ptsTypes="AA">
                                      <p:cBhvr>
                                        <p:cTn id="757" dur="10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00" y="15700"/>
                                    </p:animMotion>
                                  </p:childTnLst>
                                </p:cTn>
                              </p:par>
                              <p:par>
                                <p:cTn id="7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2" fill="hold">
                            <p:stCondLst>
                              <p:cond delay="19680"/>
                            </p:stCondLst>
                            <p:childTnLst>
                              <p:par>
                                <p:cTn id="763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44444E-6 L 0.09566 0.17709 " pathEditMode="relative" rAng="0" ptsTypes="AA">
                                      <p:cBhvr>
                                        <p:cTn id="764" dur="10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0" y="8800"/>
                                    </p:animMotion>
                                  </p:childTnLst>
                                </p:cTn>
                              </p:par>
                              <p:par>
                                <p:cTn id="76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44444E-6 L -0.01458 0.28195 " pathEditMode="relative" rAng="0" ptsTypes="AA">
                                      <p:cBhvr>
                                        <p:cTn id="766" dur="10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0" y="14100"/>
                                    </p:animMotion>
                                  </p:childTnLst>
                                </p:cTn>
                              </p:par>
                              <p:par>
                                <p:cTn id="7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1" fill="hold">
                            <p:stCondLst>
                              <p:cond delay="20680"/>
                            </p:stCondLst>
                            <p:childTnLst>
                              <p:par>
                                <p:cTn id="77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44444E-6 L -0.03039 0.22963 " pathEditMode="relative" rAng="0" ptsTypes="AA">
                                      <p:cBhvr>
                                        <p:cTn id="773" dur="20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0" y="11500"/>
                                    </p:animMotion>
                                  </p:childTnLst>
                                </p:cTn>
                              </p:par>
                              <p:par>
                                <p:cTn id="77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44444E-6 L -0.08559 0.28195 " pathEditMode="relative" rAng="0" ptsTypes="AA">
                                      <p:cBhvr>
                                        <p:cTn id="775" dur="10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00" y="14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6" fill="hold">
                            <p:stCondLst>
                              <p:cond delay="22680"/>
                            </p:stCondLst>
                            <p:childTnLst>
                              <p:par>
                                <p:cTn id="7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9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0" fill="hold">
                            <p:stCondLst>
                              <p:cond delay="23180"/>
                            </p:stCondLst>
                            <p:childTnLst>
                              <p:par>
                                <p:cTn id="78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3" dur="80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4" dur="80"/>
                                        <p:tgtEl>
                                          <p:spTgt spid="3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5" dur="80"/>
                                        <p:tgtEl>
                                          <p:spTgt spid="3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" grpId="0" animBg="1"/>
      <p:bldP spid="129" grpId="0"/>
      <p:bldP spid="133" grpId="0" animBg="1"/>
      <p:bldP spid="185" grpId="0"/>
      <p:bldP spid="186" grpId="0"/>
      <p:bldP spid="187" grpId="0"/>
      <p:bldP spid="188" grpId="0"/>
      <p:bldP spid="189" grpId="0"/>
      <p:bldP spid="190" grpId="0"/>
      <p:bldP spid="190" grpId="1"/>
      <p:bldP spid="194" grpId="0"/>
      <p:bldP spid="194" grpId="1"/>
      <p:bldP spid="196" grpId="0"/>
      <p:bldP spid="196" grpId="1"/>
      <p:bldP spid="150" grpId="0"/>
      <p:bldP spid="150" grpId="1"/>
      <p:bldP spid="151" grpId="0"/>
      <p:bldP spid="151" grpId="1"/>
      <p:bldP spid="152" grpId="0"/>
      <p:bldP spid="152" grpId="1"/>
      <p:bldP spid="152" grpId="2"/>
      <p:bldP spid="174" grpId="0"/>
      <p:bldP spid="174" grpId="1"/>
      <p:bldP spid="174" grpId="2"/>
      <p:bldP spid="175" grpId="0"/>
      <p:bldP spid="175" grpId="1"/>
      <p:bldP spid="175" grpId="2"/>
      <p:bldP spid="176" grpId="0"/>
      <p:bldP spid="176" grpId="1"/>
      <p:bldP spid="158" grpId="0"/>
      <p:bldP spid="158" grpId="1"/>
      <p:bldP spid="158" grpId="2"/>
      <p:bldP spid="159" grpId="0"/>
      <p:bldP spid="159" grpId="1"/>
      <p:bldP spid="160" grpId="0"/>
      <p:bldP spid="160" grpId="1"/>
      <p:bldP spid="160" grpId="2"/>
      <p:bldP spid="208" grpId="0"/>
      <p:bldP spid="208" grpId="1"/>
      <p:bldP spid="208" grpId="2"/>
      <p:bldP spid="208" grpId="3"/>
      <p:bldP spid="208" grpId="4"/>
      <p:bldP spid="210" grpId="0" animBg="1"/>
      <p:bldP spid="211" grpId="0"/>
      <p:bldP spid="211" grpId="1"/>
      <p:bldP spid="212" grpId="0"/>
      <p:bldP spid="212" grpId="1"/>
      <p:bldP spid="213" grpId="0"/>
      <p:bldP spid="215" grpId="0"/>
      <p:bldP spid="215" grpId="1"/>
      <p:bldP spid="215" grpId="2"/>
      <p:bldP spid="215" grpId="3"/>
      <p:bldP spid="215" grpId="4"/>
      <p:bldP spid="217" grpId="0" animBg="1"/>
      <p:bldP spid="218" grpId="0"/>
      <p:bldP spid="218" grpId="1"/>
      <p:bldP spid="220" grpId="0"/>
      <p:bldP spid="220" grpId="1"/>
      <p:bldP spid="221" grpId="0"/>
      <p:bldP spid="222" grpId="0"/>
      <p:bldP spid="222" grpId="1"/>
      <p:bldP spid="222" grpId="2"/>
      <p:bldP spid="222" grpId="3"/>
      <p:bldP spid="222" grpId="4"/>
      <p:bldP spid="223" grpId="0" animBg="1"/>
      <p:bldP spid="224" grpId="0"/>
      <p:bldP spid="224" grpId="1"/>
      <p:bldP spid="225" grpId="0"/>
      <p:bldP spid="225" grpId="1"/>
      <p:bldP spid="226" grpId="0"/>
      <p:bldP spid="226" grpId="1"/>
      <p:bldP spid="227" grpId="0"/>
      <p:bldP spid="227" grpId="1"/>
      <p:bldP spid="228" grpId="0"/>
      <p:bldP spid="229" grpId="0"/>
      <p:bldP spid="229" grpId="1"/>
      <p:bldP spid="230" grpId="0" animBg="1"/>
      <p:bldP spid="231" grpId="0"/>
      <p:bldP spid="233" grpId="0"/>
      <p:bldP spid="234" grpId="0" animBg="1"/>
      <p:bldP spid="235" grpId="0"/>
      <p:bldP spid="236" grpId="0" animBg="1"/>
      <p:bldP spid="237" grpId="0" animBg="1"/>
      <p:bldP spid="238" grpId="0"/>
      <p:bldP spid="239" grpId="0"/>
      <p:bldP spid="240" grpId="0" animBg="1"/>
      <p:bldP spid="241" grpId="0"/>
      <p:bldP spid="242" grpId="0"/>
      <p:bldP spid="243" grpId="0" animBg="1"/>
      <p:bldP spid="261" grpId="0" animBg="1"/>
      <p:bldP spid="269" grpId="0" animBg="1"/>
      <p:bldP spid="270" grpId="0" animBg="1"/>
      <p:bldP spid="271" grpId="0"/>
      <p:bldP spid="272" grpId="0"/>
      <p:bldP spid="273" grpId="0" animBg="1"/>
      <p:bldP spid="274" grpId="0"/>
      <p:bldP spid="275" grpId="0" animBg="1"/>
      <p:bldP spid="276" grpId="0" animBg="1"/>
      <p:bldP spid="277" grpId="0"/>
      <p:bldP spid="278" grpId="0"/>
      <p:bldP spid="279" grpId="0" animBg="1"/>
      <p:bldP spid="280" grpId="0"/>
      <p:bldP spid="281" grpId="0"/>
      <p:bldP spid="285" grpId="0" animBg="1"/>
      <p:bldP spid="285" grpId="2" animBg="1"/>
      <p:bldP spid="286" grpId="0"/>
      <p:bldP spid="286" grpId="1"/>
      <p:bldP spid="288" grpId="0"/>
      <p:bldP spid="288" grpId="1"/>
      <p:bldP spid="289" grpId="0"/>
      <p:bldP spid="291" grpId="0" animBg="1"/>
      <p:bldP spid="293" grpId="0"/>
      <p:bldP spid="293" grpId="1"/>
      <p:bldP spid="294" grpId="0"/>
      <p:bldP spid="294" grpId="1"/>
      <p:bldP spid="295" grpId="0"/>
      <p:bldP spid="295" grpId="1"/>
      <p:bldP spid="296" grpId="0"/>
      <p:bldP spid="296" grpId="1"/>
      <p:bldP spid="297" grpId="0"/>
      <p:bldP spid="297" grpId="1"/>
      <p:bldP spid="298" grpId="0"/>
      <p:bldP spid="298" grpId="1"/>
      <p:bldP spid="299" grpId="0"/>
      <p:bldP spid="299" grpId="1"/>
      <p:bldP spid="300" grpId="0"/>
      <p:bldP spid="300" grpId="1"/>
      <p:bldP spid="301" grpId="0"/>
      <p:bldP spid="301" grpId="1"/>
      <p:bldP spid="302" grpId="0" animBg="1"/>
      <p:bldP spid="30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20688"/>
            <a:ext cx="9144000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139952" y="260648"/>
            <a:ext cx="216024" cy="18864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499992" y="260648"/>
            <a:ext cx="216024" cy="18864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860032" y="260648"/>
            <a:ext cx="216024" cy="18864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220072" y="260648"/>
            <a:ext cx="216024" cy="18864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580112" y="260648"/>
            <a:ext cx="216024" cy="18864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  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0" y="1268760"/>
            <a:ext cx="187220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3D Stress Tensors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7020272" y="-243408"/>
            <a:ext cx="1728192" cy="1156990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Stress</a:t>
            </a:r>
            <a:endParaRPr lang="en-GB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1412776"/>
            <a:ext cx="34918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Since we are considering three-dimensional structures, our stress tensor will be a 3 by 3 matrix, or third order. If it was 2D plane stress, then the tensor would be second order, a first order tensor would essentially be a vector.</a:t>
            </a:r>
            <a:endParaRPr lang="en-GB" dirty="0"/>
          </a:p>
        </p:txBody>
      </p:sp>
      <p:sp>
        <p:nvSpPr>
          <p:cNvPr id="27" name="Double Bracket 26"/>
          <p:cNvSpPr/>
          <p:nvPr/>
        </p:nvSpPr>
        <p:spPr>
          <a:xfrm>
            <a:off x="4860032" y="1556792"/>
            <a:ext cx="2160240" cy="1368152"/>
          </a:xfrm>
          <a:prstGeom prst="bracketPair">
            <a:avLst>
              <a:gd name="adj" fmla="val 8399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5004048" y="1628800"/>
            <a:ext cx="4058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sz="1400" b="1" dirty="0" smtClean="0">
                <a:solidFill>
                  <a:srgbClr val="4F81BD">
                    <a:lumMod val="75000"/>
                  </a:srgbClr>
                </a:solidFill>
              </a:rPr>
              <a:t>x</a:t>
            </a:r>
            <a:endParaRPr lang="en-GB" sz="2800" dirty="0"/>
          </a:p>
        </p:txBody>
      </p:sp>
      <p:sp>
        <p:nvSpPr>
          <p:cNvPr id="29" name="Rectangle 28"/>
          <p:cNvSpPr/>
          <p:nvPr/>
        </p:nvSpPr>
        <p:spPr>
          <a:xfrm>
            <a:off x="5724128" y="1988840"/>
            <a:ext cx="4219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sz="1400" b="1" dirty="0" smtClean="0">
                <a:solidFill>
                  <a:srgbClr val="4F81BD">
                    <a:lumMod val="75000"/>
                  </a:srgbClr>
                </a:solidFill>
              </a:rPr>
              <a:t>y</a:t>
            </a:r>
            <a:endParaRPr lang="en-GB" sz="2800" dirty="0"/>
          </a:p>
        </p:txBody>
      </p:sp>
      <p:sp>
        <p:nvSpPr>
          <p:cNvPr id="30" name="Rectangle 29"/>
          <p:cNvSpPr/>
          <p:nvPr/>
        </p:nvSpPr>
        <p:spPr>
          <a:xfrm>
            <a:off x="6398368" y="2420888"/>
            <a:ext cx="4058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sz="1400" b="1" dirty="0" smtClean="0">
                <a:solidFill>
                  <a:srgbClr val="4F81BD">
                    <a:lumMod val="75000"/>
                  </a:srgbClr>
                </a:solidFill>
              </a:rPr>
              <a:t>z</a:t>
            </a:r>
            <a:endParaRPr lang="en-GB" sz="2800" dirty="0"/>
          </a:p>
        </p:txBody>
      </p:sp>
      <p:sp>
        <p:nvSpPr>
          <p:cNvPr id="31" name="Rectangle 30"/>
          <p:cNvSpPr/>
          <p:nvPr/>
        </p:nvSpPr>
        <p:spPr>
          <a:xfrm>
            <a:off x="5652120" y="1628800"/>
            <a:ext cx="5100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τ</a:t>
            </a:r>
            <a:r>
              <a:rPr lang="en-GB" sz="1400" b="1" dirty="0" err="1" smtClean="0">
                <a:solidFill>
                  <a:srgbClr val="FF0000"/>
                </a:solidFill>
              </a:rPr>
              <a:t>xy</a:t>
            </a:r>
            <a:r>
              <a:rPr lang="en-GB" sz="2000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endParaRPr lang="en-GB" sz="2800" dirty="0"/>
          </a:p>
        </p:txBody>
      </p:sp>
      <p:sp>
        <p:nvSpPr>
          <p:cNvPr id="32" name="Rectangle 31"/>
          <p:cNvSpPr/>
          <p:nvPr/>
        </p:nvSpPr>
        <p:spPr>
          <a:xfrm>
            <a:off x="6372200" y="1628800"/>
            <a:ext cx="4972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τ</a:t>
            </a:r>
            <a:r>
              <a:rPr lang="en-GB" sz="1400" b="1" dirty="0" err="1" smtClean="0">
                <a:solidFill>
                  <a:srgbClr val="FF0000"/>
                </a:solidFill>
              </a:rPr>
              <a:t>xz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  <a:endParaRPr lang="en-GB" sz="2800" dirty="0"/>
          </a:p>
        </p:txBody>
      </p:sp>
      <p:sp>
        <p:nvSpPr>
          <p:cNvPr id="33" name="Rectangle 32"/>
          <p:cNvSpPr/>
          <p:nvPr/>
        </p:nvSpPr>
        <p:spPr>
          <a:xfrm>
            <a:off x="5724128" y="2420888"/>
            <a:ext cx="4994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τ</a:t>
            </a:r>
            <a:r>
              <a:rPr lang="en-GB" sz="1400" b="1" dirty="0" err="1" smtClean="0">
                <a:solidFill>
                  <a:srgbClr val="FF0000"/>
                </a:solidFill>
              </a:rPr>
              <a:t>yz</a:t>
            </a:r>
            <a:r>
              <a:rPr lang="en-GB" sz="2000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endParaRPr lang="en-GB" sz="2800" dirty="0"/>
          </a:p>
        </p:txBody>
      </p:sp>
      <p:sp>
        <p:nvSpPr>
          <p:cNvPr id="35" name="Rectangle 34"/>
          <p:cNvSpPr/>
          <p:nvPr/>
        </p:nvSpPr>
        <p:spPr>
          <a:xfrm>
            <a:off x="6372200" y="1988840"/>
            <a:ext cx="4994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τ</a:t>
            </a:r>
            <a:r>
              <a:rPr lang="en-GB" sz="1400" b="1" dirty="0" err="1" smtClean="0">
                <a:solidFill>
                  <a:srgbClr val="FF0000"/>
                </a:solidFill>
              </a:rPr>
              <a:t>yz</a:t>
            </a:r>
            <a:r>
              <a:rPr lang="en-GB" sz="2000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endParaRPr lang="en-GB" sz="2800" dirty="0"/>
          </a:p>
        </p:txBody>
      </p:sp>
      <p:sp>
        <p:nvSpPr>
          <p:cNvPr id="36" name="Rectangle 35"/>
          <p:cNvSpPr/>
          <p:nvPr/>
        </p:nvSpPr>
        <p:spPr>
          <a:xfrm>
            <a:off x="5004048" y="2420888"/>
            <a:ext cx="4972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τ</a:t>
            </a:r>
            <a:r>
              <a:rPr lang="en-GB" sz="1400" b="1" dirty="0" err="1" smtClean="0">
                <a:solidFill>
                  <a:srgbClr val="FF0000"/>
                </a:solidFill>
              </a:rPr>
              <a:t>xz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  <a:endParaRPr lang="en-GB" sz="2800" dirty="0"/>
          </a:p>
        </p:txBody>
      </p:sp>
      <p:sp>
        <p:nvSpPr>
          <p:cNvPr id="37" name="Rectangle 36"/>
          <p:cNvSpPr/>
          <p:nvPr/>
        </p:nvSpPr>
        <p:spPr>
          <a:xfrm>
            <a:off x="5004048" y="1988840"/>
            <a:ext cx="5100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τ</a:t>
            </a:r>
            <a:r>
              <a:rPr lang="en-GB" sz="1400" b="1" dirty="0" err="1" smtClean="0">
                <a:solidFill>
                  <a:srgbClr val="FF0000"/>
                </a:solidFill>
              </a:rPr>
              <a:t>xy</a:t>
            </a:r>
            <a:r>
              <a:rPr lang="en-GB" sz="2000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endParaRPr lang="en-GB" sz="2800" dirty="0"/>
          </a:p>
        </p:txBody>
      </p:sp>
      <p:sp>
        <p:nvSpPr>
          <p:cNvPr id="38" name="TextBox 37"/>
          <p:cNvSpPr txBox="1"/>
          <p:nvPr/>
        </p:nvSpPr>
        <p:spPr>
          <a:xfrm>
            <a:off x="0" y="3573016"/>
            <a:ext cx="3240360" cy="92333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Note the symmetrical property of the stress tensor matrix along the </a:t>
            </a:r>
            <a:r>
              <a:rPr lang="en-GB" b="1" dirty="0" smtClean="0">
                <a:solidFill>
                  <a:srgbClr val="0070C0"/>
                </a:solidFill>
              </a:rPr>
              <a:t>normal stress </a:t>
            </a:r>
            <a:r>
              <a:rPr lang="en-GB" dirty="0" smtClean="0"/>
              <a:t>diagonal. 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0" y="4509120"/>
            <a:ext cx="3347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we recall the use of Mohr’s circle for </a:t>
            </a:r>
            <a:r>
              <a:rPr lang="en-GB" dirty="0" smtClean="0">
                <a:solidFill>
                  <a:srgbClr val="FF0000"/>
                </a:solidFill>
              </a:rPr>
              <a:t>3</a:t>
            </a:r>
            <a:r>
              <a:rPr lang="en-GB" dirty="0" smtClean="0"/>
              <a:t>D stress analysis – the </a:t>
            </a:r>
            <a:r>
              <a:rPr lang="en-GB" dirty="0" smtClean="0">
                <a:solidFill>
                  <a:srgbClr val="FF0000"/>
                </a:solidFill>
              </a:rPr>
              <a:t>3</a:t>
            </a:r>
            <a:r>
              <a:rPr lang="en-GB" dirty="0" smtClean="0"/>
              <a:t> maximum, or </a:t>
            </a:r>
            <a:r>
              <a:rPr lang="en-GB" i="1" dirty="0" smtClean="0"/>
              <a:t>principle normal stresses</a:t>
            </a:r>
            <a:r>
              <a:rPr lang="en-GB" dirty="0" smtClean="0"/>
              <a:t> occur when </a:t>
            </a:r>
            <a:r>
              <a:rPr lang="el-GR" dirty="0" smtClean="0">
                <a:solidFill>
                  <a:srgbClr val="FF0000"/>
                </a:solidFill>
              </a:rPr>
              <a:t>τ</a:t>
            </a:r>
            <a:r>
              <a:rPr lang="en-GB" dirty="0" smtClean="0"/>
              <a:t>=</a:t>
            </a:r>
            <a:r>
              <a:rPr lang="en-GB" dirty="0" smtClean="0">
                <a:solidFill>
                  <a:srgbClr val="00FF00"/>
                </a:solidFill>
              </a:rPr>
              <a:t>0 </a:t>
            </a:r>
            <a:r>
              <a:rPr lang="en-GB" dirty="0" smtClean="0"/>
              <a:t>Pa.</a:t>
            </a:r>
            <a:endParaRPr lang="en-GB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6084168" y="3140968"/>
            <a:ext cx="0" cy="27363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716016" y="4653136"/>
            <a:ext cx="316835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5508104" y="3861048"/>
            <a:ext cx="1512168" cy="151216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6025758" y="2996952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prstClr val="black"/>
                </a:solidFill>
              </a:rPr>
              <a:t>τ</a:t>
            </a:r>
            <a:endParaRPr lang="en-GB" dirty="0"/>
          </a:p>
        </p:txBody>
      </p:sp>
      <p:sp>
        <p:nvSpPr>
          <p:cNvPr id="46" name="Rectangle 45"/>
          <p:cNvSpPr/>
          <p:nvPr/>
        </p:nvSpPr>
        <p:spPr>
          <a:xfrm>
            <a:off x="6084168" y="5661248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prstClr val="black"/>
                </a:solidFill>
              </a:rPr>
              <a:t>τ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7596336" y="45811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4499992" y="45811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</a:t>
            </a:r>
            <a:endParaRPr lang="en-GB" dirty="0"/>
          </a:p>
        </p:txBody>
      </p:sp>
      <p:sp>
        <p:nvSpPr>
          <p:cNvPr id="49" name="Oval 48"/>
          <p:cNvSpPr/>
          <p:nvPr/>
        </p:nvSpPr>
        <p:spPr>
          <a:xfrm>
            <a:off x="6084168" y="4149080"/>
            <a:ext cx="936104" cy="936104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/>
          <p:cNvSpPr/>
          <p:nvPr/>
        </p:nvSpPr>
        <p:spPr>
          <a:xfrm>
            <a:off x="5508104" y="4365104"/>
            <a:ext cx="576064" cy="576064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5076056" y="45811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σ</a:t>
            </a:r>
            <a:r>
              <a:rPr lang="en-GB" sz="1400" b="1" dirty="0" smtClean="0">
                <a:solidFill>
                  <a:srgbClr val="0070C0"/>
                </a:solidFill>
              </a:rPr>
              <a:t>p</a:t>
            </a:r>
            <a:r>
              <a:rPr lang="en-GB" sz="800" b="1" dirty="0" smtClean="0">
                <a:solidFill>
                  <a:srgbClr val="0070C0"/>
                </a:solidFill>
              </a:rPr>
              <a:t>3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084168" y="45811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σ</a:t>
            </a:r>
            <a:r>
              <a:rPr lang="en-GB" sz="1400" b="1" dirty="0" smtClean="0">
                <a:solidFill>
                  <a:srgbClr val="0070C0"/>
                </a:solidFill>
              </a:rPr>
              <a:t>p</a:t>
            </a:r>
            <a:r>
              <a:rPr lang="en-GB" sz="800" b="1" dirty="0" smtClean="0">
                <a:solidFill>
                  <a:srgbClr val="0070C0"/>
                </a:solidFill>
              </a:rPr>
              <a:t>2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948264" y="45811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σ</a:t>
            </a:r>
            <a:r>
              <a:rPr lang="en-GB" sz="1400" b="1" dirty="0" smtClean="0">
                <a:solidFill>
                  <a:srgbClr val="0070C0"/>
                </a:solidFill>
              </a:rPr>
              <a:t>p</a:t>
            </a:r>
            <a:r>
              <a:rPr lang="en-GB" sz="800" b="1" dirty="0" smtClean="0">
                <a:solidFill>
                  <a:srgbClr val="0070C0"/>
                </a:solidFill>
              </a:rPr>
              <a:t>1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60" name="Curved Down Arrow 59"/>
          <p:cNvSpPr/>
          <p:nvPr/>
        </p:nvSpPr>
        <p:spPr>
          <a:xfrm>
            <a:off x="5868144" y="2996952"/>
            <a:ext cx="504056" cy="216024"/>
          </a:xfrm>
          <a:prstGeom prst="curved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1" name="Curved Down Arrow 60"/>
          <p:cNvSpPr/>
          <p:nvPr/>
        </p:nvSpPr>
        <p:spPr>
          <a:xfrm flipV="1">
            <a:off x="5940152" y="5805264"/>
            <a:ext cx="504056" cy="216024"/>
          </a:xfrm>
          <a:prstGeom prst="curved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932040" y="2060848"/>
            <a:ext cx="5040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0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932040" y="2420888"/>
            <a:ext cx="5040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0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652120" y="2420888"/>
            <a:ext cx="5040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0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300192" y="2051556"/>
            <a:ext cx="5040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0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300192" y="1628800"/>
            <a:ext cx="5040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0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652120" y="1628800"/>
            <a:ext cx="5040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0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004048" y="1628800"/>
            <a:ext cx="489236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sz="1400" b="1" dirty="0" smtClean="0">
                <a:solidFill>
                  <a:srgbClr val="4F81BD">
                    <a:lumMod val="75000"/>
                  </a:srgbClr>
                </a:solidFill>
              </a:rPr>
              <a:t>p</a:t>
            </a:r>
            <a:r>
              <a:rPr lang="en-GB" sz="900" b="1" dirty="0" smtClean="0">
                <a:solidFill>
                  <a:srgbClr val="4F81BD">
                    <a:lumMod val="75000"/>
                  </a:srgbClr>
                </a:solidFill>
              </a:rPr>
              <a:t>1</a:t>
            </a:r>
            <a:endParaRPr lang="en-GB" sz="2800" dirty="0"/>
          </a:p>
        </p:txBody>
      </p:sp>
      <p:sp>
        <p:nvSpPr>
          <p:cNvPr id="69" name="Rectangle 68"/>
          <p:cNvSpPr/>
          <p:nvPr/>
        </p:nvSpPr>
        <p:spPr>
          <a:xfrm>
            <a:off x="5724128" y="1988840"/>
            <a:ext cx="478016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sz="1400" b="1" dirty="0" smtClean="0">
                <a:solidFill>
                  <a:srgbClr val="4F81BD">
                    <a:lumMod val="75000"/>
                  </a:srgbClr>
                </a:solidFill>
              </a:rPr>
              <a:t>p</a:t>
            </a:r>
            <a:r>
              <a:rPr lang="en-GB" sz="900" b="1" dirty="0" smtClean="0">
                <a:solidFill>
                  <a:srgbClr val="4F81BD">
                    <a:lumMod val="75000"/>
                  </a:srgbClr>
                </a:solidFill>
              </a:rPr>
              <a:t>2</a:t>
            </a:r>
            <a:endParaRPr lang="en-GB" sz="2800" dirty="0"/>
          </a:p>
        </p:txBody>
      </p:sp>
      <p:sp>
        <p:nvSpPr>
          <p:cNvPr id="70" name="Rectangle 69"/>
          <p:cNvSpPr/>
          <p:nvPr/>
        </p:nvSpPr>
        <p:spPr>
          <a:xfrm>
            <a:off x="6300192" y="2420888"/>
            <a:ext cx="478016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sz="1400" b="1" dirty="0" smtClean="0">
                <a:solidFill>
                  <a:srgbClr val="4F81BD">
                    <a:lumMod val="75000"/>
                  </a:srgbClr>
                </a:solidFill>
              </a:rPr>
              <a:t>p</a:t>
            </a:r>
            <a:r>
              <a:rPr lang="en-GB" sz="900" b="1" dirty="0" smtClean="0">
                <a:solidFill>
                  <a:srgbClr val="4F81BD">
                    <a:lumMod val="75000"/>
                  </a:srgbClr>
                </a:solidFill>
              </a:rPr>
              <a:t>3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40"/>
                            </p:stCondLst>
                            <p:childTnLst>
                              <p:par>
                                <p:cTn id="11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3.05556E-6 4.44444E-6 L 0.78368 -0.0794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200" y="-4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64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14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820"/>
                            </p:stCondLst>
                            <p:childTnLst>
                              <p:par>
                                <p:cTn id="2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160"/>
                            </p:stCondLst>
                            <p:childTnLst>
                              <p:par>
                                <p:cTn id="8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280"/>
                            </p:stCondLst>
                            <p:childTnLst>
                              <p:par>
                                <p:cTn id="8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9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9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900" decel="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900" decel="100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900" decel="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900" decel="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9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900" decel="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900" decel="100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9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900" decel="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900" decel="100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9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900" decel="100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8280"/>
                            </p:stCondLst>
                            <p:childTnLst>
                              <p:par>
                                <p:cTn id="17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 tmFilter="0, 0; .2, .5; .8, .5; 1, 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5" dur="250" autoRev="1" fill="hold"/>
                                        <p:tgtEl>
                                          <p:spTgt spid="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8" dur="25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1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500"/>
                            </p:stCondLst>
                            <p:childTnLst>
                              <p:par>
                                <p:cTn id="1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000"/>
                            </p:stCondLst>
                            <p:childTnLst>
                              <p:par>
                                <p:cTn id="1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500"/>
                            </p:stCondLst>
                            <p:childTnLst>
                              <p:par>
                                <p:cTn id="19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2500"/>
                            </p:stCondLst>
                            <p:childTnLst>
                              <p:par>
                                <p:cTn id="20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3000"/>
                            </p:stCondLst>
                            <p:childTnLst>
                              <p:par>
                                <p:cTn id="20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3500"/>
                            </p:stCondLst>
                            <p:childTnLst>
                              <p:par>
                                <p:cTn id="2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4000"/>
                            </p:stCondLst>
                            <p:childTnLst>
                              <p:par>
                                <p:cTn id="2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9" grpId="0"/>
      <p:bldP spid="19" grpId="1"/>
      <p:bldP spid="26" grpId="0"/>
      <p:bldP spid="27" grpId="0" animBg="1"/>
      <p:bldP spid="28" grpId="0"/>
      <p:bldP spid="29" grpId="0"/>
      <p:bldP spid="30" grpId="0"/>
      <p:bldP spid="31" grpId="0"/>
      <p:bldP spid="32" grpId="0"/>
      <p:bldP spid="33" grpId="0"/>
      <p:bldP spid="35" grpId="0"/>
      <p:bldP spid="36" grpId="0"/>
      <p:bldP spid="37" grpId="0"/>
      <p:bldP spid="38" grpId="0" animBg="1"/>
      <p:bldP spid="39" grpId="0"/>
      <p:bldP spid="44" grpId="0" animBg="1"/>
      <p:bldP spid="45" grpId="0"/>
      <p:bldP spid="46" grpId="0"/>
      <p:bldP spid="47" grpId="0"/>
      <p:bldP spid="48" grpId="0"/>
      <p:bldP spid="49" grpId="0" animBg="1"/>
      <p:bldP spid="50" grpId="0" animBg="1"/>
      <p:bldP spid="51" grpId="0"/>
      <p:bldP spid="51" grpId="1"/>
      <p:bldP spid="52" grpId="0"/>
      <p:bldP spid="52" grpId="1"/>
      <p:bldP spid="53" grpId="0"/>
      <p:bldP spid="53" grpId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20688"/>
            <a:ext cx="9144000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139952" y="260648"/>
            <a:ext cx="216024" cy="18864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499992" y="260648"/>
            <a:ext cx="216024" cy="18864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860032" y="260648"/>
            <a:ext cx="216024" cy="18864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220072" y="260648"/>
            <a:ext cx="216024" cy="18864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580112" y="260648"/>
            <a:ext cx="216024" cy="18864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  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0" y="1268760"/>
            <a:ext cx="226774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3D Stress Invariants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7020272" y="-243408"/>
            <a:ext cx="1728192" cy="1156990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Stress</a:t>
            </a:r>
            <a:endParaRPr lang="en-GB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059832" y="5651956"/>
            <a:ext cx="6084168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The expressions for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GB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GB" dirty="0" smtClean="0"/>
              <a:t>,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GB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GB" dirty="0" smtClean="0"/>
              <a:t> and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GB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GB" dirty="0" smtClean="0"/>
              <a:t> are known as </a:t>
            </a:r>
            <a:r>
              <a:rPr lang="en-GB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stress invariants</a:t>
            </a:r>
            <a:r>
              <a:rPr lang="en-GB" dirty="0" smtClean="0"/>
              <a:t>. </a:t>
            </a:r>
          </a:p>
        </p:txBody>
      </p:sp>
      <p:sp>
        <p:nvSpPr>
          <p:cNvPr id="72" name="Rectangle 71"/>
          <p:cNvSpPr/>
          <p:nvPr/>
        </p:nvSpPr>
        <p:spPr>
          <a:xfrm>
            <a:off x="0" y="6596390"/>
            <a:ext cx="6858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/>
              <a:t>http://www.informit.com/articles/article.aspx?p=1729271&amp;seqNum=13</a:t>
            </a:r>
            <a:endParaRPr lang="en-GB" sz="1200" dirty="0"/>
          </a:p>
        </p:txBody>
      </p:sp>
      <p:sp>
        <p:nvSpPr>
          <p:cNvPr id="73" name="TextBox 72"/>
          <p:cNvSpPr txBox="1"/>
          <p:nvPr/>
        </p:nvSpPr>
        <p:spPr>
          <a:xfrm>
            <a:off x="0" y="1628800"/>
            <a:ext cx="3347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Considering the resultant stresses when principle stress is taken into account…</a:t>
            </a:r>
            <a:endParaRPr lang="en-GB" dirty="0"/>
          </a:p>
        </p:txBody>
      </p:sp>
      <p:sp>
        <p:nvSpPr>
          <p:cNvPr id="74" name="Rectangle 73"/>
          <p:cNvSpPr/>
          <p:nvPr/>
        </p:nvSpPr>
        <p:spPr>
          <a:xfrm>
            <a:off x="3851920" y="1628800"/>
            <a:ext cx="12378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GB" sz="1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el-GR" sz="28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b="1" dirty="0" smtClean="0">
                <a:solidFill>
                  <a:srgbClr val="4F81BD">
                    <a:lumMod val="75000"/>
                  </a:srgbClr>
                </a:solidFill>
              </a:rPr>
              <a:t>p</a:t>
            </a:r>
            <a:r>
              <a:rPr lang="en-GB" sz="1050" b="1" dirty="0" smtClean="0">
                <a:solidFill>
                  <a:srgbClr val="4F81BD">
                    <a:lumMod val="75000"/>
                  </a:srgbClr>
                </a:solidFill>
              </a:rPr>
              <a:t>1 </a:t>
            </a:r>
            <a:r>
              <a:rPr lang="en-GB" b="1" dirty="0" smtClean="0">
                <a:solidFill>
                  <a:srgbClr val="4F81B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∙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endParaRPr lang="en-GB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851920" y="2276872"/>
            <a:ext cx="14157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GB" sz="1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el-GR" sz="28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b="1" dirty="0" smtClean="0">
                <a:solidFill>
                  <a:srgbClr val="4F81BD">
                    <a:lumMod val="75000"/>
                  </a:srgbClr>
                </a:solidFill>
              </a:rPr>
              <a:t>p</a:t>
            </a:r>
            <a:r>
              <a:rPr lang="en-GB" sz="1050" b="1" dirty="0" smtClean="0">
                <a:solidFill>
                  <a:srgbClr val="4F81BD">
                    <a:lumMod val="75000"/>
                  </a:srgbClr>
                </a:solidFill>
              </a:rPr>
              <a:t>2 </a:t>
            </a:r>
            <a:r>
              <a:rPr lang="en-GB" b="1" dirty="0" smtClean="0">
                <a:solidFill>
                  <a:srgbClr val="4F81B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∙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endParaRPr lang="en-GB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3851920" y="2924944"/>
            <a:ext cx="131478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GB" sz="1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el-GR" sz="28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b="1" dirty="0" smtClean="0">
                <a:solidFill>
                  <a:srgbClr val="4F81BD">
                    <a:lumMod val="75000"/>
                  </a:srgbClr>
                </a:solidFill>
              </a:rPr>
              <a:t>p</a:t>
            </a:r>
            <a:r>
              <a:rPr lang="en-GB" sz="1050" b="1" dirty="0" smtClean="0">
                <a:solidFill>
                  <a:srgbClr val="4F81BD">
                    <a:lumMod val="75000"/>
                  </a:srgbClr>
                </a:solidFill>
              </a:rPr>
              <a:t>3 </a:t>
            </a:r>
            <a:r>
              <a:rPr lang="en-GB" b="1" dirty="0" smtClean="0">
                <a:solidFill>
                  <a:srgbClr val="4F81B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∙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endParaRPr lang="en-GB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0" y="1700808"/>
            <a:ext cx="3275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can now recall the set of equations derived in slide 6:</a:t>
            </a:r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323528" y="2514382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+</a:t>
            </a:r>
            <a:endParaRPr lang="en-GB" sz="1600" dirty="0"/>
          </a:p>
        </p:txBody>
      </p:sp>
      <p:sp>
        <p:nvSpPr>
          <p:cNvPr id="80" name="TextBox 79"/>
          <p:cNvSpPr txBox="1"/>
          <p:nvPr/>
        </p:nvSpPr>
        <p:spPr>
          <a:xfrm>
            <a:off x="1115616" y="2564904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+</a:t>
            </a:r>
            <a:endParaRPr lang="en-GB" sz="1600" dirty="0"/>
          </a:p>
        </p:txBody>
      </p:sp>
      <p:sp>
        <p:nvSpPr>
          <p:cNvPr id="87" name="TextBox 86"/>
          <p:cNvSpPr txBox="1"/>
          <p:nvPr/>
        </p:nvSpPr>
        <p:spPr>
          <a:xfrm>
            <a:off x="395536" y="2545159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    </a:t>
            </a:r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yx</a:t>
            </a:r>
            <a:r>
              <a:rPr lang="en-GB" sz="1400" b="1" dirty="0" smtClean="0">
                <a:solidFill>
                  <a:srgbClr val="FF0000"/>
                </a:solidFill>
              </a:rPr>
              <a:t> ∙</a:t>
            </a:r>
            <a:r>
              <a:rPr lang="en-GB" sz="1050" b="1" dirty="0" smtClean="0"/>
              <a:t> </a:t>
            </a:r>
            <a:r>
              <a:rPr lang="en-GB" sz="1400" b="1" dirty="0" smtClean="0"/>
              <a:t>m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259632" y="254515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   </a:t>
            </a:r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zx</a:t>
            </a:r>
            <a:r>
              <a:rPr lang="en-GB" sz="1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400" b="1" dirty="0" smtClean="0">
                <a:solidFill>
                  <a:srgbClr val="FF0000"/>
                </a:solidFill>
              </a:rPr>
              <a:t>∙</a:t>
            </a:r>
            <a:r>
              <a:rPr lang="en-GB" sz="1050" b="1" dirty="0" smtClean="0"/>
              <a:t> </a:t>
            </a:r>
            <a:r>
              <a:rPr lang="en-GB" sz="1400" b="1" dirty="0" smtClean="0"/>
              <a:t>n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907704" y="2492896"/>
            <a:ext cx="64807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= </a:t>
            </a:r>
            <a:r>
              <a:rPr lang="en-GB" b="1" dirty="0" err="1" smtClean="0">
                <a:solidFill>
                  <a:srgbClr val="7030A0"/>
                </a:solidFill>
              </a:rPr>
              <a:t>S</a:t>
            </a:r>
            <a:r>
              <a:rPr lang="en-GB" sz="1100" b="1" dirty="0" err="1" smtClean="0">
                <a:solidFill>
                  <a:srgbClr val="7030A0"/>
                </a:solidFill>
              </a:rPr>
              <a:t>x</a:t>
            </a:r>
            <a:endParaRPr lang="en-GB" dirty="0"/>
          </a:p>
        </p:txBody>
      </p:sp>
      <p:sp>
        <p:nvSpPr>
          <p:cNvPr id="103" name="Rectangle 102"/>
          <p:cNvSpPr/>
          <p:nvPr/>
        </p:nvSpPr>
        <p:spPr>
          <a:xfrm>
            <a:off x="0" y="2564904"/>
            <a:ext cx="3449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sz="1050" b="1" dirty="0" smtClean="0">
                <a:solidFill>
                  <a:srgbClr val="4F81BD">
                    <a:lumMod val="75000"/>
                  </a:srgbClr>
                </a:solidFill>
              </a:rPr>
              <a:t>x</a:t>
            </a:r>
            <a:endParaRPr lang="en-GB" dirty="0"/>
          </a:p>
        </p:txBody>
      </p:sp>
      <p:sp>
        <p:nvSpPr>
          <p:cNvPr id="112" name="TextBox 111"/>
          <p:cNvSpPr txBox="1"/>
          <p:nvPr/>
        </p:nvSpPr>
        <p:spPr>
          <a:xfrm>
            <a:off x="1115616" y="3150260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+</a:t>
            </a:r>
            <a:endParaRPr lang="en-GB" sz="1600" dirty="0"/>
          </a:p>
        </p:txBody>
      </p:sp>
      <p:sp>
        <p:nvSpPr>
          <p:cNvPr id="113" name="TextBox 112"/>
          <p:cNvSpPr txBox="1"/>
          <p:nvPr/>
        </p:nvSpPr>
        <p:spPr>
          <a:xfrm>
            <a:off x="395536" y="3130515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    </a:t>
            </a:r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zy</a:t>
            </a:r>
            <a:r>
              <a:rPr lang="en-GB" sz="1400" b="1" dirty="0" smtClean="0">
                <a:solidFill>
                  <a:srgbClr val="FF0000"/>
                </a:solidFill>
              </a:rPr>
              <a:t> ∙</a:t>
            </a:r>
            <a:r>
              <a:rPr lang="en-GB" sz="1050" b="1" dirty="0" smtClean="0"/>
              <a:t> </a:t>
            </a:r>
            <a:r>
              <a:rPr lang="en-GB" sz="1400" b="1" dirty="0" smtClean="0"/>
              <a:t>n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1259632" y="3130515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   </a:t>
            </a:r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xy</a:t>
            </a:r>
            <a:r>
              <a:rPr lang="en-GB" sz="1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400" b="1" dirty="0" smtClean="0">
                <a:solidFill>
                  <a:srgbClr val="FF0000"/>
                </a:solidFill>
              </a:rPr>
              <a:t>∙</a:t>
            </a:r>
            <a:r>
              <a:rPr lang="en-GB" sz="1050" b="1" dirty="0" smtClean="0"/>
              <a:t> </a:t>
            </a:r>
            <a:r>
              <a:rPr lang="en-GB" sz="1400" b="1" dirty="0" smtClean="0"/>
              <a:t>l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1907704" y="3068960"/>
            <a:ext cx="64807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= </a:t>
            </a:r>
            <a:r>
              <a:rPr lang="en-GB" b="1" dirty="0" err="1" smtClean="0">
                <a:solidFill>
                  <a:srgbClr val="7030A0"/>
                </a:solidFill>
              </a:rPr>
              <a:t>S</a:t>
            </a:r>
            <a:r>
              <a:rPr lang="en-GB" sz="1100" b="1" dirty="0" err="1" smtClean="0">
                <a:solidFill>
                  <a:srgbClr val="7030A0"/>
                </a:solidFill>
              </a:rPr>
              <a:t>y</a:t>
            </a:r>
            <a:endParaRPr lang="en-GB" dirty="0"/>
          </a:p>
        </p:txBody>
      </p:sp>
      <p:sp>
        <p:nvSpPr>
          <p:cNvPr id="116" name="Rectangle 115"/>
          <p:cNvSpPr/>
          <p:nvPr/>
        </p:nvSpPr>
        <p:spPr>
          <a:xfrm>
            <a:off x="0" y="3150260"/>
            <a:ext cx="3465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sz="1050" b="1" dirty="0" smtClean="0">
                <a:solidFill>
                  <a:srgbClr val="4F81BD">
                    <a:lumMod val="75000"/>
                  </a:srgbClr>
                </a:solidFill>
              </a:rPr>
              <a:t>y</a:t>
            </a:r>
            <a:endParaRPr lang="en-GB" dirty="0"/>
          </a:p>
        </p:txBody>
      </p:sp>
      <p:sp>
        <p:nvSpPr>
          <p:cNvPr id="117" name="TextBox 116"/>
          <p:cNvSpPr txBox="1"/>
          <p:nvPr/>
        </p:nvSpPr>
        <p:spPr>
          <a:xfrm>
            <a:off x="323528" y="3140968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+</a:t>
            </a:r>
            <a:endParaRPr lang="en-GB" sz="1600" dirty="0"/>
          </a:p>
        </p:txBody>
      </p:sp>
      <p:sp>
        <p:nvSpPr>
          <p:cNvPr id="118" name="TextBox 117"/>
          <p:cNvSpPr txBox="1"/>
          <p:nvPr/>
        </p:nvSpPr>
        <p:spPr>
          <a:xfrm>
            <a:off x="1115616" y="3645024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+</a:t>
            </a:r>
            <a:endParaRPr lang="en-GB" sz="1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5536" y="3625279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    </a:t>
            </a:r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xz</a:t>
            </a:r>
            <a:r>
              <a:rPr lang="en-GB" sz="1400" b="1" dirty="0" smtClean="0">
                <a:solidFill>
                  <a:srgbClr val="FF0000"/>
                </a:solidFill>
              </a:rPr>
              <a:t> ∙</a:t>
            </a:r>
            <a:r>
              <a:rPr lang="en-GB" sz="1050" b="1" dirty="0" smtClean="0"/>
              <a:t> </a:t>
            </a:r>
            <a:r>
              <a:rPr lang="en-GB" sz="1400" b="1" dirty="0" smtClean="0"/>
              <a:t>l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259632" y="3625279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   </a:t>
            </a:r>
            <a:r>
              <a:rPr lang="el-GR" sz="1400" b="1" dirty="0" smtClean="0">
                <a:solidFill>
                  <a:srgbClr val="FF0000"/>
                </a:solidFill>
              </a:rPr>
              <a:t>τ</a:t>
            </a:r>
            <a:r>
              <a:rPr lang="en-GB" sz="1050" b="1" dirty="0" err="1" smtClean="0">
                <a:solidFill>
                  <a:srgbClr val="FF0000"/>
                </a:solidFill>
              </a:rPr>
              <a:t>yz</a:t>
            </a:r>
            <a:r>
              <a:rPr lang="en-GB" sz="1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400" b="1" dirty="0" smtClean="0">
                <a:solidFill>
                  <a:srgbClr val="FF0000"/>
                </a:solidFill>
              </a:rPr>
              <a:t>∙</a:t>
            </a:r>
            <a:r>
              <a:rPr lang="en-GB" sz="1050" b="1" dirty="0" smtClean="0"/>
              <a:t> </a:t>
            </a:r>
            <a:r>
              <a:rPr lang="en-GB" sz="1400" b="1" dirty="0" smtClean="0"/>
              <a:t>m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907704" y="3573016"/>
            <a:ext cx="64807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= </a:t>
            </a:r>
            <a:r>
              <a:rPr lang="en-GB" b="1" dirty="0" err="1" smtClean="0">
                <a:solidFill>
                  <a:srgbClr val="7030A0"/>
                </a:solidFill>
              </a:rPr>
              <a:t>S</a:t>
            </a:r>
            <a:r>
              <a:rPr lang="en-GB" sz="1100" b="1" dirty="0" err="1" smtClean="0">
                <a:solidFill>
                  <a:srgbClr val="7030A0"/>
                </a:solidFill>
              </a:rPr>
              <a:t>z</a:t>
            </a:r>
            <a:endParaRPr lang="en-GB" dirty="0"/>
          </a:p>
        </p:txBody>
      </p:sp>
      <p:sp>
        <p:nvSpPr>
          <p:cNvPr id="122" name="Rectangle 121"/>
          <p:cNvSpPr/>
          <p:nvPr/>
        </p:nvSpPr>
        <p:spPr>
          <a:xfrm>
            <a:off x="0" y="3645024"/>
            <a:ext cx="3353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sz="1050" b="1" dirty="0" smtClean="0">
                <a:solidFill>
                  <a:srgbClr val="4F81BD">
                    <a:lumMod val="75000"/>
                  </a:srgbClr>
                </a:solidFill>
              </a:rPr>
              <a:t>z</a:t>
            </a:r>
            <a:endParaRPr lang="en-GB" dirty="0"/>
          </a:p>
        </p:txBody>
      </p:sp>
      <p:sp>
        <p:nvSpPr>
          <p:cNvPr id="123" name="TextBox 122"/>
          <p:cNvSpPr txBox="1"/>
          <p:nvPr/>
        </p:nvSpPr>
        <p:spPr>
          <a:xfrm>
            <a:off x="323528" y="3635732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+</a:t>
            </a:r>
            <a:endParaRPr lang="en-GB" sz="1600" dirty="0"/>
          </a:p>
        </p:txBody>
      </p:sp>
      <p:sp>
        <p:nvSpPr>
          <p:cNvPr id="124" name="TextBox 123"/>
          <p:cNvSpPr txBox="1"/>
          <p:nvPr/>
        </p:nvSpPr>
        <p:spPr>
          <a:xfrm>
            <a:off x="0" y="1628800"/>
            <a:ext cx="3203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These two sets of equations can now be equated into one another…</a:t>
            </a:r>
            <a:endParaRPr lang="en-GB" dirty="0"/>
          </a:p>
        </p:txBody>
      </p:sp>
      <p:sp>
        <p:nvSpPr>
          <p:cNvPr id="125" name="TextBox 124"/>
          <p:cNvSpPr txBox="1"/>
          <p:nvPr/>
        </p:nvSpPr>
        <p:spPr>
          <a:xfrm>
            <a:off x="1907704" y="2492896"/>
            <a:ext cx="5040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907704" y="3068960"/>
            <a:ext cx="5040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1907704" y="3573016"/>
            <a:ext cx="5040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4335148" y="1628800"/>
            <a:ext cx="7409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b="1" dirty="0" smtClean="0">
                <a:solidFill>
                  <a:srgbClr val="4F81BD">
                    <a:lumMod val="75000"/>
                  </a:srgbClr>
                </a:solidFill>
              </a:rPr>
              <a:t>p</a:t>
            </a:r>
            <a:r>
              <a:rPr lang="en-GB" sz="1050" b="1" dirty="0" smtClean="0">
                <a:solidFill>
                  <a:srgbClr val="4F81BD">
                    <a:lumMod val="75000"/>
                  </a:srgbClr>
                </a:solidFill>
              </a:rPr>
              <a:t>1 </a:t>
            </a:r>
            <a:r>
              <a:rPr lang="en-GB" b="1" dirty="0" smtClean="0">
                <a:solidFill>
                  <a:srgbClr val="4F81B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∙</a:t>
            </a:r>
            <a:r>
              <a:rPr lang="en-GB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endParaRPr lang="en-GB" dirty="0"/>
          </a:p>
        </p:txBody>
      </p:sp>
      <p:sp>
        <p:nvSpPr>
          <p:cNvPr id="129" name="Rectangle 128"/>
          <p:cNvSpPr/>
          <p:nvPr/>
        </p:nvSpPr>
        <p:spPr>
          <a:xfrm>
            <a:off x="4355976" y="2276872"/>
            <a:ext cx="9156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b="1" dirty="0" smtClean="0">
                <a:solidFill>
                  <a:srgbClr val="4F81BD">
                    <a:lumMod val="75000"/>
                  </a:srgbClr>
                </a:solidFill>
              </a:rPr>
              <a:t>p</a:t>
            </a:r>
            <a:r>
              <a:rPr lang="en-GB" sz="1050" b="1" dirty="0" smtClean="0">
                <a:solidFill>
                  <a:srgbClr val="4F81BD">
                    <a:lumMod val="75000"/>
                  </a:srgbClr>
                </a:solidFill>
              </a:rPr>
              <a:t>2 </a:t>
            </a:r>
            <a:r>
              <a:rPr lang="en-GB" b="1" dirty="0" smtClean="0">
                <a:solidFill>
                  <a:srgbClr val="4F81B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∙</a:t>
            </a:r>
            <a:r>
              <a:rPr lang="en-GB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endParaRPr lang="en-GB" dirty="0"/>
          </a:p>
        </p:txBody>
      </p:sp>
      <p:sp>
        <p:nvSpPr>
          <p:cNvPr id="130" name="Rectangle 129"/>
          <p:cNvSpPr/>
          <p:nvPr/>
        </p:nvSpPr>
        <p:spPr>
          <a:xfrm>
            <a:off x="4317387" y="2924944"/>
            <a:ext cx="8306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b="1" dirty="0" smtClean="0">
                <a:solidFill>
                  <a:srgbClr val="4F81BD">
                    <a:lumMod val="75000"/>
                  </a:srgbClr>
                </a:solidFill>
              </a:rPr>
              <a:t>p</a:t>
            </a:r>
            <a:r>
              <a:rPr lang="en-GB" sz="1050" b="1" dirty="0" smtClean="0">
                <a:solidFill>
                  <a:srgbClr val="4F81BD">
                    <a:lumMod val="75000"/>
                  </a:srgbClr>
                </a:solidFill>
              </a:rPr>
              <a:t>3 </a:t>
            </a:r>
            <a:r>
              <a:rPr lang="en-GB" b="1" dirty="0" smtClean="0">
                <a:solidFill>
                  <a:srgbClr val="4F81B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∙</a:t>
            </a:r>
            <a:r>
              <a:rPr lang="en-GB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endParaRPr lang="en-GB" dirty="0"/>
          </a:p>
        </p:txBody>
      </p:sp>
      <p:sp>
        <p:nvSpPr>
          <p:cNvPr id="131" name="TextBox 130"/>
          <p:cNvSpPr txBox="1"/>
          <p:nvPr/>
        </p:nvSpPr>
        <p:spPr>
          <a:xfrm>
            <a:off x="0" y="1700808"/>
            <a:ext cx="269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After some rearranging…</a:t>
            </a:r>
            <a:endParaRPr lang="en-GB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564904"/>
            <a:ext cx="3036859" cy="360040"/>
          </a:xfrm>
          <a:prstGeom prst="rect">
            <a:avLst/>
          </a:prstGeom>
          <a:noFill/>
        </p:spPr>
      </p:pic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996952"/>
            <a:ext cx="3052513" cy="360040"/>
          </a:xfrm>
          <a:prstGeom prst="rect">
            <a:avLst/>
          </a:prstGeom>
          <a:noFill/>
        </p:spPr>
      </p:pic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501008"/>
            <a:ext cx="3021205" cy="360040"/>
          </a:xfrm>
          <a:prstGeom prst="rect">
            <a:avLst/>
          </a:prstGeom>
          <a:noFill/>
        </p:spPr>
      </p:pic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6762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1352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2" name="TextBox 131"/>
          <p:cNvSpPr txBox="1"/>
          <p:nvPr/>
        </p:nvSpPr>
        <p:spPr>
          <a:xfrm>
            <a:off x="0" y="3933056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Writing in matrix/tensor form…</a:t>
            </a:r>
            <a:endParaRPr lang="en-GB" dirty="0"/>
          </a:p>
        </p:txBody>
      </p:sp>
      <p:sp>
        <p:nvSpPr>
          <p:cNvPr id="133" name="TextBox 132"/>
          <p:cNvSpPr txBox="1"/>
          <p:nvPr/>
        </p:nvSpPr>
        <p:spPr>
          <a:xfrm>
            <a:off x="3203848" y="472514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= 0</a:t>
            </a:r>
            <a:endParaRPr lang="en-GB" sz="2400" dirty="0"/>
          </a:p>
        </p:txBody>
      </p:sp>
      <p:sp>
        <p:nvSpPr>
          <p:cNvPr id="134" name="Double Bracket 133"/>
          <p:cNvSpPr/>
          <p:nvPr/>
        </p:nvSpPr>
        <p:spPr>
          <a:xfrm>
            <a:off x="179512" y="4365104"/>
            <a:ext cx="2232248" cy="1008112"/>
          </a:xfrm>
          <a:prstGeom prst="bracketPair">
            <a:avLst>
              <a:gd name="adj" fmla="val 3439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Double Bracket 134"/>
          <p:cNvSpPr/>
          <p:nvPr/>
        </p:nvSpPr>
        <p:spPr>
          <a:xfrm>
            <a:off x="2555776" y="4365104"/>
            <a:ext cx="504056" cy="1008112"/>
          </a:xfrm>
          <a:prstGeom prst="bracketPair">
            <a:avLst>
              <a:gd name="adj" fmla="val 24083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TextBox 135"/>
          <p:cNvSpPr txBox="1"/>
          <p:nvPr/>
        </p:nvSpPr>
        <p:spPr>
          <a:xfrm>
            <a:off x="2555776" y="4365104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l</a:t>
            </a:r>
          </a:p>
          <a:p>
            <a:pPr algn="ctr"/>
            <a:r>
              <a:rPr lang="en-GB" b="1" dirty="0" smtClean="0"/>
              <a:t>m</a:t>
            </a:r>
          </a:p>
          <a:p>
            <a:pPr algn="ctr"/>
            <a:r>
              <a:rPr lang="en-GB" b="1" dirty="0" smtClean="0"/>
              <a:t>n</a:t>
            </a:r>
            <a:endParaRPr lang="en-GB" b="1" dirty="0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6024" y="4509120"/>
            <a:ext cx="2123728" cy="773807"/>
          </a:xfrm>
          <a:prstGeom prst="rect">
            <a:avLst/>
          </a:prstGeom>
          <a:noFill/>
        </p:spPr>
      </p:pic>
      <p:sp>
        <p:nvSpPr>
          <p:cNvPr id="137" name="Right Brace 136"/>
          <p:cNvSpPr/>
          <p:nvPr/>
        </p:nvSpPr>
        <p:spPr>
          <a:xfrm rot="5400000">
            <a:off x="1025606" y="4815154"/>
            <a:ext cx="612068" cy="1872208"/>
          </a:xfrm>
          <a:prstGeom prst="rightBrace">
            <a:avLst>
              <a:gd name="adj1" fmla="val 31124"/>
              <a:gd name="adj2" fmla="val 48530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TextBox 137"/>
          <p:cNvSpPr txBox="1"/>
          <p:nvPr/>
        </p:nvSpPr>
        <p:spPr>
          <a:xfrm>
            <a:off x="179512" y="5949280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we find the </a:t>
            </a:r>
            <a:r>
              <a:rPr lang="en-GB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determinant</a:t>
            </a:r>
            <a:r>
              <a:rPr lang="en-GB" dirty="0" smtClean="0"/>
              <a:t> of this matrix we obtain…</a:t>
            </a:r>
            <a:endParaRPr lang="en-GB" dirty="0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4585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1772816"/>
            <a:ext cx="2796386" cy="353566"/>
          </a:xfrm>
          <a:prstGeom prst="rect">
            <a:avLst/>
          </a:prstGeom>
          <a:noFill/>
        </p:spPr>
      </p:pic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4587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1700808"/>
            <a:ext cx="216024" cy="392771"/>
          </a:xfrm>
          <a:prstGeom prst="rect">
            <a:avLst/>
          </a:prstGeom>
          <a:noFill/>
        </p:spPr>
      </p:pic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4589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1700808"/>
            <a:ext cx="216024" cy="392771"/>
          </a:xfrm>
          <a:prstGeom prst="rect">
            <a:avLst/>
          </a:prstGeom>
          <a:noFill/>
        </p:spPr>
      </p:pic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4591" name="Picture 1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216" y="1772816"/>
            <a:ext cx="216024" cy="392771"/>
          </a:xfrm>
          <a:prstGeom prst="rect">
            <a:avLst/>
          </a:prstGeom>
          <a:noFill/>
        </p:spPr>
      </p:pic>
      <p:sp>
        <p:nvSpPr>
          <p:cNvPr id="146" name="Rectangle 145"/>
          <p:cNvSpPr/>
          <p:nvPr/>
        </p:nvSpPr>
        <p:spPr>
          <a:xfrm>
            <a:off x="5724128" y="4005064"/>
            <a:ext cx="184731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en-GB" sz="2800" dirty="0"/>
          </a:p>
        </p:txBody>
      </p:sp>
      <p:sp>
        <p:nvSpPr>
          <p:cNvPr id="147" name="Rectangle 146"/>
          <p:cNvSpPr/>
          <p:nvPr/>
        </p:nvSpPr>
        <p:spPr>
          <a:xfrm>
            <a:off x="7164288" y="4139788"/>
            <a:ext cx="184731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en-GB" sz="2800" dirty="0"/>
          </a:p>
        </p:txBody>
      </p:sp>
      <p:sp>
        <p:nvSpPr>
          <p:cNvPr id="149" name="TextBox 148"/>
          <p:cNvSpPr txBox="1"/>
          <p:nvPr/>
        </p:nvSpPr>
        <p:spPr>
          <a:xfrm>
            <a:off x="4932040" y="234888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=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GB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GB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 smtClean="0"/>
              <a:t>+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σ</a:t>
            </a:r>
            <a:r>
              <a:rPr lang="en-GB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GB" dirty="0" smtClean="0"/>
              <a:t>+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σ</a:t>
            </a:r>
            <a:r>
              <a:rPr lang="en-GB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50" name="Double Bracket 149"/>
          <p:cNvSpPr/>
          <p:nvPr/>
        </p:nvSpPr>
        <p:spPr>
          <a:xfrm>
            <a:off x="5436096" y="2708920"/>
            <a:ext cx="1080120" cy="792088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GB" sz="1400" b="1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n-GB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</a:t>
            </a:r>
            <a:r>
              <a:rPr lang="en-GB" sz="1400" b="1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GB" sz="14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GB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</a:t>
            </a:r>
            <a:r>
              <a:rPr lang="en-GB" sz="1400" b="1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GB" sz="14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GB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860032" y="299695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=</a:t>
            </a:r>
            <a:r>
              <a:rPr lang="en-GB" dirty="0" err="1" smtClean="0"/>
              <a:t>det</a:t>
            </a:r>
            <a:endParaRPr lang="en-GB" dirty="0"/>
          </a:p>
        </p:txBody>
      </p:sp>
      <p:sp>
        <p:nvSpPr>
          <p:cNvPr id="154" name="TextBox 153"/>
          <p:cNvSpPr txBox="1"/>
          <p:nvPr/>
        </p:nvSpPr>
        <p:spPr>
          <a:xfrm>
            <a:off x="6516216" y="299695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+</a:t>
            </a:r>
            <a:r>
              <a:rPr lang="en-GB" dirty="0" err="1" smtClean="0"/>
              <a:t>det</a:t>
            </a:r>
            <a:endParaRPr lang="en-GB" dirty="0"/>
          </a:p>
        </p:txBody>
      </p:sp>
      <p:sp>
        <p:nvSpPr>
          <p:cNvPr id="155" name="Double Bracket 154"/>
          <p:cNvSpPr/>
          <p:nvPr/>
        </p:nvSpPr>
        <p:spPr>
          <a:xfrm>
            <a:off x="7092280" y="2708920"/>
            <a:ext cx="1080120" cy="792088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GB" sz="1400" b="1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GB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</a:t>
            </a:r>
            <a:r>
              <a:rPr lang="en-GB" sz="1400" b="1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GB" sz="14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en-GB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</a:t>
            </a:r>
            <a:r>
              <a:rPr lang="en-GB" sz="1400" b="1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GB" sz="14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en-GB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7308304" y="37170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+</a:t>
            </a:r>
            <a:r>
              <a:rPr lang="en-GB" dirty="0" err="1" smtClean="0"/>
              <a:t>det</a:t>
            </a:r>
            <a:endParaRPr lang="en-GB" dirty="0"/>
          </a:p>
        </p:txBody>
      </p:sp>
      <p:sp>
        <p:nvSpPr>
          <p:cNvPr id="157" name="Double Bracket 156"/>
          <p:cNvSpPr/>
          <p:nvPr/>
        </p:nvSpPr>
        <p:spPr>
          <a:xfrm>
            <a:off x="7884368" y="3573016"/>
            <a:ext cx="1080120" cy="792088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GB" sz="1400" b="1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GB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</a:t>
            </a:r>
            <a:r>
              <a:rPr lang="en-GB" sz="1400" b="1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GB" sz="14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en-GB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</a:t>
            </a:r>
            <a:r>
              <a:rPr lang="en-GB" sz="1400" b="1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GB" sz="14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en-GB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4860032" y="46531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=</a:t>
            </a:r>
            <a:r>
              <a:rPr lang="en-GB" dirty="0" err="1" smtClean="0"/>
              <a:t>det</a:t>
            </a:r>
            <a:endParaRPr lang="en-GB" dirty="0"/>
          </a:p>
        </p:txBody>
      </p:sp>
      <p:sp>
        <p:nvSpPr>
          <p:cNvPr id="160" name="Double Bracket 159"/>
          <p:cNvSpPr/>
          <p:nvPr/>
        </p:nvSpPr>
        <p:spPr>
          <a:xfrm>
            <a:off x="5436096" y="4077072"/>
            <a:ext cx="2160240" cy="1368152"/>
          </a:xfrm>
          <a:prstGeom prst="bracketPair">
            <a:avLst>
              <a:gd name="adj" fmla="val 8399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Rectangle 160"/>
          <p:cNvSpPr/>
          <p:nvPr/>
        </p:nvSpPr>
        <p:spPr>
          <a:xfrm>
            <a:off x="5580112" y="4149080"/>
            <a:ext cx="4058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sz="1400" b="1" dirty="0" smtClean="0">
                <a:solidFill>
                  <a:srgbClr val="4F81BD">
                    <a:lumMod val="75000"/>
                  </a:srgbClr>
                </a:solidFill>
              </a:rPr>
              <a:t>x</a:t>
            </a:r>
            <a:endParaRPr lang="en-GB" sz="2800" dirty="0"/>
          </a:p>
        </p:txBody>
      </p:sp>
      <p:sp>
        <p:nvSpPr>
          <p:cNvPr id="162" name="Rectangle 161"/>
          <p:cNvSpPr/>
          <p:nvPr/>
        </p:nvSpPr>
        <p:spPr>
          <a:xfrm>
            <a:off x="6300192" y="4509120"/>
            <a:ext cx="4219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sz="1400" b="1" dirty="0" smtClean="0">
                <a:solidFill>
                  <a:srgbClr val="4F81BD">
                    <a:lumMod val="75000"/>
                  </a:srgbClr>
                </a:solidFill>
              </a:rPr>
              <a:t>y</a:t>
            </a:r>
            <a:endParaRPr lang="en-GB" sz="2800" dirty="0"/>
          </a:p>
        </p:txBody>
      </p:sp>
      <p:sp>
        <p:nvSpPr>
          <p:cNvPr id="163" name="Rectangle 162"/>
          <p:cNvSpPr/>
          <p:nvPr/>
        </p:nvSpPr>
        <p:spPr>
          <a:xfrm>
            <a:off x="6974432" y="4941168"/>
            <a:ext cx="4058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sz="1400" b="1" dirty="0" smtClean="0">
                <a:solidFill>
                  <a:srgbClr val="4F81BD">
                    <a:lumMod val="75000"/>
                  </a:srgbClr>
                </a:solidFill>
              </a:rPr>
              <a:t>z</a:t>
            </a:r>
            <a:endParaRPr lang="en-GB" sz="2800" dirty="0"/>
          </a:p>
        </p:txBody>
      </p:sp>
      <p:sp>
        <p:nvSpPr>
          <p:cNvPr id="164" name="Rectangle 163"/>
          <p:cNvSpPr/>
          <p:nvPr/>
        </p:nvSpPr>
        <p:spPr>
          <a:xfrm>
            <a:off x="6228184" y="4149080"/>
            <a:ext cx="5100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τ</a:t>
            </a:r>
            <a:r>
              <a:rPr lang="en-GB" sz="1400" b="1" dirty="0" err="1" smtClean="0">
                <a:solidFill>
                  <a:srgbClr val="FF0000"/>
                </a:solidFill>
              </a:rPr>
              <a:t>xy</a:t>
            </a:r>
            <a:r>
              <a:rPr lang="en-GB" sz="2000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endParaRPr lang="en-GB" sz="2800" dirty="0"/>
          </a:p>
        </p:txBody>
      </p:sp>
      <p:sp>
        <p:nvSpPr>
          <p:cNvPr id="165" name="Rectangle 164"/>
          <p:cNvSpPr/>
          <p:nvPr/>
        </p:nvSpPr>
        <p:spPr>
          <a:xfrm>
            <a:off x="6948264" y="4149080"/>
            <a:ext cx="4972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τ</a:t>
            </a:r>
            <a:r>
              <a:rPr lang="en-GB" sz="1400" b="1" dirty="0" err="1" smtClean="0">
                <a:solidFill>
                  <a:srgbClr val="FF0000"/>
                </a:solidFill>
              </a:rPr>
              <a:t>xz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  <a:endParaRPr lang="en-GB" sz="2800" dirty="0"/>
          </a:p>
        </p:txBody>
      </p:sp>
      <p:sp>
        <p:nvSpPr>
          <p:cNvPr id="166" name="Rectangle 165"/>
          <p:cNvSpPr/>
          <p:nvPr/>
        </p:nvSpPr>
        <p:spPr>
          <a:xfrm>
            <a:off x="6300192" y="4941168"/>
            <a:ext cx="4994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τ</a:t>
            </a:r>
            <a:r>
              <a:rPr lang="en-GB" sz="1400" b="1" dirty="0" err="1" smtClean="0">
                <a:solidFill>
                  <a:srgbClr val="FF0000"/>
                </a:solidFill>
              </a:rPr>
              <a:t>yz</a:t>
            </a:r>
            <a:r>
              <a:rPr lang="en-GB" sz="2000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endParaRPr lang="en-GB" sz="2800" dirty="0"/>
          </a:p>
        </p:txBody>
      </p:sp>
      <p:sp>
        <p:nvSpPr>
          <p:cNvPr id="167" name="Rectangle 166"/>
          <p:cNvSpPr/>
          <p:nvPr/>
        </p:nvSpPr>
        <p:spPr>
          <a:xfrm>
            <a:off x="6948264" y="4509120"/>
            <a:ext cx="4994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τ</a:t>
            </a:r>
            <a:r>
              <a:rPr lang="en-GB" sz="1400" b="1" dirty="0" err="1" smtClean="0">
                <a:solidFill>
                  <a:srgbClr val="FF0000"/>
                </a:solidFill>
              </a:rPr>
              <a:t>yz</a:t>
            </a:r>
            <a:r>
              <a:rPr lang="en-GB" sz="2000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endParaRPr lang="en-GB" sz="2800" dirty="0"/>
          </a:p>
        </p:txBody>
      </p:sp>
      <p:sp>
        <p:nvSpPr>
          <p:cNvPr id="168" name="Rectangle 167"/>
          <p:cNvSpPr/>
          <p:nvPr/>
        </p:nvSpPr>
        <p:spPr>
          <a:xfrm>
            <a:off x="5580112" y="4941168"/>
            <a:ext cx="4972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τ</a:t>
            </a:r>
            <a:r>
              <a:rPr lang="en-GB" sz="1400" b="1" dirty="0" err="1" smtClean="0">
                <a:solidFill>
                  <a:srgbClr val="FF0000"/>
                </a:solidFill>
              </a:rPr>
              <a:t>xz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  <a:endParaRPr lang="en-GB" sz="2800" dirty="0"/>
          </a:p>
        </p:txBody>
      </p:sp>
      <p:sp>
        <p:nvSpPr>
          <p:cNvPr id="169" name="Rectangle 168"/>
          <p:cNvSpPr/>
          <p:nvPr/>
        </p:nvSpPr>
        <p:spPr>
          <a:xfrm>
            <a:off x="5580112" y="4509120"/>
            <a:ext cx="5100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τ</a:t>
            </a:r>
            <a:r>
              <a:rPr lang="en-GB" sz="1400" b="1" dirty="0" err="1" smtClean="0">
                <a:solidFill>
                  <a:srgbClr val="FF0000"/>
                </a:solidFill>
              </a:rPr>
              <a:t>xy</a:t>
            </a:r>
            <a:r>
              <a:rPr lang="en-GB" sz="2000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60"/>
                            </p:stCondLst>
                            <p:childTnLst>
                              <p:par>
                                <p:cTn id="11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1.66667E-6 0.02012 L 0.75399 -0.05827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700" y="-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6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800"/>
                            </p:stCondLst>
                            <p:childTnLst>
                              <p:par>
                                <p:cTn id="2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160"/>
                            </p:stCondLst>
                            <p:childTnLst>
                              <p:par>
                                <p:cTn id="3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20"/>
                            </p:stCondLst>
                            <p:childTnLst>
                              <p:par>
                                <p:cTn id="3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880"/>
                            </p:stCondLst>
                            <p:childTnLst>
                              <p:par>
                                <p:cTn id="43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420"/>
                            </p:stCondLst>
                            <p:childTnLst>
                              <p:par>
                                <p:cTn id="6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2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2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7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2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7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2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7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2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2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56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4" dur="8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5" dur="8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8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160"/>
                            </p:stCondLst>
                            <p:childTnLst>
                              <p:par>
                                <p:cTn id="1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660"/>
                            </p:stCondLst>
                            <p:childTnLst>
                              <p:par>
                                <p:cTn id="178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-0.23507 0.1088 " pathEditMode="relative" rAng="0" ptsTypes="AA">
                                      <p:cBhvr>
                                        <p:cTn id="179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00" y="5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3660"/>
                            </p:stCondLst>
                            <p:childTnLst>
                              <p:par>
                                <p:cTn id="181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11111E-6 L -0.23906 0.09838 " pathEditMode="relative" rAng="0" ptsTypes="AA">
                                      <p:cBhvr>
                                        <p:cTn id="182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00" y="4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4660"/>
                            </p:stCondLst>
                            <p:childTnLst>
                              <p:par>
                                <p:cTn id="184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33333E-6 L -0.2302 0.08797 " pathEditMode="relative" rAng="0" ptsTypes="AA">
                                      <p:cBhvr>
                                        <p:cTn id="185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00" y="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660"/>
                            </p:stCondLst>
                            <p:childTnLst>
                              <p:par>
                                <p:cTn id="187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00"/>
                            </p:stCondLst>
                            <p:childTnLst>
                              <p:par>
                                <p:cTn id="20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6" dur="8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7" dur="8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8" dur="8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380"/>
                            </p:stCondLst>
                            <p:childTnLst>
                              <p:par>
                                <p:cTn id="210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8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1880"/>
                            </p:stCondLst>
                            <p:childTnLst>
                              <p:par>
                                <p:cTn id="28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7" dur="1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2880"/>
                            </p:stCondLst>
                            <p:childTnLst>
                              <p:par>
                                <p:cTn id="28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3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3880"/>
                            </p:stCondLst>
                            <p:childTnLst>
                              <p:par>
                                <p:cTn id="29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9" dur="10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4" dur="8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5" dur="8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6" dur="8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1620"/>
                            </p:stCondLst>
                            <p:childTnLst>
                              <p:par>
                                <p:cTn id="3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2120"/>
                            </p:stCondLst>
                            <p:childTnLst>
                              <p:par>
                                <p:cTn id="3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4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2620"/>
                            </p:stCondLst>
                            <p:childTnLst>
                              <p:par>
                                <p:cTn id="3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3120"/>
                            </p:stCondLst>
                            <p:childTnLst>
                              <p:par>
                                <p:cTn id="3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2" dur="8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3" dur="8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4" dur="8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3280"/>
                            </p:stCondLst>
                            <p:childTnLst>
                              <p:par>
                                <p:cTn id="3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500"/>
                            </p:stCondLst>
                            <p:childTnLst>
                              <p:par>
                                <p:cTn id="3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7" dur="8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8" dur="8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9" dur="8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2260"/>
                            </p:stCondLst>
                            <p:childTnLst>
                              <p:par>
                                <p:cTn id="34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5" dur="10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0000"/>
                                      </p:to>
                                    </p:animClr>
                                    <p:set>
                                      <p:cBhvr>
                                        <p:cTn id="3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3260"/>
                            </p:stCondLst>
                            <p:childTnLst>
                              <p:par>
                                <p:cTn id="35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3 0.00671 L -0.02483 0.09352 " pathEditMode="relative" rAng="0" ptsTypes="AA">
                                      <p:cBhvr>
                                        <p:cTn id="358" dur="1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4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4260"/>
                            </p:stCondLst>
                            <p:childTnLst>
                              <p:par>
                                <p:cTn id="36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0.02755 L -0.12031 0.18797 " pathEditMode="relative" rAng="0" ptsTypes="AA">
                                      <p:cBhvr>
                                        <p:cTn id="361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00" y="8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5260"/>
                            </p:stCondLst>
                            <p:childTnLst>
                              <p:par>
                                <p:cTn id="36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96296E-6 L -0.20868 0.42291 " pathEditMode="relative" rAng="0" ptsTypes="AA">
                                      <p:cBhvr>
                                        <p:cTn id="364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00" y="2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6260"/>
                            </p:stCondLst>
                            <p:childTnLst>
                              <p:par>
                                <p:cTn id="3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8" dur="8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9" dur="8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0" dur="8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6660"/>
                            </p:stCondLst>
                            <p:childTnLst>
                              <p:par>
                                <p:cTn id="37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4" dur="8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5" dur="8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6" dur="8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6860"/>
                            </p:stCondLst>
                            <p:childTnLst>
                              <p:par>
                                <p:cTn id="378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0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7360"/>
                            </p:stCondLst>
                            <p:childTnLst>
                              <p:par>
                                <p:cTn id="38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8" dur="8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9" dur="8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0" dur="8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1" fill="hold">
                            <p:stCondLst>
                              <p:cond delay="7560"/>
                            </p:stCondLst>
                            <p:childTnLst>
                              <p:par>
                                <p:cTn id="392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4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5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9" fill="hold">
                            <p:stCondLst>
                              <p:cond delay="8060"/>
                            </p:stCondLst>
                            <p:childTnLst>
                              <p:par>
                                <p:cTn id="40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2" dur="8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3" dur="8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4" dur="8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>
                            <p:stCondLst>
                              <p:cond delay="8260"/>
                            </p:stCondLst>
                            <p:childTnLst>
                              <p:par>
                                <p:cTn id="406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7" dur="8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8" dur="8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9" dur="8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0" fill="hold">
                            <p:stCondLst>
                              <p:cond delay="200"/>
                            </p:stCondLst>
                            <p:childTnLst>
                              <p:par>
                                <p:cTn id="42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3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4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5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8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9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0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3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5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8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0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3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4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5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8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0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3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4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5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8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9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0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3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5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8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0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3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5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8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9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0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1" fill="hold">
                            <p:stCondLst>
                              <p:cond delay="1200"/>
                            </p:stCondLst>
                            <p:childTnLst>
                              <p:par>
                                <p:cTn id="48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4" dur="80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5" dur="80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6" dur="80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9" grpId="0"/>
      <p:bldP spid="19" grpId="1"/>
      <p:bldP spid="71" grpId="0" animBg="1"/>
      <p:bldP spid="73" grpId="0"/>
      <p:bldP spid="73" grpId="1"/>
      <p:bldP spid="74" grpId="0"/>
      <p:bldP spid="74" grpId="1"/>
      <p:bldP spid="75" grpId="0"/>
      <p:bldP spid="75" grpId="1"/>
      <p:bldP spid="76" grpId="0"/>
      <p:bldP spid="76" grpId="1"/>
      <p:bldP spid="77" grpId="0"/>
      <p:bldP spid="77" grpId="1"/>
      <p:bldP spid="78" grpId="0"/>
      <p:bldP spid="78" grpId="1"/>
      <p:bldP spid="80" grpId="0"/>
      <p:bldP spid="80" grpId="1"/>
      <p:bldP spid="87" grpId="0"/>
      <p:bldP spid="87" grpId="1"/>
      <p:bldP spid="88" grpId="0"/>
      <p:bldP spid="88" grpId="1"/>
      <p:bldP spid="89" grpId="0" animBg="1"/>
      <p:bldP spid="89" grpId="1" animBg="1"/>
      <p:bldP spid="103" grpId="0"/>
      <p:bldP spid="103" grpId="1"/>
      <p:bldP spid="112" grpId="0"/>
      <p:bldP spid="112" grpId="1"/>
      <p:bldP spid="113" grpId="0"/>
      <p:bldP spid="113" grpId="1"/>
      <p:bldP spid="114" grpId="0"/>
      <p:bldP spid="114" grpId="1"/>
      <p:bldP spid="115" grpId="0" animBg="1"/>
      <p:bldP spid="115" grpId="1" animBg="1"/>
      <p:bldP spid="116" grpId="0"/>
      <p:bldP spid="116" grpId="1"/>
      <p:bldP spid="117" grpId="0"/>
      <p:bldP spid="117" grpId="1"/>
      <p:bldP spid="118" grpId="0"/>
      <p:bldP spid="118" grpId="1"/>
      <p:bldP spid="119" grpId="0"/>
      <p:bldP spid="119" grpId="1"/>
      <p:bldP spid="120" grpId="0"/>
      <p:bldP spid="120" grpId="1"/>
      <p:bldP spid="121" grpId="0" animBg="1"/>
      <p:bldP spid="121" grpId="1" animBg="1"/>
      <p:bldP spid="122" grpId="0"/>
      <p:bldP spid="122" grpId="1"/>
      <p:bldP spid="123" grpId="0"/>
      <p:bldP spid="123" grpId="1"/>
      <p:bldP spid="124" grpId="0"/>
      <p:bldP spid="124" grpId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8" grpId="0"/>
      <p:bldP spid="128" grpId="1"/>
      <p:bldP spid="128" grpId="2"/>
      <p:bldP spid="129" grpId="0"/>
      <p:bldP spid="129" grpId="1"/>
      <p:bldP spid="129" grpId="2"/>
      <p:bldP spid="130" grpId="0"/>
      <p:bldP spid="130" grpId="1"/>
      <p:bldP spid="130" grpId="2"/>
      <p:bldP spid="131" grpId="0"/>
      <p:bldP spid="132" grpId="0"/>
      <p:bldP spid="133" grpId="0"/>
      <p:bldP spid="134" grpId="0" animBg="1"/>
      <p:bldP spid="135" grpId="0" animBg="1"/>
      <p:bldP spid="136" grpId="0"/>
      <p:bldP spid="137" grpId="0" animBg="1"/>
      <p:bldP spid="138" grpId="0"/>
      <p:bldP spid="146" grpId="0" animBg="1"/>
      <p:bldP spid="147" grpId="0" animBg="1"/>
      <p:bldP spid="149" grpId="0"/>
      <p:bldP spid="150" grpId="0" animBg="1"/>
      <p:bldP spid="151" grpId="0"/>
      <p:bldP spid="154" grpId="0"/>
      <p:bldP spid="155" grpId="0" animBg="1"/>
      <p:bldP spid="156" grpId="0"/>
      <p:bldP spid="157" grpId="0" animBg="1"/>
      <p:bldP spid="158" grpId="0"/>
      <p:bldP spid="160" grpId="0" animBg="1"/>
      <p:bldP spid="161" grpId="0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1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20688"/>
            <a:ext cx="9144000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139952" y="260648"/>
            <a:ext cx="216024" cy="18864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499992" y="260648"/>
            <a:ext cx="216024" cy="18864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860032" y="260648"/>
            <a:ext cx="216024" cy="18864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220072" y="260648"/>
            <a:ext cx="216024" cy="18864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580112" y="260648"/>
            <a:ext cx="216024" cy="18864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algun Gothic" pitchFamily="34" charset="-127"/>
                <a:cs typeface="Times New Roman" pitchFamily="18" charset="0"/>
              </a:rPr>
              <a:t>  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876256" y="764704"/>
            <a:ext cx="2267744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3D Stress Invariants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7020272" y="-243408"/>
            <a:ext cx="1728192" cy="1156990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Stress</a:t>
            </a:r>
            <a:endParaRPr lang="en-GB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012160" y="1268760"/>
            <a:ext cx="2736304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The expressions for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GB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GB" dirty="0" smtClean="0"/>
              <a:t>,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GB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GB" dirty="0" smtClean="0"/>
              <a:t> and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GB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GB" dirty="0" smtClean="0"/>
              <a:t> are known as </a:t>
            </a:r>
            <a:r>
              <a:rPr lang="en-GB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stress invariants</a:t>
            </a:r>
            <a:r>
              <a:rPr lang="en-GB" dirty="0" smtClean="0"/>
              <a:t>. </a:t>
            </a:r>
          </a:p>
        </p:txBody>
      </p:sp>
      <p:sp>
        <p:nvSpPr>
          <p:cNvPr id="72" name="Rectangle 71"/>
          <p:cNvSpPr/>
          <p:nvPr/>
        </p:nvSpPr>
        <p:spPr>
          <a:xfrm>
            <a:off x="0" y="6525344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 smtClean="0"/>
              <a:t>DEN5102 lecture slides, sessions_20-21, Dr </a:t>
            </a:r>
            <a:r>
              <a:rPr lang="en-GB" sz="900" dirty="0" err="1" smtClean="0"/>
              <a:t>Toropov</a:t>
            </a:r>
            <a:r>
              <a:rPr lang="en-GB" sz="900" dirty="0" smtClean="0"/>
              <a:t>, QMUL, 2015; </a:t>
            </a:r>
            <a:r>
              <a:rPr lang="en-GB" sz="900" u="sng" dirty="0" smtClean="0">
                <a:hlinkClick r:id="rId2"/>
              </a:rPr>
              <a:t>http://www.informit.com/articles/article.aspx?p=1729271&amp;seqNum=13</a:t>
            </a:r>
            <a:r>
              <a:rPr lang="en-GB" sz="900" dirty="0" smtClean="0"/>
              <a:t>; </a:t>
            </a:r>
            <a:r>
              <a:rPr lang="en-GB" sz="900" dirty="0" smtClean="0">
                <a:hlinkClick r:id="rId3"/>
              </a:rPr>
              <a:t>http://www.continuummechanics.org/cm/hydrodeviatoricstress.html</a:t>
            </a:r>
            <a:r>
              <a:rPr lang="en-GB" sz="900" dirty="0" smtClean="0"/>
              <a:t> </a:t>
            </a:r>
            <a:endParaRPr lang="en-GB" sz="900" dirty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6762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4587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484784"/>
            <a:ext cx="216024" cy="392771"/>
          </a:xfrm>
          <a:prstGeom prst="rect">
            <a:avLst/>
          </a:prstGeom>
          <a:noFill/>
        </p:spPr>
      </p:pic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4589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2276872"/>
            <a:ext cx="216024" cy="392771"/>
          </a:xfrm>
          <a:prstGeom prst="rect">
            <a:avLst/>
          </a:prstGeom>
          <a:noFill/>
        </p:spPr>
      </p:pic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4591" name="Picture 1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3645024"/>
            <a:ext cx="216024" cy="392771"/>
          </a:xfrm>
          <a:prstGeom prst="rect">
            <a:avLst/>
          </a:prstGeom>
          <a:noFill/>
        </p:spPr>
      </p:pic>
      <p:sp>
        <p:nvSpPr>
          <p:cNvPr id="146" name="Rectangle 145"/>
          <p:cNvSpPr/>
          <p:nvPr/>
        </p:nvSpPr>
        <p:spPr>
          <a:xfrm>
            <a:off x="1259632" y="2996952"/>
            <a:ext cx="184731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en-GB" sz="2800" dirty="0"/>
          </a:p>
        </p:txBody>
      </p:sp>
      <p:sp>
        <p:nvSpPr>
          <p:cNvPr id="147" name="Rectangle 146"/>
          <p:cNvSpPr/>
          <p:nvPr/>
        </p:nvSpPr>
        <p:spPr>
          <a:xfrm>
            <a:off x="2915816" y="3131676"/>
            <a:ext cx="184731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en-GB" sz="2800" dirty="0"/>
          </a:p>
        </p:txBody>
      </p:sp>
      <p:sp>
        <p:nvSpPr>
          <p:cNvPr id="149" name="TextBox 148"/>
          <p:cNvSpPr txBox="1"/>
          <p:nvPr/>
        </p:nvSpPr>
        <p:spPr>
          <a:xfrm>
            <a:off x="755576" y="148478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=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GB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GB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 smtClean="0"/>
              <a:t>+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σ</a:t>
            </a:r>
            <a:r>
              <a:rPr lang="en-GB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GB" dirty="0" smtClean="0"/>
              <a:t>+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σ</a:t>
            </a:r>
            <a:r>
              <a:rPr lang="en-GB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50" name="Double Bracket 149"/>
          <p:cNvSpPr/>
          <p:nvPr/>
        </p:nvSpPr>
        <p:spPr>
          <a:xfrm>
            <a:off x="1187624" y="1988840"/>
            <a:ext cx="1080120" cy="792088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GB" sz="1400" b="1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n-GB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</a:t>
            </a:r>
            <a:r>
              <a:rPr lang="en-GB" sz="1400" b="1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GB" sz="14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GB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</a:t>
            </a:r>
            <a:r>
              <a:rPr lang="en-GB" sz="1400" b="1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GB" sz="14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GB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611560" y="227687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=</a:t>
            </a:r>
            <a:r>
              <a:rPr lang="en-GB" dirty="0" err="1" smtClean="0"/>
              <a:t>det</a:t>
            </a:r>
            <a:endParaRPr lang="en-GB" dirty="0"/>
          </a:p>
        </p:txBody>
      </p:sp>
      <p:sp>
        <p:nvSpPr>
          <p:cNvPr id="154" name="TextBox 153"/>
          <p:cNvSpPr txBox="1"/>
          <p:nvPr/>
        </p:nvSpPr>
        <p:spPr>
          <a:xfrm>
            <a:off x="2267744" y="227687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+</a:t>
            </a:r>
            <a:r>
              <a:rPr lang="en-GB" dirty="0" err="1" smtClean="0"/>
              <a:t>det</a:t>
            </a:r>
            <a:endParaRPr lang="en-GB" dirty="0"/>
          </a:p>
        </p:txBody>
      </p:sp>
      <p:sp>
        <p:nvSpPr>
          <p:cNvPr id="155" name="Double Bracket 154"/>
          <p:cNvSpPr/>
          <p:nvPr/>
        </p:nvSpPr>
        <p:spPr>
          <a:xfrm>
            <a:off x="2843808" y="1988840"/>
            <a:ext cx="1080120" cy="792088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GB" sz="1400" b="1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GB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</a:t>
            </a:r>
            <a:r>
              <a:rPr lang="en-GB" sz="1400" b="1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GB" sz="14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en-GB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</a:t>
            </a:r>
            <a:r>
              <a:rPr lang="en-GB" sz="1400" b="1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GB" sz="14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en-GB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3995936" y="213285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+</a:t>
            </a:r>
            <a:r>
              <a:rPr lang="en-GB" dirty="0" err="1" smtClean="0"/>
              <a:t>det</a:t>
            </a:r>
            <a:endParaRPr lang="en-GB" dirty="0"/>
          </a:p>
        </p:txBody>
      </p:sp>
      <p:sp>
        <p:nvSpPr>
          <p:cNvPr id="157" name="Double Bracket 156"/>
          <p:cNvSpPr/>
          <p:nvPr/>
        </p:nvSpPr>
        <p:spPr>
          <a:xfrm>
            <a:off x="4572000" y="1988840"/>
            <a:ext cx="1080120" cy="792088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GB" sz="1400" b="1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GB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</a:t>
            </a:r>
            <a:r>
              <a:rPr lang="en-GB" sz="1400" b="1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GB" sz="14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en-GB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</a:t>
            </a:r>
            <a:r>
              <a:rPr lang="en-GB" sz="1400" b="1" dirty="0" err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GB" sz="14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en-GB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611560" y="364502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=</a:t>
            </a:r>
            <a:r>
              <a:rPr lang="en-GB" dirty="0" err="1" smtClean="0"/>
              <a:t>det</a:t>
            </a:r>
            <a:endParaRPr lang="en-GB" dirty="0"/>
          </a:p>
        </p:txBody>
      </p:sp>
      <p:sp>
        <p:nvSpPr>
          <p:cNvPr id="160" name="Double Bracket 159"/>
          <p:cNvSpPr/>
          <p:nvPr/>
        </p:nvSpPr>
        <p:spPr>
          <a:xfrm>
            <a:off x="1187624" y="3068960"/>
            <a:ext cx="2160240" cy="1368152"/>
          </a:xfrm>
          <a:prstGeom prst="bracketPair">
            <a:avLst>
              <a:gd name="adj" fmla="val 8399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Rectangle 160"/>
          <p:cNvSpPr/>
          <p:nvPr/>
        </p:nvSpPr>
        <p:spPr>
          <a:xfrm>
            <a:off x="1357808" y="3140968"/>
            <a:ext cx="4058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sz="1400" b="1" dirty="0" smtClean="0">
                <a:solidFill>
                  <a:srgbClr val="4F81BD">
                    <a:lumMod val="75000"/>
                  </a:srgbClr>
                </a:solidFill>
              </a:rPr>
              <a:t>x</a:t>
            </a:r>
            <a:endParaRPr lang="en-GB" sz="2800" dirty="0"/>
          </a:p>
        </p:txBody>
      </p:sp>
      <p:sp>
        <p:nvSpPr>
          <p:cNvPr id="162" name="Rectangle 161"/>
          <p:cNvSpPr/>
          <p:nvPr/>
        </p:nvSpPr>
        <p:spPr>
          <a:xfrm>
            <a:off x="2051720" y="3501008"/>
            <a:ext cx="4219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sz="1400" b="1" dirty="0" smtClean="0">
                <a:solidFill>
                  <a:srgbClr val="4F81BD">
                    <a:lumMod val="75000"/>
                  </a:srgbClr>
                </a:solidFill>
              </a:rPr>
              <a:t>y</a:t>
            </a:r>
            <a:endParaRPr lang="en-GB" sz="2800" dirty="0"/>
          </a:p>
        </p:txBody>
      </p:sp>
      <p:sp>
        <p:nvSpPr>
          <p:cNvPr id="163" name="Rectangle 162"/>
          <p:cNvSpPr/>
          <p:nvPr/>
        </p:nvSpPr>
        <p:spPr>
          <a:xfrm>
            <a:off x="2725960" y="3933056"/>
            <a:ext cx="4058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4F81BD">
                    <a:lumMod val="75000"/>
                  </a:srgbClr>
                </a:solidFill>
              </a:rPr>
              <a:t>σ</a:t>
            </a:r>
            <a:r>
              <a:rPr lang="en-GB" sz="1400" b="1" dirty="0" smtClean="0">
                <a:solidFill>
                  <a:srgbClr val="4F81BD">
                    <a:lumMod val="75000"/>
                  </a:srgbClr>
                </a:solidFill>
              </a:rPr>
              <a:t>z</a:t>
            </a:r>
            <a:endParaRPr lang="en-GB" sz="2800" dirty="0"/>
          </a:p>
        </p:txBody>
      </p:sp>
      <p:sp>
        <p:nvSpPr>
          <p:cNvPr id="164" name="Rectangle 163"/>
          <p:cNvSpPr/>
          <p:nvPr/>
        </p:nvSpPr>
        <p:spPr>
          <a:xfrm>
            <a:off x="1979712" y="3140968"/>
            <a:ext cx="5100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τ</a:t>
            </a:r>
            <a:r>
              <a:rPr lang="en-GB" sz="1400" b="1" dirty="0" err="1" smtClean="0">
                <a:solidFill>
                  <a:srgbClr val="FF0000"/>
                </a:solidFill>
              </a:rPr>
              <a:t>xy</a:t>
            </a:r>
            <a:r>
              <a:rPr lang="en-GB" sz="2000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endParaRPr lang="en-GB" sz="2800" dirty="0"/>
          </a:p>
        </p:txBody>
      </p:sp>
      <p:sp>
        <p:nvSpPr>
          <p:cNvPr id="165" name="Rectangle 164"/>
          <p:cNvSpPr/>
          <p:nvPr/>
        </p:nvSpPr>
        <p:spPr>
          <a:xfrm>
            <a:off x="2699792" y="3140968"/>
            <a:ext cx="4972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τ</a:t>
            </a:r>
            <a:r>
              <a:rPr lang="en-GB" sz="1400" b="1" dirty="0" err="1" smtClean="0">
                <a:solidFill>
                  <a:srgbClr val="FF0000"/>
                </a:solidFill>
              </a:rPr>
              <a:t>xz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  <a:endParaRPr lang="en-GB" sz="2800" dirty="0"/>
          </a:p>
        </p:txBody>
      </p:sp>
      <p:sp>
        <p:nvSpPr>
          <p:cNvPr id="166" name="Rectangle 165"/>
          <p:cNvSpPr/>
          <p:nvPr/>
        </p:nvSpPr>
        <p:spPr>
          <a:xfrm>
            <a:off x="2051720" y="3933056"/>
            <a:ext cx="4994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τ</a:t>
            </a:r>
            <a:r>
              <a:rPr lang="en-GB" sz="1400" b="1" dirty="0" err="1" smtClean="0">
                <a:solidFill>
                  <a:srgbClr val="FF0000"/>
                </a:solidFill>
              </a:rPr>
              <a:t>yz</a:t>
            </a:r>
            <a:r>
              <a:rPr lang="en-GB" sz="2000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endParaRPr lang="en-GB" sz="2800" dirty="0"/>
          </a:p>
        </p:txBody>
      </p:sp>
      <p:sp>
        <p:nvSpPr>
          <p:cNvPr id="167" name="Rectangle 166"/>
          <p:cNvSpPr/>
          <p:nvPr/>
        </p:nvSpPr>
        <p:spPr>
          <a:xfrm>
            <a:off x="2699792" y="3501008"/>
            <a:ext cx="4994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τ</a:t>
            </a:r>
            <a:r>
              <a:rPr lang="en-GB" sz="1400" b="1" dirty="0" err="1" smtClean="0">
                <a:solidFill>
                  <a:srgbClr val="FF0000"/>
                </a:solidFill>
              </a:rPr>
              <a:t>yz</a:t>
            </a:r>
            <a:r>
              <a:rPr lang="en-GB" sz="2000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endParaRPr lang="en-GB" sz="2800" dirty="0"/>
          </a:p>
        </p:txBody>
      </p:sp>
      <p:sp>
        <p:nvSpPr>
          <p:cNvPr id="168" name="Rectangle 167"/>
          <p:cNvSpPr/>
          <p:nvPr/>
        </p:nvSpPr>
        <p:spPr>
          <a:xfrm>
            <a:off x="1331640" y="3933056"/>
            <a:ext cx="4972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τ</a:t>
            </a:r>
            <a:r>
              <a:rPr lang="en-GB" sz="1400" b="1" dirty="0" err="1" smtClean="0">
                <a:solidFill>
                  <a:srgbClr val="FF0000"/>
                </a:solidFill>
              </a:rPr>
              <a:t>xz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  <a:endParaRPr lang="en-GB" sz="2800" dirty="0"/>
          </a:p>
        </p:txBody>
      </p:sp>
      <p:sp>
        <p:nvSpPr>
          <p:cNvPr id="169" name="Rectangle 168"/>
          <p:cNvSpPr/>
          <p:nvPr/>
        </p:nvSpPr>
        <p:spPr>
          <a:xfrm>
            <a:off x="1331640" y="3501008"/>
            <a:ext cx="5100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τ</a:t>
            </a:r>
            <a:r>
              <a:rPr lang="en-GB" sz="1400" b="1" dirty="0" err="1" smtClean="0">
                <a:solidFill>
                  <a:srgbClr val="FF0000"/>
                </a:solidFill>
              </a:rPr>
              <a:t>xy</a:t>
            </a:r>
            <a:r>
              <a:rPr lang="en-GB" sz="2000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endParaRPr lang="en-GB" sz="2800" dirty="0"/>
          </a:p>
        </p:txBody>
      </p:sp>
      <p:sp>
        <p:nvSpPr>
          <p:cNvPr id="179" name="Rectangle 178"/>
          <p:cNvSpPr/>
          <p:nvPr/>
        </p:nvSpPr>
        <p:spPr>
          <a:xfrm>
            <a:off x="6444208" y="2276872"/>
            <a:ext cx="28083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</a:rPr>
              <a:t>They are coefficients that are </a:t>
            </a:r>
            <a:r>
              <a:rPr lang="en-GB" u="sng" dirty="0" smtClean="0">
                <a:solidFill>
                  <a:prstClr val="black"/>
                </a:solidFill>
              </a:rPr>
              <a:t>independent</a:t>
            </a:r>
            <a:r>
              <a:rPr lang="en-GB" dirty="0" smtClean="0">
                <a:solidFill>
                  <a:prstClr val="black"/>
                </a:solidFill>
              </a:rPr>
              <a:t> of the axis the stress acts along. Hence, the principle stress does not change even when there has been a stress transformation.</a:t>
            </a:r>
            <a:endParaRPr lang="en-GB" dirty="0"/>
          </a:p>
        </p:txBody>
      </p:sp>
      <p:sp>
        <p:nvSpPr>
          <p:cNvPr id="101" name="TextBox 100"/>
          <p:cNvSpPr txBox="1"/>
          <p:nvPr/>
        </p:nvSpPr>
        <p:spPr>
          <a:xfrm>
            <a:off x="6444208" y="4293096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After simplifying them further we obtain…</a:t>
            </a:r>
            <a:endParaRPr lang="en-GB" dirty="0"/>
          </a:p>
        </p:txBody>
      </p:sp>
      <p:sp>
        <p:nvSpPr>
          <p:cNvPr id="102" name="Rectangle 101"/>
          <p:cNvSpPr/>
          <p:nvPr/>
        </p:nvSpPr>
        <p:spPr>
          <a:xfrm>
            <a:off x="683568" y="2132856"/>
            <a:ext cx="5061257" cy="1231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GB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GB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GB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en-GB" dirty="0" smtClean="0"/>
              <a:t>+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σ</a:t>
            </a:r>
            <a:r>
              <a:rPr lang="en-GB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σ</a:t>
            </a:r>
            <a:r>
              <a:rPr lang="en-GB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en-GB" dirty="0" smtClean="0"/>
              <a:t> +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σ</a:t>
            </a:r>
            <a:r>
              <a:rPr lang="en-GB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σ</a:t>
            </a:r>
            <a:r>
              <a:rPr lang="en-GB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</a:t>
            </a:r>
            <a:r>
              <a:rPr lang="en-GB" dirty="0" smtClean="0"/>
              <a:t>–</a:t>
            </a:r>
            <a:r>
              <a:rPr lang="en-GB" sz="2400" dirty="0" smtClean="0"/>
              <a:t> </a:t>
            </a:r>
            <a:r>
              <a:rPr lang="en-GB" sz="2000" dirty="0" smtClean="0">
                <a:solidFill>
                  <a:srgbClr val="FF0000"/>
                </a:solidFill>
              </a:rPr>
              <a:t>(</a:t>
            </a:r>
            <a:r>
              <a:rPr lang="el-GR" sz="2800" b="1" dirty="0" smtClean="0">
                <a:solidFill>
                  <a:srgbClr val="FF0000"/>
                </a:solidFill>
              </a:rPr>
              <a:t>τ</a:t>
            </a:r>
            <a:r>
              <a:rPr lang="en-GB" b="1" dirty="0" err="1" smtClean="0">
                <a:solidFill>
                  <a:srgbClr val="FF0000"/>
                </a:solidFill>
              </a:rPr>
              <a:t>xy</a:t>
            </a:r>
            <a:r>
              <a:rPr lang="en-GB" b="1" dirty="0" smtClean="0">
                <a:solidFill>
                  <a:srgbClr val="FF0000"/>
                </a:solidFill>
              </a:rPr>
              <a:t>)^2 </a:t>
            </a:r>
            <a:r>
              <a:rPr lang="en-GB" b="1" dirty="0" smtClean="0"/>
              <a:t>–</a:t>
            </a:r>
            <a:r>
              <a:rPr lang="en-GB" b="1" dirty="0" smtClean="0">
                <a:solidFill>
                  <a:srgbClr val="FF0000"/>
                </a:solidFill>
              </a:rPr>
              <a:t> (</a:t>
            </a:r>
            <a:r>
              <a:rPr lang="el-GR" sz="2800" b="1" dirty="0" smtClean="0">
                <a:solidFill>
                  <a:srgbClr val="FF0000"/>
                </a:solidFill>
              </a:rPr>
              <a:t>τ</a:t>
            </a:r>
            <a:r>
              <a:rPr lang="en-GB" b="1" dirty="0" err="1" smtClean="0">
                <a:solidFill>
                  <a:srgbClr val="FF0000"/>
                </a:solidFill>
              </a:rPr>
              <a:t>yz</a:t>
            </a:r>
            <a:r>
              <a:rPr lang="en-GB" sz="2000" b="1" dirty="0" smtClean="0">
                <a:solidFill>
                  <a:srgbClr val="FF0000"/>
                </a:solidFill>
              </a:rPr>
              <a:t>)</a:t>
            </a:r>
            <a:r>
              <a:rPr lang="en-GB" b="1" dirty="0" smtClean="0">
                <a:solidFill>
                  <a:srgbClr val="FF0000"/>
                </a:solidFill>
              </a:rPr>
              <a:t>^2 </a:t>
            </a:r>
            <a:r>
              <a:rPr lang="en-GB" sz="2000" b="1" dirty="0" smtClean="0"/>
              <a:t>–</a:t>
            </a:r>
            <a:r>
              <a:rPr lang="en-GB" sz="2000" b="1" dirty="0" smtClean="0">
                <a:solidFill>
                  <a:srgbClr val="FF0000"/>
                </a:solidFill>
              </a:rPr>
              <a:t> (</a:t>
            </a:r>
            <a:r>
              <a:rPr lang="el-GR" sz="2800" b="1" dirty="0" smtClean="0">
                <a:solidFill>
                  <a:srgbClr val="FF0000"/>
                </a:solidFill>
              </a:rPr>
              <a:t>τ</a:t>
            </a:r>
            <a:r>
              <a:rPr lang="en-GB" b="1" dirty="0" err="1" smtClean="0">
                <a:solidFill>
                  <a:srgbClr val="FF0000"/>
                </a:solidFill>
              </a:rPr>
              <a:t>zx</a:t>
            </a:r>
            <a:r>
              <a:rPr lang="en-GB" b="1" dirty="0" smtClean="0">
                <a:solidFill>
                  <a:srgbClr val="FF0000"/>
                </a:solidFill>
              </a:rPr>
              <a:t>)^2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endParaRPr lang="en-GB" sz="4800" dirty="0" smtClean="0"/>
          </a:p>
          <a:p>
            <a:r>
              <a:rPr lang="en-GB" sz="2800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endParaRPr lang="en-GB" sz="3600" dirty="0" smtClean="0"/>
          </a:p>
          <a:p>
            <a:endParaRPr lang="en-GB" dirty="0"/>
          </a:p>
        </p:txBody>
      </p:sp>
      <p:sp>
        <p:nvSpPr>
          <p:cNvPr id="104" name="Rectangle 103"/>
          <p:cNvSpPr/>
          <p:nvPr/>
        </p:nvSpPr>
        <p:spPr>
          <a:xfrm>
            <a:off x="539552" y="3564885"/>
            <a:ext cx="604867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GB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GB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∙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GB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∙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GB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en-GB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 smtClean="0"/>
              <a:t>+2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∙</a:t>
            </a:r>
            <a:r>
              <a:rPr lang="el-GR" b="1" dirty="0" smtClean="0">
                <a:solidFill>
                  <a:srgbClr val="FF0000"/>
                </a:solidFill>
              </a:rPr>
              <a:t> τ</a:t>
            </a:r>
            <a:r>
              <a:rPr lang="en-GB" sz="1400" b="1" dirty="0" err="1" smtClean="0">
                <a:solidFill>
                  <a:srgbClr val="FF0000"/>
                </a:solidFill>
              </a:rPr>
              <a:t>xy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∙</a:t>
            </a:r>
            <a:r>
              <a:rPr lang="el-GR" b="1" dirty="0" smtClean="0">
                <a:solidFill>
                  <a:srgbClr val="FF0000"/>
                </a:solidFill>
              </a:rPr>
              <a:t> τ</a:t>
            </a:r>
            <a:r>
              <a:rPr lang="en-GB" sz="1400" b="1" dirty="0" err="1" smtClean="0">
                <a:solidFill>
                  <a:srgbClr val="FF0000"/>
                </a:solidFill>
              </a:rPr>
              <a:t>yz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∙</a:t>
            </a:r>
            <a:r>
              <a:rPr lang="el-GR" b="1" dirty="0" smtClean="0">
                <a:solidFill>
                  <a:srgbClr val="FF0000"/>
                </a:solidFill>
              </a:rPr>
              <a:t>τ</a:t>
            </a:r>
            <a:r>
              <a:rPr lang="en-GB" sz="1400" b="1" dirty="0" err="1" smtClean="0">
                <a:solidFill>
                  <a:srgbClr val="FF0000"/>
                </a:solidFill>
              </a:rPr>
              <a:t>zx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 smtClean="0"/>
              <a:t>– (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GB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∙ </a:t>
            </a:r>
            <a:r>
              <a:rPr lang="en-GB" sz="1400" b="1" dirty="0" smtClean="0">
                <a:solidFill>
                  <a:srgbClr val="FF0000"/>
                </a:solidFill>
              </a:rPr>
              <a:t>(</a:t>
            </a:r>
            <a:r>
              <a:rPr lang="el-GR" sz="2000" b="1" dirty="0" smtClean="0">
                <a:solidFill>
                  <a:srgbClr val="FF0000"/>
                </a:solidFill>
              </a:rPr>
              <a:t>τ</a:t>
            </a:r>
            <a:r>
              <a:rPr lang="en-GB" sz="1400" b="1" dirty="0" err="1" smtClean="0">
                <a:solidFill>
                  <a:srgbClr val="FF0000"/>
                </a:solidFill>
              </a:rPr>
              <a:t>yz</a:t>
            </a:r>
            <a:r>
              <a:rPr lang="en-GB" sz="1600" b="1" dirty="0" smtClean="0">
                <a:solidFill>
                  <a:srgbClr val="FF0000"/>
                </a:solidFill>
              </a:rPr>
              <a:t>)</a:t>
            </a:r>
            <a:r>
              <a:rPr lang="en-GB" sz="1400" b="1" dirty="0" smtClean="0">
                <a:solidFill>
                  <a:srgbClr val="FF0000"/>
                </a:solidFill>
              </a:rPr>
              <a:t>^2 </a:t>
            </a:r>
            <a:r>
              <a:rPr lang="en-GB" dirty="0" smtClean="0"/>
              <a:t>+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GB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∙ </a:t>
            </a:r>
            <a:r>
              <a:rPr lang="en-GB" sz="1600" b="1" dirty="0" smtClean="0">
                <a:solidFill>
                  <a:srgbClr val="FF0000"/>
                </a:solidFill>
              </a:rPr>
              <a:t>(</a:t>
            </a:r>
            <a:r>
              <a:rPr lang="el-GR" sz="2000" b="1" dirty="0" smtClean="0">
                <a:solidFill>
                  <a:srgbClr val="FF0000"/>
                </a:solidFill>
              </a:rPr>
              <a:t>τ</a:t>
            </a:r>
            <a:r>
              <a:rPr lang="en-GB" sz="1400" b="1" dirty="0" err="1" smtClean="0">
                <a:solidFill>
                  <a:srgbClr val="FF0000"/>
                </a:solidFill>
              </a:rPr>
              <a:t>zx</a:t>
            </a:r>
            <a:r>
              <a:rPr lang="en-GB" sz="1400" b="1" dirty="0" smtClean="0">
                <a:solidFill>
                  <a:srgbClr val="FF0000"/>
                </a:solidFill>
              </a:rPr>
              <a:t>)^2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+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en-GB" sz="1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∙ </a:t>
            </a:r>
            <a:r>
              <a:rPr lang="en-GB" sz="1600" dirty="0" smtClean="0">
                <a:solidFill>
                  <a:srgbClr val="FF0000"/>
                </a:solidFill>
              </a:rPr>
              <a:t>(</a:t>
            </a:r>
            <a:r>
              <a:rPr lang="el-GR" sz="2000" b="1" dirty="0" smtClean="0">
                <a:solidFill>
                  <a:srgbClr val="FF0000"/>
                </a:solidFill>
              </a:rPr>
              <a:t>τ</a:t>
            </a:r>
            <a:r>
              <a:rPr lang="en-GB" sz="1400" b="1" dirty="0" err="1" smtClean="0">
                <a:solidFill>
                  <a:srgbClr val="FF0000"/>
                </a:solidFill>
              </a:rPr>
              <a:t>xy</a:t>
            </a:r>
            <a:r>
              <a:rPr lang="en-GB" sz="1400" b="1" dirty="0" smtClean="0">
                <a:solidFill>
                  <a:srgbClr val="FF0000"/>
                </a:solidFill>
              </a:rPr>
              <a:t>)^2</a:t>
            </a:r>
            <a:r>
              <a:rPr lang="en-GB" dirty="0" smtClean="0"/>
              <a:t>)</a:t>
            </a:r>
            <a:r>
              <a:rPr lang="en-GB" sz="2800" b="1" dirty="0" smtClean="0">
                <a:solidFill>
                  <a:srgbClr val="4F81BD">
                    <a:lumMod val="75000"/>
                  </a:srgbClr>
                </a:solidFill>
              </a:rPr>
              <a:t> </a:t>
            </a:r>
            <a:endParaRPr lang="en-GB" sz="3600" dirty="0" smtClean="0"/>
          </a:p>
          <a:p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179512" y="4715852"/>
            <a:ext cx="2808312" cy="3693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Significance of these terms: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79512" y="5229200"/>
            <a:ext cx="467544" cy="369332"/>
          </a:xfrm>
          <a:prstGeom prst="rect">
            <a:avLst/>
          </a:prstGeom>
          <a:solidFill>
            <a:srgbClr val="99FF99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I</a:t>
            </a:r>
            <a:r>
              <a:rPr lang="en-GB" sz="1200" dirty="0" smtClean="0"/>
              <a:t>1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79512" y="5661248"/>
            <a:ext cx="467544" cy="369332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I</a:t>
            </a:r>
            <a:r>
              <a:rPr lang="en-GB" sz="1200" dirty="0" smtClean="0"/>
              <a:t>2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179512" y="6093296"/>
            <a:ext cx="467544" cy="369332"/>
          </a:xfrm>
          <a:prstGeom prst="rect">
            <a:avLst/>
          </a:prstGeom>
          <a:solidFill>
            <a:srgbClr val="33CC33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I</a:t>
            </a:r>
            <a:r>
              <a:rPr lang="en-GB" sz="1200" dirty="0" smtClean="0"/>
              <a:t>3</a:t>
            </a:r>
            <a:endParaRPr lang="en-GB" dirty="0"/>
          </a:p>
        </p:txBody>
      </p:sp>
      <p:sp>
        <p:nvSpPr>
          <p:cNvPr id="64" name="TextBox 63"/>
          <p:cNvSpPr txBox="1"/>
          <p:nvPr/>
        </p:nvSpPr>
        <p:spPr>
          <a:xfrm>
            <a:off x="683568" y="5281463"/>
            <a:ext cx="7560840" cy="307777"/>
          </a:xfrm>
          <a:prstGeom prst="rect">
            <a:avLst/>
          </a:prstGeom>
          <a:noFill/>
          <a:ln>
            <a:solidFill>
              <a:srgbClr val="99FF99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Always related to the </a:t>
            </a:r>
            <a:r>
              <a:rPr lang="en-GB" sz="1400" i="1" dirty="0" smtClean="0"/>
              <a:t>hydrostatic stress </a:t>
            </a:r>
            <a:r>
              <a:rPr lang="en-GB" sz="1400" dirty="0" smtClean="0"/>
              <a:t>case – which is the average of 3 normal stress components.</a:t>
            </a:r>
            <a:endParaRPr lang="en-GB" sz="1400" dirty="0"/>
          </a:p>
        </p:txBody>
      </p:sp>
      <p:sp>
        <p:nvSpPr>
          <p:cNvPr id="65" name="TextBox 64"/>
          <p:cNvSpPr txBox="1"/>
          <p:nvPr/>
        </p:nvSpPr>
        <p:spPr>
          <a:xfrm>
            <a:off x="683568" y="5661248"/>
            <a:ext cx="7560840" cy="307777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Links to </a:t>
            </a:r>
            <a:r>
              <a:rPr lang="en-GB" sz="1400" i="1" dirty="0" smtClean="0"/>
              <a:t>von </a:t>
            </a:r>
            <a:r>
              <a:rPr lang="en-GB" sz="1400" i="1" dirty="0" err="1" smtClean="0"/>
              <a:t>Mises</a:t>
            </a:r>
            <a:r>
              <a:rPr lang="en-GB" sz="1400" i="1" dirty="0" smtClean="0"/>
              <a:t> Stress</a:t>
            </a:r>
            <a:r>
              <a:rPr lang="en-GB" sz="1400" dirty="0" smtClean="0"/>
              <a:t>, and deviation of stress and strain quantities during plastic deformation.</a:t>
            </a:r>
            <a:endParaRPr lang="en-GB" sz="1400" dirty="0"/>
          </a:p>
        </p:txBody>
      </p:sp>
      <p:sp>
        <p:nvSpPr>
          <p:cNvPr id="66" name="TextBox 65"/>
          <p:cNvSpPr txBox="1"/>
          <p:nvPr/>
        </p:nvSpPr>
        <p:spPr>
          <a:xfrm>
            <a:off x="683568" y="6021288"/>
            <a:ext cx="7560840" cy="52322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Determinant of stress or strain tensor, and an indicator of the degree of plastic deformation of a material.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0" dur="8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1" dur="8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8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7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discrete" valueType="clr">
                                      <p:cBhvr override="childStyle">
                                        <p:cTn id="116" dur="8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7" dur="8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8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7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27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discrete" valueType="clr">
                                      <p:cBhvr override="childStyle">
                                        <p:cTn id="121" dur="8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2" dur="8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8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7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7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discrete" valueType="clr">
                                      <p:cBhvr override="childStyle">
                                        <p:cTn id="126" dur="8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8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8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7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27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discrete" valueType="clr">
                                      <p:cBhvr override="childStyle">
                                        <p:cTn id="131" dur="8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2" dur="8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8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7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discrete" valueType="clr">
                                      <p:cBhvr override="childStyle">
                                        <p:cTn id="136" dur="8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7" dur="8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8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7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27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discrete" valueType="clr">
                                      <p:cBhvr override="childStyle">
                                        <p:cTn id="141" dur="8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2" dur="8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8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7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40"/>
                            </p:stCondLst>
                            <p:childTnLst>
                              <p:par>
                                <p:cTn id="14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8" dur="8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9" dur="8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8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40"/>
                            </p:stCondLst>
                            <p:childTnLst>
                              <p:par>
                                <p:cTn id="152" presetID="50" presetClass="exit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50" presetClass="exit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50" presetClass="exit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50" presetClass="exit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0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50" presetClass="exit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10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5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50" presetClass="exit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0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50" presetClass="exit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3" dur="10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5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50" presetClass="exit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0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50" presetClass="exit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3" dur="10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5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50" presetClass="exit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50" presetClass="exit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3" dur="1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5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50" presetClass="exit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8" dur="10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0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50" presetClass="exit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3"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5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1" dur="8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2" dur="8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8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8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9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0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1040"/>
                            </p:stCondLst>
                            <p:childTnLst>
                              <p:par>
                                <p:cTn id="2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1540"/>
                            </p:stCondLst>
                            <p:childTnLst>
                              <p:par>
                                <p:cTn id="2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2040"/>
                            </p:stCondLst>
                            <p:childTnLst>
                              <p:par>
                                <p:cTn id="2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2540"/>
                            </p:stCondLst>
                            <p:childTnLst>
                              <p:par>
                                <p:cTn id="24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6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7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5900"/>
                            </p:stCondLst>
                            <p:childTnLst>
                              <p:par>
                                <p:cTn id="25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2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3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4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9380"/>
                            </p:stCondLst>
                            <p:childTnLst>
                              <p:par>
                                <p:cTn id="25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8" dur="80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9" dur="80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0" dur="80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146" grpId="0" animBg="1"/>
      <p:bldP spid="146" grpId="1" animBg="1"/>
      <p:bldP spid="147" grpId="0" animBg="1"/>
      <p:bldP spid="147" grpId="1" animBg="1"/>
      <p:bldP spid="149" grpId="0"/>
      <p:bldP spid="150" grpId="0" animBg="1"/>
      <p:bldP spid="150" grpId="1" animBg="1"/>
      <p:bldP spid="151" grpId="0"/>
      <p:bldP spid="151" grpId="1"/>
      <p:bldP spid="154" grpId="0"/>
      <p:bldP spid="154" grpId="1"/>
      <p:bldP spid="155" grpId="0" animBg="1"/>
      <p:bldP spid="155" grpId="1" animBg="1"/>
      <p:bldP spid="156" grpId="0"/>
      <p:bldP spid="156" grpId="1"/>
      <p:bldP spid="157" grpId="0" animBg="1"/>
      <p:bldP spid="157" grpId="1" animBg="1"/>
      <p:bldP spid="158" grpId="0"/>
      <p:bldP spid="158" grpId="1"/>
      <p:bldP spid="160" grpId="0" animBg="1"/>
      <p:bldP spid="160" grpId="1" animBg="1"/>
      <p:bldP spid="161" grpId="0"/>
      <p:bldP spid="161" grpId="1"/>
      <p:bldP spid="162" grpId="0"/>
      <p:bldP spid="162" grpId="1"/>
      <p:bldP spid="163" grpId="0"/>
      <p:bldP spid="163" grpId="1"/>
      <p:bldP spid="164" grpId="0"/>
      <p:bldP spid="164" grpId="1"/>
      <p:bldP spid="165" grpId="0"/>
      <p:bldP spid="165" grpId="1"/>
      <p:bldP spid="166" grpId="0"/>
      <p:bldP spid="166" grpId="1"/>
      <p:bldP spid="167" grpId="0"/>
      <p:bldP spid="167" grpId="1"/>
      <p:bldP spid="168" grpId="0"/>
      <p:bldP spid="168" grpId="1"/>
      <p:bldP spid="169" grpId="0"/>
      <p:bldP spid="169" grpId="1"/>
      <p:bldP spid="179" grpId="0"/>
      <p:bldP spid="101" grpId="0"/>
      <p:bldP spid="102" grpId="0"/>
      <p:bldP spid="104" grpId="0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2185</TotalTime>
  <Words>2356</Words>
  <Application>Microsoft Office PowerPoint</Application>
  <PresentationFormat>On-screen Show (4:3)</PresentationFormat>
  <Paragraphs>500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3D Plane Stresses and Strains</vt:lpstr>
      <vt:lpstr>How to navigate through the slides…</vt:lpstr>
      <vt:lpstr>Stress</vt:lpstr>
      <vt:lpstr>Stress</vt:lpstr>
      <vt:lpstr>Stress</vt:lpstr>
      <vt:lpstr>Stress</vt:lpstr>
      <vt:lpstr>Stress</vt:lpstr>
      <vt:lpstr>Stress</vt:lpstr>
      <vt:lpstr>Stress</vt:lpstr>
      <vt:lpstr>Strain</vt:lpstr>
      <vt:lpstr>Strain</vt:lpstr>
      <vt:lpstr>Strain</vt:lpstr>
      <vt:lpstr>Strain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3D Plane Stresses and Strains</dc:title>
  <dc:creator>Karakaslim</dc:creator>
  <cp:lastModifiedBy>Karakaslim</cp:lastModifiedBy>
  <cp:revision>47</cp:revision>
  <dcterms:created xsi:type="dcterms:W3CDTF">2015-06-16T18:35:06Z</dcterms:created>
  <dcterms:modified xsi:type="dcterms:W3CDTF">2015-07-22T15:04:55Z</dcterms:modified>
</cp:coreProperties>
</file>