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73" r:id="rId4"/>
    <p:sldId id="257" r:id="rId5"/>
    <p:sldId id="275" r:id="rId6"/>
    <p:sldId id="259" r:id="rId7"/>
    <p:sldId id="260" r:id="rId8"/>
    <p:sldId id="261" r:id="rId9"/>
    <p:sldId id="263" r:id="rId10"/>
    <p:sldId id="264" r:id="rId11"/>
    <p:sldId id="265" r:id="rId12"/>
    <p:sldId id="274" r:id="rId13"/>
    <p:sldId id="266" r:id="rId14"/>
    <p:sldId id="267" r:id="rId15"/>
    <p:sldId id="268" r:id="rId16"/>
    <p:sldId id="269" r:id="rId17"/>
    <p:sldId id="270" r:id="rId18"/>
    <p:sldId id="27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335564-6F2F-4A18-BE6D-33DB02685E6B}"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827FBD-0439-40E3-A144-A0AC8282D213}"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500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335564-6F2F-4A18-BE6D-33DB02685E6B}"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1886965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335564-6F2F-4A18-BE6D-33DB02685E6B}"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459129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335564-6F2F-4A18-BE6D-33DB02685E6B}"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3662354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335564-6F2F-4A18-BE6D-33DB02685E6B}" type="datetimeFigureOut">
              <a:rPr lang="en-GB" smtClean="0"/>
              <a:t>10/01/2020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827FBD-0439-40E3-A144-A0AC8282D213}"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4242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335564-6F2F-4A18-BE6D-33DB02685E6B}" type="datetimeFigureOut">
              <a:rPr lang="en-GB" smtClean="0"/>
              <a:t>10/01/2020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3655492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335564-6F2F-4A18-BE6D-33DB02685E6B}" type="datetimeFigureOut">
              <a:rPr lang="en-GB" smtClean="0"/>
              <a:t>10/01/2020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396693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2335564-6F2F-4A18-BE6D-33DB02685E6B}" type="datetimeFigureOut">
              <a:rPr lang="en-GB" smtClean="0"/>
              <a:t>10/01/2020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1021143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2335564-6F2F-4A18-BE6D-33DB02685E6B}" type="datetimeFigureOut">
              <a:rPr lang="en-GB" smtClean="0"/>
              <a:t>10/01/2020</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4096683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2335564-6F2F-4A18-BE6D-33DB02685E6B}" type="datetimeFigureOut">
              <a:rPr lang="en-GB" smtClean="0"/>
              <a:t>10/01/2020</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2827FBD-0439-40E3-A144-A0AC8282D213}" type="slidenum">
              <a:rPr lang="en-GB" smtClean="0"/>
              <a:t>‹#›</a:t>
            </a:fld>
            <a:endParaRPr lang="en-GB"/>
          </a:p>
        </p:txBody>
      </p:sp>
    </p:spTree>
    <p:extLst>
      <p:ext uri="{BB962C8B-B14F-4D97-AF65-F5344CB8AC3E}">
        <p14:creationId xmlns:p14="http://schemas.microsoft.com/office/powerpoint/2010/main" val="2120789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2335564-6F2F-4A18-BE6D-33DB02685E6B}" type="datetimeFigureOut">
              <a:rPr lang="en-GB" smtClean="0"/>
              <a:t>10/01/2020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827FBD-0439-40E3-A144-A0AC8282D213}" type="slidenum">
              <a:rPr lang="en-GB" smtClean="0"/>
              <a:t>‹#›</a:t>
            </a:fld>
            <a:endParaRPr lang="en-GB"/>
          </a:p>
        </p:txBody>
      </p:sp>
    </p:spTree>
    <p:extLst>
      <p:ext uri="{BB962C8B-B14F-4D97-AF65-F5344CB8AC3E}">
        <p14:creationId xmlns:p14="http://schemas.microsoft.com/office/powerpoint/2010/main" val="3342644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2335564-6F2F-4A18-BE6D-33DB02685E6B}" type="datetimeFigureOut">
              <a:rPr lang="en-GB" smtClean="0"/>
              <a:t>10/01/2020</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2827FBD-0439-40E3-A144-A0AC8282D213}"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97856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mtClean="0"/>
              <a:t>Respiratory System</a:t>
            </a:r>
            <a:endParaRPr lang="en-GB"/>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4851238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Quick questions</a:t>
            </a:r>
            <a:endParaRPr lang="en-GB" dirty="0"/>
          </a:p>
        </p:txBody>
      </p:sp>
      <p:sp>
        <p:nvSpPr>
          <p:cNvPr id="3" name="Content Placeholder 2"/>
          <p:cNvSpPr>
            <a:spLocks noGrp="1"/>
          </p:cNvSpPr>
          <p:nvPr>
            <p:ph idx="1"/>
          </p:nvPr>
        </p:nvSpPr>
        <p:spPr/>
        <p:txBody>
          <a:bodyPr>
            <a:normAutofit/>
          </a:bodyPr>
          <a:lstStyle/>
          <a:p>
            <a:r>
              <a:rPr lang="en-GB" sz="2800" dirty="0" smtClean="0"/>
              <a:t>How do the surface area to volume ratios differ between large and small animals?</a:t>
            </a:r>
          </a:p>
          <a:p>
            <a:r>
              <a:rPr lang="en-GB" sz="2800" dirty="0" smtClean="0"/>
              <a:t>How are alveoli adapted for gas exchange?</a:t>
            </a:r>
          </a:p>
          <a:p>
            <a:r>
              <a:rPr lang="en-GB" sz="2800" dirty="0" smtClean="0"/>
              <a:t>Nutrients such as amino acids are absorbed into the blood stream in the small intestine. Cells in the wall of the small intestine are covered in microvilli. Microvilli are tiny extensions of the plasma membrane. Suggest how microvilli increase the efficiency of nutrient absorption in the small intestine. </a:t>
            </a:r>
            <a:endParaRPr lang="en-GB" sz="2800" dirty="0"/>
          </a:p>
        </p:txBody>
      </p:sp>
    </p:spTree>
    <p:extLst>
      <p:ext uri="{BB962C8B-B14F-4D97-AF65-F5344CB8AC3E}">
        <p14:creationId xmlns:p14="http://schemas.microsoft.com/office/powerpoint/2010/main" val="2457085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417321"/>
          </a:xfrm>
        </p:spPr>
        <p:txBody>
          <a:bodyPr>
            <a:normAutofit fontScale="90000"/>
          </a:bodyPr>
          <a:lstStyle/>
          <a:p>
            <a:r>
              <a:rPr lang="en-GB" dirty="0" smtClean="0"/>
              <a:t>Gaseous exchange in humans</a:t>
            </a:r>
            <a:endParaRPr lang="en-GB"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472170" y="1351136"/>
            <a:ext cx="5149735" cy="4019204"/>
          </a:xfrm>
        </p:spPr>
      </p:pic>
      <p:sp>
        <p:nvSpPr>
          <p:cNvPr id="5" name="Text Placeholder 4"/>
          <p:cNvSpPr>
            <a:spLocks noGrp="1"/>
          </p:cNvSpPr>
          <p:nvPr>
            <p:ph type="body" sz="half" idx="2"/>
          </p:nvPr>
        </p:nvSpPr>
        <p:spPr>
          <a:xfrm>
            <a:off x="457200" y="2094807"/>
            <a:ext cx="3200400" cy="4210397"/>
          </a:xfrm>
        </p:spPr>
        <p:txBody>
          <a:bodyPr>
            <a:normAutofit/>
          </a:bodyPr>
          <a:lstStyle/>
          <a:p>
            <a:r>
              <a:rPr lang="en-GB" sz="2000" dirty="0" smtClean="0"/>
              <a:t>Breathe in – through the nose and mouth</a:t>
            </a:r>
          </a:p>
          <a:p>
            <a:r>
              <a:rPr lang="en-GB" sz="2000" dirty="0" smtClean="0"/>
              <a:t>Nasal cavity – lined with hair. Why?</a:t>
            </a:r>
          </a:p>
          <a:p>
            <a:r>
              <a:rPr lang="en-GB" sz="2000" dirty="0" smtClean="0"/>
              <a:t>The nasal cavity is divided by the septum</a:t>
            </a:r>
          </a:p>
          <a:p>
            <a:r>
              <a:rPr lang="en-GB" sz="2000" dirty="0" smtClean="0"/>
              <a:t>The nasal cavity lining helps to warm, moisten and clean the air before it reaches the lungs.</a:t>
            </a:r>
          </a:p>
          <a:p>
            <a:r>
              <a:rPr lang="en-GB" sz="2000" dirty="0" smtClean="0"/>
              <a:t>Air passes through the pharynx and larynx</a:t>
            </a:r>
          </a:p>
          <a:p>
            <a:endParaRPr lang="en-GB" dirty="0"/>
          </a:p>
        </p:txBody>
      </p:sp>
    </p:spTree>
    <p:extLst>
      <p:ext uri="{BB962C8B-B14F-4D97-AF65-F5344CB8AC3E}">
        <p14:creationId xmlns:p14="http://schemas.microsoft.com/office/powerpoint/2010/main" val="4077759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417321"/>
          </a:xfrm>
        </p:spPr>
        <p:txBody>
          <a:bodyPr>
            <a:normAutofit fontScale="90000"/>
          </a:bodyPr>
          <a:lstStyle/>
          <a:p>
            <a:r>
              <a:rPr lang="en-GB" dirty="0" smtClean="0"/>
              <a:t>Gaseous exchange in humans</a:t>
            </a:r>
            <a:endParaRPr lang="en-GB"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472170" y="1351136"/>
            <a:ext cx="5149735" cy="4019204"/>
          </a:xfrm>
        </p:spPr>
      </p:pic>
      <p:sp>
        <p:nvSpPr>
          <p:cNvPr id="5" name="Text Placeholder 4"/>
          <p:cNvSpPr>
            <a:spLocks noGrp="1"/>
          </p:cNvSpPr>
          <p:nvPr>
            <p:ph type="body" sz="half" idx="2"/>
          </p:nvPr>
        </p:nvSpPr>
        <p:spPr>
          <a:xfrm>
            <a:off x="457200" y="2094807"/>
            <a:ext cx="3200400" cy="4210397"/>
          </a:xfrm>
        </p:spPr>
        <p:txBody>
          <a:bodyPr>
            <a:normAutofit fontScale="92500" lnSpcReduction="10000"/>
          </a:bodyPr>
          <a:lstStyle/>
          <a:p>
            <a:r>
              <a:rPr lang="en-GB" sz="2000" dirty="0" smtClean="0"/>
              <a:t>After the larynx, air enters the </a:t>
            </a:r>
            <a:r>
              <a:rPr lang="en-GB" sz="2000" b="1" dirty="0" smtClean="0"/>
              <a:t>trachea</a:t>
            </a:r>
          </a:p>
          <a:p>
            <a:r>
              <a:rPr lang="en-GB" sz="2000" dirty="0" smtClean="0"/>
              <a:t>Trachea splits into two </a:t>
            </a:r>
            <a:r>
              <a:rPr lang="en-GB" sz="2000" b="1" dirty="0" smtClean="0"/>
              <a:t>bronchi</a:t>
            </a:r>
            <a:r>
              <a:rPr lang="en-GB" sz="2000" dirty="0" smtClean="0"/>
              <a:t> – left and right bronchus into each respective lung</a:t>
            </a:r>
          </a:p>
          <a:p>
            <a:r>
              <a:rPr lang="en-GB" sz="2000" dirty="0" smtClean="0"/>
              <a:t>Each bronchus branches further into </a:t>
            </a:r>
            <a:r>
              <a:rPr lang="en-GB" sz="2000" b="1" dirty="0" smtClean="0"/>
              <a:t>bronchioles</a:t>
            </a:r>
          </a:p>
          <a:p>
            <a:r>
              <a:rPr lang="en-GB" sz="2000" dirty="0" smtClean="0"/>
              <a:t>Bronchioles end in small sacs – </a:t>
            </a:r>
            <a:r>
              <a:rPr lang="en-GB" sz="2000" b="1" dirty="0" smtClean="0"/>
              <a:t>alveoli</a:t>
            </a:r>
            <a:r>
              <a:rPr lang="en-GB" sz="2000" dirty="0" smtClean="0"/>
              <a:t> (alveolus)</a:t>
            </a:r>
          </a:p>
          <a:p>
            <a:r>
              <a:rPr lang="en-GB" sz="2000" b="1" dirty="0" smtClean="0"/>
              <a:t>Ribcage, intercostal muscles (internal and external) </a:t>
            </a:r>
            <a:r>
              <a:rPr lang="en-GB" sz="2000" dirty="0" smtClean="0"/>
              <a:t>and </a:t>
            </a:r>
            <a:r>
              <a:rPr lang="en-GB" sz="2000" b="1" dirty="0" smtClean="0"/>
              <a:t>diaphragm</a:t>
            </a:r>
            <a:r>
              <a:rPr lang="en-GB" sz="2000" dirty="0" smtClean="0"/>
              <a:t> work together to move air in and out of lungs </a:t>
            </a:r>
          </a:p>
          <a:p>
            <a:endParaRPr lang="en-GB" dirty="0"/>
          </a:p>
        </p:txBody>
      </p:sp>
    </p:spTree>
    <p:extLst>
      <p:ext uri="{BB962C8B-B14F-4D97-AF65-F5344CB8AC3E}">
        <p14:creationId xmlns:p14="http://schemas.microsoft.com/office/powerpoint/2010/main" val="261522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59"/>
            <a:ext cx="3200400" cy="1325881"/>
          </a:xfrm>
        </p:spPr>
        <p:txBody>
          <a:bodyPr/>
          <a:lstStyle/>
          <a:p>
            <a:r>
              <a:rPr lang="en-GB" dirty="0" smtClean="0"/>
              <a:t>Lung gross structure</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59586" y="731838"/>
            <a:ext cx="4574902" cy="5257800"/>
          </a:xfrm>
        </p:spPr>
      </p:pic>
      <p:sp>
        <p:nvSpPr>
          <p:cNvPr id="4" name="Text Placeholder 3"/>
          <p:cNvSpPr>
            <a:spLocks noGrp="1"/>
          </p:cNvSpPr>
          <p:nvPr>
            <p:ph type="body" sz="half" idx="2"/>
          </p:nvPr>
        </p:nvSpPr>
        <p:spPr>
          <a:xfrm>
            <a:off x="457200" y="2169622"/>
            <a:ext cx="3200400" cy="4135582"/>
          </a:xfrm>
        </p:spPr>
        <p:txBody>
          <a:bodyPr>
            <a:normAutofit/>
          </a:bodyPr>
          <a:lstStyle/>
          <a:p>
            <a:r>
              <a:rPr lang="en-GB" sz="2000" dirty="0" smtClean="0"/>
              <a:t>Lungs are divided into lobes</a:t>
            </a:r>
          </a:p>
          <a:p>
            <a:r>
              <a:rPr lang="en-GB" sz="2000" dirty="0" smtClean="0"/>
              <a:t>Right lung divided in superior, middle and inferior lobes</a:t>
            </a:r>
          </a:p>
          <a:p>
            <a:r>
              <a:rPr lang="en-GB" sz="2000" dirty="0" smtClean="0"/>
              <a:t>Left lung divided in superior and inferior lobes only – why?</a:t>
            </a:r>
          </a:p>
          <a:p>
            <a:r>
              <a:rPr lang="en-GB" sz="2000" dirty="0" smtClean="0"/>
              <a:t>Pleural membrane -  produce fluid to allow lungs to function properly when breathing </a:t>
            </a:r>
          </a:p>
          <a:p>
            <a:r>
              <a:rPr lang="en-GB" sz="2000" dirty="0" smtClean="0"/>
              <a:t>What is pleurisy? </a:t>
            </a:r>
            <a:endParaRPr lang="en-GB" sz="2000" dirty="0"/>
          </a:p>
        </p:txBody>
      </p:sp>
    </p:spTree>
    <p:extLst>
      <p:ext uri="{BB962C8B-B14F-4D97-AF65-F5344CB8AC3E}">
        <p14:creationId xmlns:p14="http://schemas.microsoft.com/office/powerpoint/2010/main" val="43277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Gaseous exchange structures</a:t>
            </a:r>
            <a:endParaRPr lang="en-GB" dirty="0"/>
          </a:p>
        </p:txBody>
      </p:sp>
      <p:sp>
        <p:nvSpPr>
          <p:cNvPr id="3" name="Content Placeholder 2"/>
          <p:cNvSpPr>
            <a:spLocks noGrp="1"/>
          </p:cNvSpPr>
          <p:nvPr>
            <p:ph idx="1"/>
          </p:nvPr>
        </p:nvSpPr>
        <p:spPr/>
        <p:txBody>
          <a:bodyPr/>
          <a:lstStyle/>
          <a:p>
            <a:r>
              <a:rPr lang="en-GB" dirty="0" smtClean="0"/>
              <a:t>Composed of different tissues and cells which work together for gas exchange</a:t>
            </a:r>
          </a:p>
          <a:p>
            <a:r>
              <a:rPr lang="en-GB" b="1" dirty="0" smtClean="0"/>
              <a:t>Goblet cells </a:t>
            </a:r>
            <a:r>
              <a:rPr lang="en-GB" dirty="0" smtClean="0"/>
              <a:t>– they line the airways and produce and secrete mucus</a:t>
            </a:r>
          </a:p>
          <a:p>
            <a:r>
              <a:rPr lang="en-GB" b="1" dirty="0" smtClean="0"/>
              <a:t>Mucus</a:t>
            </a:r>
            <a:r>
              <a:rPr lang="en-GB" dirty="0" smtClean="0"/>
              <a:t> – sticky substance, traps microbes and other particles in air to stop them reaching the alveoli</a:t>
            </a:r>
          </a:p>
          <a:p>
            <a:r>
              <a:rPr lang="en-GB" b="1" dirty="0" smtClean="0"/>
              <a:t>Cilia</a:t>
            </a:r>
            <a:r>
              <a:rPr lang="en-GB" dirty="0" smtClean="0"/>
              <a:t> – on surface of epithelial cells in airways. Movement of cilia to move mucus up the airway towards the throat so it can be swallowed. Helps prevent lung infections. </a:t>
            </a:r>
          </a:p>
          <a:p>
            <a:r>
              <a:rPr lang="en-GB" dirty="0"/>
              <a:t>Cilia are also destroyed by smoking – what could this lead to?</a:t>
            </a:r>
          </a:p>
          <a:p>
            <a:r>
              <a:rPr lang="en-GB" b="1" dirty="0" smtClean="0"/>
              <a:t>Elastic fibres </a:t>
            </a:r>
            <a:r>
              <a:rPr lang="en-GB" dirty="0" smtClean="0"/>
              <a:t>– in walls of trachea, bronchi, bronchioles and alveoli. Help with breathing out.</a:t>
            </a:r>
          </a:p>
        </p:txBody>
      </p:sp>
    </p:spTree>
    <p:extLst>
      <p:ext uri="{BB962C8B-B14F-4D97-AF65-F5344CB8AC3E}">
        <p14:creationId xmlns:p14="http://schemas.microsoft.com/office/powerpoint/2010/main" val="38868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Gaseous exchange structures</a:t>
            </a:r>
          </a:p>
        </p:txBody>
      </p:sp>
      <p:sp>
        <p:nvSpPr>
          <p:cNvPr id="3" name="Content Placeholder 2"/>
          <p:cNvSpPr>
            <a:spLocks noGrp="1"/>
          </p:cNvSpPr>
          <p:nvPr>
            <p:ph idx="1"/>
          </p:nvPr>
        </p:nvSpPr>
        <p:spPr/>
        <p:txBody>
          <a:bodyPr>
            <a:normAutofit fontScale="25000" lnSpcReduction="20000"/>
          </a:bodyPr>
          <a:lstStyle/>
          <a:p>
            <a:r>
              <a:rPr lang="en-GB" sz="8000" dirty="0" smtClean="0"/>
              <a:t>When </a:t>
            </a:r>
            <a:r>
              <a:rPr lang="en-GB" sz="8000" dirty="0"/>
              <a:t>you breathe in, </a:t>
            </a:r>
            <a:r>
              <a:rPr lang="en-GB" sz="8000" b="1" dirty="0"/>
              <a:t>elastic fibres </a:t>
            </a:r>
            <a:r>
              <a:rPr lang="en-GB" sz="8000" dirty="0"/>
              <a:t>are stretched, and when breathing out, elastic fibres recoil to help with pushing the air back out </a:t>
            </a:r>
          </a:p>
          <a:p>
            <a:r>
              <a:rPr lang="en-GB" sz="8000" b="1" dirty="0" smtClean="0"/>
              <a:t>Smooth muscle </a:t>
            </a:r>
            <a:r>
              <a:rPr lang="en-GB" sz="8000" dirty="0" smtClean="0"/>
              <a:t>– found in walls of trachea, bronchi and bronchioles to give support and allow diameter of airways to be controlled. E.g. in exercise, smooth muscle relaxes  - why? What can happen if smooth muscle in airways does not relax?</a:t>
            </a:r>
          </a:p>
          <a:p>
            <a:r>
              <a:rPr lang="en-GB" sz="8000" b="1" dirty="0" smtClean="0"/>
              <a:t>Rings of cartilage </a:t>
            </a:r>
            <a:r>
              <a:rPr lang="en-GB" sz="8000" dirty="0" smtClean="0"/>
              <a:t>– in trachea (C-shaped – why) and bronchi provide support and stop them collapsing when breathing in when pressure is low.</a:t>
            </a:r>
          </a:p>
          <a:p>
            <a:r>
              <a:rPr lang="en-GB" sz="8000" b="1" dirty="0" smtClean="0"/>
              <a:t>Elastic </a:t>
            </a:r>
            <a:r>
              <a:rPr lang="en-GB" sz="8000" b="1" dirty="0"/>
              <a:t>fibres </a:t>
            </a:r>
            <a:r>
              <a:rPr lang="en-GB" sz="8000" dirty="0"/>
              <a:t>in the alveoli are destroyed by smoking – what effect will this have on breathing out?</a:t>
            </a:r>
          </a:p>
          <a:p>
            <a:r>
              <a:rPr lang="en-GB" sz="8000" b="1" dirty="0"/>
              <a:t>Cilia</a:t>
            </a:r>
            <a:r>
              <a:rPr lang="en-GB" sz="8000" dirty="0"/>
              <a:t> are also destroyed by smoking – what could this lead to</a:t>
            </a:r>
            <a:r>
              <a:rPr lang="en-GB" sz="8000" dirty="0" smtClean="0"/>
              <a:t>?</a:t>
            </a:r>
            <a:endParaRPr lang="en-GB" sz="8000" dirty="0"/>
          </a:p>
          <a:p>
            <a:r>
              <a:rPr lang="en-GB" sz="8000" b="1" dirty="0"/>
              <a:t>Chronic obstructive pulmonary disease </a:t>
            </a:r>
            <a:r>
              <a:rPr lang="en-GB" sz="8000" dirty="0"/>
              <a:t>(COPD) – what is this? What are the causes?</a:t>
            </a:r>
          </a:p>
          <a:p>
            <a:pPr marL="0" indent="0">
              <a:buNone/>
            </a:pPr>
            <a:endParaRPr lang="en-GB" dirty="0" smtClean="0"/>
          </a:p>
          <a:p>
            <a:endParaRPr lang="en-GB" dirty="0" smtClean="0"/>
          </a:p>
          <a:p>
            <a:r>
              <a:rPr lang="en-GB" dirty="0" smtClean="0"/>
              <a:t> </a:t>
            </a:r>
            <a:endParaRPr lang="en-GB" dirty="0"/>
          </a:p>
        </p:txBody>
      </p:sp>
    </p:spTree>
    <p:extLst>
      <p:ext uri="{BB962C8B-B14F-4D97-AF65-F5344CB8AC3E}">
        <p14:creationId xmlns:p14="http://schemas.microsoft.com/office/powerpoint/2010/main" val="3352618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677673"/>
          </a:xfrm>
        </p:spPr>
        <p:txBody>
          <a:bodyPr>
            <a:normAutofit fontScale="90000"/>
          </a:bodyPr>
          <a:lstStyle/>
          <a:p>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5706614"/>
              </p:ext>
            </p:extLst>
          </p:nvPr>
        </p:nvGraphicFramePr>
        <p:xfrm>
          <a:off x="1579101" y="625439"/>
          <a:ext cx="8621484" cy="5627719"/>
        </p:xfrm>
        <a:graphic>
          <a:graphicData uri="http://schemas.openxmlformats.org/drawingml/2006/table">
            <a:tbl>
              <a:tblPr firstRow="1" bandRow="1">
                <a:tableStyleId>{5C22544A-7EE6-4342-B048-85BDC9FD1C3A}</a:tableStyleId>
              </a:tblPr>
              <a:tblGrid>
                <a:gridCol w="1436914">
                  <a:extLst>
                    <a:ext uri="{9D8B030D-6E8A-4147-A177-3AD203B41FA5}">
                      <a16:colId xmlns:a16="http://schemas.microsoft.com/office/drawing/2014/main" val="3531238959"/>
                    </a:ext>
                  </a:extLst>
                </a:gridCol>
                <a:gridCol w="1436914">
                  <a:extLst>
                    <a:ext uri="{9D8B030D-6E8A-4147-A177-3AD203B41FA5}">
                      <a16:colId xmlns:a16="http://schemas.microsoft.com/office/drawing/2014/main" val="2566833781"/>
                    </a:ext>
                  </a:extLst>
                </a:gridCol>
                <a:gridCol w="1436914">
                  <a:extLst>
                    <a:ext uri="{9D8B030D-6E8A-4147-A177-3AD203B41FA5}">
                      <a16:colId xmlns:a16="http://schemas.microsoft.com/office/drawing/2014/main" val="946167387"/>
                    </a:ext>
                  </a:extLst>
                </a:gridCol>
                <a:gridCol w="1436914">
                  <a:extLst>
                    <a:ext uri="{9D8B030D-6E8A-4147-A177-3AD203B41FA5}">
                      <a16:colId xmlns:a16="http://schemas.microsoft.com/office/drawing/2014/main" val="1362850746"/>
                    </a:ext>
                  </a:extLst>
                </a:gridCol>
                <a:gridCol w="1436914">
                  <a:extLst>
                    <a:ext uri="{9D8B030D-6E8A-4147-A177-3AD203B41FA5}">
                      <a16:colId xmlns:a16="http://schemas.microsoft.com/office/drawing/2014/main" val="2784224340"/>
                    </a:ext>
                  </a:extLst>
                </a:gridCol>
                <a:gridCol w="1436914">
                  <a:extLst>
                    <a:ext uri="{9D8B030D-6E8A-4147-A177-3AD203B41FA5}">
                      <a16:colId xmlns:a16="http://schemas.microsoft.com/office/drawing/2014/main" val="3482491601"/>
                    </a:ext>
                  </a:extLst>
                </a:gridCol>
              </a:tblGrid>
              <a:tr h="716255">
                <a:tc>
                  <a:txBody>
                    <a:bodyPr/>
                    <a:lstStyle/>
                    <a:p>
                      <a:r>
                        <a:rPr lang="en-GB" dirty="0" smtClean="0"/>
                        <a:t>Part of lung</a:t>
                      </a:r>
                      <a:endParaRPr lang="en-GB" dirty="0"/>
                    </a:p>
                  </a:txBody>
                  <a:tcPr/>
                </a:tc>
                <a:tc>
                  <a:txBody>
                    <a:bodyPr/>
                    <a:lstStyle/>
                    <a:p>
                      <a:r>
                        <a:rPr lang="en-GB" dirty="0" smtClean="0"/>
                        <a:t>Cartilage</a:t>
                      </a:r>
                      <a:endParaRPr lang="en-GB" dirty="0"/>
                    </a:p>
                  </a:txBody>
                  <a:tcPr/>
                </a:tc>
                <a:tc>
                  <a:txBody>
                    <a:bodyPr/>
                    <a:lstStyle/>
                    <a:p>
                      <a:r>
                        <a:rPr lang="en-GB" dirty="0" smtClean="0"/>
                        <a:t>Smooth muscle</a:t>
                      </a:r>
                      <a:endParaRPr lang="en-GB" dirty="0"/>
                    </a:p>
                  </a:txBody>
                  <a:tcPr/>
                </a:tc>
                <a:tc>
                  <a:txBody>
                    <a:bodyPr/>
                    <a:lstStyle/>
                    <a:p>
                      <a:r>
                        <a:rPr lang="en-GB" dirty="0" smtClean="0"/>
                        <a:t>Elastic fibres</a:t>
                      </a:r>
                      <a:endParaRPr lang="en-GB" dirty="0"/>
                    </a:p>
                  </a:txBody>
                  <a:tcPr/>
                </a:tc>
                <a:tc>
                  <a:txBody>
                    <a:bodyPr/>
                    <a:lstStyle/>
                    <a:p>
                      <a:r>
                        <a:rPr lang="en-GB" dirty="0" smtClean="0"/>
                        <a:t>Goblet cells</a:t>
                      </a:r>
                      <a:endParaRPr lang="en-GB" dirty="0"/>
                    </a:p>
                  </a:txBody>
                  <a:tcPr/>
                </a:tc>
                <a:tc>
                  <a:txBody>
                    <a:bodyPr/>
                    <a:lstStyle/>
                    <a:p>
                      <a:r>
                        <a:rPr lang="en-GB" dirty="0" smtClean="0"/>
                        <a:t>Epithelium</a:t>
                      </a:r>
                      <a:endParaRPr lang="en-GB" dirty="0"/>
                    </a:p>
                  </a:txBody>
                  <a:tcPr/>
                </a:tc>
                <a:extLst>
                  <a:ext uri="{0D108BD9-81ED-4DB2-BD59-A6C34878D82A}">
                    <a16:rowId xmlns:a16="http://schemas.microsoft.com/office/drawing/2014/main" val="2415541711"/>
                  </a:ext>
                </a:extLst>
              </a:tr>
              <a:tr h="716255">
                <a:tc>
                  <a:txBody>
                    <a:bodyPr/>
                    <a:lstStyle/>
                    <a:p>
                      <a:r>
                        <a:rPr lang="en-GB" dirty="0" smtClean="0"/>
                        <a:t>Trachea</a:t>
                      </a:r>
                      <a:endParaRPr lang="en-GB" dirty="0"/>
                    </a:p>
                  </a:txBody>
                  <a:tcPr/>
                </a:tc>
                <a:tc>
                  <a:txBody>
                    <a:bodyPr/>
                    <a:lstStyle/>
                    <a:p>
                      <a:r>
                        <a:rPr lang="en-GB" dirty="0" smtClean="0"/>
                        <a:t>Large</a:t>
                      </a:r>
                      <a:r>
                        <a:rPr lang="en-GB" baseline="0" dirty="0" smtClean="0"/>
                        <a:t> c-shape</a:t>
                      </a:r>
                      <a:endParaRPr lang="en-GB" dirty="0"/>
                    </a:p>
                  </a:txBody>
                  <a:tcPr/>
                </a:tc>
                <a:tc>
                  <a:txBody>
                    <a:bodyPr/>
                    <a:lstStyle/>
                    <a:p>
                      <a:r>
                        <a:rPr lang="en-GB" dirty="0" smtClean="0"/>
                        <a:t>Yes</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r>
                        <a:rPr lang="en-GB" dirty="0" smtClean="0"/>
                        <a:t>Ciliated</a:t>
                      </a:r>
                      <a:endParaRPr lang="en-GB" dirty="0"/>
                    </a:p>
                  </a:txBody>
                  <a:tcPr/>
                </a:tc>
                <a:extLst>
                  <a:ext uri="{0D108BD9-81ED-4DB2-BD59-A6C34878D82A}">
                    <a16:rowId xmlns:a16="http://schemas.microsoft.com/office/drawing/2014/main" val="3985613550"/>
                  </a:ext>
                </a:extLst>
              </a:tr>
              <a:tr h="1023222">
                <a:tc>
                  <a:txBody>
                    <a:bodyPr/>
                    <a:lstStyle/>
                    <a:p>
                      <a:r>
                        <a:rPr lang="en-GB" dirty="0" smtClean="0"/>
                        <a:t>Bronchi</a:t>
                      </a:r>
                      <a:endParaRPr lang="en-GB" dirty="0"/>
                    </a:p>
                  </a:txBody>
                  <a:tcPr/>
                </a:tc>
                <a:tc>
                  <a:txBody>
                    <a:bodyPr/>
                    <a:lstStyle/>
                    <a:p>
                      <a:r>
                        <a:rPr lang="en-GB" dirty="0" smtClean="0"/>
                        <a:t>Smaller pieces</a:t>
                      </a:r>
                      <a:r>
                        <a:rPr lang="en-GB" baseline="0" dirty="0" smtClean="0"/>
                        <a:t> of cartilage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Ciliated</a:t>
                      </a:r>
                    </a:p>
                    <a:p>
                      <a:endParaRPr lang="en-GB" dirty="0"/>
                    </a:p>
                  </a:txBody>
                  <a:tcPr/>
                </a:tc>
                <a:extLst>
                  <a:ext uri="{0D108BD9-81ED-4DB2-BD59-A6C34878D82A}">
                    <a16:rowId xmlns:a16="http://schemas.microsoft.com/office/drawing/2014/main" val="1590749483"/>
                  </a:ext>
                </a:extLst>
              </a:tr>
              <a:tr h="10232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Larger</a:t>
                      </a:r>
                      <a:r>
                        <a:rPr lang="en-GB" baseline="0" dirty="0" smtClean="0"/>
                        <a:t> bronchiole</a:t>
                      </a:r>
                      <a:endParaRPr lang="en-GB" dirty="0" smtClean="0"/>
                    </a:p>
                    <a:p>
                      <a:endParaRPr lang="en-GB" dirty="0"/>
                    </a:p>
                  </a:txBody>
                  <a:tcPr/>
                </a:tc>
                <a:tc>
                  <a:txBody>
                    <a:bodyPr/>
                    <a:lstStyle/>
                    <a:p>
                      <a:r>
                        <a:rPr lang="en-GB" dirty="0" smtClean="0"/>
                        <a:t>None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Ciliated</a:t>
                      </a:r>
                    </a:p>
                    <a:p>
                      <a:endParaRPr lang="en-GB" dirty="0"/>
                    </a:p>
                  </a:txBody>
                  <a:tcPr/>
                </a:tc>
                <a:extLst>
                  <a:ext uri="{0D108BD9-81ED-4DB2-BD59-A6C34878D82A}">
                    <a16:rowId xmlns:a16="http://schemas.microsoft.com/office/drawing/2014/main" val="4075136023"/>
                  </a:ext>
                </a:extLst>
              </a:tr>
              <a:tr h="716255">
                <a:tc>
                  <a:txBody>
                    <a:bodyPr/>
                    <a:lstStyle/>
                    <a:p>
                      <a:r>
                        <a:rPr lang="en-GB" dirty="0" smtClean="0"/>
                        <a:t>Smaller bronchiole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None</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No</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Ciliated</a:t>
                      </a:r>
                    </a:p>
                    <a:p>
                      <a:endParaRPr lang="en-GB" dirty="0"/>
                    </a:p>
                  </a:txBody>
                  <a:tcPr/>
                </a:tc>
                <a:extLst>
                  <a:ext uri="{0D108BD9-81ED-4DB2-BD59-A6C34878D82A}">
                    <a16:rowId xmlns:a16="http://schemas.microsoft.com/office/drawing/2014/main" val="177038379"/>
                  </a:ext>
                </a:extLst>
              </a:tr>
              <a:tr h="716255">
                <a:tc>
                  <a:txBody>
                    <a:bodyPr/>
                    <a:lstStyle/>
                    <a:p>
                      <a:r>
                        <a:rPr lang="en-GB" dirty="0" smtClean="0"/>
                        <a:t>Smallest bronchiole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None</a:t>
                      </a:r>
                    </a:p>
                    <a:p>
                      <a:endParaRPr lang="en-GB" dirty="0"/>
                    </a:p>
                  </a:txBody>
                  <a:tcPr/>
                </a:tc>
                <a:tc>
                  <a:txBody>
                    <a:bodyPr/>
                    <a:lstStyle/>
                    <a:p>
                      <a:r>
                        <a:rPr lang="en-GB" dirty="0" smtClean="0"/>
                        <a:t>No</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No</a:t>
                      </a:r>
                    </a:p>
                    <a:p>
                      <a:endParaRPr lang="en-GB" dirty="0"/>
                    </a:p>
                  </a:txBody>
                  <a:tcPr/>
                </a:tc>
                <a:tc>
                  <a:txBody>
                    <a:bodyPr/>
                    <a:lstStyle/>
                    <a:p>
                      <a:r>
                        <a:rPr lang="en-GB" dirty="0" smtClean="0"/>
                        <a:t>No</a:t>
                      </a:r>
                      <a:r>
                        <a:rPr lang="en-GB" baseline="0" dirty="0" smtClean="0"/>
                        <a:t> cilia</a:t>
                      </a:r>
                      <a:endParaRPr lang="en-GB" dirty="0"/>
                    </a:p>
                  </a:txBody>
                  <a:tcPr/>
                </a:tc>
                <a:extLst>
                  <a:ext uri="{0D108BD9-81ED-4DB2-BD59-A6C34878D82A}">
                    <a16:rowId xmlns:a16="http://schemas.microsoft.com/office/drawing/2014/main" val="1385403986"/>
                  </a:ext>
                </a:extLst>
              </a:tr>
              <a:tr h="716255">
                <a:tc>
                  <a:txBody>
                    <a:bodyPr/>
                    <a:lstStyle/>
                    <a:p>
                      <a:r>
                        <a:rPr lang="en-GB" dirty="0" smtClean="0"/>
                        <a:t>Alveoli</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None</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No</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Yes</a:t>
                      </a: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No</a:t>
                      </a:r>
                    </a:p>
                    <a:p>
                      <a:endParaRPr lang="en-GB" dirty="0"/>
                    </a:p>
                  </a:txBody>
                  <a:tcPr/>
                </a:tc>
                <a:tc>
                  <a:txBody>
                    <a:bodyPr/>
                    <a:lstStyle/>
                    <a:p>
                      <a:r>
                        <a:rPr lang="en-GB" dirty="0" smtClean="0"/>
                        <a:t>No cilia</a:t>
                      </a:r>
                      <a:endParaRPr lang="en-GB" dirty="0"/>
                    </a:p>
                  </a:txBody>
                  <a:tcPr/>
                </a:tc>
                <a:extLst>
                  <a:ext uri="{0D108BD9-81ED-4DB2-BD59-A6C34878D82A}">
                    <a16:rowId xmlns:a16="http://schemas.microsoft.com/office/drawing/2014/main" val="641440265"/>
                  </a:ext>
                </a:extLst>
              </a:tr>
            </a:tbl>
          </a:graphicData>
        </a:graphic>
      </p:graphicFrame>
    </p:spTree>
    <p:extLst>
      <p:ext uri="{BB962C8B-B14F-4D97-AF65-F5344CB8AC3E}">
        <p14:creationId xmlns:p14="http://schemas.microsoft.com/office/powerpoint/2010/main" val="5264788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77179"/>
          </a:xfrm>
        </p:spPr>
        <p:txBody>
          <a:bodyPr/>
          <a:lstStyle/>
          <a:p>
            <a:r>
              <a:rPr lang="en-GB" dirty="0" smtClean="0"/>
              <a:t>Questions</a:t>
            </a:r>
            <a:endParaRPr lang="en-GB" dirty="0"/>
          </a:p>
        </p:txBody>
      </p:sp>
      <p:sp>
        <p:nvSpPr>
          <p:cNvPr id="3" name="Content Placeholder 2"/>
          <p:cNvSpPr>
            <a:spLocks noGrp="1"/>
          </p:cNvSpPr>
          <p:nvPr>
            <p:ph idx="1"/>
          </p:nvPr>
        </p:nvSpPr>
        <p:spPr>
          <a:xfrm>
            <a:off x="1097280" y="1729047"/>
            <a:ext cx="10058400" cy="4140046"/>
          </a:xfrm>
        </p:spPr>
        <p:txBody>
          <a:bodyPr/>
          <a:lstStyle/>
          <a:p>
            <a:r>
              <a:rPr lang="en-GB" dirty="0" smtClean="0"/>
              <a:t>What is the function of goblet cells?</a:t>
            </a:r>
          </a:p>
          <a:p>
            <a:r>
              <a:rPr lang="en-GB" dirty="0" smtClean="0"/>
              <a:t>Describe the distribution of smooth muscle in the respiratory system.</a:t>
            </a:r>
          </a:p>
          <a:p>
            <a:r>
              <a:rPr lang="en-GB" dirty="0" smtClean="0"/>
              <a:t>A student is given a lung dissection consisting of a trachea, a bronchus and a larger bronchiole. Apart from the differences In size, explain how the student will be able to tell the trachea, bronchus and bronchiole apart.</a:t>
            </a:r>
          </a:p>
          <a:p>
            <a:r>
              <a:rPr lang="en-GB" dirty="0" smtClean="0"/>
              <a:t>The same student examines two  tissue samples under a microscope – one from one of the smallest bronchioles and one from a larger bronchiole. </a:t>
            </a:r>
            <a:r>
              <a:rPr lang="en-GB" smtClean="0"/>
              <a:t>Explain </a:t>
            </a:r>
            <a:r>
              <a:rPr lang="en-GB" dirty="0" smtClean="0"/>
              <a:t>how the student will be able to tell the two tissue </a:t>
            </a:r>
            <a:r>
              <a:rPr lang="en-GB" smtClean="0"/>
              <a:t>samples apart.</a:t>
            </a:r>
            <a:endParaRPr lang="en-GB" dirty="0"/>
          </a:p>
        </p:txBody>
      </p:sp>
    </p:spTree>
    <p:extLst>
      <p:ext uri="{BB962C8B-B14F-4D97-AF65-F5344CB8AC3E}">
        <p14:creationId xmlns:p14="http://schemas.microsoft.com/office/powerpoint/2010/main" val="5836956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aims</a:t>
            </a:r>
            <a:endParaRPr lang="en-GB" dirty="0"/>
          </a:p>
        </p:txBody>
      </p:sp>
      <p:sp>
        <p:nvSpPr>
          <p:cNvPr id="3" name="Content Placeholder 2"/>
          <p:cNvSpPr>
            <a:spLocks noGrp="1"/>
          </p:cNvSpPr>
          <p:nvPr>
            <p:ph idx="1"/>
          </p:nvPr>
        </p:nvSpPr>
        <p:spPr/>
        <p:txBody>
          <a:bodyPr/>
          <a:lstStyle/>
          <a:p>
            <a:r>
              <a:rPr lang="en-GB" dirty="0"/>
              <a:t>After this lecture you should be able to:</a:t>
            </a:r>
          </a:p>
          <a:p>
            <a:r>
              <a:rPr lang="en-GB" dirty="0"/>
              <a:t>Describe the relevance of surface area to volume ratio</a:t>
            </a:r>
          </a:p>
          <a:p>
            <a:r>
              <a:rPr lang="en-GB" dirty="0"/>
              <a:t>Describe why and how multicellular organisms adapted by developing specialised exchange surfaces</a:t>
            </a:r>
          </a:p>
          <a:p>
            <a:r>
              <a:rPr lang="en-GB" dirty="0"/>
              <a:t>Describe the specialised features of exchange surfaces in relation to the respiratory system</a:t>
            </a:r>
          </a:p>
          <a:p>
            <a:r>
              <a:rPr lang="en-GB"/>
              <a:t>Describe the structures of the respiratory system</a:t>
            </a:r>
          </a:p>
          <a:p>
            <a:endParaRPr lang="en-GB" dirty="0"/>
          </a:p>
        </p:txBody>
      </p:sp>
    </p:spTree>
    <p:extLst>
      <p:ext uri="{BB962C8B-B14F-4D97-AF65-F5344CB8AC3E}">
        <p14:creationId xmlns:p14="http://schemas.microsoft.com/office/powerpoint/2010/main" val="751511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a:t>
            </a:r>
            <a:endParaRPr lang="en-GB" dirty="0"/>
          </a:p>
        </p:txBody>
      </p:sp>
      <p:sp>
        <p:nvSpPr>
          <p:cNvPr id="3" name="Content Placeholder 2"/>
          <p:cNvSpPr>
            <a:spLocks noGrp="1"/>
          </p:cNvSpPr>
          <p:nvPr>
            <p:ph idx="1"/>
          </p:nvPr>
        </p:nvSpPr>
        <p:spPr/>
        <p:txBody>
          <a:bodyPr/>
          <a:lstStyle/>
          <a:p>
            <a:r>
              <a:rPr lang="en-GB" sz="2800" dirty="0" smtClean="0"/>
              <a:t>“Students </a:t>
            </a:r>
            <a:r>
              <a:rPr lang="en-GB" sz="2800" dirty="0"/>
              <a:t>should demonstrate an understanding of how surface area to volume ratio affects an organism’s ability to exchange materials with its environment and how multicellular organisms have adapted so that materials can be exchanged effectively.”</a:t>
            </a:r>
          </a:p>
          <a:p>
            <a:endParaRPr lang="en-GB" dirty="0"/>
          </a:p>
        </p:txBody>
      </p:sp>
    </p:spTree>
    <p:extLst>
      <p:ext uri="{BB962C8B-B14F-4D97-AF65-F5344CB8AC3E}">
        <p14:creationId xmlns:p14="http://schemas.microsoft.com/office/powerpoint/2010/main" val="2868221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aims</a:t>
            </a:r>
            <a:endParaRPr lang="en-GB" dirty="0"/>
          </a:p>
        </p:txBody>
      </p:sp>
      <p:sp>
        <p:nvSpPr>
          <p:cNvPr id="3" name="Content Placeholder 2"/>
          <p:cNvSpPr>
            <a:spLocks noGrp="1"/>
          </p:cNvSpPr>
          <p:nvPr>
            <p:ph idx="1"/>
          </p:nvPr>
        </p:nvSpPr>
        <p:spPr/>
        <p:txBody>
          <a:bodyPr/>
          <a:lstStyle/>
          <a:p>
            <a:r>
              <a:rPr lang="en-GB" dirty="0" smtClean="0"/>
              <a:t>After this lecture you should be able to:</a:t>
            </a:r>
          </a:p>
          <a:p>
            <a:r>
              <a:rPr lang="en-GB" dirty="0" smtClean="0"/>
              <a:t>Describe the relevance of surface area to volume ratio</a:t>
            </a:r>
          </a:p>
          <a:p>
            <a:r>
              <a:rPr lang="en-GB" dirty="0" smtClean="0"/>
              <a:t>Describe why and how multicellular organisms adapted by developing specialised exchange surfaces</a:t>
            </a:r>
          </a:p>
          <a:p>
            <a:r>
              <a:rPr lang="en-GB" dirty="0" smtClean="0"/>
              <a:t>Describe the specialised features of exchange surfaces in relation to the respiratory system</a:t>
            </a:r>
          </a:p>
          <a:p>
            <a:r>
              <a:rPr lang="en-GB" dirty="0" smtClean="0"/>
              <a:t>Describe the structures of the respiratory system</a:t>
            </a:r>
            <a:endParaRPr lang="en-GB" dirty="0"/>
          </a:p>
        </p:txBody>
      </p:sp>
    </p:spTree>
    <p:extLst>
      <p:ext uri="{BB962C8B-B14F-4D97-AF65-F5344CB8AC3E}">
        <p14:creationId xmlns:p14="http://schemas.microsoft.com/office/powerpoint/2010/main" val="2655569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Surface area to volume ratio</a:t>
            </a:r>
            <a:endParaRPr lang="en-GB" dirty="0"/>
          </a:p>
        </p:txBody>
      </p:sp>
      <p:sp>
        <p:nvSpPr>
          <p:cNvPr id="3" name="Content Placeholder 2"/>
          <p:cNvSpPr>
            <a:spLocks noGrp="1"/>
          </p:cNvSpPr>
          <p:nvPr>
            <p:ph idx="1"/>
          </p:nvPr>
        </p:nvSpPr>
        <p:spPr/>
        <p:txBody>
          <a:bodyPr/>
          <a:lstStyle/>
          <a:p>
            <a:r>
              <a:rPr lang="en-GB" sz="2800" dirty="0" smtClean="0"/>
              <a:t>All organisms need to exchange materials with the environment</a:t>
            </a:r>
          </a:p>
          <a:p>
            <a:r>
              <a:rPr lang="en-GB" sz="2800" dirty="0" smtClean="0"/>
              <a:t>Cells need to take in oxygen and glucose and remove waste products like urea and CO</a:t>
            </a:r>
            <a:r>
              <a:rPr lang="en-GB" sz="2800" baseline="-25000" dirty="0" smtClean="0"/>
              <a:t>2 </a:t>
            </a:r>
          </a:p>
          <a:p>
            <a:r>
              <a:rPr lang="en-GB" sz="2800" dirty="0" smtClean="0"/>
              <a:t>How easy or difficult this is depends on the surface area to volume ratio</a:t>
            </a:r>
          </a:p>
          <a:p>
            <a:r>
              <a:rPr lang="en-GB" sz="2800" dirty="0" smtClean="0"/>
              <a:t>Small animals (e.g. mouse) have a relatively large surface area to volume ratio compared to e.g. an elephant</a:t>
            </a:r>
          </a:p>
          <a:p>
            <a:endParaRPr lang="en-GB" dirty="0"/>
          </a:p>
        </p:txBody>
      </p:sp>
    </p:spTree>
    <p:extLst>
      <p:ext uri="{BB962C8B-B14F-4D97-AF65-F5344CB8AC3E}">
        <p14:creationId xmlns:p14="http://schemas.microsoft.com/office/powerpoint/2010/main" val="1328581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55469" y="862813"/>
            <a:ext cx="10316095" cy="4728721"/>
          </a:xfrm>
          <a:prstGeom prst="rect">
            <a:avLst/>
          </a:prstGeom>
        </p:spPr>
      </p:pic>
    </p:spTree>
    <p:extLst>
      <p:ext uri="{BB962C8B-B14F-4D97-AF65-F5344CB8AC3E}">
        <p14:creationId xmlns:p14="http://schemas.microsoft.com/office/powerpoint/2010/main" val="2011941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Exchange surfaces </a:t>
            </a:r>
            <a:endParaRPr lang="en-GB" dirty="0"/>
          </a:p>
        </p:txBody>
      </p:sp>
      <p:sp>
        <p:nvSpPr>
          <p:cNvPr id="3" name="Content Placeholder 2"/>
          <p:cNvSpPr>
            <a:spLocks noGrp="1"/>
          </p:cNvSpPr>
          <p:nvPr>
            <p:ph idx="1"/>
          </p:nvPr>
        </p:nvSpPr>
        <p:spPr/>
        <p:txBody>
          <a:bodyPr/>
          <a:lstStyle/>
          <a:p>
            <a:r>
              <a:rPr lang="en-GB" dirty="0" smtClean="0"/>
              <a:t>All cells need nutrients and oxygen and need to remove waste</a:t>
            </a:r>
          </a:p>
          <a:p>
            <a:r>
              <a:rPr lang="en-GB" dirty="0" smtClean="0"/>
              <a:t>For single celled organisms, materials can diffuse into and out of cells as distances involved are small</a:t>
            </a:r>
          </a:p>
          <a:p>
            <a:r>
              <a:rPr lang="en-GB" dirty="0" smtClean="0"/>
              <a:t>This won’t work for multicellular organisms:</a:t>
            </a:r>
          </a:p>
          <a:p>
            <a:pPr marL="457200" indent="-457200">
              <a:buFont typeface="+mj-lt"/>
              <a:buAutoNum type="alphaLcPeriod"/>
            </a:pPr>
            <a:r>
              <a:rPr lang="en-GB" dirty="0" smtClean="0"/>
              <a:t>Some cells are deep within the body and a long distance away from the surface</a:t>
            </a:r>
          </a:p>
          <a:p>
            <a:pPr marL="457200" indent="-457200">
              <a:buFont typeface="+mj-lt"/>
              <a:buAutoNum type="alphaLcPeriod"/>
            </a:pPr>
            <a:r>
              <a:rPr lang="en-GB" dirty="0" smtClean="0"/>
              <a:t>With large animals, the surface area to volume ratio is low so they cannot rely on getting all they need from the small surface</a:t>
            </a:r>
          </a:p>
          <a:p>
            <a:pPr marL="457200" indent="-457200">
              <a:buFont typeface="+mj-lt"/>
              <a:buAutoNum type="alphaLcPeriod"/>
            </a:pPr>
            <a:r>
              <a:rPr lang="en-GB" dirty="0" err="1" smtClean="0"/>
              <a:t>Multicelllular</a:t>
            </a:r>
            <a:r>
              <a:rPr lang="en-GB" dirty="0" smtClean="0"/>
              <a:t> organisms have a higher metabolic rate compared to single-celled organisms so need more oxygen and glucose as it is used up quickly</a:t>
            </a:r>
          </a:p>
          <a:p>
            <a:r>
              <a:rPr lang="en-GB" dirty="0" smtClean="0"/>
              <a:t> </a:t>
            </a:r>
          </a:p>
          <a:p>
            <a:endParaRPr lang="en-GB" dirty="0"/>
          </a:p>
        </p:txBody>
      </p:sp>
    </p:spTree>
    <p:extLst>
      <p:ext uri="{BB962C8B-B14F-4D97-AF65-F5344CB8AC3E}">
        <p14:creationId xmlns:p14="http://schemas.microsoft.com/office/powerpoint/2010/main" val="1501122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Specialised features of exchange surfaces</a:t>
            </a:r>
            <a:endParaRPr lang="en-GB" dirty="0"/>
          </a:p>
        </p:txBody>
      </p:sp>
      <p:sp>
        <p:nvSpPr>
          <p:cNvPr id="3" name="Content Placeholder 2"/>
          <p:cNvSpPr>
            <a:spLocks noGrp="1"/>
          </p:cNvSpPr>
          <p:nvPr>
            <p:ph idx="1"/>
          </p:nvPr>
        </p:nvSpPr>
        <p:spPr/>
        <p:txBody>
          <a:bodyPr>
            <a:normAutofit/>
          </a:bodyPr>
          <a:lstStyle/>
          <a:p>
            <a:r>
              <a:rPr lang="en-GB" sz="2800" dirty="0" smtClean="0"/>
              <a:t>Have large surface area</a:t>
            </a:r>
          </a:p>
          <a:p>
            <a:r>
              <a:rPr lang="en-GB" sz="2800" dirty="0" smtClean="0"/>
              <a:t>Thin </a:t>
            </a:r>
          </a:p>
          <a:p>
            <a:r>
              <a:rPr lang="en-GB" sz="2800" dirty="0" smtClean="0"/>
              <a:t>Good blood supply coupled to ventilation</a:t>
            </a:r>
          </a:p>
          <a:p>
            <a:r>
              <a:rPr lang="en-GB" sz="2800" dirty="0" smtClean="0"/>
              <a:t>E.g. alveoli</a:t>
            </a:r>
            <a:endParaRPr lang="en-GB" sz="2800" dirty="0"/>
          </a:p>
        </p:txBody>
      </p:sp>
    </p:spTree>
    <p:extLst>
      <p:ext uri="{BB962C8B-B14F-4D97-AF65-F5344CB8AC3E}">
        <p14:creationId xmlns:p14="http://schemas.microsoft.com/office/powerpoint/2010/main" val="1284847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94359"/>
            <a:ext cx="3200400" cy="1167939"/>
          </a:xfrm>
        </p:spPr>
        <p:txBody>
          <a:bodyPr/>
          <a:lstStyle/>
          <a:p>
            <a:r>
              <a:rPr lang="en-GB" dirty="0" smtClean="0"/>
              <a:t>Alveoli</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00600" y="925910"/>
            <a:ext cx="6492875" cy="4869656"/>
          </a:xfrm>
        </p:spPr>
      </p:pic>
      <p:sp>
        <p:nvSpPr>
          <p:cNvPr id="6" name="Text Placeholder 5"/>
          <p:cNvSpPr>
            <a:spLocks noGrp="1"/>
          </p:cNvSpPr>
          <p:nvPr>
            <p:ph type="body" sz="half" idx="2"/>
          </p:nvPr>
        </p:nvSpPr>
        <p:spPr>
          <a:xfrm>
            <a:off x="457200" y="2186248"/>
            <a:ext cx="3200400" cy="4118956"/>
          </a:xfrm>
        </p:spPr>
        <p:txBody>
          <a:bodyPr>
            <a:normAutofit/>
          </a:bodyPr>
          <a:lstStyle/>
          <a:p>
            <a:r>
              <a:rPr lang="en-GB" sz="2000" dirty="0" smtClean="0"/>
              <a:t>Gas exchange surface </a:t>
            </a:r>
          </a:p>
          <a:p>
            <a:r>
              <a:rPr lang="en-GB" sz="2000" dirty="0" smtClean="0"/>
              <a:t>Single layer of </a:t>
            </a:r>
            <a:r>
              <a:rPr lang="en-GB" sz="2000" b="1" dirty="0" smtClean="0"/>
              <a:t>thin, flat </a:t>
            </a:r>
            <a:r>
              <a:rPr lang="en-GB" sz="2000" dirty="0" smtClean="0"/>
              <a:t>cells, called </a:t>
            </a:r>
            <a:r>
              <a:rPr lang="en-GB" sz="2000" b="1" dirty="0" smtClean="0"/>
              <a:t>alveolar epithelium</a:t>
            </a:r>
          </a:p>
          <a:p>
            <a:r>
              <a:rPr lang="en-GB" sz="2000" dirty="0" smtClean="0"/>
              <a:t>O</a:t>
            </a:r>
            <a:r>
              <a:rPr lang="en-GB" sz="2000" baseline="-25000" dirty="0" smtClean="0"/>
              <a:t>2 </a:t>
            </a:r>
            <a:r>
              <a:rPr lang="en-GB" sz="2000" b="1" dirty="0" smtClean="0"/>
              <a:t>diffuses</a:t>
            </a:r>
            <a:r>
              <a:rPr lang="en-GB" sz="2000" dirty="0" smtClean="0"/>
              <a:t> from the alveoli space  into red blood cells and CO</a:t>
            </a:r>
            <a:r>
              <a:rPr lang="en-GB" sz="2000" baseline="-25000" dirty="0" smtClean="0"/>
              <a:t>2 </a:t>
            </a:r>
            <a:r>
              <a:rPr lang="en-GB" sz="2000" b="1" dirty="0" smtClean="0"/>
              <a:t>diffuses</a:t>
            </a:r>
            <a:r>
              <a:rPr lang="en-GB" sz="2000" dirty="0" smtClean="0"/>
              <a:t> into the alveoli space from the red blood cells and plasma</a:t>
            </a:r>
          </a:p>
          <a:p>
            <a:r>
              <a:rPr lang="en-GB" sz="2000" dirty="0" smtClean="0"/>
              <a:t>Rate of  diffusion is aided by </a:t>
            </a:r>
            <a:r>
              <a:rPr lang="en-GB" sz="2000" b="1" dirty="0" smtClean="0"/>
              <a:t>thin</a:t>
            </a:r>
            <a:r>
              <a:rPr lang="en-GB" sz="2000" dirty="0" smtClean="0"/>
              <a:t> epithelium of alveolus and capillary wall  </a:t>
            </a:r>
            <a:endParaRPr lang="en-GB" sz="2000" dirty="0"/>
          </a:p>
        </p:txBody>
      </p:sp>
    </p:spTree>
    <p:extLst>
      <p:ext uri="{BB962C8B-B14F-4D97-AF65-F5344CB8AC3E}">
        <p14:creationId xmlns:p14="http://schemas.microsoft.com/office/powerpoint/2010/main" val="499222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94359"/>
            <a:ext cx="3200400" cy="1167939"/>
          </a:xfrm>
        </p:spPr>
        <p:txBody>
          <a:bodyPr/>
          <a:lstStyle/>
          <a:p>
            <a:r>
              <a:rPr lang="en-GB" dirty="0" smtClean="0"/>
              <a:t>Alveoli</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00600" y="925910"/>
            <a:ext cx="6492875" cy="4869656"/>
          </a:xfrm>
        </p:spPr>
      </p:pic>
      <p:sp>
        <p:nvSpPr>
          <p:cNvPr id="6" name="Text Placeholder 5"/>
          <p:cNvSpPr>
            <a:spLocks noGrp="1"/>
          </p:cNvSpPr>
          <p:nvPr>
            <p:ph type="body" sz="half" idx="2"/>
          </p:nvPr>
        </p:nvSpPr>
        <p:spPr>
          <a:xfrm>
            <a:off x="457200" y="2186248"/>
            <a:ext cx="3200400" cy="4118956"/>
          </a:xfrm>
        </p:spPr>
        <p:txBody>
          <a:bodyPr>
            <a:normAutofit/>
          </a:bodyPr>
          <a:lstStyle/>
          <a:p>
            <a:r>
              <a:rPr lang="en-GB" sz="2000" dirty="0" smtClean="0"/>
              <a:t>Each alveolus is surrounded by a large </a:t>
            </a:r>
            <a:r>
              <a:rPr lang="en-GB" sz="2000" b="1" dirty="0" smtClean="0"/>
              <a:t>capillary network</a:t>
            </a:r>
          </a:p>
          <a:p>
            <a:r>
              <a:rPr lang="en-GB" sz="2000" dirty="0" smtClean="0"/>
              <a:t>Each alveolus has its own </a:t>
            </a:r>
            <a:r>
              <a:rPr lang="en-GB" sz="2000" b="1" dirty="0" smtClean="0"/>
              <a:t>blood supply</a:t>
            </a:r>
          </a:p>
          <a:p>
            <a:r>
              <a:rPr lang="en-GB" sz="2000" dirty="0" smtClean="0"/>
              <a:t>Lungs are ventilated – we breathe in and out which replaces the air in the alveoli continuously </a:t>
            </a:r>
          </a:p>
          <a:p>
            <a:r>
              <a:rPr lang="en-GB" sz="2000" dirty="0" smtClean="0"/>
              <a:t>Maintains concentration gradient of O</a:t>
            </a:r>
            <a:r>
              <a:rPr lang="en-GB" sz="2000" baseline="-25000" dirty="0" smtClean="0"/>
              <a:t>2</a:t>
            </a:r>
            <a:r>
              <a:rPr lang="en-GB" sz="2000" dirty="0" smtClean="0"/>
              <a:t> and CO</a:t>
            </a:r>
            <a:r>
              <a:rPr lang="en-GB" sz="2000" baseline="-25000" dirty="0" smtClean="0"/>
              <a:t>2</a:t>
            </a:r>
          </a:p>
          <a:p>
            <a:r>
              <a:rPr lang="en-GB" sz="2000" dirty="0" smtClean="0"/>
              <a:t> </a:t>
            </a:r>
            <a:endParaRPr lang="en-GB" sz="2000" dirty="0"/>
          </a:p>
        </p:txBody>
      </p:sp>
    </p:spTree>
    <p:extLst>
      <p:ext uri="{BB962C8B-B14F-4D97-AF65-F5344CB8AC3E}">
        <p14:creationId xmlns:p14="http://schemas.microsoft.com/office/powerpoint/2010/main" val="2501189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402</TotalTime>
  <Words>1090</Words>
  <Application>Microsoft Office PowerPoint</Application>
  <PresentationFormat>Widescreen</PresentationFormat>
  <Paragraphs>130</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Calibri</vt:lpstr>
      <vt:lpstr>Calibri Light</vt:lpstr>
      <vt:lpstr>Retrospect</vt:lpstr>
      <vt:lpstr>Respiratory System</vt:lpstr>
      <vt:lpstr>Learning objective</vt:lpstr>
      <vt:lpstr>Lesson aims</vt:lpstr>
      <vt:lpstr>Surface area to volume ratio</vt:lpstr>
      <vt:lpstr>PowerPoint Presentation</vt:lpstr>
      <vt:lpstr>Exchange surfaces </vt:lpstr>
      <vt:lpstr>Specialised features of exchange surfaces</vt:lpstr>
      <vt:lpstr>Alveoli</vt:lpstr>
      <vt:lpstr>Alveoli</vt:lpstr>
      <vt:lpstr>Quick questions</vt:lpstr>
      <vt:lpstr>Gaseous exchange in humans</vt:lpstr>
      <vt:lpstr>Gaseous exchange in humans</vt:lpstr>
      <vt:lpstr>Lung gross structure</vt:lpstr>
      <vt:lpstr>Gaseous exchange structures</vt:lpstr>
      <vt:lpstr>Gaseous exchange structures</vt:lpstr>
      <vt:lpstr>PowerPoint Presentation</vt:lpstr>
      <vt:lpstr>Questions</vt:lpstr>
      <vt:lpstr>Lesson aims</vt:lpstr>
    </vt:vector>
  </TitlesOfParts>
  <Company>Queen Mary, University of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Respiratory System</dc:title>
  <dc:creator>Nyree Myatt</dc:creator>
  <cp:lastModifiedBy>Nyree Myatt</cp:lastModifiedBy>
  <cp:revision>31</cp:revision>
  <dcterms:created xsi:type="dcterms:W3CDTF">2019-12-09T11:55:24Z</dcterms:created>
  <dcterms:modified xsi:type="dcterms:W3CDTF">2020-01-10T09:43:53Z</dcterms:modified>
</cp:coreProperties>
</file>