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87" r:id="rId3"/>
    <p:sldId id="388" r:id="rId4"/>
    <p:sldId id="259" r:id="rId5"/>
    <p:sldId id="389" r:id="rId6"/>
    <p:sldId id="422" r:id="rId7"/>
    <p:sldId id="423" r:id="rId8"/>
    <p:sldId id="532" r:id="rId9"/>
    <p:sldId id="424" r:id="rId10"/>
    <p:sldId id="488" r:id="rId11"/>
    <p:sldId id="428" r:id="rId12"/>
    <p:sldId id="429" r:id="rId13"/>
    <p:sldId id="548" r:id="rId14"/>
    <p:sldId id="432" r:id="rId15"/>
    <p:sldId id="433" r:id="rId16"/>
    <p:sldId id="498" r:id="rId17"/>
    <p:sldId id="496" r:id="rId18"/>
    <p:sldId id="495" r:id="rId19"/>
    <p:sldId id="257" r:id="rId20"/>
    <p:sldId id="258" r:id="rId21"/>
    <p:sldId id="361" r:id="rId22"/>
    <p:sldId id="281" r:id="rId23"/>
    <p:sldId id="277" r:id="rId24"/>
    <p:sldId id="318" r:id="rId25"/>
    <p:sldId id="283" r:id="rId26"/>
    <p:sldId id="285" r:id="rId27"/>
    <p:sldId id="263" r:id="rId28"/>
    <p:sldId id="287" r:id="rId29"/>
    <p:sldId id="288" r:id="rId30"/>
    <p:sldId id="296" r:id="rId31"/>
    <p:sldId id="291" r:id="rId32"/>
    <p:sldId id="540" r:id="rId33"/>
    <p:sldId id="542" r:id="rId34"/>
    <p:sldId id="531" r:id="rId35"/>
  </p:sldIdLst>
  <p:sldSz cx="9144000" cy="6858000" type="screen4x3"/>
  <p:notesSz cx="6858000" cy="9144000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McGettigan" initials="" lastIdx="3" clrIdx="0"/>
  <p:cmAuthor id="2" name="Nicole Pereira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3165"/>
  </p:normalViewPr>
  <p:slideViewPr>
    <p:cSldViewPr>
      <p:cViewPr varScale="1">
        <p:scale>
          <a:sx n="66" d="100"/>
          <a:sy n="66" d="100"/>
        </p:scale>
        <p:origin x="844" y="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17532"/>
    </p:cViewPr>
  </p:sorterViewPr>
  <p:notesViewPr>
    <p:cSldViewPr>
      <p:cViewPr varScale="1">
        <p:scale>
          <a:sx n="53" d="100"/>
          <a:sy n="53" d="100"/>
        </p:scale>
        <p:origin x="240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366220-2B65-3DCB-8B9F-25F71D35DA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F84F5B-09C9-C0E1-CC99-328BCF77FE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BE82853-294E-4DB5-AA94-0D964BCEE631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A247C9-AF51-9DFF-91AD-62EC821D22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7122A5-602C-D70C-6E55-FE4D27D499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6130C6-D43A-42A4-9693-D28E1AB29F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17BEDA-B97A-EAAC-245E-216D6E96A4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0D23B1-6348-E2B4-CEE3-1872CB8C88B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4F09F0A-14E2-4E9E-A253-2015F4F226A0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64A8399-4DDE-154D-F074-EAA86592BA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02D5143-FF7E-B9C4-F0C3-7B9602177C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7D021C-FFF6-9CFC-D853-93DDCB6493A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CEEABB-B6EC-BB82-3787-E3EDD29114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5E7D38A-C611-4E75-8CEA-7F9FFC6753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07373CB8-4DC3-29F1-B2D0-AC78D467EB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FB9512F2-F4EB-F7EA-EF6E-92E3EABC7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69050FBF-847F-2C5E-D542-76ACAA8EE6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801C5E-18C4-4C8D-A821-1BAA1C590BA6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4BDFF-DA31-33B4-7200-2978407CB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C15AA-358E-4804-8CAE-2D572074D2D3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F6850-A91B-97AF-AFCD-F7DDA088F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4063E-CA3F-1254-BF6A-70EB73D4D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A90EB-7255-43C9-9A74-40363D4FFF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4A1F3-8BAF-C3E7-BE22-4668618FB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7B215-FCC7-45EA-B575-CD720EC413C4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1B1BD-13CA-1B60-A463-54248274D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502CA-5F49-67E1-A763-B0081C089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BE007-B8E3-4834-8361-2A905C957B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20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179A1-8AF3-BED4-8EAE-D7F16B55C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7D198-F6A7-4A94-891E-28B30CA5E404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99DFE-7A7B-47A6-39F0-91A105D8A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5E12-996B-7B47-8801-D44D6CD2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7D54E-5B7A-46CD-90E9-7E12D4C030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84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467544" y="2348880"/>
            <a:ext cx="8279383" cy="39592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32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34244-9D81-D95C-6E0F-9F5140AC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ACEC8-7477-42B4-9947-C935BD4549E2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4F895-A4D4-CA8B-8D5E-A4685D109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2645B-8E53-2D9B-B1D1-AC7B66B9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A2A06-A245-486B-A3B8-C37A6CA7E6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55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CA2A3-6B33-F5E9-635C-D9B7EB9DD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08FBE-DE55-47F9-99B8-B36580EE1395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26B5C-EEEF-547E-814C-284D0B9A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07C59-1C48-E68C-49E2-934213E72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67571-ADB7-4083-95A7-A21DB1CDD4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65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AA9B6-DDE0-5C96-AE42-A03F01CE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12F27-781F-4F97-B9A8-125064BA30DF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B3310-0108-558A-8309-62AF34A97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5C0C0-A5AB-2034-5B1D-DAC0AD252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1A485-22E5-44FC-8402-331426EE6B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54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155EB5-3CB0-40EE-43E4-D9C142CBA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4450B-121E-450D-8B52-6C766AB65BDC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7237AEC-4428-212B-4DAC-653EA40FA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F3BE0E1-438F-1F2C-5D47-D2BCDBE0B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900C3-2149-4783-BD89-215C97716E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55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29B3437-92FE-C633-D9CA-6C2E2A60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B5D9-F478-4272-AA6F-1274F5162C5B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FDC57C9-5092-30E3-9F54-6F953FC74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4CE1030-1E24-B968-6D53-C49102C0F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D30C5-DBFC-450F-9C27-F74582F6DE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28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01716A7-93D2-EB7B-0146-3B81AA778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87394-2F15-4444-957C-41E4D8456DC1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2299A3A-7D1F-A549-E7BB-9940092B2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8114E3-08DF-8A4F-79B0-DE4C5E71C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3204E-5C7D-4173-B0C4-9EF5FD9685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3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C1F4498-9062-781A-2329-FC4ADEECA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3FE3E-6F8C-48BA-A53F-7430C4E283B2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286EB90-F93B-B2E4-BC9F-4832A0B15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AA7671-1D7E-8686-3AD4-57A02AD7D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34810-B2D7-48CA-B80B-F423700D7B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31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D3F933-75B4-9ADD-CEC2-0C6924934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BF89E-9D95-40A9-82CA-1A9B10305339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C7ACB9-4D84-12A9-4FE4-02C609713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E49DED-57E1-FA7D-27DE-9D6299917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F537A-24F5-4566-BED3-14C8022B8D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00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9AAD7F8-C3AC-FB03-D9F9-4ACBB380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C527E-5797-4642-A813-E09442978C59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0A7E2F-7AEE-7031-08AF-EF1F21E2A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801036-5656-731A-A7B1-D638AE469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35544-3944-4C98-807D-7C2DBF55B9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55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DD05574-1C40-7559-B71A-AC424C4C97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35A91BF-A1B6-2206-3F18-50D16BE3C2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8A7E2-7457-7C2A-0E02-66A8004F5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154D41-204F-4493-B845-49BD46C14221}" type="datetimeFigureOut">
              <a:rPr lang="en-GB"/>
              <a:pPr>
                <a:defRPr/>
              </a:pPr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A8CC6-66B8-BBC8-18BF-6D340922E1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3CEF1-3AFE-FD6E-7AED-3F7782C2D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DB418A-1DAC-405C-BCD6-EAF4DF9BA7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9" r:id="rId12"/>
    <p:sldLayoutId id="214748368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chms.ac.uk/default.html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1.xml"/><Relationship Id="rId1" Type="http://schemas.openxmlformats.org/officeDocument/2006/relationships/tags" Target="../tags/tag3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5.xml"/><Relationship Id="rId1" Type="http://schemas.openxmlformats.org/officeDocument/2006/relationships/tags" Target="../tags/tag3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7.xml"/><Relationship Id="rId1" Type="http://schemas.openxmlformats.org/officeDocument/2006/relationships/tags" Target="../tags/tag3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1.xml"/><Relationship Id="rId1" Type="http://schemas.openxmlformats.org/officeDocument/2006/relationships/tags" Target="../tags/tag4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3.xml"/><Relationship Id="rId1" Type="http://schemas.openxmlformats.org/officeDocument/2006/relationships/tags" Target="../tags/tag4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5.xml"/><Relationship Id="rId1" Type="http://schemas.openxmlformats.org/officeDocument/2006/relationships/tags" Target="../tags/tag4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7.xml"/><Relationship Id="rId1" Type="http://schemas.openxmlformats.org/officeDocument/2006/relationships/tags" Target="../tags/tag4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B711A6EC-04AB-87D1-1674-128E7E222EA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58888" y="1628775"/>
            <a:ext cx="6408737" cy="2016125"/>
          </a:xfrm>
        </p:spPr>
        <p:txBody>
          <a:bodyPr/>
          <a:lstStyle/>
          <a:p>
            <a:pPr eaLnBrk="1" hangingPunct="1"/>
            <a:r>
              <a:rPr lang="en-GB" altLang="en-US" sz="4000" b="1" dirty="0"/>
              <a:t>Masterclass 2 – COM and CAL Questions, Answers and learning points</a:t>
            </a:r>
            <a:endParaRPr lang="en-GB" alt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B38F9-519D-C2E2-8589-415EB1465D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baseline="30000" dirty="0">
                <a:solidFill>
                  <a:schemeClr val="tx1"/>
                </a:solidFill>
              </a:rPr>
              <a:t>  </a:t>
            </a:r>
            <a:r>
              <a:rPr lang="en-GB" sz="2800" dirty="0">
                <a:solidFill>
                  <a:schemeClr val="tx1"/>
                </a:solidFill>
              </a:rPr>
              <a:t>18th October &amp; 1st  November 2024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sz="2800" baseline="300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2800" baseline="30000" dirty="0">
                <a:solidFill>
                  <a:schemeClr val="tx1"/>
                </a:solidFill>
              </a:rPr>
              <a:t>Patricia McGettigan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2800" baseline="30000" dirty="0">
                <a:solidFill>
                  <a:schemeClr val="tx1"/>
                </a:solidFill>
              </a:rPr>
              <a:t>Clinical Pharmacologist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2800" baseline="30000" dirty="0">
                <a:solidFill>
                  <a:schemeClr val="tx1"/>
                </a:solidFill>
              </a:rPr>
              <a:t>Head of MBBS CPT teaching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sz="5100" b="1" baseline="30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D5F2DE2A-4194-AE1C-AFBA-D7EACEEF1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ABC9C85D-AB51-7FC6-124A-5EB4720E89C7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may get side effects including rare occurrences of visual disturbances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must not crush the medications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needs regular blood tests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avoid significant exposure to sunlight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continue taking the medications even if he develops side effects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not consume alcohol while taking doxycycline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take the medication with milk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His teeth can be discoloured from the treatment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7115935A-AD57-5186-6531-1F6231DB599F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89B024-15D4-6B2E-B57D-4CABA21F5D60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8677FCD-C167-FB50-D5D1-9107CB88B1EB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COM021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27FD3A9-2E00-1258-06D0-328E464EC9DA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30728" name="TextBox 8">
            <a:extLst>
              <a:ext uri="{FF2B5EF4-FFF2-40B4-BE49-F238E27FC236}">
                <a16:creationId xmlns:a16="http://schemas.microsoft.com/office/drawing/2014/main" id="{FA1A5FD6-8CBA-0E25-48FE-21B6A0613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570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A 24-year old man presents to his GP with moderate-severity acne. Previous trials of topical preparations were unsuccessful in treating his acne. He has been prescribed doxycycline 100 mg orally daily.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CC73C5-B7B0-222D-6BDB-FA35E1FE01C1}"/>
              </a:ext>
            </a:extLst>
          </p:cNvPr>
          <p:cNvSpPr txBox="1"/>
          <p:nvPr/>
        </p:nvSpPr>
        <p:spPr>
          <a:xfrm>
            <a:off x="122238" y="2441575"/>
            <a:ext cx="4381500" cy="1076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most appropriate</a:t>
            </a:r>
            <a:r>
              <a:rPr lang="en-US" sz="1600" b="1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1600" dirty="0">
                <a:latin typeface="+mn-lt"/>
              </a:rPr>
              <a:t>information option that should be communicated to the patient.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it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BE6FD983-30CE-05D8-1174-0935EB5DF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DD6DC3FE-B267-5D03-1C69-3593C3157931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Gastro-intestinal side-effects are common. However, a slow increase in dose may improve tolerability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Metformin may cause a decline in her renal function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is likely to require higher doses in the future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should have adequate contraception when taking metformin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should stop taking metformin if she develops diarrhoea or vomiting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should take metformin 30 minutes before food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will require monitoring for her renal function 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AA808892-E203-0F45-9170-693A787B2E33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785900F-9111-48B1-D551-574C76535909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512164E-9FFA-BE15-E247-6D1B6DB63330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COM023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C694020-8145-4623-3266-6FA8D52738D9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39944" name="TextBox 8">
            <a:extLst>
              <a:ext uri="{FF2B5EF4-FFF2-40B4-BE49-F238E27FC236}">
                <a16:creationId xmlns:a16="http://schemas.microsoft.com/office/drawing/2014/main" id="{D218C7D3-31D5-FEB7-E778-BF0D9B1F9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/>
              <a:t>A 58-year old woman attends her GP with symptoms of increased thirst and urination. Her HbA1c (72 </a:t>
            </a:r>
            <a:r>
              <a:rPr lang="en-GB" altLang="en-US" sz="1600" dirty="0" err="1"/>
              <a:t>mmol</a:t>
            </a:r>
            <a:r>
              <a:rPr lang="en-GB" altLang="en-US" sz="1600" dirty="0"/>
              <a:t>/</a:t>
            </a:r>
            <a:r>
              <a:rPr lang="en-GB" altLang="en-US" sz="1600" dirty="0" err="1"/>
              <a:t>mol</a:t>
            </a:r>
            <a:r>
              <a:rPr lang="en-GB" altLang="en-US" sz="1600" dirty="0"/>
              <a:t>) supports the diagnosis of Type II diabetes mellitus.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/>
              <a:t>She agrees to start metformin 500 mg orally daily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8EA801-E122-C3AA-9F0E-B3A3104C88C6}"/>
              </a:ext>
            </a:extLst>
          </p:cNvPr>
          <p:cNvSpPr txBox="1"/>
          <p:nvPr/>
        </p:nvSpPr>
        <p:spPr>
          <a:xfrm>
            <a:off x="84138" y="2784475"/>
            <a:ext cx="4381500" cy="8302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TRUE information options</a:t>
            </a:r>
            <a:r>
              <a:rPr lang="en-US" sz="1600" dirty="0">
                <a:latin typeface="+mn-lt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all</a:t>
            </a:r>
            <a:r>
              <a:rPr lang="en-US" sz="1600" i="1" dirty="0">
                <a:latin typeface="+mn-lt"/>
              </a:rPr>
              <a:t>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C9BAB07A-A261-839E-CBEF-2F93B0031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A5FBAFFA-6ECD-8007-1A91-25A063E53EDF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Gastro-intestinal side-effects are common. However, a slow increase in dose may improve tolerability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Metformin may cause a decline in her renal function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is likely to require higher doses in the future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should have adequate contraception when taking metformin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should stop taking metformin if she develops diarrhoea or vomiting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63BD2F65-D7D0-EA09-7433-53230CFFC8C7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2C90601-C861-5DF4-B4F9-36E564E9B9BD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2A8C0B5-6255-EF9A-88B3-D89B0DA70F76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COM023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A82CD2E-B512-7EFF-5D65-80A97E53962B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41992" name="TextBox 8">
            <a:extLst>
              <a:ext uri="{FF2B5EF4-FFF2-40B4-BE49-F238E27FC236}">
                <a16:creationId xmlns:a16="http://schemas.microsoft.com/office/drawing/2014/main" id="{5010AEE3-3281-FD15-D6FF-B672E47B8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/>
              <a:t>A 58-year old woman attends her GP following symptoms of increased thirst and urination. Her HbA1c (72 </a:t>
            </a:r>
            <a:r>
              <a:rPr lang="en-GB" altLang="en-US" sz="1600" dirty="0" err="1"/>
              <a:t>mmol</a:t>
            </a:r>
            <a:r>
              <a:rPr lang="en-GB" altLang="en-US" sz="1600" dirty="0"/>
              <a:t>/</a:t>
            </a:r>
            <a:r>
              <a:rPr lang="en-GB" altLang="en-US" sz="1600" dirty="0" err="1"/>
              <a:t>mol</a:t>
            </a:r>
            <a:r>
              <a:rPr lang="en-GB" altLang="en-US" sz="1600" dirty="0"/>
              <a:t>) supports the diagnosis of Type II diabetes mellitus.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/>
              <a:t>She agrees to start metformin 500 mg orally daily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96C096-A4F8-49BD-8FDD-27AF6B2AE2E9}"/>
              </a:ext>
            </a:extLst>
          </p:cNvPr>
          <p:cNvSpPr txBox="1"/>
          <p:nvPr/>
        </p:nvSpPr>
        <p:spPr>
          <a:xfrm>
            <a:off x="84138" y="2784475"/>
            <a:ext cx="4381500" cy="1076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most appropriate</a:t>
            </a:r>
            <a:r>
              <a:rPr lang="en-US" sz="1600" b="1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1600" dirty="0">
                <a:latin typeface="+mn-lt"/>
              </a:rPr>
              <a:t>information option that should be communicated to the patient.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it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B11AB922-C56F-F6CC-F7BF-4E1C1B98A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7B3DFFEB-E462-18B3-8A18-673EE4752E8A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altLang="en-US" sz="1600" dirty="0" err="1"/>
              <a:t>Dapagliflozin</a:t>
            </a:r>
            <a:r>
              <a:rPr lang="en-GB" sz="1600" dirty="0"/>
              <a:t> may cause her blood pressure to drop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altLang="en-US" sz="1600" dirty="0" err="1"/>
              <a:t>Dapagliflozin</a:t>
            </a:r>
            <a:r>
              <a:rPr lang="en-GB" sz="1600" dirty="0"/>
              <a:t> may cause a decline in her renal function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is likely to require higher doses of </a:t>
            </a:r>
            <a:r>
              <a:rPr lang="en-GB" altLang="en-US" sz="1600" dirty="0" err="1"/>
              <a:t>dapagliflozin</a:t>
            </a:r>
            <a:r>
              <a:rPr lang="en-GB" altLang="en-US" sz="1600" dirty="0"/>
              <a:t> </a:t>
            </a:r>
            <a:r>
              <a:rPr lang="en-GB" sz="1600" dirty="0"/>
              <a:t>in the future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requires </a:t>
            </a:r>
            <a:r>
              <a:rPr lang="en-GB" altLang="en-US" sz="1600" dirty="0" err="1"/>
              <a:t>dapagliflozin</a:t>
            </a:r>
            <a:r>
              <a:rPr lang="en-GB" sz="1600" dirty="0"/>
              <a:t> </a:t>
            </a:r>
            <a:r>
              <a:rPr lang="en-GB" altLang="en-US" sz="1600" dirty="0"/>
              <a:t>blood levels to be checked after she commences therapy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should stop taking </a:t>
            </a:r>
            <a:r>
              <a:rPr lang="en-GB" altLang="en-US" sz="1600" dirty="0" err="1"/>
              <a:t>dapagliflozin</a:t>
            </a:r>
            <a:r>
              <a:rPr lang="en-GB" sz="1600" dirty="0"/>
              <a:t> if she develops diarrhoea or vomiting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43D65B9B-02BA-7D52-2F4E-88555A62B131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CF46A4-6927-1805-44BA-79DD09594276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1FCF05D-7F18-9299-62E7-4FA7FE7DAD46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COM023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E5A3263-FF6A-4F8F-2BDA-9FC6E19F3EF1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43016" name="TextBox 8">
            <a:extLst>
              <a:ext uri="{FF2B5EF4-FFF2-40B4-BE49-F238E27FC236}">
                <a16:creationId xmlns:a16="http://schemas.microsoft.com/office/drawing/2014/main" id="{5E323AA4-AF8A-17AB-A190-A433A6BBF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07721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/>
              <a:t>A 48-year old woman unable to tolerate metformin is commenced on </a:t>
            </a:r>
            <a:r>
              <a:rPr lang="en-GB" altLang="en-US" sz="1600" dirty="0" err="1"/>
              <a:t>dapagliflozin</a:t>
            </a:r>
            <a:r>
              <a:rPr lang="en-GB" altLang="en-US" sz="1600" dirty="0"/>
              <a:t> 10mg daily for diabetes.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2C19A5-1D75-2009-8CB3-C02824A5E884}"/>
              </a:ext>
            </a:extLst>
          </p:cNvPr>
          <p:cNvSpPr txBox="1"/>
          <p:nvPr/>
        </p:nvSpPr>
        <p:spPr>
          <a:xfrm>
            <a:off x="84138" y="2784475"/>
            <a:ext cx="4381500" cy="1076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most important</a:t>
            </a:r>
            <a:r>
              <a:rPr lang="en-US" sz="1600" b="1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1600" dirty="0">
                <a:latin typeface="+mn-lt"/>
              </a:rPr>
              <a:t>information option that should be communicated to the patient.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it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4198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E98C41ED-EB33-6FA7-4C79-726743C37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E8DBC154-1DF5-B49E-098B-B12DCE707E00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If not already immune, she should avoid close contact with people who have chickenpox, shingles or measles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She may need to increase steroid dose during </a:t>
            </a:r>
            <a:r>
              <a:rPr lang="en-GB" sz="1400" dirty="0" err="1"/>
              <a:t>peri</a:t>
            </a:r>
            <a:r>
              <a:rPr lang="en-GB" sz="1400" dirty="0"/>
              <a:t>-operative period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She may need to increase steroid dose with </a:t>
            </a:r>
            <a:r>
              <a:rPr lang="en-GB" sz="1400" dirty="0" err="1"/>
              <a:t>intercurrent</a:t>
            </a:r>
            <a:r>
              <a:rPr lang="en-GB" sz="1400" dirty="0"/>
              <a:t> illness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She should carry a Steroid Treatment Card 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She should seek medical advice if worrying psychological changes occur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Steroids are contraindicated in pregnancy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Steroids should be taken in the morning to reduce risk of sleep disturbance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Steroids should be taken with or just after food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Treatment must not be stopped abruptly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EC6032D3-9A4C-5369-E9D3-D02ECA9608E8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1839D81-9C5B-D297-DDF0-68DFB98E0548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75C1E3C-873C-C17D-47FD-DCA2B06E75DD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COM025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10E9172-54D5-FF36-5549-BB9B0821F06C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46088" name="TextBox 8">
            <a:extLst>
              <a:ext uri="{FF2B5EF4-FFF2-40B4-BE49-F238E27FC236}">
                <a16:creationId xmlns:a16="http://schemas.microsoft.com/office/drawing/2014/main" id="{842BA8B9-9418-5E0F-ABCD-B4982565D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8" y="652463"/>
            <a:ext cx="4381500" cy="1814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 38-year old woman has been diagnosed with giant cell arteritis.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She is to be started on 60 mg prednisolone daily until clinical remission and then to be slowly reduced. Treatment will likely be for many months.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219FB2-1B31-3F77-7B05-1313E130003B}"/>
              </a:ext>
            </a:extLst>
          </p:cNvPr>
          <p:cNvSpPr txBox="1"/>
          <p:nvPr/>
        </p:nvSpPr>
        <p:spPr>
          <a:xfrm>
            <a:off x="84138" y="2784475"/>
            <a:ext cx="4381500" cy="8302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TRUE information options</a:t>
            </a:r>
            <a:r>
              <a:rPr lang="en-US" sz="1600" dirty="0">
                <a:latin typeface="+mn-lt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all</a:t>
            </a:r>
            <a:r>
              <a:rPr lang="en-US" sz="1600" i="1" dirty="0">
                <a:latin typeface="+mn-lt"/>
              </a:rPr>
              <a:t>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F1D6956A-DBFE-A8B2-9FC9-E823402AF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200EB5B6-4C97-DBA8-8925-219A660FBE96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She should carry a Steroid Treatment Card 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She should seek medical advice if worrying psychological changes occur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Steroids should be taken in the morning to reduce risk of sleep disturbance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Steroids should be taken with or just after food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400" dirty="0"/>
              <a:t>Treatment must not be stopped abruptly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EC1AFDA3-A46E-F298-4E92-4D9503F74859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A3417C0-A4A8-C714-32EA-56A00FF87C82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F615ACA-6D4F-DB65-7EE3-49B32E552022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COM025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6F654AC-6DF7-E076-5AD9-018960D724C0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48136" name="TextBox 8">
            <a:extLst>
              <a:ext uri="{FF2B5EF4-FFF2-40B4-BE49-F238E27FC236}">
                <a16:creationId xmlns:a16="http://schemas.microsoft.com/office/drawing/2014/main" id="{592B8D3A-9F8D-35EE-0A65-902A45247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 38-year old woman has been diagnosed with giant cell arteritis.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She is to be started on 60 mg prednisolone daily until clinical remission and then to be slowly reduced. Treatment will likely be for many months.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E4562D-B2BC-CF6E-CF46-A97AE2D7F34C}"/>
              </a:ext>
            </a:extLst>
          </p:cNvPr>
          <p:cNvSpPr txBox="1"/>
          <p:nvPr/>
        </p:nvSpPr>
        <p:spPr>
          <a:xfrm>
            <a:off x="84138" y="2784475"/>
            <a:ext cx="4381500" cy="1076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most appropriate</a:t>
            </a:r>
            <a:r>
              <a:rPr lang="en-US" sz="1600" b="1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1600" dirty="0">
                <a:latin typeface="+mn-lt"/>
              </a:rPr>
              <a:t>information option that should be communicated to the patient.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it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06F1485F-92F6-D6B8-0D98-210C862B1FBA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is at high risk of severe skin reactions, and should report any rash that she develops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must sign up for a Pregnancy Prevention Programme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requires regular blood tests to monitor her liver function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should not stop her sodium valproate abruptly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should report any unexpected bruising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Sodium valproate dose will be adjusted based on her plasma-valproate levels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52B31A91-4BC8-040B-603B-01DDF2482F7F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76095C0-14CE-960C-0989-F403BABBAC58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A4EAA25-F9BF-2185-F99B-59ED328E11C3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COM032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A824864-77A4-479F-F2DE-FA5EB3167A14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53255" name="TextBox 8">
            <a:extLst>
              <a:ext uri="{FF2B5EF4-FFF2-40B4-BE49-F238E27FC236}">
                <a16:creationId xmlns:a16="http://schemas.microsoft.com/office/drawing/2014/main" id="{819B7912-35E8-695E-28EA-F6D6D6022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81588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A 26-year old woman attends Neurology Clinic for review of her uncontrolled epilepsy. Following trials of many different anti-epileptics that did not control seizures well, the joint decision is now to start sodium valproate, initially at 300 mg twice daily, but to increase dose if required.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B6D13-5D91-EB3B-C683-D48E1FF38E71}"/>
              </a:ext>
            </a:extLst>
          </p:cNvPr>
          <p:cNvSpPr txBox="1"/>
          <p:nvPr/>
        </p:nvSpPr>
        <p:spPr>
          <a:xfrm>
            <a:off x="84138" y="3533775"/>
            <a:ext cx="4381500" cy="8318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TRUE information options</a:t>
            </a:r>
            <a:r>
              <a:rPr lang="en-US" sz="1600" dirty="0">
                <a:latin typeface="+mn-lt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all</a:t>
            </a:r>
            <a:r>
              <a:rPr lang="en-US" sz="1600" i="1" dirty="0">
                <a:latin typeface="+mn-lt"/>
              </a:rPr>
              <a:t>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3EA99BC0-5B8D-A571-8310-EEC5207819A1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is at high risk of severe skin reactions, and should report any rash that she develops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must sign up for a Pregnancy Prevention Programme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requires blood tests to monitor her liver function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She should not stop her sodium valproate abruptly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Sodium valproate dose will be adjusted based on her plasma-valproate levels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16427602-1C87-A153-FB12-FEB4F3E005AB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6BCF411-A681-8838-ABCE-5A48DA92B271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BAB1AE0-5657-CFC9-BCF3-DAF51D078366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COM032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3E6FEF-6984-C8D1-F616-3EC5943DDE7F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55303" name="TextBox 8">
            <a:extLst>
              <a:ext uri="{FF2B5EF4-FFF2-40B4-BE49-F238E27FC236}">
                <a16:creationId xmlns:a16="http://schemas.microsoft.com/office/drawing/2014/main" id="{45E50035-D766-FF73-68FC-A9E0661EC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A 26-year old woman attends Neurology Clinic for review of her uncontrolled epilepsy. Following trials of many different anti-epileptics that did not control seizures well, the joint decision is now to start sodium valproate, initially at 300 mg twice daily, but to increase dose if required.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1476EC-3E5E-300B-7520-90E07C55DB93}"/>
              </a:ext>
            </a:extLst>
          </p:cNvPr>
          <p:cNvSpPr txBox="1"/>
          <p:nvPr/>
        </p:nvSpPr>
        <p:spPr>
          <a:xfrm>
            <a:off x="84138" y="3576638"/>
            <a:ext cx="4381500" cy="1076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most appropriate</a:t>
            </a:r>
            <a:r>
              <a:rPr lang="en-US" sz="1600" b="1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1600" dirty="0">
                <a:latin typeface="+mn-lt"/>
              </a:rPr>
              <a:t>information that should be communicated to the patient.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it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3">
            <a:extLst>
              <a:ext uri="{FF2B5EF4-FFF2-40B4-BE49-F238E27FC236}">
                <a16:creationId xmlns:a16="http://schemas.microsoft.com/office/drawing/2014/main" id="{8C5BF9DE-9501-0A33-436E-01E6A8656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06057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/>
              <a:t>CAL Questions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6C5F1068-7F08-30B7-DB01-51646A984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3600" b="1"/>
              <a:t>CAL in the PSA</a:t>
            </a:r>
            <a:br>
              <a:rPr lang="en-GB" altLang="en-US" sz="3600" b="1"/>
            </a:br>
            <a:r>
              <a:rPr lang="en-GB" altLang="en-US" sz="3600" b="1"/>
              <a:t>Types of Question</a:t>
            </a:r>
            <a:endParaRPr lang="en-GB" altLang="en-US" sz="3600"/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067764BC-AED4-B808-6A2C-B380DAD84F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z="2400"/>
              <a:t>Examples include</a:t>
            </a:r>
          </a:p>
          <a:p>
            <a:pPr lvl="1" eaLnBrk="1" hangingPunct="1"/>
            <a:r>
              <a:rPr lang="en-GB" altLang="en-US" sz="2000"/>
              <a:t>Dose calculation based on weight or body surface area</a:t>
            </a:r>
          </a:p>
          <a:p>
            <a:pPr lvl="1" eaLnBrk="1" hangingPunct="1"/>
            <a:r>
              <a:rPr lang="en-GB" altLang="en-US" sz="2000"/>
              <a:t>Diluting a drug for administration in infusion pump.</a:t>
            </a:r>
          </a:p>
          <a:p>
            <a:pPr lvl="1" eaLnBrk="1" hangingPunct="1"/>
            <a:r>
              <a:rPr lang="en-GB" altLang="en-US" sz="2000"/>
              <a:t>Convert different expressions of drug doses and concentrations</a:t>
            </a:r>
          </a:p>
          <a:p>
            <a:pPr lvl="1" eaLnBrk="1" hangingPunct="1"/>
            <a:r>
              <a:rPr lang="en-GB" altLang="en-US" sz="2000"/>
              <a:t>Correct number of tablets / mLs of injection etc to achieve required dose</a:t>
            </a:r>
          </a:p>
          <a:p>
            <a:pPr eaLnBrk="1" hangingPunct="1"/>
            <a:endParaRPr lang="en-GB" altLang="en-US" sz="2400"/>
          </a:p>
          <a:p>
            <a:pPr eaLnBrk="1" hangingPunct="1"/>
            <a:r>
              <a:rPr lang="en-GB" altLang="en-US" sz="2400"/>
              <a:t>Also</a:t>
            </a:r>
          </a:p>
          <a:p>
            <a:pPr lvl="1" eaLnBrk="1" hangingPunct="1"/>
            <a:r>
              <a:rPr lang="en-GB" altLang="en-US" sz="2000"/>
              <a:t>Understand rates, times, percentages, tablets, vials</a:t>
            </a:r>
          </a:p>
          <a:p>
            <a:pPr lvl="1" eaLnBrk="1" hangingPunct="1"/>
            <a:r>
              <a:rPr lang="en-GB" altLang="en-US" sz="2000"/>
              <a:t>Know which information in Q is needed </a:t>
            </a:r>
          </a:p>
          <a:p>
            <a:pPr lvl="1" eaLnBrk="1" hangingPunct="1"/>
            <a:r>
              <a:rPr lang="en-GB" altLang="en-US" sz="2000"/>
              <a:t>Learn to identify distractor / superfluous information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AF186A6-F9B3-8430-14F4-1B4FC2DBC99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125538"/>
            <a:ext cx="7772400" cy="4175125"/>
          </a:xfrm>
        </p:spPr>
        <p:txBody>
          <a:bodyPr/>
          <a:lstStyle/>
          <a:p>
            <a:pPr eaLnBrk="1" hangingPunct="1"/>
            <a:r>
              <a:rPr lang="en-GB" altLang="en-US" sz="2800" b="1" dirty="0">
                <a:solidFill>
                  <a:srgbClr val="0070C0"/>
                </a:solidFill>
              </a:rPr>
              <a:t>Today: COM (Communicating information) and CAL (Calculation) questions and associated learning points</a:t>
            </a:r>
            <a:br>
              <a:rPr lang="en-GB" altLang="en-US" sz="2800" b="1" dirty="0">
                <a:solidFill>
                  <a:srgbClr val="0070C0"/>
                </a:solidFill>
              </a:rPr>
            </a:br>
            <a:br>
              <a:rPr lang="en-GB" altLang="en-US" sz="2800" b="1" dirty="0">
                <a:solidFill>
                  <a:srgbClr val="0070C0"/>
                </a:solidFill>
              </a:rPr>
            </a:br>
            <a:r>
              <a:rPr lang="en-GB" altLang="en-US" sz="2800" b="1" dirty="0">
                <a:solidFill>
                  <a:srgbClr val="0070C0"/>
                </a:solidFill>
              </a:rPr>
              <a:t>Following the on-line repeat of Masterclass 2, this slide set will be posted on QM+ for your own later work and revision</a:t>
            </a:r>
            <a:br>
              <a:rPr lang="en-GB" altLang="en-US" sz="2800" b="1">
                <a:solidFill>
                  <a:srgbClr val="0070C0"/>
                </a:solidFill>
              </a:rPr>
            </a:br>
            <a:endParaRPr lang="en-GB" altLang="en-US" sz="28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66" name="Object 2">
            <a:extLst>
              <a:ext uri="{FF2B5EF4-FFF2-40B4-BE49-F238E27FC236}">
                <a16:creationId xmlns:a16="http://schemas.microsoft.com/office/drawing/2014/main" id="{0A35CDC5-044B-FE6E-4B9E-0DB55A3287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6577013"/>
          <a:ext cx="1111250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2958991" imgH="749272" progId="">
                  <p:embed/>
                </p:oleObj>
              </mc:Choice>
              <mc:Fallback>
                <p:oleObj name="Document" r:id="rId2" imgW="2958991" imgH="749272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577013"/>
                        <a:ext cx="1111250" cy="280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2467" name="Picture 5" descr="Medical Schools Council">
            <a:hlinkClick r:id="rId4"/>
            <a:extLst>
              <a:ext uri="{FF2B5EF4-FFF2-40B4-BE49-F238E27FC236}">
                <a16:creationId xmlns:a16="http://schemas.microsoft.com/office/drawing/2014/main" id="{44D7BC82-0142-C230-2727-E92B31589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988" y="6532563"/>
            <a:ext cx="5048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8" name="Title 1">
            <a:extLst>
              <a:ext uri="{FF2B5EF4-FFF2-40B4-BE49-F238E27FC236}">
                <a16:creationId xmlns:a16="http://schemas.microsoft.com/office/drawing/2014/main" id="{05F3106E-A3BB-B835-2349-7592E16E01BF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08A53F5-A00F-892F-3FA2-66365741D7CC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CAL000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62470" name="Title 1">
            <a:extLst>
              <a:ext uri="{FF2B5EF4-FFF2-40B4-BE49-F238E27FC236}">
                <a16:creationId xmlns:a16="http://schemas.microsoft.com/office/drawing/2014/main" id="{AA9EAEA3-29C6-236A-3488-433851B382F4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EEFE6E9-7E0A-5E20-96B6-1DA61C90D33C}"/>
              </a:ext>
            </a:extLst>
          </p:cNvPr>
          <p:cNvSpPr txBox="1">
            <a:spLocks/>
          </p:cNvSpPr>
          <p:nvPr/>
        </p:nvSpPr>
        <p:spPr>
          <a:xfrm>
            <a:off x="4657725" y="82550"/>
            <a:ext cx="2416175" cy="31273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ysClr val="windowText" lastClr="000000"/>
                </a:solidFill>
                <a:latin typeface="Calibri"/>
              </a:rPr>
              <a:t>This item is worth 2 marks</a:t>
            </a:r>
            <a:endParaRPr lang="en-US" sz="110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62472" name="Title 1">
            <a:extLst>
              <a:ext uri="{FF2B5EF4-FFF2-40B4-BE49-F238E27FC236}">
                <a16:creationId xmlns:a16="http://schemas.microsoft.com/office/drawing/2014/main" id="{42EA8FEE-06ED-4D95-4E13-CDAE5C390EA6}"/>
              </a:ext>
            </a:extLst>
          </p:cNvPr>
          <p:cNvSpPr txBox="1">
            <a:spLocks/>
          </p:cNvSpPr>
          <p:nvPr/>
        </p:nvSpPr>
        <p:spPr bwMode="auto">
          <a:xfrm>
            <a:off x="7613650" y="82550"/>
            <a:ext cx="1068388" cy="312738"/>
          </a:xfrm>
          <a:prstGeom prst="rect">
            <a:avLst/>
          </a:prstGeom>
          <a:noFill/>
          <a:ln w="317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000000"/>
                </a:solidFill>
              </a:rPr>
              <a:t>You may use  a calculator at any time </a:t>
            </a:r>
          </a:p>
        </p:txBody>
      </p:sp>
      <p:sp>
        <p:nvSpPr>
          <p:cNvPr id="62473" name="TextBox 15">
            <a:extLst>
              <a:ext uri="{FF2B5EF4-FFF2-40B4-BE49-F238E27FC236}">
                <a16:creationId xmlns:a16="http://schemas.microsoft.com/office/drawing/2014/main" id="{D45CDCDF-3D31-2A83-40D0-CB4975F3A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120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000000"/>
                </a:solidFill>
              </a:rPr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solidFill>
                  <a:srgbClr val="000000"/>
                </a:solidFill>
              </a:rPr>
              <a:t>A [</a:t>
            </a:r>
            <a:r>
              <a:rPr lang="en-GB" altLang="en-US" sz="1200">
                <a:solidFill>
                  <a:srgbClr val="7F7F7F"/>
                </a:solidFill>
              </a:rPr>
              <a:t>age</a:t>
            </a:r>
            <a:r>
              <a:rPr lang="en-GB" altLang="en-US" sz="1200">
                <a:solidFill>
                  <a:srgbClr val="000000"/>
                </a:solidFill>
              </a:rPr>
              <a:t>]-year-old [</a:t>
            </a:r>
            <a:r>
              <a:rPr lang="en-GB" altLang="en-US" sz="1200">
                <a:solidFill>
                  <a:srgbClr val="7F7F7F"/>
                </a:solidFill>
              </a:rPr>
              <a:t>man/woman/child</a:t>
            </a:r>
            <a:r>
              <a:rPr lang="en-GB" altLang="en-US" sz="1200">
                <a:solidFill>
                  <a:srgbClr val="000000"/>
                </a:solidFill>
              </a:rPr>
              <a:t>] presents to [</a:t>
            </a:r>
            <a:r>
              <a:rPr lang="en-GB" altLang="en-US" sz="1200">
                <a:solidFill>
                  <a:srgbClr val="7F7F7F"/>
                </a:solidFill>
              </a:rPr>
              <a:t>location and situation</a:t>
            </a:r>
            <a:r>
              <a:rPr lang="en-GB" altLang="en-US" sz="1200">
                <a:solidFill>
                  <a:srgbClr val="000000"/>
                </a:solidFill>
              </a:rPr>
              <a:t>] complaining of [</a:t>
            </a:r>
            <a:r>
              <a:rPr lang="en-GB" altLang="en-US" sz="1200">
                <a:solidFill>
                  <a:srgbClr val="7F7F7F"/>
                </a:solidFill>
              </a:rPr>
              <a:t>symptom that might be used as the focus for one of the questions</a:t>
            </a:r>
            <a:r>
              <a:rPr lang="en-GB" altLang="en-US" sz="1200">
                <a:solidFill>
                  <a:srgbClr val="000000"/>
                </a:solidFill>
              </a:rPr>
              <a:t>] etc. You are required to give a dose of ...etc. The patient weighs 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solidFill>
                  <a:srgbClr val="000000"/>
                </a:solidFill>
              </a:rPr>
              <a:t>[</a:t>
            </a:r>
            <a:r>
              <a:rPr lang="en-GB" altLang="en-US" sz="1200">
                <a:solidFill>
                  <a:srgbClr val="7F7F7F"/>
                </a:solidFill>
              </a:rPr>
              <a:t>The case presentations should be fairly brief – 2 or 3 sentences</a:t>
            </a:r>
            <a:r>
              <a:rPr lang="en-GB" altLang="en-US" sz="1200">
                <a:solidFill>
                  <a:srgbClr val="000000"/>
                </a:solidFill>
              </a:rPr>
              <a:t>]</a:t>
            </a:r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E76F92-FF32-6185-F883-ACD9F7DB6595}"/>
              </a:ext>
            </a:extLst>
          </p:cNvPr>
          <p:cNvSpPr txBox="1"/>
          <p:nvPr/>
        </p:nvSpPr>
        <p:spPr>
          <a:xfrm>
            <a:off x="107950" y="1930400"/>
            <a:ext cx="4381500" cy="8302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Calibri"/>
              </a:rPr>
              <a:t>Calculation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Calibri"/>
              </a:rPr>
              <a:t>What [</a:t>
            </a:r>
            <a:r>
              <a:rPr lang="en-US" sz="1200" kern="0" dirty="0">
                <a:solidFill>
                  <a:srgbClr val="7F7F7F"/>
                </a:solidFill>
                <a:latin typeface="Calibri"/>
              </a:rPr>
              <a:t>total amount/volume/duration/total dose etc.</a:t>
            </a:r>
            <a:r>
              <a:rPr lang="en-US" sz="1200" kern="0" dirty="0">
                <a:solidFill>
                  <a:sysClr val="windowText" lastClr="000000"/>
                </a:solidFill>
                <a:latin typeface="Calibri"/>
              </a:rPr>
              <a:t>] should the patient [</a:t>
            </a:r>
            <a:r>
              <a:rPr lang="en-US" sz="1200" kern="0" dirty="0">
                <a:solidFill>
                  <a:srgbClr val="7F7F7F"/>
                </a:solidFill>
                <a:latin typeface="Calibri"/>
              </a:rPr>
              <a:t>be given, etc.</a:t>
            </a:r>
            <a:r>
              <a:rPr lang="en-US" sz="1200" kern="0" dirty="0">
                <a:solidFill>
                  <a:sysClr val="windowText" lastClr="000000"/>
                </a:solidFill>
                <a:latin typeface="Calibri"/>
              </a:rPr>
              <a:t>] …… ? 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Calibri"/>
              </a:rPr>
              <a:t>(Write your answer in the box below)</a:t>
            </a:r>
          </a:p>
        </p:txBody>
      </p:sp>
      <p:cxnSp>
        <p:nvCxnSpPr>
          <p:cNvPr id="62475" name="Straight Connector 20">
            <a:extLst>
              <a:ext uri="{FF2B5EF4-FFF2-40B4-BE49-F238E27FC236}">
                <a16:creationId xmlns:a16="http://schemas.microsoft.com/office/drawing/2014/main" id="{74907BDC-ECF0-0FE6-56DD-2BFDAA05959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695451" y="3473450"/>
            <a:ext cx="57515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F85D5ECE-A7F6-D608-53DB-465B1ABB2654}"/>
              </a:ext>
            </a:extLst>
          </p:cNvPr>
          <p:cNvGraphicFramePr>
            <a:graphicFrameLocks noGrp="1"/>
          </p:cNvGraphicFramePr>
          <p:nvPr/>
        </p:nvGraphicFramePr>
        <p:xfrm>
          <a:off x="4754563" y="598488"/>
          <a:ext cx="4240212" cy="167005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240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794">
                <a:tc>
                  <a:txBody>
                    <a:bodyPr/>
                    <a:lstStyle/>
                    <a:p>
                      <a:r>
                        <a:rPr lang="en-US" sz="1400" dirty="0"/>
                        <a:t>Answer box</a:t>
                      </a:r>
                    </a:p>
                  </a:txBody>
                  <a:tcPr marL="91448" marR="91448" marT="45718" marB="4571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35">
                <a:tc>
                  <a:txBody>
                    <a:bodyPr/>
                    <a:lstStyle/>
                    <a:p>
                      <a:r>
                        <a:rPr lang="en-US" sz="1000" b="1" dirty="0"/>
                        <a:t>Correct answer</a:t>
                      </a:r>
                    </a:p>
                  </a:txBody>
                  <a:tcPr marL="91448" marR="91448" marT="45718" marB="4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954">
                <a:tc>
                  <a:txBody>
                    <a:bodyPr/>
                    <a:lstStyle/>
                    <a:p>
                      <a:r>
                        <a:rPr lang="en-US" sz="1000" dirty="0"/>
                        <a:t>Write the correct answer with units in this box</a:t>
                      </a:r>
                    </a:p>
                  </a:txBody>
                  <a:tcPr marL="91448" marR="91448" marT="45718" marB="4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835">
                <a:tc>
                  <a:txBody>
                    <a:bodyPr/>
                    <a:lstStyle/>
                    <a:p>
                      <a:r>
                        <a:rPr lang="en-US" sz="1000" b="1" dirty="0"/>
                        <a:t>Working</a:t>
                      </a:r>
                    </a:p>
                  </a:txBody>
                  <a:tcPr marL="91448" marR="91448" marT="45718" marB="4571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Write a brief justification of the answer in this box, sufficient to explain how</a:t>
                      </a:r>
                      <a:r>
                        <a:rPr lang="en-US" sz="1000" baseline="0" dirty="0"/>
                        <a:t> to calculate the correct answer</a:t>
                      </a:r>
                      <a:endParaRPr lang="en-US" sz="1000" dirty="0"/>
                    </a:p>
                    <a:p>
                      <a:endParaRPr lang="en-US" sz="1000" dirty="0"/>
                    </a:p>
                  </a:txBody>
                  <a:tcPr marL="91448" marR="91448" marT="45718" marB="4571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A126DBC8-81D4-C05C-9468-B4F36702A016}"/>
              </a:ext>
            </a:extLst>
          </p:cNvPr>
          <p:cNvSpPr/>
          <p:nvPr/>
        </p:nvSpPr>
        <p:spPr>
          <a:xfrm>
            <a:off x="107950" y="3059113"/>
            <a:ext cx="676275" cy="296862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BB05D3-6F40-8FCD-337D-7C1E8D6E848E}"/>
              </a:ext>
            </a:extLst>
          </p:cNvPr>
          <p:cNvSpPr/>
          <p:nvPr/>
        </p:nvSpPr>
        <p:spPr>
          <a:xfrm>
            <a:off x="1460500" y="3059113"/>
            <a:ext cx="698500" cy="296862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rgbClr val="000000"/>
                </a:solidFill>
                <a:latin typeface="Calibri"/>
              </a:rPr>
              <a:t>unit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902D6E5-F566-4F73-A115-A36B1002CEAB}"/>
              </a:ext>
            </a:extLst>
          </p:cNvPr>
          <p:cNvSpPr/>
          <p:nvPr/>
        </p:nvSpPr>
        <p:spPr>
          <a:xfrm>
            <a:off x="784225" y="3059113"/>
            <a:ext cx="676275" cy="29686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kern="0" dirty="0">
              <a:solidFill>
                <a:srgbClr val="FF0000"/>
              </a:solidFill>
              <a:latin typeface="Calibri"/>
            </a:endParaRPr>
          </a:p>
        </p:txBody>
      </p:sp>
      <p:pic>
        <p:nvPicPr>
          <p:cNvPr id="62493" name="Picture 49">
            <a:extLst>
              <a:ext uri="{FF2B5EF4-FFF2-40B4-BE49-F238E27FC236}">
                <a16:creationId xmlns:a16="http://schemas.microsoft.com/office/drawing/2014/main" id="{DFA2EFF2-CAA4-4090-5B7E-3926190DE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2038" y="82550"/>
            <a:ext cx="312737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D80A416-E68F-2C86-EA37-A22ED45D1729}"/>
              </a:ext>
            </a:extLst>
          </p:cNvPr>
          <p:cNvSpPr/>
          <p:nvPr/>
        </p:nvSpPr>
        <p:spPr>
          <a:xfrm>
            <a:off x="1128713" y="6548438"/>
            <a:ext cx="7318375" cy="29845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white">
                    <a:lumMod val="65000"/>
                  </a:prstClr>
                </a:solidFill>
              </a:rPr>
              <a:t>Slide compilation © 2012 The British Pharmacological Society &amp; Medical Schools Council. All rights reserved.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2E5A968-B8A5-B4F2-BB52-39BA973A671B}"/>
              </a:ext>
            </a:extLst>
          </p:cNvPr>
          <p:cNvSpPr/>
          <p:nvPr/>
        </p:nvSpPr>
        <p:spPr>
          <a:xfrm>
            <a:off x="1308100" y="2911475"/>
            <a:ext cx="990600" cy="6048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1660B46-524A-1FC8-8475-E5C3E908AD2C}"/>
              </a:ext>
            </a:extLst>
          </p:cNvPr>
          <p:cNvCxnSpPr>
            <a:endCxn id="2" idx="4"/>
          </p:cNvCxnSpPr>
          <p:nvPr/>
        </p:nvCxnSpPr>
        <p:spPr>
          <a:xfrm flipV="1">
            <a:off x="1803400" y="3516313"/>
            <a:ext cx="0" cy="3381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497" name="TextBox 6">
            <a:extLst>
              <a:ext uri="{FF2B5EF4-FFF2-40B4-BE49-F238E27FC236}">
                <a16:creationId xmlns:a16="http://schemas.microsoft.com/office/drawing/2014/main" id="{0E66D64F-58B4-9B48-37A5-C8B558049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400" y="3854450"/>
            <a:ext cx="1536700" cy="4000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Fixed units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BDE11A18-3E1F-B153-BC07-770572CED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59E92382-45EB-E36D-298B-59ED26C59C39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940425" y="279400"/>
            <a:ext cx="3024188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1.6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3.2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16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32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160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83C38485-6EA7-2A0B-D21D-FA6043EBD59B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3493" name="Title 1">
            <a:extLst>
              <a:ext uri="{FF2B5EF4-FFF2-40B4-BE49-F238E27FC236}">
                <a16:creationId xmlns:a16="http://schemas.microsoft.com/office/drawing/2014/main" id="{B791AD21-62B1-0A8E-0703-52F06A05C4BB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413F47A-FF71-0B1E-BC90-B6CA345FDAC4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CAL032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63495" name="Title 1">
            <a:extLst>
              <a:ext uri="{FF2B5EF4-FFF2-40B4-BE49-F238E27FC236}">
                <a16:creationId xmlns:a16="http://schemas.microsoft.com/office/drawing/2014/main" id="{0C73F26A-3504-8380-EF09-7C6068DDB9D0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63496" name="TextBox 15">
            <a:extLst>
              <a:ext uri="{FF2B5EF4-FFF2-40B4-BE49-F238E27FC236}">
                <a16:creationId xmlns:a16="http://schemas.microsoft.com/office/drawing/2014/main" id="{72E32DBE-182D-7C5D-BB80-510B189A3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1384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</a:rPr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rgbClr val="000000"/>
                </a:solidFill>
              </a:rPr>
              <a:t>A 47 year old man is admitted with septic arthritis, and has grown MRSA from his joint aspirate.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rgbClr val="000000"/>
                </a:solidFill>
              </a:rPr>
              <a:t>He requires an initial prescription of vancomycin at a dose of 20mg/kg every 12 hours.  He weighs 80kg</a:t>
            </a:r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9A5AD7-C3CC-A3F3-F8BD-B735B88719B8}"/>
              </a:ext>
            </a:extLst>
          </p:cNvPr>
          <p:cNvSpPr txBox="1"/>
          <p:nvPr/>
        </p:nvSpPr>
        <p:spPr>
          <a:xfrm>
            <a:off x="98425" y="2036763"/>
            <a:ext cx="4381500" cy="9540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What dose (g) of vancomycin should the patient be given each time? 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EA6EF22-033A-D1E9-015A-A4888066363A}"/>
              </a:ext>
            </a:extLst>
          </p:cNvPr>
          <p:cNvSpPr/>
          <p:nvPr/>
        </p:nvSpPr>
        <p:spPr>
          <a:xfrm>
            <a:off x="107950" y="3311525"/>
            <a:ext cx="792163" cy="312738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8C65CA2-E1E1-0EE6-3841-343C7F63F3E3}"/>
              </a:ext>
            </a:extLst>
          </p:cNvPr>
          <p:cNvSpPr/>
          <p:nvPr/>
        </p:nvSpPr>
        <p:spPr>
          <a:xfrm>
            <a:off x="1460500" y="3327400"/>
            <a:ext cx="1930400" cy="296863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grams every 12 hours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3B76169-F4FA-7FB6-5204-BDC36F1AF506}"/>
              </a:ext>
            </a:extLst>
          </p:cNvPr>
          <p:cNvSpPr/>
          <p:nvPr/>
        </p:nvSpPr>
        <p:spPr>
          <a:xfrm>
            <a:off x="900113" y="3327400"/>
            <a:ext cx="560387" cy="2968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kern="0" dirty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55EC1FDA-4FCC-BCCA-23F1-AC7EED887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5627DD8A-763E-4B81-A7E1-D94E7DE20ABB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446713" y="274638"/>
            <a:ext cx="3024187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0.3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0.675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1.8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3.375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5.9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31716BAB-F954-FC04-A7D9-CCF3BD18FA09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8613" name="Title 1">
            <a:extLst>
              <a:ext uri="{FF2B5EF4-FFF2-40B4-BE49-F238E27FC236}">
                <a16:creationId xmlns:a16="http://schemas.microsoft.com/office/drawing/2014/main" id="{5F2A32BB-8BF1-3E4D-3921-B1F6B007142B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B2A7EF6-D231-B538-66D6-BB8EF68416CB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CAL033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68615" name="Title 1">
            <a:extLst>
              <a:ext uri="{FF2B5EF4-FFF2-40B4-BE49-F238E27FC236}">
                <a16:creationId xmlns:a16="http://schemas.microsoft.com/office/drawing/2014/main" id="{B798A26D-34AC-A3A5-64D9-3DB46C62D021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68616" name="TextBox 15">
            <a:extLst>
              <a:ext uri="{FF2B5EF4-FFF2-40B4-BE49-F238E27FC236}">
                <a16:creationId xmlns:a16="http://schemas.microsoft.com/office/drawing/2014/main" id="{586A6BCA-832A-444E-F45B-74D69FC3C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2462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A 65 year-old man is admitted to the Intensive Care Unit with cardiogenic shock after a STEMI. He has been prescribed a vasopressor at a dose of 2 micrograms/kg/minute.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drug is available at a stock solution of 200mg/5ml, which is subsequently diluted in Glucose 5% to a final concentration of 3.2mg/</a:t>
            </a:r>
            <a:r>
              <a:rPr lang="en-GB" altLang="en-US" sz="1400" dirty="0" err="1"/>
              <a:t>mL.</a:t>
            </a:r>
            <a:r>
              <a:rPr lang="en-GB" altLang="en-US" sz="1400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He weighs 90kg.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4910AB-0770-B9B6-109D-748F1D9699F1}"/>
              </a:ext>
            </a:extLst>
          </p:cNvPr>
          <p:cNvSpPr txBox="1"/>
          <p:nvPr/>
        </p:nvSpPr>
        <p:spPr>
          <a:xfrm>
            <a:off x="98425" y="3279775"/>
            <a:ext cx="4381500" cy="7381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What rate (mL/</a:t>
            </a:r>
            <a:r>
              <a:rPr lang="en-US" sz="1400" kern="0" dirty="0" err="1">
                <a:solidFill>
                  <a:sysClr val="windowText" lastClr="000000"/>
                </a:solidFill>
                <a:latin typeface="+mn-lt"/>
              </a:rPr>
              <a:t>hr</a:t>
            </a: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) should the drug be infused?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DA9210-98FC-390D-BAAE-758D19C27D10}"/>
              </a:ext>
            </a:extLst>
          </p:cNvPr>
          <p:cNvSpPr/>
          <p:nvPr/>
        </p:nvSpPr>
        <p:spPr>
          <a:xfrm>
            <a:off x="125413" y="4140200"/>
            <a:ext cx="792162" cy="296863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3C306DF-C9C7-2B6D-D586-D58F6D9DDBF3}"/>
              </a:ext>
            </a:extLst>
          </p:cNvPr>
          <p:cNvSpPr/>
          <p:nvPr/>
        </p:nvSpPr>
        <p:spPr>
          <a:xfrm>
            <a:off x="1520825" y="4140200"/>
            <a:ext cx="676275" cy="296863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mL/</a:t>
            </a:r>
            <a:r>
              <a:rPr lang="en-US" sz="1400" kern="0" dirty="0" err="1">
                <a:solidFill>
                  <a:srgbClr val="000000"/>
                </a:solidFill>
                <a:latin typeface="+mn-lt"/>
              </a:rPr>
              <a:t>hr</a:t>
            </a:r>
            <a:endParaRPr lang="en-US" sz="1400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E8278B-C5E4-B48F-D7FA-A9065F3C83A9}"/>
              </a:ext>
            </a:extLst>
          </p:cNvPr>
          <p:cNvSpPr/>
          <p:nvPr/>
        </p:nvSpPr>
        <p:spPr>
          <a:xfrm>
            <a:off x="844550" y="4140200"/>
            <a:ext cx="676275" cy="2968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 dirty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A2041220-5676-6BB9-C049-AEC9A3B28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85DB321B-40D3-383A-AEDA-B49E4BA9FD5F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737225" y="234950"/>
            <a:ext cx="3024188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0.44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1.35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2.7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3.7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7.4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1FF047ED-6166-4E6A-C1D7-413B924C32C2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1685" name="Title 1">
            <a:extLst>
              <a:ext uri="{FF2B5EF4-FFF2-40B4-BE49-F238E27FC236}">
                <a16:creationId xmlns:a16="http://schemas.microsoft.com/office/drawing/2014/main" id="{A8287932-4D73-26C5-51C1-AC8A528AEEAF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C8C6CD1-9462-1972-7C59-F9F50D78A92A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CAL035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1687" name="Title 1">
            <a:extLst>
              <a:ext uri="{FF2B5EF4-FFF2-40B4-BE49-F238E27FC236}">
                <a16:creationId xmlns:a16="http://schemas.microsoft.com/office/drawing/2014/main" id="{C2A7632E-5B4C-6A8C-B9BA-9ABE35A2C541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71688" name="TextBox 15">
            <a:extLst>
              <a:ext uri="{FF2B5EF4-FFF2-40B4-BE49-F238E27FC236}">
                <a16:creationId xmlns:a16="http://schemas.microsoft.com/office/drawing/2014/main" id="{46750B0B-963C-E12D-8BDF-5EDB9E9E8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203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A 36 year-old man is admitted to the Intensive Care Unit with severe sepsis of unknown origin. He has been prescribed drug X at a dose of 600 nanograms/kg/minute.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Drug X is available as a stock solution of 100mg/5ml, which is subsequently diluted from 5ml to 50ml.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He weighs 75kg.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715EB9-2E0D-7E1E-CEFF-F45B15E7C271}"/>
              </a:ext>
            </a:extLst>
          </p:cNvPr>
          <p:cNvSpPr txBox="1"/>
          <p:nvPr/>
        </p:nvSpPr>
        <p:spPr>
          <a:xfrm>
            <a:off x="98425" y="2919413"/>
            <a:ext cx="4381500" cy="7381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What rate (mL/</a:t>
            </a:r>
            <a:r>
              <a:rPr lang="en-US" sz="1400" kern="0" dirty="0" err="1">
                <a:solidFill>
                  <a:sysClr val="windowText" lastClr="000000"/>
                </a:solidFill>
                <a:latin typeface="+mn-lt"/>
              </a:rPr>
              <a:t>hr</a:t>
            </a: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) should Drug X be given?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DE4400-9B2D-CC5E-2437-375B425A2811}"/>
              </a:ext>
            </a:extLst>
          </p:cNvPr>
          <p:cNvSpPr/>
          <p:nvPr/>
        </p:nvSpPr>
        <p:spPr>
          <a:xfrm>
            <a:off x="125413" y="3779838"/>
            <a:ext cx="792162" cy="296862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D86747-9E9B-D3F0-FF35-A97F6C22A640}"/>
              </a:ext>
            </a:extLst>
          </p:cNvPr>
          <p:cNvSpPr/>
          <p:nvPr/>
        </p:nvSpPr>
        <p:spPr>
          <a:xfrm>
            <a:off x="1520825" y="3779838"/>
            <a:ext cx="676275" cy="296862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mL/</a:t>
            </a:r>
            <a:r>
              <a:rPr lang="en-US" sz="1400" kern="0" dirty="0" err="1">
                <a:solidFill>
                  <a:srgbClr val="000000"/>
                </a:solidFill>
                <a:latin typeface="+mn-lt"/>
              </a:rPr>
              <a:t>hr</a:t>
            </a:r>
            <a:endParaRPr lang="en-US" sz="1400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C1E21-3665-7AC0-1FD8-D00ADE976BFF}"/>
              </a:ext>
            </a:extLst>
          </p:cNvPr>
          <p:cNvSpPr/>
          <p:nvPr/>
        </p:nvSpPr>
        <p:spPr>
          <a:xfrm>
            <a:off x="844550" y="3779838"/>
            <a:ext cx="676275" cy="29686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 dirty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25950956-5F6B-0CAA-0E59-2F25305D9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95FCF0CE-3626-3F97-08A8-0EBEDDD7F849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454650" y="239713"/>
            <a:ext cx="3024188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244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263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270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278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285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63CD4826-F3C0-158A-9A2B-023EE8EA7CF1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5781" name="Title 1">
            <a:extLst>
              <a:ext uri="{FF2B5EF4-FFF2-40B4-BE49-F238E27FC236}">
                <a16:creationId xmlns:a16="http://schemas.microsoft.com/office/drawing/2014/main" id="{A5D59405-6310-C11B-E6BF-1A4C367CD8B3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5C07A75-11D6-7D86-234C-9B09DFC5A7C8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CAL037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5783" name="Title 1">
            <a:extLst>
              <a:ext uri="{FF2B5EF4-FFF2-40B4-BE49-F238E27FC236}">
                <a16:creationId xmlns:a16="http://schemas.microsoft.com/office/drawing/2014/main" id="{4FC84531-19D8-2ADB-BCDE-E36D53D0A386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75784" name="TextBox 15">
            <a:extLst>
              <a:ext uri="{FF2B5EF4-FFF2-40B4-BE49-F238E27FC236}">
                <a16:creationId xmlns:a16="http://schemas.microsoft.com/office/drawing/2014/main" id="{083906EE-3117-9223-99FD-67A76F02D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2678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A 76-year old man requires an iron sucrose (Venofer®) infusion. Based on his weight, current and target haemoglobin levels, it was calculated that he requires 900mg iron sucrose (Venofer®) 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Every 100 mg vial of iron sucrose (Venofer®) is to be diluted in 100mL 0.9% sodium chloride.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The first 25 mg is given over 15 minutes.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The remaining dose should be </a:t>
            </a:r>
            <a:r>
              <a:rPr lang="en-GB" altLang="en-US" sz="1400"/>
              <a:t>given at a rate not exceeding 3.33 mg/minute.</a:t>
            </a:r>
            <a:endParaRPr lang="en-US" altLang="en-US" sz="1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3C3BF5-8F98-B05F-8FF9-E613B51C112B}"/>
              </a:ext>
            </a:extLst>
          </p:cNvPr>
          <p:cNvSpPr txBox="1"/>
          <p:nvPr/>
        </p:nvSpPr>
        <p:spPr>
          <a:xfrm>
            <a:off x="98425" y="3638550"/>
            <a:ext cx="4381500" cy="9540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What is the minimum duration (minutes) required to safely administer the dose of </a:t>
            </a:r>
            <a:r>
              <a:rPr lang="en-US" sz="1400" dirty="0">
                <a:latin typeface="+mn-lt"/>
              </a:rPr>
              <a:t>iron sucrose (</a:t>
            </a:r>
            <a:r>
              <a:rPr lang="en-US" sz="1400" dirty="0" err="1">
                <a:latin typeface="+mn-lt"/>
              </a:rPr>
              <a:t>Venofer</a:t>
            </a:r>
            <a:r>
              <a:rPr lang="en-US" sz="1400" dirty="0">
                <a:latin typeface="+mn-lt"/>
              </a:rPr>
              <a:t>®)?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40D7C92-F73A-0BF9-F738-C91D09E5CE19}"/>
              </a:ext>
            </a:extLst>
          </p:cNvPr>
          <p:cNvSpPr/>
          <p:nvPr/>
        </p:nvSpPr>
        <p:spPr>
          <a:xfrm>
            <a:off x="125413" y="4787900"/>
            <a:ext cx="792162" cy="296863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0C9383-02A5-777E-2C1C-141DEA8F9D2D}"/>
              </a:ext>
            </a:extLst>
          </p:cNvPr>
          <p:cNvSpPr/>
          <p:nvPr/>
        </p:nvSpPr>
        <p:spPr>
          <a:xfrm>
            <a:off x="1520825" y="4787900"/>
            <a:ext cx="963613" cy="296863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minutes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166F69F-0FFF-1B71-4058-7DA419F69170}"/>
              </a:ext>
            </a:extLst>
          </p:cNvPr>
          <p:cNvSpPr/>
          <p:nvPr/>
        </p:nvSpPr>
        <p:spPr>
          <a:xfrm>
            <a:off x="844550" y="4787900"/>
            <a:ext cx="676275" cy="2968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 dirty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D09CB5D8-A527-E690-C8B3-7FB3E4BF9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E1FD1D6F-6600-2AEA-FC39-140FB42EC77F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888038" y="395288"/>
            <a:ext cx="3024187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10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11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22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100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110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5FD5B749-D449-2548-A0A9-45854FF8BF00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9877" name="Title 1">
            <a:extLst>
              <a:ext uri="{FF2B5EF4-FFF2-40B4-BE49-F238E27FC236}">
                <a16:creationId xmlns:a16="http://schemas.microsoft.com/office/drawing/2014/main" id="{99C7D01E-75CE-B81D-376F-FAE4DF8968EB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1E76FFF-3F67-487A-A3FE-13D576F5230A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CAL038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9879" name="Title 1">
            <a:extLst>
              <a:ext uri="{FF2B5EF4-FFF2-40B4-BE49-F238E27FC236}">
                <a16:creationId xmlns:a16="http://schemas.microsoft.com/office/drawing/2014/main" id="{1D075BC1-9C72-0B2D-EA76-351C3DA3CF2E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79880" name="TextBox 15">
            <a:extLst>
              <a:ext uri="{FF2B5EF4-FFF2-40B4-BE49-F238E27FC236}">
                <a16:creationId xmlns:a16="http://schemas.microsoft.com/office/drawing/2014/main" id="{A74B6000-A1B3-724E-70AA-AB641FBF6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1384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/>
              <a:t>An 11-year old boy is in the care of the Paediatric Urologists with recurrent urinary tract infections. Due to his urinary tract anomalies, he is prescribed trimethoprim 2mg/kg (max 100 mg) once daily for prophylaxis of urinary tract infections. He weighs 55kg.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9DD570-EC36-3DD3-F51D-9EB9666C6C79}"/>
              </a:ext>
            </a:extLst>
          </p:cNvPr>
          <p:cNvSpPr txBox="1"/>
          <p:nvPr/>
        </p:nvSpPr>
        <p:spPr>
          <a:xfrm>
            <a:off x="98425" y="2919413"/>
            <a:ext cx="4381500" cy="9540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+mn-lt"/>
              </a:rPr>
              <a:t>What dose (mg once daily) of trimethoprim should be given?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4548B61-FADE-C5F2-5736-824F6031452D}"/>
              </a:ext>
            </a:extLst>
          </p:cNvPr>
          <p:cNvSpPr/>
          <p:nvPr/>
        </p:nvSpPr>
        <p:spPr>
          <a:xfrm>
            <a:off x="125413" y="4140200"/>
            <a:ext cx="792162" cy="296863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C38BBF-B55A-8968-4059-C296D086F8B8}"/>
              </a:ext>
            </a:extLst>
          </p:cNvPr>
          <p:cNvSpPr/>
          <p:nvPr/>
        </p:nvSpPr>
        <p:spPr>
          <a:xfrm>
            <a:off x="1520825" y="4140200"/>
            <a:ext cx="676275" cy="296863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mg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81450C-56CB-5E1E-F89A-BA9034A24B2C}"/>
              </a:ext>
            </a:extLst>
          </p:cNvPr>
          <p:cNvSpPr/>
          <p:nvPr/>
        </p:nvSpPr>
        <p:spPr>
          <a:xfrm>
            <a:off x="844550" y="4140200"/>
            <a:ext cx="676275" cy="2968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 dirty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46982BC9-22A6-53C5-2533-4B416C20F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5E3496F2-199C-357B-6C63-E732A0FDC473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580063" y="244475"/>
            <a:ext cx="3024187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0.6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1.2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1.7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2.4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29.1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C73E0962-3908-0790-938C-8B5ABBA0C292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3973" name="Title 1">
            <a:extLst>
              <a:ext uri="{FF2B5EF4-FFF2-40B4-BE49-F238E27FC236}">
                <a16:creationId xmlns:a16="http://schemas.microsoft.com/office/drawing/2014/main" id="{D9DF0AB6-EBCC-5B65-89F1-A7D0B0F269AF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BD8062B-7A7C-DB65-A042-97B1006EFF15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CAL039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83975" name="Title 1">
            <a:extLst>
              <a:ext uri="{FF2B5EF4-FFF2-40B4-BE49-F238E27FC236}">
                <a16:creationId xmlns:a16="http://schemas.microsoft.com/office/drawing/2014/main" id="{D2604A56-D852-8F0A-D5F9-B65B7767E6FC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83976" name="TextBox 15">
            <a:extLst>
              <a:ext uri="{FF2B5EF4-FFF2-40B4-BE49-F238E27FC236}">
                <a16:creationId xmlns:a16="http://schemas.microsoft.com/office/drawing/2014/main" id="{7D574810-01D7-7E4E-6503-E6DD39266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A 10yr old boy with acute lymphocytic leukaemia under the care of the Paediatric </a:t>
            </a:r>
            <a:r>
              <a:rPr lang="en-GB" altLang="en-US" sz="1400" dirty="0" err="1"/>
              <a:t>Haemo</a:t>
            </a:r>
            <a:r>
              <a:rPr lang="en-GB" altLang="en-US" sz="1400" dirty="0"/>
              <a:t>-oncology team is to be given vincristine injection intravenously at a dose of 2mg/m</a:t>
            </a:r>
            <a:r>
              <a:rPr lang="en-GB" altLang="en-US" sz="1400" baseline="30000" dirty="0"/>
              <a:t>2</a:t>
            </a:r>
            <a:r>
              <a:rPr lang="en-GB" altLang="en-US" sz="14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He weighs 35kg, and has a calculated body-surface area of 1.2m</a:t>
            </a:r>
            <a:r>
              <a:rPr lang="en-GB" altLang="en-US" sz="1400" baseline="30000" dirty="0"/>
              <a:t>2</a:t>
            </a:r>
            <a:r>
              <a:rPr lang="en-GB" altLang="en-US" sz="1400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21126D-2E9F-D2BD-9FEC-E18366206886}"/>
              </a:ext>
            </a:extLst>
          </p:cNvPr>
          <p:cNvSpPr txBox="1"/>
          <p:nvPr/>
        </p:nvSpPr>
        <p:spPr>
          <a:xfrm>
            <a:off x="98425" y="2919413"/>
            <a:ext cx="4381500" cy="9540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</a:rPr>
              <a:t>What dose (mg) of intravenous vincristine should be prescribed? </a:t>
            </a:r>
            <a:endParaRPr lang="en-GB" sz="1400" b="1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193CA2-355E-2341-E86C-2CBE117F921B}"/>
              </a:ext>
            </a:extLst>
          </p:cNvPr>
          <p:cNvSpPr/>
          <p:nvPr/>
        </p:nvSpPr>
        <p:spPr>
          <a:xfrm>
            <a:off x="125413" y="4140200"/>
            <a:ext cx="792162" cy="296863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AFFDDB-8208-90F0-3A4C-1F51EA960F58}"/>
              </a:ext>
            </a:extLst>
          </p:cNvPr>
          <p:cNvSpPr/>
          <p:nvPr/>
        </p:nvSpPr>
        <p:spPr>
          <a:xfrm>
            <a:off x="1520825" y="4140200"/>
            <a:ext cx="676275" cy="296863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mg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02238C-D255-6BBA-8731-7B1C2A282705}"/>
              </a:ext>
            </a:extLst>
          </p:cNvPr>
          <p:cNvSpPr/>
          <p:nvPr/>
        </p:nvSpPr>
        <p:spPr>
          <a:xfrm>
            <a:off x="844550" y="4140200"/>
            <a:ext cx="676275" cy="2968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 dirty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>
            <a:extLst>
              <a:ext uri="{FF2B5EF4-FFF2-40B4-BE49-F238E27FC236}">
                <a16:creationId xmlns:a16="http://schemas.microsoft.com/office/drawing/2014/main" id="{87D5E13B-3354-4D3D-A602-843E4617D7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/>
              <a:t>Body surface area</a:t>
            </a:r>
          </a:p>
        </p:txBody>
      </p:sp>
      <p:sp>
        <p:nvSpPr>
          <p:cNvPr id="87043" name="Content Placeholder 2">
            <a:extLst>
              <a:ext uri="{FF2B5EF4-FFF2-40B4-BE49-F238E27FC236}">
                <a16:creationId xmlns:a16="http://schemas.microsoft.com/office/drawing/2014/main" id="{CF0FF0B2-A36B-BC24-F94A-78E40BFE16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With children, sometimes dosing is based on body surface area.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The body surface area should be provided for you already</a:t>
            </a:r>
          </a:p>
          <a:p>
            <a:pPr lvl="1" eaLnBrk="1" hangingPunct="1"/>
            <a:r>
              <a:rPr lang="en-GB" altLang="en-US"/>
              <a:t>But for your information, the way to find it is on the next slide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>
            <a:extLst>
              <a:ext uri="{FF2B5EF4-FFF2-40B4-BE49-F238E27FC236}">
                <a16:creationId xmlns:a16="http://schemas.microsoft.com/office/drawing/2014/main" id="{C9049106-88E2-B238-C824-C135998BF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2663825" cy="1143000"/>
          </a:xfrm>
        </p:spPr>
        <p:txBody>
          <a:bodyPr/>
          <a:lstStyle/>
          <a:p>
            <a:pPr eaLnBrk="1" hangingPunct="1"/>
            <a:r>
              <a:rPr lang="en-GB" altLang="en-US" sz="3200" b="1"/>
              <a:t>Body surface area conversion</a:t>
            </a:r>
          </a:p>
        </p:txBody>
      </p:sp>
      <p:pic>
        <p:nvPicPr>
          <p:cNvPr id="88067" name="Picture 4">
            <a:extLst>
              <a:ext uri="{FF2B5EF4-FFF2-40B4-BE49-F238E27FC236}">
                <a16:creationId xmlns:a16="http://schemas.microsoft.com/office/drawing/2014/main" id="{82F4201F-18B5-3391-D609-0525621B95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463" y="104775"/>
            <a:ext cx="5768975" cy="3951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068" name="Picture 6">
            <a:extLst>
              <a:ext uri="{FF2B5EF4-FFF2-40B4-BE49-F238E27FC236}">
                <a16:creationId xmlns:a16="http://schemas.microsoft.com/office/drawing/2014/main" id="{4CB97581-4D41-8604-2E6A-048F8A6ADD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51350"/>
            <a:ext cx="4500563" cy="2214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069" name="Picture 8">
            <a:extLst>
              <a:ext uri="{FF2B5EF4-FFF2-40B4-BE49-F238E27FC236}">
                <a16:creationId xmlns:a16="http://schemas.microsoft.com/office/drawing/2014/main" id="{84D430F2-F3B7-5C64-E1DE-AE292D5444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288" y="4294188"/>
            <a:ext cx="4500562" cy="2530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B71BCC4-4815-A9D3-848A-1B9FA437295B}"/>
              </a:ext>
            </a:extLst>
          </p:cNvPr>
          <p:cNvCxnSpPr/>
          <p:nvPr/>
        </p:nvCxnSpPr>
        <p:spPr>
          <a:xfrm flipV="1">
            <a:off x="1979613" y="5559425"/>
            <a:ext cx="3097212" cy="3905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071" name="Title 1">
            <a:extLst>
              <a:ext uri="{FF2B5EF4-FFF2-40B4-BE49-F238E27FC236}">
                <a16:creationId xmlns:a16="http://schemas.microsoft.com/office/drawing/2014/main" id="{79B70314-D4FB-51E2-BCD4-CD8D11629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3" y="1812925"/>
            <a:ext cx="3076575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2400"/>
              <a:t>Best seen with BNF-C</a:t>
            </a:r>
          </a:p>
          <a:p>
            <a:pPr eaLnBrk="1" hangingPunct="1">
              <a:spcBef>
                <a:spcPct val="0"/>
              </a:spcBef>
            </a:pPr>
            <a:endParaRPr lang="en-GB" altLang="en-US" sz="2400"/>
          </a:p>
          <a:p>
            <a:pPr eaLnBrk="1" hangingPunct="1">
              <a:spcBef>
                <a:spcPct val="0"/>
              </a:spcBef>
            </a:pPr>
            <a:r>
              <a:rPr lang="en-GB" altLang="en-US" sz="2400"/>
              <a:t>Be familiar with both NICE and eMC versions</a:t>
            </a:r>
          </a:p>
          <a:p>
            <a:pPr eaLnBrk="1" hangingPunct="1">
              <a:spcBef>
                <a:spcPct val="0"/>
              </a:spcBef>
            </a:pPr>
            <a:endParaRPr lang="en-GB" altLang="en-US" sz="2400"/>
          </a:p>
          <a:p>
            <a:pPr eaLnBrk="1" hangingPunct="1">
              <a:spcBef>
                <a:spcPct val="0"/>
              </a:spcBef>
            </a:pPr>
            <a:endParaRPr lang="en-GB" altLang="en-US" sz="2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1FDEF4F2-874C-9E79-2B52-C1803AAD4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E4045FA3-AE6B-56BE-C953-A517DF61936D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853113" y="274638"/>
            <a:ext cx="3024187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30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45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50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60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150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BE9256B2-964F-91A1-D5B3-1F1D4D378790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9093" name="Title 1">
            <a:extLst>
              <a:ext uri="{FF2B5EF4-FFF2-40B4-BE49-F238E27FC236}">
                <a16:creationId xmlns:a16="http://schemas.microsoft.com/office/drawing/2014/main" id="{D6979C91-EDC0-8A51-4EE7-1CE52B913244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66C1BB1-82B3-FED7-CDB7-F82C9964DB97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CAL040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89095" name="Title 1">
            <a:extLst>
              <a:ext uri="{FF2B5EF4-FFF2-40B4-BE49-F238E27FC236}">
                <a16:creationId xmlns:a16="http://schemas.microsoft.com/office/drawing/2014/main" id="{65222C86-723B-A1C3-4815-94E01164231B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89096" name="TextBox 15">
            <a:extLst>
              <a:ext uri="{FF2B5EF4-FFF2-40B4-BE49-F238E27FC236}">
                <a16:creationId xmlns:a16="http://schemas.microsoft.com/office/drawing/2014/main" id="{DBBB4F45-D61F-6615-3A93-32C77EEDD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820738"/>
            <a:ext cx="4381500" cy="738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/>
              <a:t>A 48 year-old patient has received 30ml of lidocaine hydrochloride injection 0.5% as a peripheral nerve block. </a:t>
            </a:r>
            <a:endParaRPr lang="en-GB" altLang="en-US" sz="1400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80DEDA-A2D2-C342-64A3-DA7287AE9B91}"/>
              </a:ext>
            </a:extLst>
          </p:cNvPr>
          <p:cNvSpPr txBox="1"/>
          <p:nvPr/>
        </p:nvSpPr>
        <p:spPr>
          <a:xfrm>
            <a:off x="138113" y="2384425"/>
            <a:ext cx="4381500" cy="9540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</a:rPr>
              <a:t>What amount (mg) of lidocaine hydrochloride has the patient received?</a:t>
            </a:r>
            <a:endParaRPr lang="en-GB" sz="1400" b="1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21E2F1-DE04-8C3B-C623-65FEF77A2B9C}"/>
              </a:ext>
            </a:extLst>
          </p:cNvPr>
          <p:cNvSpPr/>
          <p:nvPr/>
        </p:nvSpPr>
        <p:spPr>
          <a:xfrm>
            <a:off x="125413" y="4140200"/>
            <a:ext cx="792162" cy="296863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6C1526-927F-EA7C-56C2-91F256644E27}"/>
              </a:ext>
            </a:extLst>
          </p:cNvPr>
          <p:cNvSpPr/>
          <p:nvPr/>
        </p:nvSpPr>
        <p:spPr>
          <a:xfrm>
            <a:off x="1520825" y="4140200"/>
            <a:ext cx="676275" cy="296863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mg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A6BF76-C1DB-1AAC-7937-F5E046FC451A}"/>
              </a:ext>
            </a:extLst>
          </p:cNvPr>
          <p:cNvSpPr/>
          <p:nvPr/>
        </p:nvSpPr>
        <p:spPr>
          <a:xfrm>
            <a:off x="904875" y="4140200"/>
            <a:ext cx="676275" cy="2968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 dirty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3BD37-325B-C803-01AD-A2E82154CEB2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62511A-2771-3B59-DD4D-2F7CD35553C3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COM000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BA72E7B-F0F0-BD0B-444D-056C16C31011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32F5B71-8BA8-225B-0942-68F2923E2D26}"/>
              </a:ext>
            </a:extLst>
          </p:cNvPr>
          <p:cNvSpPr txBox="1">
            <a:spLocks/>
          </p:cNvSpPr>
          <p:nvPr/>
        </p:nvSpPr>
        <p:spPr>
          <a:xfrm>
            <a:off x="4633913" y="82550"/>
            <a:ext cx="2416175" cy="31273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This item is worth </a:t>
            </a:r>
            <a:r>
              <a:rPr lang="en-US" sz="1100" b="1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2 marks</a:t>
            </a:r>
            <a:endParaRPr lang="en-US" sz="1100" b="1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62B8614-23A0-29F7-E85D-64A69B317B78}"/>
              </a:ext>
            </a:extLst>
          </p:cNvPr>
          <p:cNvSpPr txBox="1">
            <a:spLocks/>
          </p:cNvSpPr>
          <p:nvPr/>
        </p:nvSpPr>
        <p:spPr>
          <a:xfrm>
            <a:off x="7399338" y="82550"/>
            <a:ext cx="908050" cy="312738"/>
          </a:xfrm>
          <a:prstGeom prst="rect">
            <a:avLst/>
          </a:prstGeom>
          <a:ln w="317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You may use  the BNF at any time </a:t>
            </a:r>
          </a:p>
        </p:txBody>
      </p:sp>
      <p:pic>
        <p:nvPicPr>
          <p:cNvPr id="12295" name="Picture 13" descr="Screen shot 2011-01-25 at 16.58.44.png">
            <a:extLst>
              <a:ext uri="{FF2B5EF4-FFF2-40B4-BE49-F238E27FC236}">
                <a16:creationId xmlns:a16="http://schemas.microsoft.com/office/drawing/2014/main" id="{57B13D44-EF95-D983-B54D-F6028C240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388" y="82550"/>
            <a:ext cx="728662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1CAA371-FECF-8AA6-EED9-BFC84061B4D3}"/>
              </a:ext>
            </a:extLst>
          </p:cNvPr>
          <p:cNvGraphicFramePr>
            <a:graphicFrameLocks noGrp="1"/>
          </p:cNvGraphicFramePr>
          <p:nvPr/>
        </p:nvGraphicFramePr>
        <p:xfrm>
          <a:off x="4730920" y="594679"/>
          <a:ext cx="4239850" cy="19580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2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926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/>
                        <a:t>INFORMATION OPTIONS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500" b="1" dirty="0"/>
                    </a:p>
                  </a:txBody>
                  <a:tcPr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endParaRPr lang="en-GB" sz="800" dirty="0"/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800"/>
                        </a:spcAft>
                      </a:pPr>
                      <a:endParaRPr lang="en-GB" sz="900" dirty="0"/>
                    </a:p>
                  </a:txBody>
                  <a:tcPr vert="vert27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09">
                <a:tc gridSpan="2">
                  <a:txBody>
                    <a:bodyPr/>
                    <a:lstStyle/>
                    <a:p>
                      <a:endParaRPr lang="en-GB" sz="800" b="1" dirty="0"/>
                    </a:p>
                  </a:txBody>
                  <a:tcPr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b="1" dirty="0"/>
                    </a:p>
                  </a:txBody>
                  <a:tcPr anchor="b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636">
                <a:tc>
                  <a:txBody>
                    <a:bodyPr/>
                    <a:lstStyle/>
                    <a:p>
                      <a:r>
                        <a:rPr lang="en-GB" sz="1100" b="1" dirty="0"/>
                        <a:t>A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636">
                <a:tc>
                  <a:txBody>
                    <a:bodyPr/>
                    <a:lstStyle/>
                    <a:p>
                      <a:r>
                        <a:rPr lang="en-GB" sz="1100" b="1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636">
                <a:tc>
                  <a:txBody>
                    <a:bodyPr/>
                    <a:lstStyle/>
                    <a:p>
                      <a:r>
                        <a:rPr lang="en-GB" sz="1100" b="1" dirty="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636">
                <a:tc>
                  <a:txBody>
                    <a:bodyPr/>
                    <a:lstStyle/>
                    <a:p>
                      <a:r>
                        <a:rPr lang="en-GB" sz="1100" b="1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636">
                <a:tc>
                  <a:txBody>
                    <a:bodyPr/>
                    <a:lstStyle/>
                    <a:p>
                      <a:r>
                        <a:rPr lang="en-GB" sz="1100" b="1" dirty="0"/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297" name="TextBox 8">
            <a:extLst>
              <a:ext uri="{FF2B5EF4-FFF2-40B4-BE49-F238E27FC236}">
                <a16:creationId xmlns:a16="http://schemas.microsoft.com/office/drawing/2014/main" id="{01528DD5-890D-54EB-E23C-F8AC1918F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323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/>
              <a:t>PMH</a:t>
            </a:r>
            <a:r>
              <a:rPr lang="en-GB" altLang="en-US" sz="1600"/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/>
              <a:t>DH. </a:t>
            </a:r>
            <a:endParaRPr lang="en-GB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/>
              <a:t>SH. </a:t>
            </a:r>
            <a:endParaRPr lang="en-GB" altLang="en-US" sz="16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493ADA-C4B8-B0EA-A197-556AC5378F27}"/>
              </a:ext>
            </a:extLst>
          </p:cNvPr>
          <p:cNvSpPr txBox="1"/>
          <p:nvPr/>
        </p:nvSpPr>
        <p:spPr>
          <a:xfrm>
            <a:off x="84138" y="2470150"/>
            <a:ext cx="4381500" cy="13239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i="1" dirty="0">
                <a:latin typeface="+mn-lt"/>
              </a:rPr>
              <a:t>most appropriate </a:t>
            </a:r>
            <a:r>
              <a:rPr lang="en-US" sz="1600" dirty="0">
                <a:latin typeface="+mn-lt"/>
              </a:rPr>
              <a:t>information option that should be communicated to the [</a:t>
            </a:r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patient/mother/staff nurse/GP</a:t>
            </a:r>
            <a:r>
              <a:rPr lang="en-US" sz="1600" dirty="0">
                <a:latin typeface="+mn-lt"/>
              </a:rPr>
              <a:t>].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it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  <p:cxnSp>
        <p:nvCxnSpPr>
          <p:cNvPr id="12299" name="Straight Connector 20">
            <a:extLst>
              <a:ext uri="{FF2B5EF4-FFF2-40B4-BE49-F238E27FC236}">
                <a16:creationId xmlns:a16="http://schemas.microsoft.com/office/drawing/2014/main" id="{B4970974-0591-C009-F6D7-F5A7B3FF796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671638" y="3473450"/>
            <a:ext cx="57515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E5A2187-50AD-5C34-3C8A-7B29D11EB6BD}"/>
              </a:ext>
            </a:extLst>
          </p:cNvPr>
          <p:cNvGraphicFramePr>
            <a:graphicFrameLocks noGrp="1"/>
          </p:cNvGraphicFramePr>
          <p:nvPr/>
        </p:nvGraphicFramePr>
        <p:xfrm>
          <a:off x="4730750" y="3170238"/>
          <a:ext cx="4240213" cy="323855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35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4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70"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Answer box</a:t>
                      </a:r>
                    </a:p>
                  </a:txBody>
                  <a:tcPr marL="91448" marR="91448" marT="45711" marB="4571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14">
                <a:tc>
                  <a:txBody>
                    <a:bodyPr/>
                    <a:lstStyle/>
                    <a:p>
                      <a:r>
                        <a:rPr lang="en-US" sz="1000" b="1" dirty="0"/>
                        <a:t>Option A</a:t>
                      </a:r>
                    </a:p>
                  </a:txBody>
                  <a:tcPr marL="91448" marR="91448" marT="45711" marB="45711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Justification</a:t>
                      </a:r>
                    </a:p>
                  </a:txBody>
                  <a:tcPr marL="91448" marR="91448" marT="45711" marB="4571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894">
                <a:tc gridSpan="2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91448" marR="91448" marT="45711" marB="45711"/>
                </a:tc>
                <a:tc hMerge="1"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814">
                <a:tc>
                  <a:txBody>
                    <a:bodyPr/>
                    <a:lstStyle/>
                    <a:p>
                      <a:r>
                        <a:rPr lang="en-US" sz="1000" b="1" dirty="0"/>
                        <a:t>Option B</a:t>
                      </a:r>
                    </a:p>
                  </a:txBody>
                  <a:tcPr marL="91448" marR="91448" marT="45711" marB="45711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Justification</a:t>
                      </a:r>
                    </a:p>
                  </a:txBody>
                  <a:tcPr marL="91448" marR="91448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17">
                <a:tc gridSpan="2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91448" marR="91448" marT="45711" marB="45711"/>
                </a:tc>
                <a:tc hMerge="1"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814">
                <a:tc>
                  <a:txBody>
                    <a:bodyPr/>
                    <a:lstStyle/>
                    <a:p>
                      <a:r>
                        <a:rPr lang="en-US" sz="1000" b="1" dirty="0"/>
                        <a:t>Option C</a:t>
                      </a:r>
                    </a:p>
                  </a:txBody>
                  <a:tcPr marL="91448" marR="91448" marT="45711" marB="45711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Justification</a:t>
                      </a:r>
                    </a:p>
                  </a:txBody>
                  <a:tcPr marL="91448" marR="91448" marT="45711" marB="4571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54">
                <a:tc gridSpan="2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91448" marR="91448" marT="45711" marB="4571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814">
                <a:tc>
                  <a:txBody>
                    <a:bodyPr/>
                    <a:lstStyle/>
                    <a:p>
                      <a:r>
                        <a:rPr lang="en-US" sz="1000" b="1" dirty="0"/>
                        <a:t>Option D</a:t>
                      </a:r>
                    </a:p>
                  </a:txBody>
                  <a:tcPr marL="91448" marR="91448" marT="45711" marB="45711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Justification</a:t>
                      </a:r>
                    </a:p>
                  </a:txBody>
                  <a:tcPr marL="91448" marR="91448" marT="45711" marB="4571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950">
                <a:tc gridSpan="2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91448" marR="91448" marT="45711" marB="4571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814">
                <a:tc>
                  <a:txBody>
                    <a:bodyPr/>
                    <a:lstStyle/>
                    <a:p>
                      <a:r>
                        <a:rPr lang="en-US" sz="1000" b="1" dirty="0"/>
                        <a:t>Option E</a:t>
                      </a:r>
                    </a:p>
                  </a:txBody>
                  <a:tcPr marL="91448" marR="91448" marT="45711" marB="45711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Justification</a:t>
                      </a:r>
                    </a:p>
                  </a:txBody>
                  <a:tcPr marL="91448" marR="91448" marT="45711" marB="4571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3747">
                <a:tc gridSpan="2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91448" marR="91448" marT="45711" marB="4571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F42D9FB7-590A-FC50-A149-CE12D7E336BC}"/>
              </a:ext>
            </a:extLst>
          </p:cNvPr>
          <p:cNvSpPr/>
          <p:nvPr/>
        </p:nvSpPr>
        <p:spPr>
          <a:xfrm>
            <a:off x="755650" y="2700338"/>
            <a:ext cx="1935163" cy="4318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/>
          </a:p>
        </p:txBody>
      </p:sp>
      <p:sp>
        <p:nvSpPr>
          <p:cNvPr id="12332" name="TextBox 14">
            <a:extLst>
              <a:ext uri="{FF2B5EF4-FFF2-40B4-BE49-F238E27FC236}">
                <a16:creationId xmlns:a16="http://schemas.microsoft.com/office/drawing/2014/main" id="{6AA3717F-2A90-4605-542D-0D7773719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318000"/>
            <a:ext cx="3773488" cy="203200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In the PSA exam, questions are best-of-five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In this workshop, the questions sometimes provide &gt;5 answer options to serve as a teaching point in selecting ‘most appropriate’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E4FB79B6-01BE-7DF1-8469-C9E13FDAB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AD6A5BCA-C1C5-5588-F8F5-DEF0C2416005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372100" y="363538"/>
            <a:ext cx="3024188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0.96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16.7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60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120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125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20FBEE3D-3996-4100-1706-C2F368B0843D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7285" name="Title 1">
            <a:extLst>
              <a:ext uri="{FF2B5EF4-FFF2-40B4-BE49-F238E27FC236}">
                <a16:creationId xmlns:a16="http://schemas.microsoft.com/office/drawing/2014/main" id="{37F65C80-1268-F240-2AEC-F5AF294E696E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4094777-1C4D-E602-CA0C-33A5C9E1EC49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CAL042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97287" name="Title 1">
            <a:extLst>
              <a:ext uri="{FF2B5EF4-FFF2-40B4-BE49-F238E27FC236}">
                <a16:creationId xmlns:a16="http://schemas.microsoft.com/office/drawing/2014/main" id="{D3C2903A-1623-D5CC-E788-802FD2899146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97288" name="TextBox 15">
            <a:extLst>
              <a:ext uri="{FF2B5EF4-FFF2-40B4-BE49-F238E27FC236}">
                <a16:creationId xmlns:a16="http://schemas.microsoft.com/office/drawing/2014/main" id="{AFFADACA-B275-7BF2-2521-F6C2B18C9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203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/>
              <a:t>A 6-month old girl is being treated for otitis media. She has previously has a severe rash to penicillins. She has been prescribed clarithromycin 7.5mg/kg twice daily.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/>
              <a:t>Clarithromycin oral suspension is available at a concentration of 125mg/ml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/>
              <a:t>She weighs 8kg.</a:t>
            </a:r>
            <a:endParaRPr lang="en-GB" altLang="en-US" sz="1400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439BDF-E141-BF07-271A-AB8C94B4361F}"/>
              </a:ext>
            </a:extLst>
          </p:cNvPr>
          <p:cNvSpPr txBox="1"/>
          <p:nvPr/>
        </p:nvSpPr>
        <p:spPr>
          <a:xfrm>
            <a:off x="98425" y="2919413"/>
            <a:ext cx="4381500" cy="7381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</a:rPr>
              <a:t>What total daily dose (mg) does she need each day?</a:t>
            </a:r>
            <a:endParaRPr lang="en-GB" sz="1400" b="1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1B4BE6-1907-C39C-E6E4-E5BBC354EB4A}"/>
              </a:ext>
            </a:extLst>
          </p:cNvPr>
          <p:cNvSpPr/>
          <p:nvPr/>
        </p:nvSpPr>
        <p:spPr>
          <a:xfrm>
            <a:off x="125413" y="4140200"/>
            <a:ext cx="792162" cy="296863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A0BE8D-2A85-60C6-536C-F4ADB09AE679}"/>
              </a:ext>
            </a:extLst>
          </p:cNvPr>
          <p:cNvSpPr/>
          <p:nvPr/>
        </p:nvSpPr>
        <p:spPr>
          <a:xfrm>
            <a:off x="1520825" y="4140200"/>
            <a:ext cx="676275" cy="296863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mg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3F5DB12-8AA9-BD86-9A3C-167D021376D9}"/>
              </a:ext>
            </a:extLst>
          </p:cNvPr>
          <p:cNvSpPr/>
          <p:nvPr/>
        </p:nvSpPr>
        <p:spPr>
          <a:xfrm>
            <a:off x="844550" y="4140200"/>
            <a:ext cx="676275" cy="2968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 dirty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A3F5165A-E32F-50C9-C1C7-A4D601709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443AD466-868B-8CCC-BDAC-74C14DCE058C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391150" y="239713"/>
            <a:ext cx="3024188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6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10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14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26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60DC5E1B-F96F-FF7F-88EF-37F32E1AB804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1381" name="Title 1">
            <a:extLst>
              <a:ext uri="{FF2B5EF4-FFF2-40B4-BE49-F238E27FC236}">
                <a16:creationId xmlns:a16="http://schemas.microsoft.com/office/drawing/2014/main" id="{7B518535-C346-4018-5A0E-A3E6E511BBA4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4B31608-6AC4-F69C-B777-C3B72562988A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CAL044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01383" name="Title 1">
            <a:extLst>
              <a:ext uri="{FF2B5EF4-FFF2-40B4-BE49-F238E27FC236}">
                <a16:creationId xmlns:a16="http://schemas.microsoft.com/office/drawing/2014/main" id="{32020DC8-DCA1-9220-04D2-C009E6E22912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101384" name="TextBox 15">
            <a:extLst>
              <a:ext uri="{FF2B5EF4-FFF2-40B4-BE49-F238E27FC236}">
                <a16:creationId xmlns:a16="http://schemas.microsoft.com/office/drawing/2014/main" id="{79F5B57A-AEB3-3130-1B15-A02043751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203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/>
              <a:t>A 48 year-old patient has already received 14ml of lidocaine hydrochloride injection 0.5% as a peripheral nerve block.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/>
              <a:t>He feels that the local anaesthesia is insufficient and is requesting added lidocaine hydrochloride. The maximal dose for local lidocaine hydrochloride infiltration is  200mg.</a:t>
            </a:r>
            <a:endParaRPr lang="en-GB" altLang="en-US" sz="1400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3C15F3-4E77-27D7-04FA-41E604A82DE7}"/>
              </a:ext>
            </a:extLst>
          </p:cNvPr>
          <p:cNvSpPr txBox="1"/>
          <p:nvPr/>
        </p:nvSpPr>
        <p:spPr>
          <a:xfrm>
            <a:off x="98425" y="2919413"/>
            <a:ext cx="4381500" cy="9540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</a:rPr>
              <a:t>What additional volume (mL) of lidocaine can be given to the patient before he reaches his maximal dose?</a:t>
            </a:r>
            <a:endParaRPr lang="en-GB" sz="1400" b="1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55412A-35D2-2233-F899-E445D75EB888}"/>
              </a:ext>
            </a:extLst>
          </p:cNvPr>
          <p:cNvSpPr/>
          <p:nvPr/>
        </p:nvSpPr>
        <p:spPr>
          <a:xfrm>
            <a:off x="125413" y="4140200"/>
            <a:ext cx="792162" cy="296863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F501FC-35DD-67C5-0014-4454A93D3F18}"/>
              </a:ext>
            </a:extLst>
          </p:cNvPr>
          <p:cNvSpPr/>
          <p:nvPr/>
        </p:nvSpPr>
        <p:spPr>
          <a:xfrm>
            <a:off x="1520825" y="4140200"/>
            <a:ext cx="676275" cy="296863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mL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3FCA10-9B9B-FBB5-FAAB-8EBE3D151558}"/>
              </a:ext>
            </a:extLst>
          </p:cNvPr>
          <p:cNvSpPr/>
          <p:nvPr/>
        </p:nvSpPr>
        <p:spPr>
          <a:xfrm>
            <a:off x="844550" y="4140200"/>
            <a:ext cx="676275" cy="29686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 dirty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C270F595-2339-A9E3-3D0B-0B06E0E00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741EF54A-487E-D80F-A07F-F789C11C3335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391150" y="239713"/>
            <a:ext cx="3024188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2.1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>
                <a:ea typeface="Calibri"/>
                <a:cs typeface="Calibri"/>
              </a:rPr>
              <a:t>21.6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>
                <a:ea typeface="Calibri"/>
                <a:cs typeface="Calibri"/>
              </a:rPr>
              <a:t>4.2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>
                <a:ea typeface="Calibri"/>
                <a:cs typeface="Calibri"/>
              </a:rPr>
              <a:t>8.4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>
                <a:ea typeface="Calibri"/>
                <a:cs typeface="Calibri"/>
              </a:rPr>
              <a:t>12.6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54BBDCE5-2C48-793C-BD64-CF075587EAD5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4453" name="Title 1">
            <a:extLst>
              <a:ext uri="{FF2B5EF4-FFF2-40B4-BE49-F238E27FC236}">
                <a16:creationId xmlns:a16="http://schemas.microsoft.com/office/drawing/2014/main" id="{BD6D5397-F79A-D8F8-05B5-B71196EC3B82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C41BA7C-8073-7612-D71C-7DE058609662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>
                <a:solidFill>
                  <a:sysClr val="windowText" lastClr="000000"/>
                </a:solidFill>
                <a:latin typeface="Calibri"/>
              </a:rPr>
              <a:t>CAL045</a:t>
            </a:r>
            <a:endParaRPr lang="en-US" sz="105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04455" name="Title 1">
            <a:extLst>
              <a:ext uri="{FF2B5EF4-FFF2-40B4-BE49-F238E27FC236}">
                <a16:creationId xmlns:a16="http://schemas.microsoft.com/office/drawing/2014/main" id="{3C5C89C5-1528-AF61-C259-E216261690C6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9" name="TextBox 15">
            <a:extLst>
              <a:ext uri="{FF2B5EF4-FFF2-40B4-BE49-F238E27FC236}">
                <a16:creationId xmlns:a16="http://schemas.microsoft.com/office/drawing/2014/main" id="{0DDF0604-A216-9C73-F94A-C1AF9D843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2678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+mn-lt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111827"/>
                </a:solidFill>
                <a:latin typeface="+mn-lt"/>
                <a:ea typeface="+mn-lt"/>
                <a:cs typeface="+mn-lt"/>
              </a:rPr>
              <a:t>An obese 72-year-old patient with poorly-controlled type 2 diabetes mellitus is prescribed  liraglutide. Liraglutide is given as a 0.6 mg daily subcutaneous injection for the first week and is then increased by 0.6 mg weekly up to a maintenance dose of 1.8 mg / day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solidFill>
                <a:srgbClr val="111827"/>
              </a:solidFill>
              <a:latin typeface="+mn-lt"/>
              <a:ea typeface="+mn-lt"/>
              <a:cs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solidFill>
                  <a:srgbClr val="111827"/>
                </a:solidFill>
                <a:latin typeface="+mn-lt"/>
                <a:ea typeface="+mn-lt"/>
                <a:cs typeface="+mn-lt"/>
              </a:rPr>
              <a:t>The patient takes the medication for 2 weeks according to this schedule, but then stops the drug due to side effects. Liraglutide comes in 6 mg/ mL solution for injection in the form of 3 mL pre-filled pens.</a:t>
            </a:r>
            <a:endParaRPr lang="en-GB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latin typeface="+mn-lt"/>
              <a:ea typeface="Calibri"/>
              <a:cs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7BF6D2-C1AE-FAED-1FF8-7C9AD50E14CC}"/>
              </a:ext>
            </a:extLst>
          </p:cNvPr>
          <p:cNvSpPr/>
          <p:nvPr/>
        </p:nvSpPr>
        <p:spPr>
          <a:xfrm>
            <a:off x="57150" y="5475288"/>
            <a:ext cx="792163" cy="296862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49E910-4C23-094C-F034-720ADE70E557}"/>
              </a:ext>
            </a:extLst>
          </p:cNvPr>
          <p:cNvSpPr/>
          <p:nvPr/>
        </p:nvSpPr>
        <p:spPr>
          <a:xfrm>
            <a:off x="1566863" y="5475288"/>
            <a:ext cx="676275" cy="296862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>
                <a:solidFill>
                  <a:srgbClr val="000000"/>
                </a:solidFill>
                <a:latin typeface="+mn-lt"/>
              </a:rPr>
              <a:t>mL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9AD797-DF97-211A-0481-0A402916E56D}"/>
              </a:ext>
            </a:extLst>
          </p:cNvPr>
          <p:cNvSpPr/>
          <p:nvPr/>
        </p:nvSpPr>
        <p:spPr>
          <a:xfrm>
            <a:off x="901700" y="5475288"/>
            <a:ext cx="676275" cy="29686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C4C0FC04-34EF-C2F4-75F0-DEF2098865C7}"/>
              </a:ext>
            </a:extLst>
          </p:cNvPr>
          <p:cNvSpPr txBox="1"/>
          <p:nvPr/>
        </p:nvSpPr>
        <p:spPr>
          <a:xfrm>
            <a:off x="109538" y="4000500"/>
            <a:ext cx="4381500" cy="9540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>
                <a:solidFill>
                  <a:sysClr val="windowText" lastClr="000000"/>
                </a:solidFill>
              </a:rPr>
              <a:t>Calculation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>
                <a:ea typeface="Calibri"/>
                <a:cs typeface="Calibri"/>
              </a:rPr>
              <a:t>What is the total volume of liraglutide that the patient will have injected during her treatment period?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>
                <a:solidFill>
                  <a:sysClr val="windowText" lastClr="000000"/>
                </a:solidFill>
              </a:rPr>
              <a:t>(Write your answer in the box below)</a:t>
            </a:r>
            <a:endParaRPr lang="en-US" sz="1400" kern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F0840FF3-7197-C2CA-9CB6-8101647A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F0087A1A-D2BB-3215-6A62-D034C15FF16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391150" y="239713"/>
            <a:ext cx="3024188" cy="58515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1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/>
              <a:t>2</a:t>
            </a:r>
            <a:endParaRPr lang="en-GB" sz="2400" dirty="0">
              <a:cs typeface="Calibri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>
                <a:cs typeface="Calibri"/>
              </a:rPr>
              <a:t>3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>
                <a:cs typeface="Calibri"/>
              </a:rPr>
              <a:t>4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2400" dirty="0">
                <a:cs typeface="Calibri"/>
              </a:rPr>
              <a:t>5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A247510E-97F8-0331-DD0C-6211A0354929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7525" name="Title 1">
            <a:extLst>
              <a:ext uri="{FF2B5EF4-FFF2-40B4-BE49-F238E27FC236}">
                <a16:creationId xmlns:a16="http://schemas.microsoft.com/office/drawing/2014/main" id="{4F1CD036-D72E-10B0-F775-DA3126D83868}"/>
              </a:ext>
            </a:extLst>
          </p:cNvPr>
          <p:cNvSpPr txBox="1">
            <a:spLocks/>
          </p:cNvSpPr>
          <p:nvPr/>
        </p:nvSpPr>
        <p:spPr bwMode="auto">
          <a:xfrm>
            <a:off x="107950" y="82550"/>
            <a:ext cx="1593850" cy="31273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Calculation Skills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AA398E-15FC-6710-879B-AFDB1A0E2253}"/>
              </a:ext>
            </a:extLst>
          </p:cNvPr>
          <p:cNvSpPr txBox="1">
            <a:spLocks/>
          </p:cNvSpPr>
          <p:nvPr/>
        </p:nvSpPr>
        <p:spPr>
          <a:xfrm>
            <a:off x="3751263" y="82550"/>
            <a:ext cx="738187" cy="312738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</a:rPr>
              <a:t>CAL046</a:t>
            </a:r>
            <a:endParaRPr lang="en-US" sz="10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07527" name="Title 1">
            <a:extLst>
              <a:ext uri="{FF2B5EF4-FFF2-40B4-BE49-F238E27FC236}">
                <a16:creationId xmlns:a16="http://schemas.microsoft.com/office/drawing/2014/main" id="{BCCE715A-94FE-53C7-94E3-0EEF1A605C81}"/>
              </a:ext>
            </a:extLst>
          </p:cNvPr>
          <p:cNvSpPr txBox="1">
            <a:spLocks/>
          </p:cNvSpPr>
          <p:nvPr/>
        </p:nvSpPr>
        <p:spPr bwMode="auto">
          <a:xfrm>
            <a:off x="3390900" y="82550"/>
            <a:ext cx="360363" cy="312738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ID</a:t>
            </a:r>
          </a:p>
        </p:txBody>
      </p:sp>
      <p:sp>
        <p:nvSpPr>
          <p:cNvPr id="9" name="TextBox 15">
            <a:extLst>
              <a:ext uri="{FF2B5EF4-FFF2-40B4-BE49-F238E27FC236}">
                <a16:creationId xmlns:a16="http://schemas.microsoft.com/office/drawing/2014/main" id="{07616F86-BFC7-122C-03B3-42BD5C850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598488"/>
            <a:ext cx="4381500" cy="2954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+mn-lt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111827"/>
                </a:solidFill>
                <a:latin typeface="+mn-lt"/>
                <a:ea typeface="+mn-lt"/>
                <a:cs typeface="+mn-lt"/>
              </a:rPr>
              <a:t>An obese 72-year-old patient with poorly-controlled type 2 diabetes mellitus is prescribed  liraglutide. Liraglutide is given as a 0.6 mg daily subcutaneous injection for the first week and is then increased by 0.6 mg weekly up to a maintenance dose of 1.8 mg / day.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111827"/>
                </a:solidFill>
                <a:latin typeface="+mn-lt"/>
                <a:ea typeface="+mn-lt"/>
                <a:cs typeface="+mn-lt"/>
              </a:rPr>
              <a:t>The patient takes  liraglutide for 4-weeks then stops the drug due to side effects. Liraglutide  comes in a 6 mg/mL solution for injection in the form of 3 mL pre-filled pens.</a:t>
            </a:r>
            <a:endParaRPr lang="en-US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111827"/>
                </a:solidFill>
                <a:latin typeface="+mn-lt"/>
                <a:ea typeface="+mn-lt"/>
                <a:cs typeface="+mn-lt"/>
              </a:rPr>
              <a:t>How many liraglutide pens will the patient have used </a:t>
            </a:r>
            <a:r>
              <a:rPr lang="en-US" sz="1400" b="1" dirty="0">
                <a:solidFill>
                  <a:srgbClr val="111827"/>
                </a:solidFill>
                <a:latin typeface="+mn-lt"/>
                <a:ea typeface="+mn-lt"/>
                <a:cs typeface="+mn-lt"/>
              </a:rPr>
              <a:t>completely</a:t>
            </a:r>
            <a:r>
              <a:rPr lang="en-US" sz="1400" dirty="0">
                <a:solidFill>
                  <a:srgbClr val="111827"/>
                </a:solidFill>
                <a:latin typeface="+mn-lt"/>
                <a:ea typeface="+mn-lt"/>
                <a:cs typeface="+mn-lt"/>
              </a:rPr>
              <a:t> during the treatment period?</a:t>
            </a:r>
            <a:endParaRPr lang="en-US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latin typeface="+mn-lt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6736B6-A00F-CA85-EDE5-CF0F91D17043}"/>
              </a:ext>
            </a:extLst>
          </p:cNvPr>
          <p:cNvSpPr txBox="1"/>
          <p:nvPr/>
        </p:nvSpPr>
        <p:spPr>
          <a:xfrm>
            <a:off x="107950" y="3933825"/>
            <a:ext cx="4381500" cy="9540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kern="0" dirty="0">
                <a:solidFill>
                  <a:sysClr val="windowText" lastClr="000000"/>
                </a:solidFill>
                <a:latin typeface="+mn-lt"/>
              </a:rPr>
              <a:t>Calculation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  <a:cs typeface="Calibri"/>
              </a:rPr>
              <a:t>How many liraglutide pens will the patient have used completely during the treatment period?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ysClr val="windowText" lastClr="000000"/>
                </a:solidFill>
                <a:latin typeface="+mn-lt"/>
              </a:rPr>
              <a:t>(Write your answer in the box below)</a:t>
            </a:r>
            <a:endParaRPr lang="en-US" sz="14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34A3822-1BB5-2EDF-8E00-DB8DB3AA836E}"/>
              </a:ext>
            </a:extLst>
          </p:cNvPr>
          <p:cNvSpPr/>
          <p:nvPr/>
        </p:nvSpPr>
        <p:spPr>
          <a:xfrm>
            <a:off x="14288" y="4994275"/>
            <a:ext cx="792162" cy="296863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>
                <a:solidFill>
                  <a:srgbClr val="000000"/>
                </a:solidFill>
                <a:latin typeface="Calibri"/>
              </a:rPr>
              <a:t>Answer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21C611-AD3D-3D10-ADAF-6C1622222298}"/>
              </a:ext>
            </a:extLst>
          </p:cNvPr>
          <p:cNvSpPr/>
          <p:nvPr/>
        </p:nvSpPr>
        <p:spPr>
          <a:xfrm>
            <a:off x="1520825" y="4994275"/>
            <a:ext cx="676275" cy="296863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pens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93E427-D83C-C677-3CF4-B1C484241795}"/>
              </a:ext>
            </a:extLst>
          </p:cNvPr>
          <p:cNvSpPr/>
          <p:nvPr/>
        </p:nvSpPr>
        <p:spPr>
          <a:xfrm>
            <a:off x="844550" y="5011738"/>
            <a:ext cx="676275" cy="29686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kern="0">
              <a:solidFill>
                <a:srgbClr val="FF0000"/>
              </a:solidFill>
              <a:latin typeface="Calibri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0C93E3-D4B8-258C-F02D-EC54D2B2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1341438"/>
            <a:ext cx="7921625" cy="35274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rgbClr val="0070C0"/>
                </a:solidFill>
              </a:rPr>
              <a:t>Following Masterclass 2 on-line repeat of 1st November, the extended slide-set of Q and A plus tips will be available on QM+ for everyone in our CPT area</a:t>
            </a:r>
            <a:br>
              <a:rPr lang="en-GB" b="1" dirty="0">
                <a:solidFill>
                  <a:srgbClr val="0070C0"/>
                </a:solidFill>
              </a:rPr>
            </a:b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690F2A97-52EE-3040-7130-B6D38DBE59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42158"/>
          </a:xfrm>
        </p:spPr>
        <p:txBody>
          <a:bodyPr/>
          <a:lstStyle/>
          <a:p>
            <a:pPr eaLnBrk="1" hangingPunct="1"/>
            <a:r>
              <a:rPr lang="en-GB" altLang="en-US" sz="3600" b="1" dirty="0"/>
              <a:t>COM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85D10-B399-0264-7110-2629913E2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80728"/>
            <a:ext cx="8712968" cy="5652583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Caveat re: “</a:t>
            </a:r>
            <a:r>
              <a:rPr lang="en-GB" i="1" dirty="0"/>
              <a:t>most important </a:t>
            </a:r>
            <a:r>
              <a:rPr lang="en-GB" dirty="0"/>
              <a:t>/ </a:t>
            </a:r>
            <a:r>
              <a:rPr lang="en-GB" i="1" dirty="0"/>
              <a:t>appropriate</a:t>
            </a:r>
            <a:r>
              <a:rPr lang="en-GB" dirty="0"/>
              <a:t>”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dirty="0"/>
              <a:t>A lot of questions have answers where more than one, or all, options are “true”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dirty="0"/>
              <a:t>You have to select “most important”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b="1" u="sng" dirty="0"/>
              <a:t>Ask yourself:</a:t>
            </a:r>
            <a:r>
              <a:rPr lang="en-GB" b="1" dirty="0">
                <a:solidFill>
                  <a:srgbClr val="FF0000"/>
                </a:solidFill>
              </a:rPr>
              <a:t>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sz="3200" b="1" i="1" dirty="0">
                <a:solidFill>
                  <a:srgbClr val="FF0000"/>
                </a:solidFill>
              </a:rPr>
              <a:t>“What happens if this patient does not know this?”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Most difficult to teach </a:t>
            </a:r>
            <a:r>
              <a:rPr lang="en-GB" i="1" dirty="0"/>
              <a:t>in theory</a:t>
            </a:r>
            <a:r>
              <a:rPr lang="en-GB" dirty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Very good reflection of actual </a:t>
            </a:r>
            <a:r>
              <a:rPr lang="en-GB" i="1" dirty="0"/>
              <a:t>clinical</a:t>
            </a:r>
            <a:r>
              <a:rPr lang="en-GB" dirty="0"/>
              <a:t> </a:t>
            </a:r>
            <a:r>
              <a:rPr lang="en-GB" i="1" dirty="0"/>
              <a:t>practice &amp; your experience </a:t>
            </a:r>
            <a:r>
              <a:rPr lang="en-GB" dirty="0"/>
              <a:t>in clinical practice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Integrates learnings from your MBBS Comms Skills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dirty="0"/>
              <a:t>In clinical practice, you must ‘triage’ lots of information to communicate the most important elements for </a:t>
            </a:r>
            <a:r>
              <a:rPr lang="en-GB" i="1" dirty="0"/>
              <a:t>this</a:t>
            </a:r>
            <a:r>
              <a:rPr lang="en-GB" dirty="0"/>
              <a:t> </a:t>
            </a:r>
            <a:r>
              <a:rPr lang="en-GB" i="1" dirty="0"/>
              <a:t>patient</a:t>
            </a:r>
            <a:r>
              <a:rPr lang="en-GB" dirty="0"/>
              <a:t>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dirty="0"/>
              <a:t>What does </a:t>
            </a:r>
            <a:r>
              <a:rPr lang="en-GB" i="1" dirty="0"/>
              <a:t>this</a:t>
            </a:r>
            <a:r>
              <a:rPr lang="en-GB" dirty="0"/>
              <a:t> </a:t>
            </a:r>
            <a:r>
              <a:rPr lang="en-GB" i="1" dirty="0"/>
              <a:t>patient</a:t>
            </a:r>
            <a:r>
              <a:rPr lang="en-GB" dirty="0"/>
              <a:t> </a:t>
            </a:r>
            <a:r>
              <a:rPr lang="en-GB" u="sng" dirty="0"/>
              <a:t>most need </a:t>
            </a:r>
            <a:r>
              <a:rPr lang="en-GB" dirty="0"/>
              <a:t>to Know here?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406F4-4DF1-C494-7BE1-C3172D0F6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b="1" dirty="0"/>
              <a:t>COM questions – selecting “most important”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D5FDA-C0E6-21F5-9E89-E44A1F4C5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7438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GB" sz="2400" b="1" dirty="0">
                <a:solidFill>
                  <a:srgbClr val="FF0000"/>
                </a:solidFill>
              </a:rPr>
              <a:t>“What happens if the patient does not know this?”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000" dirty="0"/>
              <a:t>Self-reporting / clinician-monitoring of severe side effects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000" dirty="0"/>
              <a:t>Sick day rules / </a:t>
            </a:r>
            <a:r>
              <a:rPr lang="en-GB" sz="2000" dirty="0" err="1"/>
              <a:t>peri</a:t>
            </a:r>
            <a:r>
              <a:rPr lang="en-GB" sz="2000" dirty="0"/>
              <a:t>-operative prescribing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000" dirty="0"/>
              <a:t>Potential teratogenicity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000" dirty="0"/>
              <a:t>Missed doses / interactions (i.e. things that make treatment less effective / more hazardous)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000" dirty="0"/>
              <a:t>Risk of adverse effects if stopping medication suddenly?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GB" sz="2400" b="1" dirty="0">
                <a:solidFill>
                  <a:srgbClr val="FF0000"/>
                </a:solidFill>
              </a:rPr>
              <a:t>Patient perspective if the worst happened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sz="2000" dirty="0"/>
              <a:t>“Why did no-one tell me?”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u="sng" dirty="0"/>
              <a:t>NOTE</a:t>
            </a:r>
            <a:r>
              <a:rPr lang="en-GB" sz="2400" u="sng" dirty="0"/>
              <a:t>:</a:t>
            </a:r>
            <a:r>
              <a:rPr lang="en-GB" sz="2400" dirty="0"/>
              <a:t>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sz="2000" dirty="0"/>
              <a:t>The PSA question may not have the “clinically most important” option listed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sz="2000" dirty="0"/>
              <a:t>You have to select the “most important of the list”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GB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54C91149-C464-96DA-BF0A-D42112598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47A48C51-641D-1D31-BFC1-BFD2A86AE593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60363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is at increased risk of cardiac disease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may experience some drowsiness and the effects of alcohol may be enhanced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requires blood tests for prolactin levels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requires regular blood tests for his cholesterol and fasting blood glucose levels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requires regular blood tests to assess his white blood cells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not stop the medication abruptly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report symptoms of infection, especially influenza-like illnesses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will need his medication to be slowly increased over several weeks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report new problems with constipation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5D5B81F6-FC35-7BC8-3794-FE8482EE90DB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B54492D-E596-15BD-DA64-F1692A6633F5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D297400-81DD-CA0D-27F6-BED5A88CD6FE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COM020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45E6F4A-EE1C-87DE-03AF-2A9F56144350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16392" name="TextBox 8">
            <a:extLst>
              <a:ext uri="{FF2B5EF4-FFF2-40B4-BE49-F238E27FC236}">
                <a16:creationId xmlns:a16="http://schemas.microsoft.com/office/drawing/2014/main" id="{3C45512E-28FD-B89B-0F33-E390D5C00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A  42-year old man is currently a voluntary patient in a Psychiatry Ward. He has schizophrenia which has been unresponsive to conventional antipsychotic drugs.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He agrees to start on clozapine.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38079B-F5AF-8695-5897-9ADDD5B71AB5}"/>
              </a:ext>
            </a:extLst>
          </p:cNvPr>
          <p:cNvSpPr txBox="1"/>
          <p:nvPr/>
        </p:nvSpPr>
        <p:spPr>
          <a:xfrm>
            <a:off x="84138" y="2784475"/>
            <a:ext cx="4381500" cy="8302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TRUE information options</a:t>
            </a:r>
            <a:r>
              <a:rPr lang="en-US" sz="1600" dirty="0">
                <a:latin typeface="+mn-lt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all</a:t>
            </a:r>
            <a:r>
              <a:rPr lang="en-US" sz="1600" i="1" dirty="0">
                <a:latin typeface="+mn-lt"/>
              </a:rPr>
              <a:t>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2F01BFEF-1D19-145E-6B44-6FE6F870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66B91648-D5BD-D41F-CFEC-31A425A5D357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is at increased risk of cardiac disease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requires regular blood tests to assess his white blood cells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not stop the medication abruptly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report symptoms of infection, especially influenza-like illnesses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will need his medication to be slowly increased over several weeks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2698CD6F-B58D-984F-8AEE-96D841C06BAD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EE15037-3557-C02F-A101-D4A554425932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7AEEA58-C9AF-C122-A09E-F6D3DF617AA0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COM020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B6FAACB-5B56-7E7D-8DF3-A26467B34401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18440" name="TextBox 8">
            <a:extLst>
              <a:ext uri="{FF2B5EF4-FFF2-40B4-BE49-F238E27FC236}">
                <a16:creationId xmlns:a16="http://schemas.microsoft.com/office/drawing/2014/main" id="{3748D983-6581-F4EA-FC73-1A45705E3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A  42-year old man is currently a voluntary patient in a Psychiatry Ward. He has schizophrenia which has been unresponsive to conventional antipsychotic drugs.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He agrees to start on clozapine.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AB2837-AA44-DA62-FB82-EB00B39F88E9}"/>
              </a:ext>
            </a:extLst>
          </p:cNvPr>
          <p:cNvSpPr txBox="1"/>
          <p:nvPr/>
        </p:nvSpPr>
        <p:spPr>
          <a:xfrm>
            <a:off x="84138" y="2784475"/>
            <a:ext cx="4381500" cy="1076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most appropriate</a:t>
            </a:r>
            <a:r>
              <a:rPr lang="en-US" sz="1600" b="1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1600" dirty="0">
                <a:latin typeface="+mn-lt"/>
              </a:rPr>
              <a:t>information option that should be communicated to the patient.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it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D33E2982-BF51-B7A4-C76B-1560F5D80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AC402BBF-D48F-8468-4054-EEA45A8F8BCD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Amlodipine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Atorvastatin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Dihydrocodeine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Ferrous </a:t>
            </a:r>
            <a:r>
              <a:rPr lang="en-GB" sz="1600" dirty="0" err="1"/>
              <a:t>sulfate</a:t>
            </a:r>
            <a:endParaRPr lang="en-GB" sz="1600" dirty="0"/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Indapamide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Loperamide 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Metformin 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Ramipril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Tolterodine 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Tramadol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endParaRPr lang="en-GB" sz="1600" dirty="0"/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82439BCF-652D-60A2-C66D-8395A431C0C4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B9D816E-BED2-264F-4CE1-504B3792FCCC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D9303D9-6B11-A801-1C82-AA577FD03F99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COM020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D77BFB2-3598-7E0B-233D-0BEE016E0919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20488" name="TextBox 8">
            <a:extLst>
              <a:ext uri="{FF2B5EF4-FFF2-40B4-BE49-F238E27FC236}">
                <a16:creationId xmlns:a16="http://schemas.microsoft.com/office/drawing/2014/main" id="{0124B7A5-3026-1986-E9E9-652B2FF54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816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A  54-year old man is currently a voluntary patient in a Psychiatry Ward. He has schizophrenia which has been unresponsive to conventional antipsychotic drugs.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He agrees to start on clozapine.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F22E17-9FD1-3C7E-2B20-897C18DC1E02}"/>
              </a:ext>
            </a:extLst>
          </p:cNvPr>
          <p:cNvSpPr txBox="1"/>
          <p:nvPr/>
        </p:nvSpPr>
        <p:spPr>
          <a:xfrm>
            <a:off x="84138" y="2784475"/>
            <a:ext cx="4381500" cy="1076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Among his concomitant medications (listed), select those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most appropriate</a:t>
            </a:r>
            <a:r>
              <a:rPr lang="en-US" sz="1600" b="1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1600" dirty="0">
                <a:latin typeface="+mn-lt"/>
              </a:rPr>
              <a:t>to consider ceasing or substituting (</a:t>
            </a:r>
            <a:r>
              <a:rPr lang="en-US" sz="1600" i="1" dirty="0">
                <a:latin typeface="+mn-lt"/>
              </a:rPr>
              <a:t>mark them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B0EE03A0-B399-807C-F711-F1AFEA5E2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5200" y="274638"/>
            <a:ext cx="101600" cy="346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00" dirty="0">
                <a:solidFill>
                  <a:schemeClr val="bg1"/>
                </a:solidFill>
              </a:rPr>
              <a:t>Enter Question Text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98B4AE78-33FC-1FFE-6129-AD4870DE2BFF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692650" y="395288"/>
            <a:ext cx="3695700" cy="5730875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may get side effects including rare occurrences of visual disturbances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must not crush the medications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needs regular blood tests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avoid significant exposure to sunlight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continue taking the medications even if he develops side effects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not consume alcohol while taking doxycycline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He should take the medication with milk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AutoNum type="alphaUcPeriod"/>
              <a:defRPr/>
            </a:pPr>
            <a:r>
              <a:rPr lang="en-GB" sz="1600" dirty="0"/>
              <a:t>His teeth can be discoloured from the treatment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5BEF849D-3BAC-1705-F4FC-E38D01F3FACC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F0556D-3A28-23F1-4DA9-6B3755BAB49E}"/>
              </a:ext>
            </a:extLst>
          </p:cNvPr>
          <p:cNvSpPr txBox="1">
            <a:spLocks/>
          </p:cNvSpPr>
          <p:nvPr/>
        </p:nvSpPr>
        <p:spPr>
          <a:xfrm>
            <a:off x="84138" y="82550"/>
            <a:ext cx="2317750" cy="3127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Communicating Information Item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CBBF311-2664-F109-E9E4-0110AB6384F4}"/>
              </a:ext>
            </a:extLst>
          </p:cNvPr>
          <p:cNvSpPr txBox="1">
            <a:spLocks/>
          </p:cNvSpPr>
          <p:nvPr/>
        </p:nvSpPr>
        <p:spPr>
          <a:xfrm>
            <a:off x="3727450" y="82550"/>
            <a:ext cx="738188" cy="312738"/>
          </a:xfrm>
          <a:prstGeom prst="rect">
            <a:avLst/>
          </a:prstGeom>
          <a:solidFill>
            <a:srgbClr val="B9CDE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COM021</a:t>
            </a:r>
            <a:endParaRPr lang="en-US" sz="105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DBDC4A5-241F-9C23-B026-A95B15645DCB}"/>
              </a:ext>
            </a:extLst>
          </p:cNvPr>
          <p:cNvSpPr txBox="1">
            <a:spLocks/>
          </p:cNvSpPr>
          <p:nvPr/>
        </p:nvSpPr>
        <p:spPr>
          <a:xfrm>
            <a:off x="3367088" y="82550"/>
            <a:ext cx="360362" cy="312738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ID</a:t>
            </a:r>
          </a:p>
        </p:txBody>
      </p:sp>
      <p:sp>
        <p:nvSpPr>
          <p:cNvPr id="28680" name="TextBox 8">
            <a:extLst>
              <a:ext uri="{FF2B5EF4-FFF2-40B4-BE49-F238E27FC236}">
                <a16:creationId xmlns:a16="http://schemas.microsoft.com/office/drawing/2014/main" id="{AED27B81-3043-ABF1-0346-29D47E24F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8" y="598488"/>
            <a:ext cx="4381500" cy="1570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Case 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A 24-year old man presents to his GP with moderate-severity acne. Previous trials of topical preparations were unsuccessful in treating his acne. He has been prescribed doxycycline 100 mg orally daily.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D20836-144B-9217-D6F9-456C99948BFF}"/>
              </a:ext>
            </a:extLst>
          </p:cNvPr>
          <p:cNvSpPr txBox="1"/>
          <p:nvPr/>
        </p:nvSpPr>
        <p:spPr>
          <a:xfrm>
            <a:off x="84138" y="2784475"/>
            <a:ext cx="4381500" cy="8302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Select the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TRUE information options</a:t>
            </a:r>
            <a:r>
              <a:rPr lang="en-US" sz="1600" dirty="0">
                <a:latin typeface="+mn-lt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(</a:t>
            </a:r>
            <a:r>
              <a:rPr lang="en-US" sz="1600" i="1" dirty="0">
                <a:latin typeface="+mn-lt"/>
              </a:rPr>
              <a:t>mark </a:t>
            </a:r>
            <a:r>
              <a:rPr lang="en-US" sz="1600" b="1" i="1" u="sng" dirty="0">
                <a:solidFill>
                  <a:srgbClr val="FF0000"/>
                </a:solidFill>
                <a:latin typeface="+mn-lt"/>
              </a:rPr>
              <a:t>all</a:t>
            </a:r>
            <a:r>
              <a:rPr lang="en-US" sz="1600" i="1" dirty="0">
                <a:latin typeface="+mn-lt"/>
              </a:rPr>
              <a:t> with a tick</a:t>
            </a:r>
            <a:r>
              <a:rPr lang="en-US" sz="1600" dirty="0">
                <a:latin typeface="+mn-lt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088be66d-c41c-4fe2-af52-98eec70c1110"/>
  <p:tag name="WASPOLLED" val="B03BFB3E533B44A9856A1E1B70B47360"/>
  <p:tag name="TPVERSION" val="8"/>
  <p:tag name="TPFULLVERSION" val="8.5.4.5"/>
  <p:tag name="PPTVERSION" val="16"/>
  <p:tag name="TPOS" val="2"/>
  <p:tag name="TPLASTSAVEVERSION" val="6.3 P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22739ABC8EE4ACDB1B413CA79B3EBBF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0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He may get side effects including rare occurrences of visual disturbances&lt;/answertext&gt;&#10;                    &lt;valuetype&gt;1&lt;/valuetype&gt;&#10;                &lt;/answer&gt;&#10;                &lt;answer&gt;&#10;                    &lt;guid&gt;9E43C31779E044F4A8F7CB291A28EAF5&lt;/guid&gt;&#10;                    &lt;answertext&gt;He must not crush the medications&lt;/answertext&gt;&#10;                    &lt;valuetype&gt;-1&lt;/valuetype&gt;&#10;                &lt;/answer&gt;&#10;                &lt;answer&gt;&#10;                    &lt;guid&gt;E3009AAB919546AF9100621F32F0EBA7&lt;/guid&gt;&#10;                    &lt;answertext&gt;He needs regular blood tests&lt;/answertext&gt;&#10;                    &lt;valuetype&gt;-1&lt;/valuetype&gt;&#10;                &lt;/answer&gt;&#10;                &lt;answer&gt;&#10;                    &lt;guid&gt;52B48C9CEAA346F2A901535D8F5D86C9&lt;/guid&gt;&#10;                    &lt;answertext&gt;He should avoid significant exposure to sunlight&lt;/answertext&gt;&#10;                    &lt;valuetype&gt;1&lt;/valuetype&gt;&#10;                &lt;/answer&gt;&#10;                &lt;answer&gt;&#10;                    &lt;guid&gt;9334C883A83F40D5AA10D492C55A0C70&lt;/guid&gt;&#10;                    &lt;answertext&gt;He should continue taking the medications even if he develops side effects&lt;/answertext&gt;&#10;                    &lt;valuetype&gt;-1&lt;/valuetype&gt;&#10;                &lt;/answer&gt;&#10;                &lt;answer&gt;&#10;                    &lt;guid&gt;4D3AF54790FA42FDBEA6E7AD678E93E8&lt;/guid&gt;&#10;                    &lt;answertext&gt;He should not consume alcohol while taking doxycycline&lt;/answertext&gt;&#10;                    &lt;valuetype&gt;-1&lt;/valuetype&gt;&#10;                &lt;/answer&gt;&#10;                &lt;answer&gt;&#10;                    &lt;guid&gt;A3C3A961A093478D8CA9CFC007851474&lt;/guid&gt;&#10;                    &lt;answertext&gt;He should take the medication with milk&lt;/answertext&gt;&#10;                    &lt;valuetype&gt;-1&lt;/valuetype&gt;&#10;                &lt;/answer&gt;&#10;                &lt;answer&gt;&#10;                    &lt;guid&gt;28246344FD234F9093666C1188FE41ED&lt;/guid&gt;&#10;                    &lt;answertext&gt;His teeth can be discoloured from the treatment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8019F082B19A4BE98B5EA6B981EB9E97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0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Gastro-intestinal side-effects are common. However, a slow increase in dose may improve tolerability&lt;/answertext&gt;&#10;                    &lt;valuetype&gt;1&lt;/valuetype&gt;&#10;                &lt;/answer&gt;&#10;                &lt;answer&gt;&#10;                    &lt;guid&gt;9E43C31779E044F4A8F7CB291A28EAF5&lt;/guid&gt;&#10;                    &lt;answertext&gt;Metformin may cause a decline in her renal function&lt;/answertext&gt;&#10;                    &lt;valuetype&gt;-1&lt;/valuetype&gt;&#10;                &lt;/answer&gt;&#10;                &lt;answer&gt;&#10;                    &lt;guid&gt;E3009AAB919546AF9100621F32F0EBA7&lt;/guid&gt;&#10;                    &lt;answertext&gt;She is likely to require higher doses in the future&lt;/answertext&gt;&#10;                    &lt;valuetype&gt;1&lt;/valuetype&gt;&#10;                &lt;/answer&gt;&#10;                &lt;answer&gt;&#10;                    &lt;guid&gt;52B48C9CEAA346F2A901535D8F5D86C9&lt;/guid&gt;&#10;                    &lt;answertext&gt;She should have adequate contraception when taking metformin&lt;/answertext&gt;&#10;                    &lt;valuetype&gt;-1&lt;/valuetype&gt;&#10;                &lt;/answer&gt;&#10;                &lt;answer&gt;&#10;                    &lt;guid&gt;9334C883A83F40D5AA10D492C55A0C70&lt;/guid&gt;&#10;                    &lt;answertext&gt;She should stop taking metformin if she develops diarrhoea or vomiting&lt;/answertext&gt;&#10;                    &lt;valuetype&gt;1&lt;/valuetype&gt;&#10;                &lt;/answer&gt;&#10;                &lt;answer&gt;&#10;                    &lt;guid&gt;4D3AF54790FA42FDBEA6E7AD678E93E8&lt;/guid&gt;&#10;                    &lt;answertext&gt;She should take metformin 30 minutes before food&lt;/answertext&gt;&#10;                    &lt;valuetype&gt;-1&lt;/valuetype&gt;&#10;                &lt;/answer&gt;&#10;                &lt;answer&gt;&#10;                    &lt;guid&gt;A3C3A961A093478D8CA9CFC007851474&lt;/guid&gt;&#10;                    &lt;answertext&gt;She will require monitoring for her renal function 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589FC5E3371459087D4526BA9FF9C9C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Gastro-intestinal side-effects are common. However, a slow increase in dose may improve tolerability&lt;/answertext&gt;&#10;                    &lt;valuetype&gt;-1&lt;/valuetype&gt;&#10;                &lt;/answer&gt;&#10;                &lt;answer&gt;&#10;                    &lt;guid&gt;9E43C31779E044F4A8F7CB291A28EAF5&lt;/guid&gt;&#10;                    &lt;answertext&gt;Metformin may cause a decline in her renal function&lt;/answertext&gt;&#10;                    &lt;valuetype&gt;-1&lt;/valuetype&gt;&#10;                &lt;/answer&gt;&#10;                &lt;answer&gt;&#10;                    &lt;guid&gt;E3009AAB919546AF9100621F32F0EBA7&lt;/guid&gt;&#10;                    &lt;answertext&gt;She is likely to require higher doses in the future&lt;/answertext&gt;&#10;                    &lt;valuetype&gt;-1&lt;/valuetype&gt;&#10;                &lt;/answer&gt;&#10;                &lt;answer&gt;&#10;                    &lt;guid&gt;52B48C9CEAA346F2A901535D8F5D86C9&lt;/guid&gt;&#10;                    &lt;answertext&gt;She should have adequate contraception when taking metformin&lt;/answertext&gt;&#10;                    &lt;valuetype&gt;-1&lt;/valuetype&gt;&#10;                &lt;/answer&gt;&#10;                &lt;answer&gt;&#10;                    &lt;guid&gt;9334C883A83F40D5AA10D492C55A0C70&lt;/guid&gt;&#10;                    &lt;answertext&gt;She should stop taking metformin if she develops diarrhoea or vomiting&lt;/answertext&gt;&#10;                    &lt;valuetype&gt;1&lt;/valuetype&gt;&#10;                &lt;/answer&gt;&#10;                &lt;answer&gt;&#10;                    &lt;guid&gt;4D3AF54790FA42FDBEA6E7AD678E93E8&lt;/guid&gt;&#10;                    &lt;answertext&gt;She should take metformin 30 minutes before food&lt;/answertext&gt;&#10;                    &lt;valuetype&gt;-1&lt;/valuetype&gt;&#10;                &lt;/answer&gt;&#10;                &lt;answer&gt;&#10;                    &lt;guid&gt;5D284BAD73D54449B59F4337D2F67E5B&lt;/guid&gt;&#10;                    &lt;answertext&gt;She will require monitoring for her renal function 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589FC5E3371459087D4526BA9FF9C9C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Gastro-intestinal side-effects are common. However, a slow increase in dose may improve tolerability&lt;/answertext&gt;&#10;                    &lt;valuetype&gt;-1&lt;/valuetype&gt;&#10;                &lt;/answer&gt;&#10;                &lt;answer&gt;&#10;                    &lt;guid&gt;9E43C31779E044F4A8F7CB291A28EAF5&lt;/guid&gt;&#10;                    &lt;answertext&gt;Metformin may cause a decline in her renal function&lt;/answertext&gt;&#10;                    &lt;valuetype&gt;-1&lt;/valuetype&gt;&#10;                &lt;/answer&gt;&#10;                &lt;answer&gt;&#10;                    &lt;guid&gt;E3009AAB919546AF9100621F32F0EBA7&lt;/guid&gt;&#10;                    &lt;answertext&gt;She is likely to require higher doses in the future&lt;/answertext&gt;&#10;                    &lt;valuetype&gt;-1&lt;/valuetype&gt;&#10;                &lt;/answer&gt;&#10;                &lt;answer&gt;&#10;                    &lt;guid&gt;52B48C9CEAA346F2A901535D8F5D86C9&lt;/guid&gt;&#10;                    &lt;answertext&gt;She should have adequate contraception when taking metformin&lt;/answertext&gt;&#10;                    &lt;valuetype&gt;-1&lt;/valuetype&gt;&#10;                &lt;/answer&gt;&#10;                &lt;answer&gt;&#10;                    &lt;guid&gt;9334C883A83F40D5AA10D492C55A0C70&lt;/guid&gt;&#10;                    &lt;answertext&gt;She should stop taking metformin if she develops diarrhoea or vomiting&lt;/answertext&gt;&#10;                    &lt;valuetype&gt;1&lt;/valuetype&gt;&#10;                &lt;/answer&gt;&#10;                &lt;answer&gt;&#10;                    &lt;guid&gt;4D3AF54790FA42FDBEA6E7AD678E93E8&lt;/guid&gt;&#10;                    &lt;answertext&gt;She should take metformin 30 minutes before food&lt;/answertext&gt;&#10;                    &lt;valuetype&gt;-1&lt;/valuetype&gt;&#10;                &lt;/answer&gt;&#10;                &lt;answer&gt;&#10;                    &lt;guid&gt;5D284BAD73D54449B59F4337D2F67E5B&lt;/guid&gt;&#10;                    &lt;answertext&gt;She will require monitoring for her renal function 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95F5BAB83CE4765BE66BAAD219FB191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0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If not already immune, she should avoid close contact with people who have chickenpox, shingles or measles&lt;/answertext&gt;&#10;                    &lt;valuetype&gt;1&lt;/valuetype&gt;&#10;                &lt;/answer&gt;&#10;                &lt;answer&gt;&#10;                    &lt;guid&gt;9E43C31779E044F4A8F7CB291A28EAF5&lt;/guid&gt;&#10;                    &lt;answertext&gt;She may need to increase steroid dose during peri-operative period&lt;/answertext&gt;&#10;                    &lt;valuetype&gt;1&lt;/valuetype&gt;&#10;                &lt;/answer&gt;&#10;                &lt;answer&gt;&#10;                    &lt;guid&gt;E3009AAB919546AF9100621F32F0EBA7&lt;/guid&gt;&#10;                    &lt;answertext&gt;She may need to increase steroid dose with intercurrent illness&lt;/answertext&gt;&#10;                    &lt;valuetype&gt;1&lt;/valuetype&gt;&#10;                &lt;/answer&gt;&#10;                &lt;answer&gt;&#10;                    &lt;guid&gt;52B48C9CEAA346F2A901535D8F5D86C9&lt;/guid&gt;&#10;                    &lt;answertext&gt;She should carry a Steroid Treatment Card &lt;/answertext&gt;&#10;                    &lt;valuetype&gt;1&lt;/valuetype&gt;&#10;                &lt;/answer&gt;&#10;                &lt;answer&gt;&#10;                    &lt;guid&gt;9334C883A83F40D5AA10D492C55A0C70&lt;/guid&gt;&#10;                    &lt;answertext&gt;She should seek medical advice if worrying psychological changes occur&lt;/answertext&gt;&#10;                    &lt;valuetype&gt;1&lt;/valuetype&gt;&#10;                &lt;/answer&gt;&#10;                &lt;answer&gt;&#10;                    &lt;guid&gt;4D3AF54790FA42FDBEA6E7AD678E93E8&lt;/guid&gt;&#10;                    &lt;answertext&gt;Steroids are contraindicated in pregnancy&lt;/answertext&gt;&#10;                    &lt;valuetype&gt;-1&lt;/valuetype&gt;&#10;                &lt;/answer&gt;&#10;                &lt;answer&gt;&#10;                    &lt;guid&gt;A3C3A961A093478D8CA9CFC007851474&lt;/guid&gt;&#10;                    &lt;answertext&gt;Steroids should be taken in the morning to reduce risk of sleep disturbance&lt;/answertext&gt;&#10;                    &lt;valuetype&gt;1&lt;/valuetype&gt;&#10;                &lt;/answer&gt;&#10;                &lt;answer&gt;&#10;                    &lt;guid&gt;468378B1C8114013AF70EEB218448E81&lt;/guid&gt;&#10;                    &lt;answertext&gt;Steroids should be taken with or just after food&lt;/answertext&gt;&#10;                    &lt;valuetype&gt;1&lt;/valuetype&gt;&#10;                &lt;/answer&gt;&#10;                &lt;answer&gt;&#10;                    &lt;guid&gt;7839F075E0D34FE49F4945BA27DE1CAC&lt;/guid&gt;&#10;                    &lt;answertext&gt;Treatment must not be stopped abruptly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AD3C0CC877B4273B62B81A602061759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0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He is at increased risk of cardiac disease&lt;/answertext&gt;&#10;                    &lt;valuetype&gt;1&lt;/valuetype&gt;&#10;                &lt;/answer&gt;&#10;                &lt;answer&gt;&#10;                    &lt;guid&gt;9E43C31779E044F4A8F7CB291A28EAF5&lt;/guid&gt;&#10;                    &lt;answertext&gt;He may experience some drowsiness and the effects of alcohol may be enhanced&lt;/answertext&gt;&#10;                    &lt;valuetype&gt;1&lt;/valuetype&gt;&#10;                &lt;/answer&gt;&#10;                &lt;answer&gt;&#10;                    &lt;guid&gt;E3009AAB919546AF9100621F32F0EBA7&lt;/guid&gt;&#10;                    &lt;answertext&gt;He requires blood tests for prolactin levels&lt;/answertext&gt;&#10;                    &lt;valuetype&gt;1&lt;/valuetype&gt;&#10;                &lt;/answer&gt;&#10;                &lt;answer&gt;&#10;                    &lt;guid&gt;52B48C9CEAA346F2A901535D8F5D86C9&lt;/guid&gt;&#10;                    &lt;answertext&gt;He requires regular blood tests for his cholesterol and fasting blood glucose levels&lt;/answertext&gt;&#10;                    &lt;valuetype&gt;1&lt;/valuetype&gt;&#10;                &lt;/answer&gt;&#10;                &lt;answer&gt;&#10;                    &lt;guid&gt;9334C883A83F40D5AA10D492C55A0C70&lt;/guid&gt;&#10;                    &lt;answertext&gt;He requires regular blood tests to assess his white blood cells&lt;/answertext&gt;&#10;                    &lt;valuetype&gt;1&lt;/valuetype&gt;&#10;                &lt;/answer&gt;&#10;                &lt;answer&gt;&#10;                    &lt;guid&gt;4D3AF54790FA42FDBEA6E7AD678E93E8&lt;/guid&gt;&#10;                    &lt;answertext&gt;He should not stop the medication abruptly&lt;/answertext&gt;&#10;                    &lt;valuetype&gt;1&lt;/valuetype&gt;&#10;                &lt;/answer&gt;&#10;                &lt;answer&gt;&#10;                    &lt;guid&gt;A3C3A961A093478D8CA9CFC007851474&lt;/guid&gt;&#10;                    &lt;answertext&gt;He should report symptoms of infection, especially influenza-like illnesses&lt;/answertext&gt;&#10;                    &lt;valuetype&gt;1&lt;/valuetype&gt;&#10;                &lt;/answer&gt;&#10;                &lt;answer&gt;&#10;                    &lt;guid&gt;28246344FD234F9093666C1188FE41ED&lt;/guid&gt;&#10;                    &lt;answertext&gt;He will need his medication to be slowly increased over several weeks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D871620FF13430AAD5C7A73BBB37876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If not already immune, she should avoid close contact with people who have chickenpox, shingles or measles&lt;/answertext&gt;&#10;                    &lt;valuetype&gt;-1&lt;/valuetype&gt;&#10;                &lt;/answer&gt;&#10;                &lt;answer&gt;&#10;                    &lt;guid&gt;9E43C31779E044F4A8F7CB291A28EAF5&lt;/guid&gt;&#10;                    &lt;answertext&gt;She may need to increase steroid dose during peri-operative period&lt;/answertext&gt;&#10;                    &lt;valuetype&gt;-1&lt;/valuetype&gt;&#10;                &lt;/answer&gt;&#10;                &lt;answer&gt;&#10;                    &lt;guid&gt;E3009AAB919546AF9100621F32F0EBA7&lt;/guid&gt;&#10;                    &lt;answertext&gt;She may need to increase steroid dose with intercurrent illness&lt;/answertext&gt;&#10;                    &lt;valuetype&gt;-1&lt;/valuetype&gt;&#10;                &lt;/answer&gt;&#10;                &lt;answer&gt;&#10;                    &lt;guid&gt;52B48C9CEAA346F2A901535D8F5D86C9&lt;/guid&gt;&#10;                    &lt;answertext&gt;She should carry a Steroid Treatment Card &lt;/answertext&gt;&#10;                    &lt;valuetype&gt;-1&lt;/valuetype&gt;&#10;                &lt;/answer&gt;&#10;                &lt;answer&gt;&#10;                    &lt;guid&gt;9334C883A83F40D5AA10D492C55A0C70&lt;/guid&gt;&#10;                    &lt;answertext&gt;She should seek medical advice if worrying psychological changes occur&lt;/answertext&gt;&#10;                    &lt;valuetype&gt;-1&lt;/valuetype&gt;&#10;                &lt;/answer&gt;&#10;                &lt;answer&gt;&#10;                    &lt;guid&gt;4D3AF54790FA42FDBEA6E7AD678E93E8&lt;/guid&gt;&#10;                    &lt;answertext&gt;Steroids are contraindicated in pregnancy&lt;/answertext&gt;&#10;                    &lt;valuetype&gt;-1&lt;/valuetype&gt;&#10;                &lt;/answer&gt;&#10;                &lt;answer&gt;&#10;                    &lt;guid&gt;A3C3A961A093478D8CA9CFC007851474&lt;/guid&gt;&#10;                    &lt;answertext&gt;Steroids should be taken in the morning to reduce risk of sleep disturbance&lt;/answertext&gt;&#10;                    &lt;valuetype&gt;-1&lt;/valuetype&gt;&#10;                &lt;/answer&gt;&#10;                &lt;answer&gt;&#10;                    &lt;guid&gt;126E13B75E9A467B8B3DC3B81F0CEB44&lt;/guid&gt;&#10;                    &lt;answertext&gt;Steroids should be taken with or just after food&lt;/answertext&gt;&#10;                    &lt;valuetype&gt;-1&lt;/valuetype&gt;&#10;                &lt;/answer&gt;&#10;                &lt;answer&gt;&#10;                    &lt;guid&gt;93F191953B0042559EDC224F86AFFA17&lt;/guid&gt;&#10;                    &lt;answertext&gt;Treatment must not be stopped abruptly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AUTOOPENPOLL" val="True"/>
  <p:tag name="AUTOFORMATCHART" val="Tru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CB22F8CEAAB4CFF9BDF5EAFFD19637F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4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She is at high risk of severe skin reactions, and should report any rash that she develops&lt;/answertext&gt;&#10;                    &lt;valuetype&gt;-1&lt;/valuetype&gt;&#10;                &lt;/answer&gt;&#10;                &lt;answer&gt;&#10;                    &lt;guid&gt;9E43C31779E044F4A8F7CB291A28EAF5&lt;/guid&gt;&#10;                    &lt;answertext&gt;She must sign up for a Pregnancy Prevention Programme&lt;/answertext&gt;&#10;                    &lt;valuetype&gt;1&lt;/valuetype&gt;&#10;                &lt;/answer&gt;&#10;                &lt;answer&gt;&#10;                    &lt;guid&gt;E3009AAB919546AF9100621F32F0EBA7&lt;/guid&gt;&#10;                    &lt;answertext&gt;She requires regular blood tests to monitor her liver function&lt;/answertext&gt;&#10;                    &lt;valuetype&gt;1&lt;/valuetype&gt;&#10;                &lt;/answer&gt;&#10;                &lt;answer&gt;&#10;                    &lt;guid&gt;52B48C9CEAA346F2A901535D8F5D86C9&lt;/guid&gt;&#10;                    &lt;answertext&gt;She should not stop her sodium valproate abruptly&lt;/answertext&gt;&#10;                    &lt;valuetype&gt;1&lt;/valuetype&gt;&#10;                &lt;/answer&gt;&#10;                &lt;answer&gt;&#10;                    &lt;guid&gt;9334C883A83F40D5AA10D492C55A0C70&lt;/guid&gt;&#10;                    &lt;answertext&gt;She should report any unexpected bruising&lt;/answertext&gt;&#10;                    &lt;valuetype&gt;1&lt;/valuetype&gt;&#10;                &lt;/answer&gt;&#10;                &lt;answer&gt;&#10;                    &lt;guid&gt;49C4A692C5D846C5907488BA562709DE&lt;/guid&gt;&#10;                    &lt;answertext&gt;She will have dose of sodium valproate based on plasma-valproate levels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228408B800F04654BA1D21E5EF585C52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She is at high risk of severe skin reactions, and should report any rash that she develops&lt;/answertext&gt;&#10;                    &lt;valuetype&gt;-1&lt;/valuetype&gt;&#10;                &lt;/answer&gt;&#10;                &lt;answer&gt;&#10;                    &lt;guid&gt;9E43C31779E044F4A8F7CB291A28EAF5&lt;/guid&gt;&#10;                    &lt;answertext&gt;She must sign up for a Pregnancy Prevention Programme&lt;/answertext&gt;&#10;                    &lt;valuetype&gt;1&lt;/valuetype&gt;&#10;                &lt;/answer&gt;&#10;                &lt;answer&gt;&#10;                    &lt;guid&gt;E3009AAB919546AF9100621F32F0EBA7&lt;/guid&gt;&#10;                    &lt;answertext&gt;She requires regular blood tests to monitor her liver function&lt;/answertext&gt;&#10;                    &lt;valuetype&gt;-1&lt;/valuetype&gt;&#10;                &lt;/answer&gt;&#10;                &lt;answer&gt;&#10;                    &lt;guid&gt;52B48C9CEAA346F2A901535D8F5D86C9&lt;/guid&gt;&#10;                    &lt;answertext&gt;She should not stop her sodium valproate abruptly&lt;/answertext&gt;&#10;                    &lt;valuetype&gt;-1&lt;/valuetype&gt;&#10;                &lt;/answer&gt;&#10;                &lt;answer&gt;&#10;                    &lt;guid&gt;9334C883A83F40D5AA10D492C55A0C70&lt;/guid&gt;&#10;                    &lt;answertext&gt;She should report any unexpected bruising&lt;/answertext&gt;&#10;                    &lt;valuetype&gt;-1&lt;/valuetype&gt;&#10;                &lt;/answer&gt;&#10;                &lt;answer&gt;&#10;                    &lt;guid&gt;7F7B27C97FC9445AA46DA0C5C15277E9&lt;/guid&gt;&#10;                    &lt;answertext&gt;She will have dose of sodium valproate based on plasma-valproate levels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36[;]44[;]36[;]False[;]12[;][;crlf;]6.25[;]7[;]2.77263412660235[;]7.6875[;crlf;]2[;]-1[;]3.21[;]3.2[;][;crlf;]6[;]-1[;]162[;]16[;][;crlf;]0[;]-1[;]323[;]32[;][;crlf;]3[;]-1[;]1604[;]160[;][;crlf;]0[;]-1[;]3205[;]320[;][;crlf;]0[;]-1[;]4006[;]400[;][;crlf;]13[;]-1[;]16007[;]1600[;][;crlf;]0[;]-1[;]32008[;]3200[;][;crlf;]12[;]1[;]Not listed above9[;]Not listed above[;][;crlf;]0[;]-1[;]I need more time0[;]I need more time[;]"/>
  <p:tag name="HASRESULTS" val="Tru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F82BD1A6D0EA4587A8B6D05013603099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3.2&lt;/answertext&gt;&#10;                    &lt;valuetype&gt;-1&lt;/valuetype&gt;&#10;                &lt;/answer&gt;&#10;                &lt;answer&gt;&#10;                    &lt;guid&gt;ADF1AF965FBC49BDBB8DC4B386740ECA&lt;/guid&gt;&#10;                    &lt;answertext&gt;16&lt;/answertext&gt;&#10;                    &lt;valuetype&gt;-1&lt;/valuetype&gt;&#10;                &lt;/answer&gt;&#10;                &lt;answer&gt;&#10;                    &lt;guid&gt;85DA2A599774464BA168C38FBA89F7E7&lt;/guid&gt;&#10;                    &lt;answertext&gt;32&lt;/answertext&gt;&#10;                    &lt;valuetype&gt;-1&lt;/valuetype&gt;&#10;                &lt;/answer&gt;&#10;                &lt;answer&gt;&#10;                    &lt;guid&gt;8CF78B2E8586429A94125FB73C91C525&lt;/guid&gt;&#10;                    &lt;answertext&gt;160&lt;/answertext&gt;&#10;                    &lt;valuetype&gt;-1&lt;/valuetype&gt;&#10;                &lt;/answer&gt;&#10;                &lt;answer&gt;&#10;                    &lt;guid&gt;2610C1B97B1D47C1AB5DFF9DE451658C&lt;/guid&gt;&#10;                    &lt;answertext&gt;320&lt;/answertext&gt;&#10;                    &lt;valuetype&gt;-1&lt;/valuetype&gt;&#10;                &lt;/answer&gt;&#10;                &lt;answer&gt;&#10;                    &lt;guid&gt;C694F7DB1C724C18AC4ED3651E30AA34&lt;/guid&gt;&#10;                    &lt;answertext&gt;400&lt;/answertext&gt;&#10;                    &lt;valuetype&gt;-1&lt;/valuetype&gt;&#10;                &lt;/answer&gt;&#10;                &lt;answer&gt;&#10;                    &lt;guid&gt;89926E305F04465594AD3D1D77341286&lt;/guid&gt;&#10;                    &lt;answertext&gt;1600&lt;/answertext&gt;&#10;                    &lt;valuetype&gt;-1&lt;/valuetype&gt;&#10;                &lt;/answer&gt;&#10;                &lt;answer&gt;&#10;                    &lt;guid&gt;BD564BEE207F4EE2B2D77F82B6824A31&lt;/guid&gt;&#10;                    &lt;answertext&gt;3200&lt;/answertext&gt;&#10;                    &lt;valuetype&gt;-1&lt;/valuetype&gt;&#10;                &lt;/answer&gt;&#10;                &lt;answer&gt;&#10;                    &lt;guid&gt;6FFEDBE2450A421395E43B97264B062A&lt;/guid&gt;&#10;                    &lt;answertext&gt;Not listed above&lt;/answertext&gt;&#10;                    &lt;valuetype&gt;1&lt;/valuetype&gt;&#10;                &lt;/answer&gt;&#10;                &lt;answer&gt;&#10;                    &lt;guid&gt;F073AFD2DA714C2F977E762EBC3F68AF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22[;]46[;]22[;]False[;]12[;][;crlf;]6.5[;]6[;]2.06155281280883[;]4.25[;crlf;]1[;]-1[;]0.1691[;]0.169[;][;crlf;]0[;]-1[;]0.272[;]0.27[;][;crlf;]0[;]-1[;]0.33[;]0.3[;][;crlf;]1[;]-1[;]0.6754[;]0.675[;][;crlf;]2[;]-1[;]1.85[;]1.8[;][;crlf;]12[;]1[;]3.3756[;]3.375[;][;crlf;]0[;]-1[;]5.97[;]5.9[;][;crlf;]0[;]-1[;]10.88[;]10.8[;][;crlf;]4[;]-1[;]Not listed above9[;]Not listed above[;][;crlf;]2[;]-1[;]I need more time0[;]I need more time[;]"/>
  <p:tag name="HASRESULTS" val="Tru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F7423E7E2D4946108DA09FFA3046047A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0.169&lt;/answertext&gt;&#10;                    &lt;valuetype&gt;-1&lt;/valuetype&gt;&#10;                &lt;/answer&gt;&#10;                &lt;answer&gt;&#10;                    &lt;guid&gt;ADF1AF965FBC49BDBB8DC4B386740ECA&lt;/guid&gt;&#10;                    &lt;answertext&gt;0.27&lt;/answertext&gt;&#10;                    &lt;valuetype&gt;-1&lt;/valuetype&gt;&#10;                &lt;/answer&gt;&#10;                &lt;answer&gt;&#10;                    &lt;guid&gt;85DA2A599774464BA168C38FBA89F7E7&lt;/guid&gt;&#10;                    &lt;answertext&gt;0.3&lt;/answertext&gt;&#10;                    &lt;valuetype&gt;-1&lt;/valuetype&gt;&#10;                &lt;/answer&gt;&#10;                &lt;answer&gt;&#10;                    &lt;guid&gt;A808417574524E728C30176C14C4AFD9&lt;/guid&gt;&#10;                    &lt;answertext&gt;0.675&lt;/answertext&gt;&#10;                    &lt;valuetype&gt;-1&lt;/valuetype&gt;&#10;                &lt;/answer&gt;&#10;                &lt;answer&gt;&#10;                    &lt;guid&gt;D153DEE0310F46528247A5C0CF8A3FCB&lt;/guid&gt;&#10;                    &lt;answertext&gt;1.8&lt;/answertext&gt;&#10;                    &lt;valuetype&gt;-1&lt;/valuetype&gt;&#10;                &lt;/answer&gt;&#10;                &lt;answer&gt;&#10;                    &lt;guid&gt;0EC26AC7D3044859B08C5C61EAB80CA1&lt;/guid&gt;&#10;                    &lt;answertext&gt;3.375&lt;/answertext&gt;&#10;                    &lt;valuetype&gt;1&lt;/valuetype&gt;&#10;                &lt;/answer&gt;&#10;                &lt;answer&gt;&#10;                    &lt;guid&gt;8602FC14DF3044D59EFDA6F8822E059E&lt;/guid&gt;&#10;                    &lt;answertext&gt;5.9&lt;/answertext&gt;&#10;                    &lt;valuetype&gt;-1&lt;/valuetype&gt;&#10;                &lt;/answer&gt;&#10;                &lt;answer&gt;&#10;                    &lt;guid&gt;B12B317D1806496FBC5BED5FCF0AD819&lt;/guid&gt;&#10;                    &lt;answertext&gt;10.8&lt;/answertext&gt;&#10;                    &lt;valuetype&gt;-1&lt;/valuetype&gt;&#10;                &lt;/answer&gt;&#10;                &lt;answer&gt;&#10;                    &lt;guid&gt;FA7D709ACCF64760BEBB8385C8210890&lt;/guid&gt;&#10;                    &lt;answertext&gt;Not listed above&lt;/answertext&gt;&#10;                    &lt;valuetype&gt;-1&lt;/valuetype&gt;&#10;                &lt;/answer&gt;&#10;                &lt;answer&gt;&#10;                    &lt;guid&gt;C0AA2F5CFDCF41FA95C0743AA1559545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26[;]53[;]26[;]False[;]13[;][;crlf;]5.38461538461539[;]3[;]2.93620533599882[;]8.62130177514793[;crlf;]1[;]-1[;]0.02251[;]0.0225[;][;crlf;]0[;]-1[;]0.442[;]0.44[;][;crlf;]13[;]1[;]1.353[;]1.35[;][;crlf;]0[;]-1[;]2.74[;]2.7[;][;crlf;]2[;]-1[;]3.75[;]3.7[;][;crlf;]0[;]-1[;]7.46[;]7.4[;][;crlf;]0[;]-1[;]457[;]45[;][;crlf;]0[;]-1[;]27008[;]2700[;][;crlf;]10[;]-1[;]Not listed above9[;]Not listed above[;][;crlf;]0[;]-1[;]I need more time0[;]I need more time[;]"/>
  <p:tag name="HASRESULTS" val="Tru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7D3B624E8E14EF18EB2E71552D39CEA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0.0225&lt;/answertext&gt;&#10;                    &lt;valuetype&gt;-1&lt;/valuetype&gt;&#10;                &lt;/answer&gt;&#10;                &lt;answer&gt;&#10;                    &lt;guid&gt;ADF1AF965FBC49BDBB8DC4B386740ECA&lt;/guid&gt;&#10;                    &lt;answertext&gt;0.44&lt;/answertext&gt;&#10;                    &lt;valuetype&gt;-1&lt;/valuetype&gt;&#10;                &lt;/answer&gt;&#10;                &lt;answer&gt;&#10;                    &lt;guid&gt;85DA2A599774464BA168C38FBA89F7E7&lt;/guid&gt;&#10;                    &lt;answertext&gt;1.35&lt;/answertext&gt;&#10;                    &lt;valuetype&gt;1&lt;/valuetype&gt;&#10;                &lt;/answer&gt;&#10;                &lt;answer&gt;&#10;                    &lt;guid&gt;8CF78B2E8586429A94125FB73C91C525&lt;/guid&gt;&#10;                    &lt;answertext&gt;2.7&lt;/answertext&gt;&#10;                    &lt;valuetype&gt;-1&lt;/valuetype&gt;&#10;                &lt;/answer&gt;&#10;                &lt;answer&gt;&#10;                    &lt;guid&gt;23827A210BB84AB7A857FAB224BEB493&lt;/guid&gt;&#10;                    &lt;answertext&gt;3.7&lt;/answertext&gt;&#10;                    &lt;valuetype&gt;-1&lt;/valuetype&gt;&#10;                &lt;/answer&gt;&#10;                &lt;answer&gt;&#10;                    &lt;guid&gt;427DEC7FA54E4D5AA9D2DD7E652DC04A&lt;/guid&gt;&#10;                    &lt;answertext&gt;7.4&lt;/answertext&gt;&#10;                    &lt;valuetype&gt;-1&lt;/valuetype&gt;&#10;                &lt;/answer&gt;&#10;                &lt;answer&gt;&#10;                    &lt;guid&gt;5A5911E1E6A148939885BE5D805441C8&lt;/guid&gt;&#10;                    &lt;answertext&gt;45&lt;/answertext&gt;&#10;                    &lt;valuetype&gt;-1&lt;/valuetype&gt;&#10;                &lt;/answer&gt;&#10;                &lt;answer&gt;&#10;                    &lt;guid&gt;FCE72C27B769444CADAFD63ECBB85EF0&lt;/guid&gt;&#10;                    &lt;answertext&gt;2700&lt;/answertext&gt;&#10;                    &lt;valuetype&gt;-1&lt;/valuetype&gt;&#10;                &lt;/answer&gt;&#10;                &lt;answer&gt;&#10;                    &lt;guid&gt;75462A3012F6493AB4CD34822EC43BC3&lt;/guid&gt;&#10;                    &lt;answertext&gt;Not listed above&lt;/answertext&gt;&#10;                    &lt;valuetype&gt;-1&lt;/valuetype&gt;&#10;                &lt;/answer&gt;&#10;                &lt;answer&gt;&#10;                    &lt;guid&gt;395CF310ED3C4C2CA8215C5CCB2257F8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43[;]55[;]43[;]False[;]23[;][;crlf;]4.53488372093023[;]5[;]1.4995943204794[;]2.24878312601406[;crlf;]0[;]-1[;]1451[;]145[;][;crlf;]0[;]-1[;]2442[;]244[;][;crlf;]16[;]-1[;]2633[;]263[;][;crlf;]0[;]-1[;]2704[;]270[;][;crlf;]23[;]1[;]2785[;]278[;][;crlf;]1[;]-1[;]2856[;]285[;][;crlf;]0[;]-1[;]3007[;]300[;][;crlf;]1[;]-1[;]3338[;]333[;][;crlf;]2[;]-1[;]Not listed above9[;]Not listed above[;][;crlf;]0[;]-1[;]I need more time0[;]I need more time[;]"/>
  <p:tag name="HASRESULTS" val="Tru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BE9745D31EB4FA994E38C6FD0B547C5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145&lt;/answertext&gt;&#10;                    &lt;valuetype&gt;-1&lt;/valuetype&gt;&#10;                &lt;/answer&gt;&#10;                &lt;answer&gt;&#10;                    &lt;guid&gt;ADF1AF965FBC49BDBB8DC4B386740ECA&lt;/guid&gt;&#10;                    &lt;answertext&gt;244&lt;/answertext&gt;&#10;                    &lt;valuetype&gt;-1&lt;/valuetype&gt;&#10;                &lt;/answer&gt;&#10;                &lt;answer&gt;&#10;                    &lt;guid&gt;D4258C4203F947C5A44CD53CE0319BDE&lt;/guid&gt;&#10;                    &lt;answertext&gt;263&lt;/answertext&gt;&#10;                    &lt;valuetype&gt;-1&lt;/valuetype&gt;&#10;                &lt;/answer&gt;&#10;                &lt;answer&gt;&#10;                    &lt;guid&gt;FB73CE9EE9434EE7905CDB9DEFD73C56&lt;/guid&gt;&#10;                    &lt;answertext&gt;270&lt;/answertext&gt;&#10;                    &lt;valuetype&gt;-1&lt;/valuetype&gt;&#10;                &lt;/answer&gt;&#10;                &lt;answer&gt;&#10;                    &lt;guid&gt;607BD7A32F594B53BE361E6067F84D18&lt;/guid&gt;&#10;                    &lt;answertext&gt;278&lt;/answertext&gt;&#10;                    &lt;valuetype&gt;1&lt;/valuetype&gt;&#10;                &lt;/answer&gt;&#10;                &lt;answer&gt;&#10;                    &lt;guid&gt;84FF04FB8A9A4892A3B942966B445E05&lt;/guid&gt;&#10;                    &lt;answertext&gt;285&lt;/answertext&gt;&#10;                    &lt;valuetype&gt;-1&lt;/valuetype&gt;&#10;                &lt;/answer&gt;&#10;                &lt;answer&gt;&#10;                    &lt;guid&gt;19BF50AC4D07422D8CA421FE1D01199E&lt;/guid&gt;&#10;                    &lt;answertext&gt;300&lt;/answertext&gt;&#10;                    &lt;valuetype&gt;-1&lt;/valuetype&gt;&#10;                &lt;/answer&gt;&#10;                &lt;answer&gt;&#10;                    &lt;guid&gt;276869C03E8E459C8B710F679A7E00AC&lt;/guid&gt;&#10;                    &lt;answertext&gt;333&lt;/answertext&gt;&#10;                    &lt;valuetype&gt;-1&lt;/valuetype&gt;&#10;                &lt;/answer&gt;&#10;                &lt;answer&gt;&#10;                    &lt;guid&gt;A9616A32014B4F4AB1520BF9C51F1812&lt;/guid&gt;&#10;                    &lt;answertext&gt;Not listed above&lt;/answertext&gt;&#10;                    &lt;valuetype&gt;-1&lt;/valuetype&gt;&#10;                &lt;/answer&gt;&#10;                &lt;answer&gt;&#10;                    &lt;guid&gt;0B624CF5A70D44A1BEA9BC2D5CA3930D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47[;]55[;]47[;]False[;]46[;][;crlf;]8.95744680851064[;]9[;]0.288609786515969[;]0.0832956088727931[;crlf;]0[;]-1[;]1.11[;]1.1[;][;crlf;]0[;]-1[;]22[;]2[;][;crlf;]0[;]-1[;]103[;]10[;][;crlf;]0[;]-1[;]224[;]22[;][;crlf;]0[;]-1[;]405[;]40[;][;crlf;]0[;]-1[;]556[;]55[;][;crlf;]1[;]-1[;]1107[;]110[;][;crlf;]0[;]-1[;]2208[;]220[;][;crlf;]46[;]1[;]Not listed above9[;]Not listed above[;][;crlf;]0[;]-1[;]I need more time0[;]I need more time[;]"/>
  <p:tag name="HASRESULTS" val="Tru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BB22336123B489F85A5E5DACBC9CD8E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1.1&lt;/answertext&gt;&#10;                    &lt;valuetype&gt;-1&lt;/valuetype&gt;&#10;                &lt;/answer&gt;&#10;                &lt;answer&gt;&#10;                    &lt;guid&gt;ADF1AF965FBC49BDBB8DC4B386740ECA&lt;/guid&gt;&#10;                    &lt;answertext&gt;2&lt;/answertext&gt;&#10;                    &lt;valuetype&gt;-1&lt;/valuetype&gt;&#10;                &lt;/answer&gt;&#10;                &lt;answer&gt;&#10;                    &lt;guid&gt;85DA2A599774464BA168C38FBA89F7E7&lt;/guid&gt;&#10;                    &lt;answertext&gt;10&lt;/answertext&gt;&#10;                    &lt;valuetype&gt;-1&lt;/valuetype&gt;&#10;                &lt;/answer&gt;&#10;                &lt;answer&gt;&#10;                    &lt;guid&gt;8CF78B2E8586429A94125FB73C91C525&lt;/guid&gt;&#10;                    &lt;answertext&gt;22&lt;/answertext&gt;&#10;                    &lt;valuetype&gt;-1&lt;/valuetype&gt;&#10;                &lt;/answer&gt;&#10;                &lt;answer&gt;&#10;                    &lt;guid&gt;7E969B35F9554B4089FB132F9C0562E0&lt;/guid&gt;&#10;                    &lt;answertext&gt;40&lt;/answertext&gt;&#10;                    &lt;valuetype&gt;-1&lt;/valuetype&gt;&#10;                &lt;/answer&gt;&#10;                &lt;answer&gt;&#10;                    &lt;guid&gt;B5F684B4FD174253A00C3B52E2709C47&lt;/guid&gt;&#10;                    &lt;answertext&gt;55&lt;/answertext&gt;&#10;                    &lt;valuetype&gt;-1&lt;/valuetype&gt;&#10;                &lt;/answer&gt;&#10;                &lt;answer&gt;&#10;                    &lt;guid&gt;2E8ACA2351B7447985C17CFC96289542&lt;/guid&gt;&#10;                    &lt;answertext&gt;110&lt;/answertext&gt;&#10;                    &lt;valuetype&gt;-1&lt;/valuetype&gt;&#10;                &lt;/answer&gt;&#10;                &lt;answer&gt;&#10;                    &lt;guid&gt;123155D376754356ACE29BC7375259FB&lt;/guid&gt;&#10;                    &lt;answertext&gt;220&lt;/answertext&gt;&#10;                    &lt;valuetype&gt;-1&lt;/valuetype&gt;&#10;                &lt;/answer&gt;&#10;                &lt;answer&gt;&#10;                    &lt;guid&gt;8F1DACE023E9463B9AF48662868BF8C4&lt;/guid&gt;&#10;                    &lt;answertext&gt;Not listed above&lt;/answertext&gt;&#10;                    &lt;valuetype&gt;1&lt;/valuetype&gt;&#10;                &lt;/answer&gt;&#10;                &lt;answer&gt;&#10;                    &lt;guid&gt;343693F8161C427A8BFB667DC90BE92F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47[;]55[;]47[;]False[;]46[;][;crlf;]3.95744680851064[;]4[;]0.288609786515969[;]0.0832956088727931[;crlf;]0[;]-1[;]0.61[;]0.6[;][;crlf;]1[;]-1[;]1.22[;]1.2[;][;crlf;]0[;]-1[;]1.73[;]1.7[;][;crlf;]46[;]1[;]2.44[;]2.4[;][;crlf;]0[;]-1[;]29.15[;]29.1[;][;crlf;]0[;]-1[;]426[;]42[;][;crlf;]0[;]-1[;]707[;]70[;][;crlf;]0[;]-1[;]3508[;]350[;][;crlf;]0[;]-1[;]Not listed above9[;]Not listed above[;][;crlf;]0[;]-1[;]I need more time0[;]I need more time[;]"/>
  <p:tag name="HASRESULTS" val="Tru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BFEE2357803342448853BC15237255FA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0.6&lt;/answertext&gt;&#10;                    &lt;valuetype&gt;-1&lt;/valuetype&gt;&#10;                &lt;/answer&gt;&#10;                &lt;answer&gt;&#10;                    &lt;guid&gt;ADF1AF965FBC49BDBB8DC4B386740ECA&lt;/guid&gt;&#10;                    &lt;answertext&gt;1.2&lt;/answertext&gt;&#10;                    &lt;valuetype&gt;-1&lt;/valuetype&gt;&#10;                &lt;/answer&gt;&#10;                &lt;answer&gt;&#10;                    &lt;guid&gt;85DA2A599774464BA168C38FBA89F7E7&lt;/guid&gt;&#10;                    &lt;answertext&gt;1.7&lt;/answertext&gt;&#10;                    &lt;valuetype&gt;-1&lt;/valuetype&gt;&#10;                &lt;/answer&gt;&#10;                &lt;answer&gt;&#10;                    &lt;guid&gt;4115E8670BFF4FF5A19CD28D78B6E694&lt;/guid&gt;&#10;                    &lt;answertext&gt;2.4&lt;/answertext&gt;&#10;                    &lt;valuetype&gt;1&lt;/valuetype&gt;&#10;                &lt;/answer&gt;&#10;                &lt;answer&gt;&#10;                    &lt;guid&gt;137D719D255F4A6DB2C9299018A8A49B&lt;/guid&gt;&#10;                    &lt;answertext&gt;29.1&lt;/answertext&gt;&#10;                    &lt;valuetype&gt;-1&lt;/valuetype&gt;&#10;                &lt;/answer&gt;&#10;                &lt;answer&gt;&#10;                    &lt;guid&gt;863556BCF3914A0C82AF04EC37AE8B79&lt;/guid&gt;&#10;                    &lt;answertext&gt;42&lt;/answertext&gt;&#10;                    &lt;valuetype&gt;-1&lt;/valuetype&gt;&#10;                &lt;/answer&gt;&#10;                &lt;answer&gt;&#10;                    &lt;guid&gt;8AE6DCE945BE40F6AD5C17C645B93D1F&lt;/guid&gt;&#10;                    &lt;answertext&gt;70&lt;/answertext&gt;&#10;                    &lt;valuetype&gt;-1&lt;/valuetype&gt;&#10;                &lt;/answer&gt;&#10;                &lt;answer&gt;&#10;                    &lt;guid&gt;7F85481A6F7947F3B727777D9F5A9FDA&lt;/guid&gt;&#10;                    &lt;answertext&gt;350&lt;/answertext&gt;&#10;                    &lt;valuetype&gt;-1&lt;/valuetype&gt;&#10;                &lt;/answer&gt;&#10;                &lt;answer&gt;&#10;                    &lt;guid&gt;99E439C88E184D45A7875FB6D043BC63&lt;/guid&gt;&#10;                    &lt;answertext&gt;Not listed above&lt;/answertext&gt;&#10;                    &lt;valuetype&gt;-1&lt;/valuetype&gt;&#10;                &lt;/answer&gt;&#10;                &lt;answer&gt;&#10;                    &lt;guid&gt;B68E635C9FD24954A8CDD4E328A74F6A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39[;]55[;]39[;]False[;]20[;][;crlf;]6.53846153846154[;]7[;]2.45833124393987[;]6.04339250493097[;crlf;]0[;]-1[;]51[;]5[;][;crlf;]8[;]-1[;]152[;]15[;][;crlf;]0[;]-1[;]22.53[;]22.5[;][;crlf;]0[;]-1[;]454[;]45[;][;crlf;]0[;]-1[;]505[;]50[;][;crlf;]0[;]-1[;]606[;]60[;][;crlf;]20[;]1[;]1507[;]150[;][;crlf;]0[;]-1[;]4508[;]450[;][;crlf;]11[;]-1[;]Not listed above9[;]Not listed above[;][;crlf;]0[;]-1[;]I need more time0[;]I need more time[;]"/>
  <p:tag name="HASRESULTS" val="Tru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FA24495629CF400BB696DEF4F2A9A9A3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5&lt;/answertext&gt;&#10;                    &lt;valuetype&gt;-1&lt;/valuetype&gt;&#10;                &lt;/answer&gt;&#10;                &lt;answer&gt;&#10;                    &lt;guid&gt;ADF1AF965FBC49BDBB8DC4B386740ECA&lt;/guid&gt;&#10;                    &lt;answertext&gt;15&lt;/answertext&gt;&#10;                    &lt;valuetype&gt;-1&lt;/valuetype&gt;&#10;                &lt;/answer&gt;&#10;                &lt;answer&gt;&#10;                    &lt;guid&gt;00D11A74B3304808AF717F55F32A50AF&lt;/guid&gt;&#10;                    &lt;answertext&gt;22.5&lt;/answertext&gt;&#10;                    &lt;valuetype&gt;-1&lt;/valuetype&gt;&#10;                &lt;/answer&gt;&#10;                &lt;answer&gt;&#10;                    &lt;guid&gt;F8F1D18998AF4DA68100AE39890CDF36&lt;/guid&gt;&#10;                    &lt;answertext&gt;45&lt;/answertext&gt;&#10;                    &lt;valuetype&gt;-1&lt;/valuetype&gt;&#10;                &lt;/answer&gt;&#10;                &lt;answer&gt;&#10;                    &lt;guid&gt;DFF00B5813D94D6BB88960DB7016A911&lt;/guid&gt;&#10;                    &lt;answertext&gt;50&lt;/answertext&gt;&#10;                    &lt;valuetype&gt;-1&lt;/valuetype&gt;&#10;                &lt;/answer&gt;&#10;                &lt;answer&gt;&#10;                    &lt;guid&gt;2AA21393B7C34D26A0EF73DC51266797&lt;/guid&gt;&#10;                    &lt;answertext&gt;60&lt;/answertext&gt;&#10;                    &lt;valuetype&gt;-1&lt;/valuetype&gt;&#10;                &lt;/answer&gt;&#10;                &lt;answer&gt;&#10;                    &lt;guid&gt;F9FEEF842298493F88230F48894295CD&lt;/guid&gt;&#10;                    &lt;answertext&gt;150&lt;/answertext&gt;&#10;                    &lt;valuetype&gt;1&lt;/valuetype&gt;&#10;                &lt;/answer&gt;&#10;                &lt;answer&gt;&#10;                    &lt;guid&gt;EF3ED92BE97041BA9BE5383549BF99D1&lt;/guid&gt;&#10;                    &lt;answertext&gt;450&lt;/answertext&gt;&#10;                    &lt;valuetype&gt;-1&lt;/valuetype&gt;&#10;                &lt;/answer&gt;&#10;                &lt;answer&gt;&#10;                    &lt;guid&gt;7C410B497DE94717A391074A1233C3D4&lt;/guid&gt;&#10;                    &lt;answertext&gt;Not listed above&lt;/answertext&gt;&#10;                    &lt;valuetype&gt;-1&lt;/valuetype&gt;&#10;                &lt;/answer&gt;&#10;                &lt;answer&gt;&#10;                    &lt;guid&gt;047BBDC18AD044098C0BE73A61FBE494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EB16E1C54744915B02C2A49BDB4D237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He is at increased risk of cardiac disease&lt;/answertext&gt;&#10;                    &lt;valuetype&gt;-1&lt;/valuetype&gt;&#10;                &lt;/answer&gt;&#10;                &lt;answer&gt;&#10;                    &lt;guid&gt;9E43C31779E044F4A8F7CB291A28EAF5&lt;/guid&gt;&#10;                    &lt;answertext&gt;He may experience some drowsiness and the effects of alcohol may be enhanced&lt;/answertext&gt;&#10;                    &lt;valuetype&gt;-1&lt;/valuetype&gt;&#10;                &lt;/answer&gt;&#10;                &lt;answer&gt;&#10;                    &lt;guid&gt;E3009AAB919546AF9100621F32F0EBA7&lt;/guid&gt;&#10;                    &lt;answertext&gt;He requires blood tests for prolactin levels&lt;/answertext&gt;&#10;                    &lt;valuetype&gt;-1&lt;/valuetype&gt;&#10;                &lt;/answer&gt;&#10;                &lt;answer&gt;&#10;                    &lt;guid&gt;52B48C9CEAA346F2A901535D8F5D86C9&lt;/guid&gt;&#10;                    &lt;answertext&gt;He requires regular blood tests for his cholesterol and fasting blood glucose levels&lt;/answertext&gt;&#10;                    &lt;valuetype&gt;-1&lt;/valuetype&gt;&#10;                &lt;/answer&gt;&#10;                &lt;answer&gt;&#10;                    &lt;guid&gt;9334C883A83F40D5AA10D492C55A0C70&lt;/guid&gt;&#10;                    &lt;answertext&gt;He requires regular blood tests to assess his white blood cells&lt;/answertext&gt;&#10;                    &lt;valuetype&gt;-1&lt;/valuetype&gt;&#10;                &lt;/answer&gt;&#10;                &lt;answer&gt;&#10;                    &lt;guid&gt;4D3AF54790FA42FDBEA6E7AD678E93E8&lt;/guid&gt;&#10;                    &lt;answertext&gt;He should not stop the medication abruptly&lt;/answertext&gt;&#10;                    &lt;valuetype&gt;-1&lt;/valuetype&gt;&#10;                &lt;/answer&gt;&#10;                &lt;answer&gt;&#10;                    &lt;guid&gt;A3C3A961A093478D8CA9CFC007851474&lt;/guid&gt;&#10;                    &lt;answertext&gt;He should report symptoms of infection, especially influenza-like illnesses&lt;/answertext&gt;&#10;                    &lt;valuetype&gt;1&lt;/valuetype&gt;&#10;                &lt;/answer&gt;&#10;                &lt;answer&gt;&#10;                    &lt;guid&gt;28246344FD234F9093666C1188FE41ED&lt;/guid&gt;&#10;                    &lt;answertext&gt;He will need his medication to be slowly increased over several weeks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29[;]55[;]29[;]False[;]21[;][;crlf;]5.24137931034483[;]6[;]1.69492492792338[;]2.87277051129608[;crlf;]0[;]-1[;]0.061[;]0.06[;][;crlf;]4[;]-1[;]0.482[;]0.48[;][;crlf;]3[;]-1[;]0.963[;]0.96[;][;crlf;]0[;]-1[;]16.74[;]16.7[;][;crlf;]0[;]-1[;]605[;]60[;][;crlf;]21[;]1[;]1206[;]120[;][;crlf;]0[;]-1[;]937.57[;]937.5[;][;crlf;]0[;]-1[;]10008[;]1000[;][;crlf;]1[;]-1[;]Not listed above9[;]Not listed above[;][;crlf;]0[;]-1[;]I need more time0[;]I need more time[;]"/>
  <p:tag name="HASRESULTS" val="Tru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D575863CFCA4392999746C4FE693783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0.06&lt;/answertext&gt;&#10;                    &lt;valuetype&gt;-1&lt;/valuetype&gt;&#10;                &lt;/answer&gt;&#10;                &lt;answer&gt;&#10;                    &lt;guid&gt;ADF1AF965FBC49BDBB8DC4B386740ECA&lt;/guid&gt;&#10;                    &lt;answertext&gt;0.48&lt;/answertext&gt;&#10;                    &lt;valuetype&gt;-1&lt;/valuetype&gt;&#10;                &lt;/answer&gt;&#10;                &lt;answer&gt;&#10;                    &lt;guid&gt;00D11A74B3304808AF717F55F32A50AF&lt;/guid&gt;&#10;                    &lt;answertext&gt;0.96&lt;/answertext&gt;&#10;                    &lt;valuetype&gt;-1&lt;/valuetype&gt;&#10;                &lt;/answer&gt;&#10;                &lt;answer&gt;&#10;                    &lt;guid&gt;F8F1D18998AF4DA68100AE39890CDF36&lt;/guid&gt;&#10;                    &lt;answertext&gt;16.7&lt;/answertext&gt;&#10;                    &lt;valuetype&gt;-1&lt;/valuetype&gt;&#10;                &lt;/answer&gt;&#10;                &lt;answer&gt;&#10;                    &lt;guid&gt;DFF00B5813D94D6BB88960DB7016A911&lt;/guid&gt;&#10;                    &lt;answertext&gt;60&lt;/answertext&gt;&#10;                    &lt;valuetype&gt;-1&lt;/valuetype&gt;&#10;                &lt;/answer&gt;&#10;                &lt;answer&gt;&#10;                    &lt;guid&gt;2AA21393B7C34D26A0EF73DC51266797&lt;/guid&gt;&#10;                    &lt;answertext&gt;120&lt;/answertext&gt;&#10;                    &lt;valuetype&gt;1&lt;/valuetype&gt;&#10;                &lt;/answer&gt;&#10;                &lt;answer&gt;&#10;                    &lt;guid&gt;F9FEEF842298493F88230F48894295CD&lt;/guid&gt;&#10;                    &lt;answertext&gt;937.5&lt;/answertext&gt;&#10;                    &lt;valuetype&gt;-1&lt;/valuetype&gt;&#10;                &lt;/answer&gt;&#10;                &lt;answer&gt;&#10;                    &lt;guid&gt;EF3ED92BE97041BA9BE5383549BF99D1&lt;/guid&gt;&#10;                    &lt;answertext&gt;1000&lt;/answertext&gt;&#10;                    &lt;valuetype&gt;-1&lt;/valuetype&gt;&#10;                &lt;/answer&gt;&#10;                &lt;answer&gt;&#10;                    &lt;guid&gt;7C410B497DE94717A391074A1233C3D4&lt;/guid&gt;&#10;                    &lt;answertext&gt;Not listed above&lt;/answertext&gt;&#10;                    &lt;valuetype&gt;-1&lt;/valuetype&gt;&#10;                &lt;/answer&gt;&#10;                &lt;answer&gt;&#10;                    &lt;guid&gt;047BBDC18AD044098C0BE73A61FBE494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32[;]55[;]32[;]False[;]21[;][;crlf;]5.8125[;]5[;]2.17136909575503[;]4.71484375[;crlf;]1[;]-1[;]11[;]1[;][;crlf;]1[;]-1[;]62[;]6[;][;crlf;]0[;]-1[;]103[;]10[;][;crlf;]1[;]-1[;]144[;]14[;][;crlf;]21[;]1[;]265[;]26[;][;crlf;]0[;]-1[;]306[;]30[;][;crlf;]0[;]-1[;]367[;]36[;][;crlf;]0[;]-1[;]608[;]60[;][;crlf;]6[;]-1[;]Not listed above9[;]Not listed above[;][;crlf;]2[;]-1[;]I need more time0[;]I need more time[;]"/>
  <p:tag name="HASRESULTS" val="True"/>
  <p:tag name="LIVECHARTING" val="Fals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1FA0B5EB76A4C1AB7A2573591BA5D6F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1&lt;/answertext&gt;&#10;                    &lt;valuetype&gt;-1&lt;/valuetype&gt;&#10;                &lt;/answer&gt;&#10;                &lt;answer&gt;&#10;                    &lt;guid&gt;ADF1AF965FBC49BDBB8DC4B386740ECA&lt;/guid&gt;&#10;                    &lt;answertext&gt;6&lt;/answertext&gt;&#10;                    &lt;valuetype&gt;-1&lt;/valuetype&gt;&#10;                &lt;/answer&gt;&#10;                &lt;answer&gt;&#10;                    &lt;guid&gt;00D11A74B3304808AF717F55F32A50AF&lt;/guid&gt;&#10;                    &lt;answertext&gt;10&lt;/answertext&gt;&#10;                    &lt;valuetype&gt;-1&lt;/valuetype&gt;&#10;                &lt;/answer&gt;&#10;                &lt;answer&gt;&#10;                    &lt;guid&gt;F8F1D18998AF4DA68100AE39890CDF36&lt;/guid&gt;&#10;                    &lt;answertext&gt;14&lt;/answertext&gt;&#10;                    &lt;valuetype&gt;-1&lt;/valuetype&gt;&#10;                &lt;/answer&gt;&#10;                &lt;answer&gt;&#10;                    &lt;guid&gt;7809A3F94A48425ABACD5FDD1174A7F2&lt;/guid&gt;&#10;                    &lt;answertext&gt;26&lt;/answertext&gt;&#10;                    &lt;valuetype&gt;1&lt;/valuetype&gt;&#10;                &lt;/answer&gt;&#10;                &lt;answer&gt;&#10;                    &lt;guid&gt;A1893EF7ACC44ED6BC648908DF287005&lt;/guid&gt;&#10;                    &lt;answertext&gt;30&lt;/answertext&gt;&#10;                    &lt;valuetype&gt;-1&lt;/valuetype&gt;&#10;                &lt;/answer&gt;&#10;                &lt;answer&gt;&#10;                    &lt;guid&gt;4803F52EFC394FE7A870AD34423EA677&lt;/guid&gt;&#10;                    &lt;answertext&gt;36&lt;/answertext&gt;&#10;                    &lt;valuetype&gt;-1&lt;/valuetype&gt;&#10;                &lt;/answer&gt;&#10;                &lt;answer&gt;&#10;                    &lt;guid&gt;20BE094DA144491AA3E3EB2195D971AA&lt;/guid&gt;&#10;                    &lt;answertext&gt;60&lt;/answertext&gt;&#10;                    &lt;valuetype&gt;-1&lt;/valuetype&gt;&#10;                &lt;/answer&gt;&#10;                &lt;answer&gt;&#10;                    &lt;guid&gt;F29804BE670A466D9668AED530C7581F&lt;/guid&gt;&#10;                    &lt;answertext&gt;Not listed above&lt;/answertext&gt;&#10;                    &lt;valuetype&gt;-1&lt;/valuetype&gt;&#10;                &lt;/answer&gt;&#10;                &lt;answer&gt;&#10;                    &lt;guid&gt;5A338303A8244C63BE6B9BA3C1886781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32[;]55[;]32[;]False[;]21[;][;crlf;]5.8125[;]5[;]2.17136909575503[;]4.71484375[;crlf;]1[;]-1[;]11[;]1[;][;crlf;]1[;]-1[;]62[;]6[;][;crlf;]0[;]-1[;]103[;]10[;][;crlf;]1[;]-1[;]144[;]14[;][;crlf;]21[;]1[;]265[;]26[;][;crlf;]0[;]-1[;]306[;]30[;][;crlf;]0[;]-1[;]367[;]36[;][;crlf;]0[;]-1[;]608[;]60[;][;crlf;]6[;]-1[;]Not listed above9[;]Not listed above[;][;crlf;]2[;]-1[;]I need more time0[;]I need more time[;]"/>
  <p:tag name="HASRESULTS" val="True"/>
  <p:tag name="LIVECHARTING" val="Fals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1FA0B5EB76A4C1AB7A2573591BA5D6F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1&lt;/answertext&gt;&#10;                    &lt;valuetype&gt;-1&lt;/valuetype&gt;&#10;                &lt;/answer&gt;&#10;                &lt;answer&gt;&#10;                    &lt;guid&gt;ADF1AF965FBC49BDBB8DC4B386740ECA&lt;/guid&gt;&#10;                    &lt;answertext&gt;6&lt;/answertext&gt;&#10;                    &lt;valuetype&gt;-1&lt;/valuetype&gt;&#10;                &lt;/answer&gt;&#10;                &lt;answer&gt;&#10;                    &lt;guid&gt;00D11A74B3304808AF717F55F32A50AF&lt;/guid&gt;&#10;                    &lt;answertext&gt;10&lt;/answertext&gt;&#10;                    &lt;valuetype&gt;-1&lt;/valuetype&gt;&#10;                &lt;/answer&gt;&#10;                &lt;answer&gt;&#10;                    &lt;guid&gt;F8F1D18998AF4DA68100AE39890CDF36&lt;/guid&gt;&#10;                    &lt;answertext&gt;14&lt;/answertext&gt;&#10;                    &lt;valuetype&gt;-1&lt;/valuetype&gt;&#10;                &lt;/answer&gt;&#10;                &lt;answer&gt;&#10;                    &lt;guid&gt;7809A3F94A48425ABACD5FDD1174A7F2&lt;/guid&gt;&#10;                    &lt;answertext&gt;26&lt;/answertext&gt;&#10;                    &lt;valuetype&gt;1&lt;/valuetype&gt;&#10;                &lt;/answer&gt;&#10;                &lt;answer&gt;&#10;                    &lt;guid&gt;A1893EF7ACC44ED6BC648908DF287005&lt;/guid&gt;&#10;                    &lt;answertext&gt;30&lt;/answertext&gt;&#10;                    &lt;valuetype&gt;-1&lt;/valuetype&gt;&#10;                &lt;/answer&gt;&#10;                &lt;answer&gt;&#10;                    &lt;guid&gt;4803F52EFC394FE7A870AD34423EA677&lt;/guid&gt;&#10;                    &lt;answertext&gt;36&lt;/answertext&gt;&#10;                    &lt;valuetype&gt;-1&lt;/valuetype&gt;&#10;                &lt;/answer&gt;&#10;                &lt;answer&gt;&#10;                    &lt;guid&gt;20BE094DA144491AA3E3EB2195D971AA&lt;/guid&gt;&#10;                    &lt;answertext&gt;60&lt;/answertext&gt;&#10;                    &lt;valuetype&gt;-1&lt;/valuetype&gt;&#10;                &lt;/answer&gt;&#10;                &lt;answer&gt;&#10;                    &lt;guid&gt;F29804BE670A466D9668AED530C7581F&lt;/guid&gt;&#10;                    &lt;answertext&gt;Not listed above&lt;/answertext&gt;&#10;                    &lt;valuetype&gt;-1&lt;/valuetype&gt;&#10;                &lt;/answer&gt;&#10;                &lt;answer&gt;&#10;                    &lt;guid&gt;5A338303A8244C63BE6B9BA3C1886781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RESULTS" val=" [;crlf;]32[;]55[;]32[;]False[;]21[;][;crlf;]5.8125[;]5[;]2.17136909575503[;]4.71484375[;crlf;]1[;]-1[;]11[;]1[;][;crlf;]1[;]-1[;]62[;]6[;][;crlf;]0[;]-1[;]103[;]10[;][;crlf;]1[;]-1[;]144[;]14[;][;crlf;]21[;]1[;]265[;]26[;][;crlf;]0[;]-1[;]306[;]30[;][;crlf;]0[;]-1[;]367[;]36[;][;crlf;]0[;]-1[;]608[;]60[;][;crlf;]6[;]-1[;]Not listed above9[;]Not listed above[;][;crlf;]2[;]-1[;]I need more time0[;]I need more time[;]"/>
  <p:tag name="HASRESULTS" val="True"/>
  <p:tag name="LIVECHARTING" val="False"/>
  <p:tag name="TPQUESTIONXML" val="﻿&lt;?xml version=&quot;1.0&quot; encoding=&quot;utf-8&quot;?&gt;&#10;&lt;questionlist&gt;&#10;    &lt;properties&gt;&#10;        &lt;guid&gt;24F5C9C37EA64DFCA0A80EF48B341EAF&lt;/guid&gt;&#10;        &lt;description /&gt;&#10;        &lt;date&gt;8/23/2018 10:41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1FA0B5EB76A4C1AB7A2573591BA5D6F&lt;/guid&gt;&#10;            &lt;repollguid&gt;5FA3613686F444C69B5DD235D56A11FD&lt;/repollguid&gt;&#10;            &lt;sourceid&gt;A7A461AB42CD42CCB24326099AC64B4A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A66051573A649C180A9928D67CB1548&lt;/guid&gt;&#10;                    &lt;answertext&gt;1&lt;/answertext&gt;&#10;                    &lt;valuetype&gt;-1&lt;/valuetype&gt;&#10;                &lt;/answer&gt;&#10;                &lt;answer&gt;&#10;                    &lt;guid&gt;ADF1AF965FBC49BDBB8DC4B386740ECA&lt;/guid&gt;&#10;                    &lt;answertext&gt;6&lt;/answertext&gt;&#10;                    &lt;valuetype&gt;-1&lt;/valuetype&gt;&#10;                &lt;/answer&gt;&#10;                &lt;answer&gt;&#10;                    &lt;guid&gt;00D11A74B3304808AF717F55F32A50AF&lt;/guid&gt;&#10;                    &lt;answertext&gt;10&lt;/answertext&gt;&#10;                    &lt;valuetype&gt;-1&lt;/valuetype&gt;&#10;                &lt;/answer&gt;&#10;                &lt;answer&gt;&#10;                    &lt;guid&gt;F8F1D18998AF4DA68100AE39890CDF36&lt;/guid&gt;&#10;                    &lt;answertext&gt;14&lt;/answertext&gt;&#10;                    &lt;valuetype&gt;-1&lt;/valuetype&gt;&#10;                &lt;/answer&gt;&#10;                &lt;answer&gt;&#10;                    &lt;guid&gt;7809A3F94A48425ABACD5FDD1174A7F2&lt;/guid&gt;&#10;                    &lt;answertext&gt;26&lt;/answertext&gt;&#10;                    &lt;valuetype&gt;1&lt;/valuetype&gt;&#10;                &lt;/answer&gt;&#10;                &lt;answer&gt;&#10;                    &lt;guid&gt;A1893EF7ACC44ED6BC648908DF287005&lt;/guid&gt;&#10;                    &lt;answertext&gt;30&lt;/answertext&gt;&#10;                    &lt;valuetype&gt;-1&lt;/valuetype&gt;&#10;                &lt;/answer&gt;&#10;                &lt;answer&gt;&#10;                    &lt;guid&gt;4803F52EFC394FE7A870AD34423EA677&lt;/guid&gt;&#10;                    &lt;answertext&gt;36&lt;/answertext&gt;&#10;                    &lt;valuetype&gt;-1&lt;/valuetype&gt;&#10;                &lt;/answer&gt;&#10;                &lt;answer&gt;&#10;                    &lt;guid&gt;20BE094DA144491AA3E3EB2195D971AA&lt;/guid&gt;&#10;                    &lt;answertext&gt;60&lt;/answertext&gt;&#10;                    &lt;valuetype&gt;-1&lt;/valuetype&gt;&#10;                &lt;/answer&gt;&#10;                &lt;answer&gt;&#10;                    &lt;guid&gt;F29804BE670A466D9668AED530C7581F&lt;/guid&gt;&#10;                    &lt;answertext&gt;Not listed above&lt;/answertext&gt;&#10;                    &lt;valuetype&gt;-1&lt;/valuetype&gt;&#10;                &lt;/answer&gt;&#10;                &lt;answer&gt;&#10;                    &lt;guid&gt;5A338303A8244C63BE6B9BA3C1886781&lt;/guid&gt;&#10;                    &lt;answertext&gt;I need more tim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EB16E1C54744915B02C2A49BDB4D237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He is at increased risk of cardiac disease&lt;/answertext&gt;&#10;                    &lt;valuetype&gt;-1&lt;/valuetype&gt;&#10;                &lt;/answer&gt;&#10;                &lt;answer&gt;&#10;                    &lt;guid&gt;9E43C31779E044F4A8F7CB291A28EAF5&lt;/guid&gt;&#10;                    &lt;answertext&gt;He may experience some drowsiness and the effects of alcohol may be enhanced&lt;/answertext&gt;&#10;                    &lt;valuetype&gt;-1&lt;/valuetype&gt;&#10;                &lt;/answer&gt;&#10;                &lt;answer&gt;&#10;                    &lt;guid&gt;E3009AAB919546AF9100621F32F0EBA7&lt;/guid&gt;&#10;                    &lt;answertext&gt;He requires blood tests for prolactin levels&lt;/answertext&gt;&#10;                    &lt;valuetype&gt;-1&lt;/valuetype&gt;&#10;                &lt;/answer&gt;&#10;                &lt;answer&gt;&#10;                    &lt;guid&gt;52B48C9CEAA346F2A901535D8F5D86C9&lt;/guid&gt;&#10;                    &lt;answertext&gt;He requires regular blood tests for his cholesterol and fasting blood glucose levels&lt;/answertext&gt;&#10;                    &lt;valuetype&gt;-1&lt;/valuetype&gt;&#10;                &lt;/answer&gt;&#10;                &lt;answer&gt;&#10;                    &lt;guid&gt;9334C883A83F40D5AA10D492C55A0C70&lt;/guid&gt;&#10;                    &lt;answertext&gt;He requires regular blood tests to assess his white blood cells&lt;/answertext&gt;&#10;                    &lt;valuetype&gt;-1&lt;/valuetype&gt;&#10;                &lt;/answer&gt;&#10;                &lt;answer&gt;&#10;                    &lt;guid&gt;4D3AF54790FA42FDBEA6E7AD678E93E8&lt;/guid&gt;&#10;                    &lt;answertext&gt;He should not stop the medication abruptly&lt;/answertext&gt;&#10;                    &lt;valuetype&gt;-1&lt;/valuetype&gt;&#10;                &lt;/answer&gt;&#10;                &lt;answer&gt;&#10;                    &lt;guid&gt;A3C3A961A093478D8CA9CFC007851474&lt;/guid&gt;&#10;                    &lt;answertext&gt;He should report symptoms of infection, especially influenza-like illnesses&lt;/answertext&gt;&#10;                    &lt;valuetype&gt;1&lt;/valuetype&gt;&#10;                &lt;/answer&gt;&#10;                &lt;answer&gt;&#10;                    &lt;guid&gt;28246344FD234F9093666C1188FE41ED&lt;/guid&gt;&#10;                    &lt;answertext&gt;He will need his medication to be slowly increased over several weeks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TPQUESTIONXML" val="﻿&lt;?xml version=&quot;1.0&quot; encoding=&quot;utf-8&quot;?&gt;&#10;&lt;questionlist&gt;&#10;    &lt;properties&gt;&#10;        &lt;guid&gt;D20271B0C0D547268760560FEFD7B990&lt;/guid&gt;&#10;        &lt;description /&gt;&#10;        &lt;date&gt;11/22/2018 9:50:1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22739ABC8EE4ACDB1B413CA79B3EBBF&lt;/guid&gt;&#10;            &lt;repollguid&gt;9A2F9A9706BF41D4B321CB312B5F3316&lt;/repollguid&gt;&#10;            &lt;sourceid&gt;CA6826CDEA154876A3C53D0DCC78A0FA&lt;/sourceid&gt;&#10;            &lt;questiontext&gt;Enter Question Text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0&lt;/responselimit&gt;&#10;            &lt;bulletstyle&gt;2&lt;/bulletstyle&gt;&#10;            &lt;correctanswerindicator&gt;True&lt;/correctanswerindicator&gt;&#10;            &lt;answers&gt;&#10;                &lt;answer&gt;&#10;                    &lt;guid&gt;2896FFA33DB146A1B8670E53043B7484&lt;/guid&gt;&#10;                    &lt;answertext&gt;He may get side effects including rare occurrences of visual disturbances&lt;/answertext&gt;&#10;                    &lt;valuetype&gt;1&lt;/valuetype&gt;&#10;                &lt;/answer&gt;&#10;                &lt;answer&gt;&#10;                    &lt;guid&gt;9E43C31779E044F4A8F7CB291A28EAF5&lt;/guid&gt;&#10;                    &lt;answertext&gt;He must not crush the medications&lt;/answertext&gt;&#10;                    &lt;valuetype&gt;-1&lt;/valuetype&gt;&#10;                &lt;/answer&gt;&#10;                &lt;answer&gt;&#10;                    &lt;guid&gt;E3009AAB919546AF9100621F32F0EBA7&lt;/guid&gt;&#10;                    &lt;answertext&gt;He needs regular blood tests&lt;/answertext&gt;&#10;                    &lt;valuetype&gt;-1&lt;/valuetype&gt;&#10;                &lt;/answer&gt;&#10;                &lt;answer&gt;&#10;                    &lt;guid&gt;52B48C9CEAA346F2A901535D8F5D86C9&lt;/guid&gt;&#10;                    &lt;answertext&gt;He should avoid significant exposure to sunlight&lt;/answertext&gt;&#10;                    &lt;valuetype&gt;1&lt;/valuetype&gt;&#10;                &lt;/answer&gt;&#10;                &lt;answer&gt;&#10;                    &lt;guid&gt;9334C883A83F40D5AA10D492C55A0C70&lt;/guid&gt;&#10;                    &lt;answertext&gt;He should continue taking the medications even if he develops side effects&lt;/answertext&gt;&#10;                    &lt;valuetype&gt;-1&lt;/valuetype&gt;&#10;                &lt;/answer&gt;&#10;                &lt;answer&gt;&#10;                    &lt;guid&gt;4D3AF54790FA42FDBEA6E7AD678E93E8&lt;/guid&gt;&#10;                    &lt;answertext&gt;He should not consume alcohol while taking doxycycline&lt;/answertext&gt;&#10;                    &lt;valuetype&gt;-1&lt;/valuetype&gt;&#10;                &lt;/answer&gt;&#10;                &lt;answer&gt;&#10;                    &lt;guid&gt;A3C3A961A093478D8CA9CFC007851474&lt;/guid&gt;&#10;                    &lt;answertext&gt;He should take the medication with milk&lt;/answertext&gt;&#10;                    &lt;valuetype&gt;-1&lt;/valuetype&gt;&#10;                &lt;/answer&gt;&#10;                &lt;answer&gt;&#10;                    &lt;guid&gt;28246344FD234F9093666C1188FE41ED&lt;/guid&gt;&#10;                    &lt;answertext&gt;His teeth can be discoloured from the treatment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AUTOOPENPOLL" val="True"/>
  <p:tag name="AUTOFORMATCHART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10592</TotalTime>
  <Words>3320</Words>
  <Application>Microsoft Office PowerPoint</Application>
  <PresentationFormat>On-screen Show (4:3)</PresentationFormat>
  <Paragraphs>511</Paragraphs>
  <Slides>34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Office Theme</vt:lpstr>
      <vt:lpstr>Document</vt:lpstr>
      <vt:lpstr>Masterclass 2 – COM and CAL Questions, Answers and learning points</vt:lpstr>
      <vt:lpstr>Today: COM (Communicating information) and CAL (Calculation) questions and associated learning points  Following the on-line repeat of Masterclass 2, this slide set will be posted on QM+ for your own later work and revision </vt:lpstr>
      <vt:lpstr>PowerPoint Presentation</vt:lpstr>
      <vt:lpstr>COM questions</vt:lpstr>
      <vt:lpstr>COM questions – selecting “most important”</vt:lpstr>
      <vt:lpstr>Enter Question Text</vt:lpstr>
      <vt:lpstr>Enter Question Text</vt:lpstr>
      <vt:lpstr>Enter Question Text</vt:lpstr>
      <vt:lpstr>Enter Question Text</vt:lpstr>
      <vt:lpstr>Enter Question Text</vt:lpstr>
      <vt:lpstr>Enter Question Text</vt:lpstr>
      <vt:lpstr>Enter Question Text</vt:lpstr>
      <vt:lpstr>Enter Question Text</vt:lpstr>
      <vt:lpstr>Enter Question Text</vt:lpstr>
      <vt:lpstr>Enter Question Text</vt:lpstr>
      <vt:lpstr>PowerPoint Presentation</vt:lpstr>
      <vt:lpstr>PowerPoint Presentation</vt:lpstr>
      <vt:lpstr>CAL Questions</vt:lpstr>
      <vt:lpstr>CAL in the PSA Types of Question</vt:lpstr>
      <vt:lpstr>PowerPoint Presentation</vt:lpstr>
      <vt:lpstr> </vt:lpstr>
      <vt:lpstr> </vt:lpstr>
      <vt:lpstr> </vt:lpstr>
      <vt:lpstr> </vt:lpstr>
      <vt:lpstr> </vt:lpstr>
      <vt:lpstr> </vt:lpstr>
      <vt:lpstr>Body surface area</vt:lpstr>
      <vt:lpstr>Body surface area conversion</vt:lpstr>
      <vt:lpstr> </vt:lpstr>
      <vt:lpstr> </vt:lpstr>
      <vt:lpstr> </vt:lpstr>
      <vt:lpstr> </vt:lpstr>
      <vt:lpstr> </vt:lpstr>
      <vt:lpstr>Following Masterclass 2 on-line repeat of 1st November, the extended slide-set of Q and A plus tips will be available on QM+ for everyone in our CPT area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2 – CAL questions (and associated lessons)</dc:title>
  <dc:creator>Fu Liang Ng</dc:creator>
  <cp:lastModifiedBy>Patricia McGettigan</cp:lastModifiedBy>
  <cp:revision>337</cp:revision>
  <dcterms:created xsi:type="dcterms:W3CDTF">2018-08-17T23:36:11Z</dcterms:created>
  <dcterms:modified xsi:type="dcterms:W3CDTF">2024-10-17T18:03:10Z</dcterms:modified>
</cp:coreProperties>
</file>