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96" r:id="rId3"/>
    <p:sldId id="297" r:id="rId4"/>
    <p:sldId id="267" r:id="rId5"/>
    <p:sldId id="284" r:id="rId6"/>
    <p:sldId id="288" r:id="rId7"/>
    <p:sldId id="285" r:id="rId8"/>
    <p:sldId id="260" r:id="rId9"/>
    <p:sldId id="290" r:id="rId10"/>
    <p:sldId id="286" r:id="rId11"/>
    <p:sldId id="268" r:id="rId12"/>
    <p:sldId id="276" r:id="rId13"/>
    <p:sldId id="291" r:id="rId14"/>
    <p:sldId id="269" r:id="rId15"/>
    <p:sldId id="271" r:id="rId16"/>
    <p:sldId id="270" r:id="rId17"/>
    <p:sldId id="272" r:id="rId18"/>
    <p:sldId id="283" r:id="rId19"/>
    <p:sldId id="274" r:id="rId20"/>
    <p:sldId id="273" r:id="rId21"/>
    <p:sldId id="275" r:id="rId22"/>
    <p:sldId id="277" r:id="rId23"/>
    <p:sldId id="292" r:id="rId24"/>
    <p:sldId id="278" r:id="rId25"/>
    <p:sldId id="293" r:id="rId26"/>
    <p:sldId id="294" r:id="rId27"/>
    <p:sldId id="295"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29C50-C0D8-4E77-AD31-E8EE48D944CB}" v="2" dt="2022-10-03T13:04:51.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659"/>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ryant Davies" userId="ed8d9952caad30ac" providerId="LiveId" clId="{A0F29C50-C0D8-4E77-AD31-E8EE48D944CB}"/>
    <pc:docChg chg="undo custSel addSld delSld modSld sldOrd">
      <pc:chgData name="Rachel Bryant Davies" userId="ed8d9952caad30ac" providerId="LiveId" clId="{A0F29C50-C0D8-4E77-AD31-E8EE48D944CB}" dt="2022-10-03T13:08:17.700" v="1087" actId="403"/>
      <pc:docMkLst>
        <pc:docMk/>
      </pc:docMkLst>
      <pc:sldChg chg="modSp mod">
        <pc:chgData name="Rachel Bryant Davies" userId="ed8d9952caad30ac" providerId="LiveId" clId="{A0F29C50-C0D8-4E77-AD31-E8EE48D944CB}" dt="2022-10-03T12:58:57.946" v="251" actId="20577"/>
        <pc:sldMkLst>
          <pc:docMk/>
          <pc:sldMk cId="1990804900" sldId="267"/>
        </pc:sldMkLst>
        <pc:spChg chg="mod">
          <ac:chgData name="Rachel Bryant Davies" userId="ed8d9952caad30ac" providerId="LiveId" clId="{A0F29C50-C0D8-4E77-AD31-E8EE48D944CB}" dt="2022-10-03T12:58:57.946" v="251" actId="20577"/>
          <ac:spMkLst>
            <pc:docMk/>
            <pc:sldMk cId="1990804900" sldId="267"/>
            <ac:spMk id="14337" creationId="{4758440F-95C3-E57E-7FDC-27EB6440FE54}"/>
          </ac:spMkLst>
        </pc:spChg>
      </pc:sldChg>
      <pc:sldChg chg="modSp mod ord">
        <pc:chgData name="Rachel Bryant Davies" userId="ed8d9952caad30ac" providerId="LiveId" clId="{A0F29C50-C0D8-4E77-AD31-E8EE48D944CB}" dt="2022-10-03T12:58:29.194" v="228" actId="20577"/>
        <pc:sldMkLst>
          <pc:docMk/>
          <pc:sldMk cId="3598841853" sldId="276"/>
        </pc:sldMkLst>
        <pc:spChg chg="mod">
          <ac:chgData name="Rachel Bryant Davies" userId="ed8d9952caad30ac" providerId="LiveId" clId="{A0F29C50-C0D8-4E77-AD31-E8EE48D944CB}" dt="2022-10-03T12:58:22.114" v="220" actId="1076"/>
          <ac:spMkLst>
            <pc:docMk/>
            <pc:sldMk cId="3598841853" sldId="276"/>
            <ac:spMk id="2" creationId="{00000000-0000-0000-0000-000000000000}"/>
          </ac:spMkLst>
        </pc:spChg>
        <pc:spChg chg="mod">
          <ac:chgData name="Rachel Bryant Davies" userId="ed8d9952caad30ac" providerId="LiveId" clId="{A0F29C50-C0D8-4E77-AD31-E8EE48D944CB}" dt="2022-10-03T12:58:29.194" v="228" actId="20577"/>
          <ac:spMkLst>
            <pc:docMk/>
            <pc:sldMk cId="3598841853" sldId="276"/>
            <ac:spMk id="3" creationId="{00000000-0000-0000-0000-000000000000}"/>
          </ac:spMkLst>
        </pc:spChg>
      </pc:sldChg>
      <pc:sldChg chg="new del">
        <pc:chgData name="Rachel Bryant Davies" userId="ed8d9952caad30ac" providerId="LiveId" clId="{A0F29C50-C0D8-4E77-AD31-E8EE48D944CB}" dt="2022-09-29T10:14:50.088" v="1" actId="2696"/>
        <pc:sldMkLst>
          <pc:docMk/>
          <pc:sldMk cId="107642827" sldId="293"/>
        </pc:sldMkLst>
      </pc:sldChg>
      <pc:sldChg chg="delSp modSp add mod delAnim">
        <pc:chgData name="Rachel Bryant Davies" userId="ed8d9952caad30ac" providerId="LiveId" clId="{A0F29C50-C0D8-4E77-AD31-E8EE48D944CB}" dt="2022-09-29T10:15:32.891" v="41" actId="114"/>
        <pc:sldMkLst>
          <pc:docMk/>
          <pc:sldMk cId="2136419628" sldId="293"/>
        </pc:sldMkLst>
        <pc:spChg chg="mod">
          <ac:chgData name="Rachel Bryant Davies" userId="ed8d9952caad30ac" providerId="LiveId" clId="{A0F29C50-C0D8-4E77-AD31-E8EE48D944CB}" dt="2022-09-29T10:15:18.675" v="18" actId="14100"/>
          <ac:spMkLst>
            <pc:docMk/>
            <pc:sldMk cId="2136419628" sldId="293"/>
            <ac:spMk id="2" creationId="{00000000-0000-0000-0000-000000000000}"/>
          </ac:spMkLst>
        </pc:spChg>
        <pc:spChg chg="mod">
          <ac:chgData name="Rachel Bryant Davies" userId="ed8d9952caad30ac" providerId="LiveId" clId="{A0F29C50-C0D8-4E77-AD31-E8EE48D944CB}" dt="2022-09-29T10:15:32.891" v="41" actId="114"/>
          <ac:spMkLst>
            <pc:docMk/>
            <pc:sldMk cId="2136419628" sldId="293"/>
            <ac:spMk id="3" creationId="{00000000-0000-0000-0000-000000000000}"/>
          </ac:spMkLst>
        </pc:spChg>
        <pc:picChg chg="del">
          <ac:chgData name="Rachel Bryant Davies" userId="ed8d9952caad30ac" providerId="LiveId" clId="{A0F29C50-C0D8-4E77-AD31-E8EE48D944CB}" dt="2022-09-29T10:14:57.522" v="3" actId="478"/>
          <ac:picMkLst>
            <pc:docMk/>
            <pc:sldMk cId="2136419628" sldId="293"/>
            <ac:picMk id="4" creationId="{160AA69F-804E-07CA-1238-01BB8FDC0DFB}"/>
          </ac:picMkLst>
        </pc:picChg>
      </pc:sldChg>
      <pc:sldChg chg="modSp add mod">
        <pc:chgData name="Rachel Bryant Davies" userId="ed8d9952caad30ac" providerId="LiveId" clId="{A0F29C50-C0D8-4E77-AD31-E8EE48D944CB}" dt="2022-09-29T10:16:11.809" v="77" actId="1076"/>
        <pc:sldMkLst>
          <pc:docMk/>
          <pc:sldMk cId="3331978622" sldId="294"/>
        </pc:sldMkLst>
        <pc:spChg chg="mod">
          <ac:chgData name="Rachel Bryant Davies" userId="ed8d9952caad30ac" providerId="LiveId" clId="{A0F29C50-C0D8-4E77-AD31-E8EE48D944CB}" dt="2022-09-29T10:16:11.809" v="77" actId="1076"/>
          <ac:spMkLst>
            <pc:docMk/>
            <pc:sldMk cId="3331978622" sldId="294"/>
            <ac:spMk id="2" creationId="{00000000-0000-0000-0000-000000000000}"/>
          </ac:spMkLst>
        </pc:spChg>
        <pc:spChg chg="mod">
          <ac:chgData name="Rachel Bryant Davies" userId="ed8d9952caad30ac" providerId="LiveId" clId="{A0F29C50-C0D8-4E77-AD31-E8EE48D944CB}" dt="2022-09-29T10:16:04.598" v="71" actId="21"/>
          <ac:spMkLst>
            <pc:docMk/>
            <pc:sldMk cId="3331978622" sldId="294"/>
            <ac:spMk id="3" creationId="{00000000-0000-0000-0000-000000000000}"/>
          </ac:spMkLst>
        </pc:spChg>
      </pc:sldChg>
      <pc:sldChg chg="modSp add mod">
        <pc:chgData name="Rachel Bryant Davies" userId="ed8d9952caad30ac" providerId="LiveId" clId="{A0F29C50-C0D8-4E77-AD31-E8EE48D944CB}" dt="2022-09-29T10:17:41.982" v="124" actId="27636"/>
        <pc:sldMkLst>
          <pc:docMk/>
          <pc:sldMk cId="1778669149" sldId="295"/>
        </pc:sldMkLst>
        <pc:spChg chg="mod">
          <ac:chgData name="Rachel Bryant Davies" userId="ed8d9952caad30ac" providerId="LiveId" clId="{A0F29C50-C0D8-4E77-AD31-E8EE48D944CB}" dt="2022-09-29T10:17:06.761" v="104" actId="1076"/>
          <ac:spMkLst>
            <pc:docMk/>
            <pc:sldMk cId="1778669149" sldId="295"/>
            <ac:spMk id="2" creationId="{00000000-0000-0000-0000-000000000000}"/>
          </ac:spMkLst>
        </pc:spChg>
        <pc:spChg chg="mod">
          <ac:chgData name="Rachel Bryant Davies" userId="ed8d9952caad30ac" providerId="LiveId" clId="{A0F29C50-C0D8-4E77-AD31-E8EE48D944CB}" dt="2022-09-29T10:17:41.982" v="124" actId="27636"/>
          <ac:spMkLst>
            <pc:docMk/>
            <pc:sldMk cId="1778669149" sldId="295"/>
            <ac:spMk id="3" creationId="{00000000-0000-0000-0000-000000000000}"/>
          </ac:spMkLst>
        </pc:spChg>
      </pc:sldChg>
      <pc:sldChg chg="addSp delSp modSp add mod setBg setClrOvrMap">
        <pc:chgData name="Rachel Bryant Davies" userId="ed8d9952caad30ac" providerId="LiveId" clId="{A0F29C50-C0D8-4E77-AD31-E8EE48D944CB}" dt="2022-10-03T13:01:02.866" v="469" actId="27636"/>
        <pc:sldMkLst>
          <pc:docMk/>
          <pc:sldMk cId="605863505" sldId="296"/>
        </pc:sldMkLst>
        <pc:spChg chg="mod">
          <ac:chgData name="Rachel Bryant Davies" userId="ed8d9952caad30ac" providerId="LiveId" clId="{A0F29C50-C0D8-4E77-AD31-E8EE48D944CB}" dt="2022-10-03T13:01:02.866" v="469" actId="27636"/>
          <ac:spMkLst>
            <pc:docMk/>
            <pc:sldMk cId="605863505" sldId="296"/>
            <ac:spMk id="2" creationId="{00000000-0000-0000-0000-000000000000}"/>
          </ac:spMkLst>
        </pc:spChg>
        <pc:spChg chg="mod">
          <ac:chgData name="Rachel Bryant Davies" userId="ed8d9952caad30ac" providerId="LiveId" clId="{A0F29C50-C0D8-4E77-AD31-E8EE48D944CB}" dt="2022-10-03T12:59:59.433" v="367" actId="26606"/>
          <ac:spMkLst>
            <pc:docMk/>
            <pc:sldMk cId="605863505" sldId="296"/>
            <ac:spMk id="3" creationId="{00000000-0000-0000-0000-000000000000}"/>
          </ac:spMkLst>
        </pc:spChg>
        <pc:spChg chg="del">
          <ac:chgData name="Rachel Bryant Davies" userId="ed8d9952caad30ac" providerId="LiveId" clId="{A0F29C50-C0D8-4E77-AD31-E8EE48D944CB}" dt="2022-10-03T12:59:59.433" v="367" actId="26606"/>
          <ac:spMkLst>
            <pc:docMk/>
            <pc:sldMk cId="605863505" sldId="296"/>
            <ac:spMk id="32" creationId="{71B2258F-86CA-4D4D-8270-BC05FCDEBFB3}"/>
          </ac:spMkLst>
        </pc:spChg>
        <pc:spChg chg="add">
          <ac:chgData name="Rachel Bryant Davies" userId="ed8d9952caad30ac" providerId="LiveId" clId="{A0F29C50-C0D8-4E77-AD31-E8EE48D944CB}" dt="2022-10-03T12:59:59.433" v="367" actId="26606"/>
          <ac:spMkLst>
            <pc:docMk/>
            <pc:sldMk cId="605863505" sldId="296"/>
            <ac:spMk id="37" creationId="{9B7AD9F6-8CE7-4299-8FC6-328F4DCD3FF9}"/>
          </ac:spMkLst>
        </pc:spChg>
        <pc:spChg chg="add">
          <ac:chgData name="Rachel Bryant Davies" userId="ed8d9952caad30ac" providerId="LiveId" clId="{A0F29C50-C0D8-4E77-AD31-E8EE48D944CB}" dt="2022-10-03T12:59:59.433" v="367" actId="26606"/>
          <ac:spMkLst>
            <pc:docMk/>
            <pc:sldMk cId="605863505" sldId="296"/>
            <ac:spMk id="39" creationId="{F49775AF-8896-43EE-92C6-83497D6DC56F}"/>
          </ac:spMkLst>
        </pc:spChg>
        <pc:picChg chg="mod ord">
          <ac:chgData name="Rachel Bryant Davies" userId="ed8d9952caad30ac" providerId="LiveId" clId="{A0F29C50-C0D8-4E77-AD31-E8EE48D944CB}" dt="2022-10-03T12:59:59.433" v="367" actId="26606"/>
          <ac:picMkLst>
            <pc:docMk/>
            <pc:sldMk cId="605863505" sldId="296"/>
            <ac:picMk id="5" creationId="{A6595215-BA75-1863-4CBD-8E9BF370AEEC}"/>
          </ac:picMkLst>
        </pc:picChg>
      </pc:sldChg>
      <pc:sldChg chg="new del">
        <pc:chgData name="Rachel Bryant Davies" userId="ed8d9952caad30ac" providerId="LiveId" clId="{A0F29C50-C0D8-4E77-AD31-E8EE48D944CB}" dt="2022-10-03T12:59:17.888" v="253" actId="680"/>
        <pc:sldMkLst>
          <pc:docMk/>
          <pc:sldMk cId="834405030" sldId="296"/>
        </pc:sldMkLst>
      </pc:sldChg>
      <pc:sldChg chg="addSp delSp modSp add mod setClrOvrMap">
        <pc:chgData name="Rachel Bryant Davies" userId="ed8d9952caad30ac" providerId="LiveId" clId="{A0F29C50-C0D8-4E77-AD31-E8EE48D944CB}" dt="2022-10-03T13:08:17.700" v="1087" actId="403"/>
        <pc:sldMkLst>
          <pc:docMk/>
          <pc:sldMk cId="2905881459" sldId="297"/>
        </pc:sldMkLst>
        <pc:spChg chg="mod">
          <ac:chgData name="Rachel Bryant Davies" userId="ed8d9952caad30ac" providerId="LiveId" clId="{A0F29C50-C0D8-4E77-AD31-E8EE48D944CB}" dt="2022-10-03T13:08:17.700" v="1087" actId="403"/>
          <ac:spMkLst>
            <pc:docMk/>
            <pc:sldMk cId="2905881459" sldId="297"/>
            <ac:spMk id="2" creationId="{00000000-0000-0000-0000-000000000000}"/>
          </ac:spMkLst>
        </pc:spChg>
        <pc:spChg chg="del mod">
          <ac:chgData name="Rachel Bryant Davies" userId="ed8d9952caad30ac" providerId="LiveId" clId="{A0F29C50-C0D8-4E77-AD31-E8EE48D944CB}" dt="2022-10-03T13:08:04.909" v="1080" actId="21"/>
          <ac:spMkLst>
            <pc:docMk/>
            <pc:sldMk cId="2905881459" sldId="297"/>
            <ac:spMk id="3" creationId="{00000000-0000-0000-0000-000000000000}"/>
          </ac:spMkLst>
        </pc:spChg>
        <pc:spChg chg="add del">
          <ac:chgData name="Rachel Bryant Davies" userId="ed8d9952caad30ac" providerId="LiveId" clId="{A0F29C50-C0D8-4E77-AD31-E8EE48D944CB}" dt="2022-10-03T13:07:51.776" v="1079" actId="26606"/>
          <ac:spMkLst>
            <pc:docMk/>
            <pc:sldMk cId="2905881459" sldId="297"/>
            <ac:spMk id="37" creationId="{9B7AD9F6-8CE7-4299-8FC6-328F4DCD3FF9}"/>
          </ac:spMkLst>
        </pc:spChg>
        <pc:spChg chg="add del">
          <ac:chgData name="Rachel Bryant Davies" userId="ed8d9952caad30ac" providerId="LiveId" clId="{A0F29C50-C0D8-4E77-AD31-E8EE48D944CB}" dt="2022-10-03T13:07:51.776" v="1079" actId="26606"/>
          <ac:spMkLst>
            <pc:docMk/>
            <pc:sldMk cId="2905881459" sldId="297"/>
            <ac:spMk id="39" creationId="{F49775AF-8896-43EE-92C6-83497D6DC56F}"/>
          </ac:spMkLst>
        </pc:spChg>
        <pc:spChg chg="add del">
          <ac:chgData name="Rachel Bryant Davies" userId="ed8d9952caad30ac" providerId="LiveId" clId="{A0F29C50-C0D8-4E77-AD31-E8EE48D944CB}" dt="2022-10-03T13:07:51.764" v="1078" actId="26606"/>
          <ac:spMkLst>
            <pc:docMk/>
            <pc:sldMk cId="2905881459" sldId="297"/>
            <ac:spMk id="44" creationId="{2A0E4E09-FC02-4ADC-951A-3FFA90B6FE39}"/>
          </ac:spMkLst>
        </pc:spChg>
        <pc:spChg chg="add del">
          <ac:chgData name="Rachel Bryant Davies" userId="ed8d9952caad30ac" providerId="LiveId" clId="{A0F29C50-C0D8-4E77-AD31-E8EE48D944CB}" dt="2022-10-03T13:07:51.764" v="1078" actId="26606"/>
          <ac:spMkLst>
            <pc:docMk/>
            <pc:sldMk cId="2905881459" sldId="297"/>
            <ac:spMk id="46" creationId="{9453FF84-60C1-4EA8-B49B-1B8C2D0C589F}"/>
          </ac:spMkLst>
        </pc:spChg>
        <pc:spChg chg="add">
          <ac:chgData name="Rachel Bryant Davies" userId="ed8d9952caad30ac" providerId="LiveId" clId="{A0F29C50-C0D8-4E77-AD31-E8EE48D944CB}" dt="2022-10-03T13:07:51.776" v="1079" actId="26606"/>
          <ac:spMkLst>
            <pc:docMk/>
            <pc:sldMk cId="2905881459" sldId="297"/>
            <ac:spMk id="48" creationId="{7C34E8CB-B972-4A94-8469-315C10C2AA93}"/>
          </ac:spMkLst>
        </pc:spChg>
        <pc:spChg chg="add">
          <ac:chgData name="Rachel Bryant Davies" userId="ed8d9952caad30ac" providerId="LiveId" clId="{A0F29C50-C0D8-4E77-AD31-E8EE48D944CB}" dt="2022-10-03T13:07:51.776" v="1079" actId="26606"/>
          <ac:spMkLst>
            <pc:docMk/>
            <pc:sldMk cId="2905881459" sldId="297"/>
            <ac:spMk id="49" creationId="{1D50F262-343C-4101-AB3C-9DA1072F7305}"/>
          </ac:spMkLst>
        </pc:spChg>
        <pc:spChg chg="add">
          <ac:chgData name="Rachel Bryant Davies" userId="ed8d9952caad30ac" providerId="LiveId" clId="{A0F29C50-C0D8-4E77-AD31-E8EE48D944CB}" dt="2022-10-03T13:07:51.776" v="1079" actId="26606"/>
          <ac:spMkLst>
            <pc:docMk/>
            <pc:sldMk cId="2905881459" sldId="297"/>
            <ac:spMk id="50" creationId="{114A821F-8663-46BA-8CC0-D4C44F639F3A}"/>
          </ac:spMkLst>
        </pc:spChg>
        <pc:spChg chg="add">
          <ac:chgData name="Rachel Bryant Davies" userId="ed8d9952caad30ac" providerId="LiveId" clId="{A0F29C50-C0D8-4E77-AD31-E8EE48D944CB}" dt="2022-10-03T13:07:51.776" v="1079" actId="26606"/>
          <ac:spMkLst>
            <pc:docMk/>
            <pc:sldMk cId="2905881459" sldId="297"/>
            <ac:spMk id="51" creationId="{6A0924B3-0260-445E-AFD7-9533C0D1B3C9}"/>
          </ac:spMkLst>
        </pc:spChg>
        <pc:spChg chg="add">
          <ac:chgData name="Rachel Bryant Davies" userId="ed8d9952caad30ac" providerId="LiveId" clId="{A0F29C50-C0D8-4E77-AD31-E8EE48D944CB}" dt="2022-10-03T13:07:51.776" v="1079" actId="26606"/>
          <ac:spMkLst>
            <pc:docMk/>
            <pc:sldMk cId="2905881459" sldId="297"/>
            <ac:spMk id="52" creationId="{67EF550F-47CE-4FB2-9DAC-12AD835C833D}"/>
          </ac:spMkLst>
        </pc:spChg>
        <pc:picChg chg="add mod ord">
          <ac:chgData name="Rachel Bryant Davies" userId="ed8d9952caad30ac" providerId="LiveId" clId="{A0F29C50-C0D8-4E77-AD31-E8EE48D944CB}" dt="2022-10-03T13:07:51.776" v="1079" actId="26606"/>
          <ac:picMkLst>
            <pc:docMk/>
            <pc:sldMk cId="2905881459" sldId="297"/>
            <ac:picMk id="4" creationId="{EB01931B-0E6C-5534-2778-FC0FC0890047}"/>
          </ac:picMkLst>
        </pc:picChg>
        <pc:picChg chg="mod ord">
          <ac:chgData name="Rachel Bryant Davies" userId="ed8d9952caad30ac" providerId="LiveId" clId="{A0F29C50-C0D8-4E77-AD31-E8EE48D944CB}" dt="2022-10-03T13:07:51.776" v="1079" actId="26606"/>
          <ac:picMkLst>
            <pc:docMk/>
            <pc:sldMk cId="2905881459" sldId="297"/>
            <ac:picMk id="5" creationId="{A6595215-BA75-1863-4CBD-8E9BF370AE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A72D8-284B-7649-95D4-7CCC7B25D645}" type="datetimeFigureOut">
              <a:rPr lang="en-US" smtClean="0"/>
              <a:t>10/4/22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346E1-BCF4-4D4D-B2E2-BB8FCF941211}" type="slidenum">
              <a:rPr lang="en-US" smtClean="0"/>
              <a:t>‹#›</a:t>
            </a:fld>
            <a:endParaRPr lang="en-US"/>
          </a:p>
        </p:txBody>
      </p:sp>
    </p:spTree>
    <p:extLst>
      <p:ext uri="{BB962C8B-B14F-4D97-AF65-F5344CB8AC3E}">
        <p14:creationId xmlns:p14="http://schemas.microsoft.com/office/powerpoint/2010/main" val="411545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199ED-4199-4BE8-9FDB-5725B8D6F850}" type="slidenum">
              <a:rPr lang="en-GB" smtClean="0"/>
              <a:t>1</a:t>
            </a:fld>
            <a:endParaRPr lang="en-GB"/>
          </a:p>
        </p:txBody>
      </p:sp>
    </p:spTree>
    <p:extLst>
      <p:ext uri="{BB962C8B-B14F-4D97-AF65-F5344CB8AC3E}">
        <p14:creationId xmlns:p14="http://schemas.microsoft.com/office/powerpoint/2010/main" val="137996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199ED-4199-4BE8-9FDB-5725B8D6F850}" type="slidenum">
              <a:rPr lang="en-GB" smtClean="0"/>
              <a:t>2</a:t>
            </a:fld>
            <a:endParaRPr lang="en-GB"/>
          </a:p>
        </p:txBody>
      </p:sp>
    </p:spTree>
    <p:extLst>
      <p:ext uri="{BB962C8B-B14F-4D97-AF65-F5344CB8AC3E}">
        <p14:creationId xmlns:p14="http://schemas.microsoft.com/office/powerpoint/2010/main" val="425510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199ED-4199-4BE8-9FDB-5725B8D6F850}" type="slidenum">
              <a:rPr lang="en-GB" smtClean="0"/>
              <a:t>3</a:t>
            </a:fld>
            <a:endParaRPr lang="en-GB"/>
          </a:p>
        </p:txBody>
      </p:sp>
    </p:spTree>
    <p:extLst>
      <p:ext uri="{BB962C8B-B14F-4D97-AF65-F5344CB8AC3E}">
        <p14:creationId xmlns:p14="http://schemas.microsoft.com/office/powerpoint/2010/main" val="292316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C51B4F4B-E058-C014-335B-5DD5468B3D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4DCECD73-F116-191B-D340-90E1EDC2D4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9459" name="Slide Number Placeholder 3">
            <a:extLst>
              <a:ext uri="{FF2B5EF4-FFF2-40B4-BE49-F238E27FC236}">
                <a16:creationId xmlns:a16="http://schemas.microsoft.com/office/drawing/2014/main" id="{0B036F39-B6FA-6DAF-28E7-81F170EE7F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CB43A6E-7F31-4B34-A619-9ACD8C94F3F9}" type="slidenum">
              <a:rPr lang="en-US" altLang="en-US" smtClean="0"/>
              <a:pPr/>
              <a:t>10</a:t>
            </a:fld>
            <a:endParaRPr lang="en-US" altLang="en-US"/>
          </a:p>
        </p:txBody>
      </p:sp>
    </p:spTree>
    <p:extLst>
      <p:ext uri="{BB962C8B-B14F-4D97-AF65-F5344CB8AC3E}">
        <p14:creationId xmlns:p14="http://schemas.microsoft.com/office/powerpoint/2010/main" val="369210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1120FD-7227-42D9-958A-4EA82AF370E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255115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1120FD-7227-42D9-958A-4EA82AF370E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114226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1120FD-7227-42D9-958A-4EA82AF370E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321565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18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1120FD-7227-42D9-958A-4EA82AF370E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347425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000">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1120FD-7227-42D9-958A-4EA82AF370E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206153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1120FD-7227-42D9-958A-4EA82AF370E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400557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1120FD-7227-42D9-958A-4EA82AF370EF}"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200047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1120FD-7227-42D9-958A-4EA82AF370EF}"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428296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120FD-7227-42D9-958A-4EA82AF370EF}"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6210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1120FD-7227-42D9-958A-4EA82AF370E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398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1120FD-7227-42D9-958A-4EA82AF370E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FD91C-5AB8-45F8-885B-2BB378C448AF}" type="slidenum">
              <a:rPr lang="en-GB" smtClean="0"/>
              <a:t>‹#›</a:t>
            </a:fld>
            <a:endParaRPr lang="en-GB"/>
          </a:p>
        </p:txBody>
      </p:sp>
    </p:spTree>
    <p:extLst>
      <p:ext uri="{BB962C8B-B14F-4D97-AF65-F5344CB8AC3E}">
        <p14:creationId xmlns:p14="http://schemas.microsoft.com/office/powerpoint/2010/main" val="186630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120FD-7227-42D9-958A-4EA82AF370EF}" type="datetimeFigureOut">
              <a:rPr lang="en-GB" smtClean="0"/>
              <a:t>04/10/2022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FD91C-5AB8-45F8-885B-2BB378C448AF}" type="slidenum">
              <a:rPr lang="en-GB" smtClean="0"/>
              <a:t>‹#›</a:t>
            </a:fld>
            <a:endParaRPr lang="en-GB"/>
          </a:p>
        </p:txBody>
      </p:sp>
    </p:spTree>
    <p:extLst>
      <p:ext uri="{BB962C8B-B14F-4D97-AF65-F5344CB8AC3E}">
        <p14:creationId xmlns:p14="http://schemas.microsoft.com/office/powerpoint/2010/main" val="921055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sounds/play/b00xw210" TargetMode="External"/><Relationship Id="rId2" Type="http://schemas.openxmlformats.org/officeDocument/2006/relationships/slideLayout" Target="../slideLayouts/slideLayout2.xml"/><Relationship Id="rId1" Type="http://schemas.openxmlformats.org/officeDocument/2006/relationships/video" Target="https://www.youtube.com/embed/ZHsfdCxehKQ?feature=oembed"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 name="Rectangle 2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595215-BA75-1863-4CBD-8E9BF370AEEC}"/>
              </a:ext>
              <a:ext uri="{C183D7F6-B498-43B3-948B-1728B52AA6E4}">
                <adec:decorative xmlns:adec="http://schemas.microsoft.com/office/drawing/2017/decorative" val="1"/>
              </a:ext>
            </a:extLst>
          </p:cNvPr>
          <p:cNvPicPr>
            <a:picLocks noChangeAspect="1"/>
          </p:cNvPicPr>
          <p:nvPr/>
        </p:nvPicPr>
        <p:blipFill rotWithShape="1">
          <a:blip r:embed="rId3">
            <a:alphaModFix amt="50000"/>
          </a:blip>
          <a:srcRect t="15165" b="12255"/>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GB" b="1">
                <a:solidFill>
                  <a:srgbClr val="FFFFFF"/>
                </a:solidFill>
                <a:latin typeface="Times New Roman" panose="02020603050405020304" pitchFamily="18" charset="0"/>
                <a:cs typeface="Times New Roman" panose="02020603050405020304" pitchFamily="18" charset="0"/>
              </a:rPr>
              <a:t>COM507 European Tragedy</a:t>
            </a:r>
            <a:endParaRPr lang="en-GB" b="1" dirty="0">
              <a:solidFill>
                <a:srgbClr val="FFFF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159404"/>
            <a:ext cx="9144000" cy="1098395"/>
          </a:xfrm>
        </p:spPr>
        <p:txBody>
          <a:bodyPr>
            <a:normAutofit fontScale="32500" lnSpcReduction="20000"/>
          </a:bodyPr>
          <a:lstStyle/>
          <a:p>
            <a:endParaRPr lang="en-GB" sz="1100" dirty="0">
              <a:solidFill>
                <a:srgbClr val="FFFFFF"/>
              </a:solidFill>
              <a:latin typeface="Times New Roman" panose="02020603050405020304" pitchFamily="18" charset="0"/>
              <a:cs typeface="Times New Roman" panose="02020603050405020304" pitchFamily="18" charset="0"/>
            </a:endParaRPr>
          </a:p>
          <a:p>
            <a:endParaRPr lang="en-GB" sz="1100" dirty="0">
              <a:solidFill>
                <a:srgbClr val="FFFFFF"/>
              </a:solidFill>
              <a:latin typeface="Times New Roman" panose="02020603050405020304" pitchFamily="18" charset="0"/>
              <a:cs typeface="Times New Roman" panose="02020603050405020304" pitchFamily="18" charset="0"/>
            </a:endParaRPr>
          </a:p>
          <a:p>
            <a:r>
              <a:rPr lang="en-GB" sz="7400" u="sng" dirty="0">
                <a:solidFill>
                  <a:srgbClr val="FFFFFF"/>
                </a:solidFill>
                <a:latin typeface="Times New Roman" panose="02020603050405020304" pitchFamily="18" charset="0"/>
                <a:cs typeface="Times New Roman" panose="02020603050405020304" pitchFamily="18" charset="0"/>
              </a:rPr>
              <a:t>Week 2</a:t>
            </a:r>
          </a:p>
          <a:p>
            <a:r>
              <a:rPr lang="en-GB" sz="7400" dirty="0">
                <a:solidFill>
                  <a:srgbClr val="FFFFFF"/>
                </a:solidFill>
                <a:latin typeface="Times New Roman" panose="02020603050405020304" pitchFamily="18" charset="0"/>
                <a:cs typeface="Times New Roman" panose="02020603050405020304" pitchFamily="18" charset="0"/>
              </a:rPr>
              <a:t>Aristotle and Classical Greek Tragedy </a:t>
            </a:r>
          </a:p>
        </p:txBody>
      </p:sp>
    </p:spTree>
    <p:extLst>
      <p:ext uri="{BB962C8B-B14F-4D97-AF65-F5344CB8AC3E}">
        <p14:creationId xmlns:p14="http://schemas.microsoft.com/office/powerpoint/2010/main" val="692399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736E6168-335B-7EB0-4293-2E0D117F4A60}"/>
              </a:ext>
            </a:extLst>
          </p:cNvPr>
          <p:cNvSpPr>
            <a:spLocks noGrp="1" noChangeArrowheads="1"/>
          </p:cNvSpPr>
          <p:nvPr>
            <p:ph type="title"/>
          </p:nvPr>
        </p:nvSpPr>
        <p:spPr>
          <a:xfrm>
            <a:off x="5768582" y="-2008"/>
            <a:ext cx="6023728" cy="1325563"/>
          </a:xfrm>
        </p:spPr>
        <p:txBody>
          <a:bodyPr>
            <a:normAutofit/>
          </a:bodyPr>
          <a:lstStyle/>
          <a:p>
            <a:pPr eaLnBrk="1" hangingPunct="1">
              <a:defRPr/>
            </a:pPr>
            <a:r>
              <a:rPr lang="en-GB" altLang="en-US" sz="2800" dirty="0"/>
              <a:t>Tragedy in context 6: democratic theatre</a:t>
            </a:r>
            <a:endParaRPr lang="en-US" altLang="en-US" sz="2800" dirty="0"/>
          </a:p>
        </p:txBody>
      </p:sp>
      <p:sp>
        <p:nvSpPr>
          <p:cNvPr id="17414" name="Freeform: Shape 174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person, group, people&#10;&#10;Description automatically generated">
            <a:extLst>
              <a:ext uri="{FF2B5EF4-FFF2-40B4-BE49-F238E27FC236}">
                <a16:creationId xmlns:a16="http://schemas.microsoft.com/office/drawing/2014/main" id="{519C1F00-4722-863A-8B26-406D59DA7A63}"/>
              </a:ext>
            </a:extLst>
          </p:cNvPr>
          <p:cNvPicPr>
            <a:picLocks noChangeAspect="1"/>
          </p:cNvPicPr>
          <p:nvPr/>
        </p:nvPicPr>
        <p:blipFill rotWithShape="1">
          <a:blip r:embed="rId3"/>
          <a:srcRect r="23255"/>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1267" name="Rectangle 3">
            <a:extLst>
              <a:ext uri="{FF2B5EF4-FFF2-40B4-BE49-F238E27FC236}">
                <a16:creationId xmlns:a16="http://schemas.microsoft.com/office/drawing/2014/main" id="{2722E8F6-BBF2-29D8-C7D6-64B32CA1B0B6}"/>
              </a:ext>
            </a:extLst>
          </p:cNvPr>
          <p:cNvSpPr>
            <a:spLocks noGrp="1" noChangeArrowheads="1"/>
          </p:cNvSpPr>
          <p:nvPr>
            <p:ph type="body" idx="1"/>
          </p:nvPr>
        </p:nvSpPr>
        <p:spPr>
          <a:xfrm>
            <a:off x="6234329" y="1121434"/>
            <a:ext cx="5314543" cy="4533504"/>
          </a:xfrm>
        </p:spPr>
        <p:txBody>
          <a:bodyPr anchor="t">
            <a:noAutofit/>
          </a:bodyPr>
          <a:lstStyle/>
          <a:p>
            <a:pPr marL="609600" indent="-609600">
              <a:defRPr/>
            </a:pPr>
            <a:r>
              <a:rPr lang="en-GB" altLang="en-US" dirty="0"/>
              <a:t>Tragedy helped teach a largely uneducated citizen body:</a:t>
            </a:r>
          </a:p>
          <a:p>
            <a:pPr marL="990600" lvl="1" indent="-533400">
              <a:defRPr/>
            </a:pPr>
            <a:r>
              <a:rPr lang="en-GB" altLang="en-US" dirty="0"/>
              <a:t>How public meetings and debates work: characters try to persuade each other (</a:t>
            </a:r>
            <a:r>
              <a:rPr lang="en-GB" altLang="en-US" i="1" dirty="0"/>
              <a:t>agon</a:t>
            </a:r>
            <a:r>
              <a:rPr lang="en-GB" altLang="en-US" dirty="0"/>
              <a:t>)</a:t>
            </a:r>
          </a:p>
          <a:p>
            <a:pPr marL="990600" lvl="1" indent="-533400">
              <a:defRPr/>
            </a:pPr>
            <a:r>
              <a:rPr lang="en-GB" altLang="en-US" dirty="0"/>
              <a:t>Analogies and allusions to contemporary political life</a:t>
            </a:r>
          </a:p>
          <a:p>
            <a:pPr marL="990600" lvl="1" indent="-533400">
              <a:defRPr/>
            </a:pPr>
            <a:r>
              <a:rPr lang="en-GB" altLang="en-US" dirty="0"/>
              <a:t>Could challenge received wisdom as well as reinforcing it</a:t>
            </a:r>
          </a:p>
          <a:p>
            <a:pPr marL="990600" lvl="1" indent="-533400">
              <a:defRPr/>
            </a:pPr>
            <a:r>
              <a:rPr lang="en-GB" altLang="en-US" dirty="0"/>
              <a:t>Made the community more self-aware</a:t>
            </a:r>
          </a:p>
          <a:p>
            <a:pPr marL="609600" indent="-609600">
              <a:defRPr/>
            </a:pPr>
            <a:r>
              <a:rPr lang="en-GB" altLang="en-US" dirty="0"/>
              <a:t>Tragedy gave a voice to characters who couldn’t speak in Athenian public life: women, slaves, non-Athenians</a:t>
            </a:r>
          </a:p>
          <a:p>
            <a:pPr marL="609600" indent="-609600">
              <a:defRPr/>
            </a:pPr>
            <a:r>
              <a:rPr lang="en-GB" altLang="en-US" dirty="0"/>
              <a:t>Most tragedies represent a range of ethnic groups: the </a:t>
            </a:r>
            <a:r>
              <a:rPr lang="en-GB" altLang="en-US" b="1" dirty="0">
                <a:solidFill>
                  <a:schemeClr val="accent4"/>
                </a:solidFill>
              </a:rPr>
              <a:t>Bacchae (female worshippers of Dionysus) are from Asia Minor; the play is set in Thebes (about 60 miles from Athens)</a:t>
            </a:r>
            <a:endParaRPr lang="en-GB" altLang="en-US" i="1" dirty="0">
              <a:solidFill>
                <a:schemeClr val="accent4"/>
              </a:solidFill>
            </a:endParaRPr>
          </a:p>
          <a:p>
            <a:pPr marL="609600" indent="-609600">
              <a:defRPr/>
            </a:pPr>
            <a:r>
              <a:rPr lang="en-GB" altLang="en-US" dirty="0"/>
              <a:t>Thebes often used in tragedy as a negative counterpart to Athens: quotation 2</a:t>
            </a:r>
            <a:endParaRPr lang="en-US" altLang="en-US" i="1" dirty="0"/>
          </a:p>
        </p:txBody>
      </p:sp>
      <p:sp>
        <p:nvSpPr>
          <p:cNvPr id="4" name="TextBox 3">
            <a:extLst>
              <a:ext uri="{FF2B5EF4-FFF2-40B4-BE49-F238E27FC236}">
                <a16:creationId xmlns:a16="http://schemas.microsoft.com/office/drawing/2014/main" id="{1F52D9A8-F8C3-7BDD-7986-703118E06387}"/>
              </a:ext>
            </a:extLst>
          </p:cNvPr>
          <p:cNvSpPr txBox="1"/>
          <p:nvPr/>
        </p:nvSpPr>
        <p:spPr>
          <a:xfrm>
            <a:off x="399690" y="5934974"/>
            <a:ext cx="5368892" cy="923330"/>
          </a:xfrm>
          <a:prstGeom prst="rect">
            <a:avLst/>
          </a:prstGeom>
          <a:noFill/>
        </p:spPr>
        <p:txBody>
          <a:bodyPr wrap="square" rtlCol="0">
            <a:spAutoFit/>
          </a:bodyPr>
          <a:lstStyle/>
          <a:p>
            <a:r>
              <a:rPr lang="en-GB" dirty="0">
                <a:solidFill>
                  <a:schemeClr val="accent2">
                    <a:lumMod val="60000"/>
                    <a:lumOff val="40000"/>
                  </a:schemeClr>
                </a:solidFill>
              </a:rPr>
              <a:t>Thebes in tragedy is often closed in on itself, and its royalty susceptible to internecine conflict, incest, and tyrannical conduct (Hall 1997: 101)</a:t>
            </a:r>
          </a:p>
        </p:txBody>
      </p:sp>
    </p:spTree>
    <p:extLst>
      <p:ext uri="{BB962C8B-B14F-4D97-AF65-F5344CB8AC3E}">
        <p14:creationId xmlns:p14="http://schemas.microsoft.com/office/powerpoint/2010/main" val="18567157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close-up of two men&#10;&#10;Description automatically generated with medium confidence">
            <a:extLst>
              <a:ext uri="{FF2B5EF4-FFF2-40B4-BE49-F238E27FC236}">
                <a16:creationId xmlns:a16="http://schemas.microsoft.com/office/drawing/2014/main" id="{5EA2A1EE-A996-32CD-27D9-1404D8748CEB}"/>
              </a:ext>
            </a:extLst>
          </p:cNvPr>
          <p:cNvPicPr>
            <a:picLocks noChangeAspect="1"/>
          </p:cNvPicPr>
          <p:nvPr/>
        </p:nvPicPr>
        <p:blipFill rotWithShape="1">
          <a:blip r:embed="rId2">
            <a:alphaModFix amt="60000"/>
          </a:blip>
          <a:srcRect l="6889" r="6888" b="-1"/>
          <a:stretch/>
        </p:blipFill>
        <p:spPr>
          <a:xfrm>
            <a:off x="-1" y="10"/>
            <a:ext cx="12192001" cy="6857990"/>
          </a:xfrm>
          <a:prstGeom prst="rect">
            <a:avLst/>
          </a:prstGeom>
        </p:spPr>
      </p:pic>
      <p:sp>
        <p:nvSpPr>
          <p:cNvPr id="2" name="Title 1"/>
          <p:cNvSpPr>
            <a:spLocks noGrp="1"/>
          </p:cNvSpPr>
          <p:nvPr>
            <p:ph type="title"/>
          </p:nvPr>
        </p:nvSpPr>
        <p:spPr>
          <a:xfrm>
            <a:off x="3516843" y="527334"/>
            <a:ext cx="5155261" cy="703985"/>
          </a:xfrm>
        </p:spPr>
        <p:txBody>
          <a:bodyPr anchor="t">
            <a:noAutofit/>
          </a:bodyPr>
          <a:lstStyle/>
          <a:p>
            <a:pPr algn="ctr"/>
            <a:r>
              <a:rPr lang="en-GB" sz="3200" u="sng" dirty="0">
                <a:solidFill>
                  <a:srgbClr val="FFFFFF"/>
                </a:solidFill>
              </a:rPr>
              <a:t>Ancient tragic theory: Aristotle’s </a:t>
            </a:r>
            <a:r>
              <a:rPr lang="en-GB" sz="3200" i="1" u="sng" dirty="0">
                <a:solidFill>
                  <a:srgbClr val="FFFFFF"/>
                </a:solidFill>
              </a:rPr>
              <a:t>Poetics</a:t>
            </a:r>
            <a:endParaRPr lang="en-GB" sz="3200" dirty="0">
              <a:solidFill>
                <a:srgbClr val="FFFFFF"/>
              </a:solidFill>
            </a:endParaRPr>
          </a:p>
        </p:txBody>
      </p:sp>
      <p:sp>
        <p:nvSpPr>
          <p:cNvPr id="3" name="Content Placeholder 2"/>
          <p:cNvSpPr>
            <a:spLocks noGrp="1"/>
          </p:cNvSpPr>
          <p:nvPr>
            <p:ph idx="1"/>
          </p:nvPr>
        </p:nvSpPr>
        <p:spPr>
          <a:xfrm>
            <a:off x="4437660" y="2510286"/>
            <a:ext cx="3313623" cy="3290229"/>
          </a:xfrm>
        </p:spPr>
        <p:txBody>
          <a:bodyPr>
            <a:normAutofit fontScale="92500" lnSpcReduction="10000"/>
          </a:bodyPr>
          <a:lstStyle/>
          <a:p>
            <a:pPr marL="0" indent="0" algn="ctr">
              <a:buNone/>
            </a:pPr>
            <a:r>
              <a:rPr lang="en-GB" sz="2300" dirty="0">
                <a:solidFill>
                  <a:srgbClr val="FFFFFF"/>
                </a:solidFill>
              </a:rPr>
              <a:t>Aristotle (384 BCE–322 BCE)</a:t>
            </a:r>
          </a:p>
          <a:p>
            <a:pPr marL="0" indent="0" algn="ctr">
              <a:buNone/>
            </a:pPr>
            <a:r>
              <a:rPr lang="en-GB" sz="2300" dirty="0">
                <a:solidFill>
                  <a:srgbClr val="FFFFFF"/>
                </a:solidFill>
              </a:rPr>
              <a:t>Greek philosopher </a:t>
            </a:r>
          </a:p>
          <a:p>
            <a:pPr marL="0" indent="0" algn="ctr">
              <a:buNone/>
            </a:pPr>
            <a:r>
              <a:rPr lang="en-GB" sz="2300" dirty="0">
                <a:solidFill>
                  <a:srgbClr val="FFFFFF"/>
                </a:solidFill>
              </a:rPr>
              <a:t>(‘lover of wisdom’)</a:t>
            </a:r>
          </a:p>
          <a:p>
            <a:pPr marL="0" indent="0" algn="ctr">
              <a:buNone/>
            </a:pPr>
            <a:r>
              <a:rPr lang="en-GB" sz="2300" dirty="0">
                <a:solidFill>
                  <a:srgbClr val="FFFFFF"/>
                </a:solidFill>
              </a:rPr>
              <a:t>wrote on a wide range of subjects</a:t>
            </a:r>
          </a:p>
          <a:p>
            <a:pPr marL="0" indent="0" algn="ctr">
              <a:buNone/>
            </a:pPr>
            <a:r>
              <a:rPr lang="en-GB" sz="2300" dirty="0">
                <a:solidFill>
                  <a:srgbClr val="FFFFFF"/>
                </a:solidFill>
              </a:rPr>
              <a:t>Studied under Plato (Socrates’ pupil)</a:t>
            </a:r>
          </a:p>
          <a:p>
            <a:pPr marL="0" indent="0" algn="ctr">
              <a:buNone/>
            </a:pPr>
            <a:r>
              <a:rPr lang="en-GB" sz="2300" dirty="0">
                <a:solidFill>
                  <a:srgbClr val="FFFFFF"/>
                </a:solidFill>
              </a:rPr>
              <a:t>tutored Alexander the Great</a:t>
            </a:r>
          </a:p>
          <a:p>
            <a:pPr marL="0" indent="0">
              <a:buNone/>
            </a:pPr>
            <a:endParaRPr lang="en-GB" sz="1000" i="1" dirty="0">
              <a:solidFill>
                <a:srgbClr val="FFFFFF"/>
              </a:solidFill>
            </a:endParaRPr>
          </a:p>
          <a:p>
            <a:pPr marL="0" indent="0">
              <a:buNone/>
            </a:pPr>
            <a:endParaRPr lang="en-GB" sz="1000" dirty="0">
              <a:solidFill>
                <a:srgbClr val="FFFFFF"/>
              </a:solidFill>
            </a:endParaRPr>
          </a:p>
          <a:p>
            <a:endParaRPr lang="en-GB" sz="1000" dirty="0">
              <a:solidFill>
                <a:srgbClr val="FFFFFF"/>
              </a:solidFill>
            </a:endParaRPr>
          </a:p>
        </p:txBody>
      </p:sp>
      <p:sp>
        <p:nvSpPr>
          <p:cNvPr id="6" name="TextBox 5">
            <a:extLst>
              <a:ext uri="{FF2B5EF4-FFF2-40B4-BE49-F238E27FC236}">
                <a16:creationId xmlns:a16="http://schemas.microsoft.com/office/drawing/2014/main" id="{912F1417-A69E-8A6A-17A4-682D7B956F4F}"/>
              </a:ext>
            </a:extLst>
          </p:cNvPr>
          <p:cNvSpPr txBox="1"/>
          <p:nvPr/>
        </p:nvSpPr>
        <p:spPr>
          <a:xfrm>
            <a:off x="4170782" y="6069056"/>
            <a:ext cx="3847381" cy="261610"/>
          </a:xfrm>
          <a:prstGeom prst="rect">
            <a:avLst/>
          </a:prstGeom>
          <a:noFill/>
        </p:spPr>
        <p:txBody>
          <a:bodyPr wrap="square" rtlCol="0">
            <a:spAutoFit/>
          </a:bodyPr>
          <a:lstStyle/>
          <a:p>
            <a:pPr algn="ctr"/>
            <a:r>
              <a:rPr lang="en-GB" sz="1100" dirty="0">
                <a:solidFill>
                  <a:schemeClr val="bg1"/>
                </a:solidFill>
              </a:rPr>
              <a:t>Reconstruction: Alessandro </a:t>
            </a:r>
            <a:r>
              <a:rPr lang="en-GB" sz="1100" dirty="0" err="1">
                <a:solidFill>
                  <a:schemeClr val="bg1"/>
                </a:solidFill>
              </a:rPr>
              <a:t>Tommasi</a:t>
            </a:r>
            <a:r>
              <a:rPr lang="en-GB" sz="1100" dirty="0">
                <a:solidFill>
                  <a:schemeClr val="bg1"/>
                </a:solidFill>
              </a:rPr>
              <a:t> </a:t>
            </a:r>
          </a:p>
        </p:txBody>
      </p:sp>
    </p:spTree>
    <p:extLst>
      <p:ext uri="{BB962C8B-B14F-4D97-AF65-F5344CB8AC3E}">
        <p14:creationId xmlns:p14="http://schemas.microsoft.com/office/powerpoint/2010/main" val="65350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102677" y="201801"/>
            <a:ext cx="3581399" cy="1325563"/>
          </a:xfrm>
        </p:spPr>
        <p:txBody>
          <a:bodyPr>
            <a:normAutofit/>
          </a:bodyPr>
          <a:lstStyle/>
          <a:p>
            <a:pPr algn="ctr"/>
            <a:r>
              <a:rPr lang="en-GB" sz="2800" dirty="0"/>
              <a:t>Readings/preparation</a:t>
            </a:r>
          </a:p>
        </p:txBody>
      </p:sp>
      <p:sp>
        <p:nvSpPr>
          <p:cNvPr id="3" name="Content Placeholder 2"/>
          <p:cNvSpPr>
            <a:spLocks noGrp="1"/>
          </p:cNvSpPr>
          <p:nvPr>
            <p:ph idx="1"/>
          </p:nvPr>
        </p:nvSpPr>
        <p:spPr>
          <a:xfrm>
            <a:off x="838200" y="2191807"/>
            <a:ext cx="4936067" cy="3985155"/>
          </a:xfrm>
        </p:spPr>
        <p:txBody>
          <a:bodyPr>
            <a:normAutofit/>
          </a:bodyPr>
          <a:lstStyle/>
          <a:p>
            <a:pPr marL="0" indent="0">
              <a:buNone/>
            </a:pPr>
            <a:r>
              <a:rPr lang="en-GB" sz="2000" dirty="0"/>
              <a:t>Read the extracts from Aristotle’s </a:t>
            </a:r>
            <a:r>
              <a:rPr lang="en-GB" sz="2000" i="1" dirty="0"/>
              <a:t>Poetics </a:t>
            </a:r>
            <a:r>
              <a:rPr lang="en-GB" sz="2000" dirty="0"/>
              <a:t>that have been posted on </a:t>
            </a:r>
            <a:r>
              <a:rPr lang="en-GB" sz="2000" dirty="0" err="1"/>
              <a:t>QMplus</a:t>
            </a:r>
            <a:endParaRPr lang="en-GB" sz="2000" dirty="0"/>
          </a:p>
          <a:p>
            <a:pPr marL="0" indent="0">
              <a:buNone/>
            </a:pPr>
            <a:endParaRPr lang="en-GB" sz="2000" dirty="0"/>
          </a:p>
          <a:p>
            <a:pPr marL="0" indent="0">
              <a:buNone/>
            </a:pPr>
            <a:r>
              <a:rPr lang="en-GB" sz="2000" dirty="0"/>
              <a:t>Listen to the </a:t>
            </a:r>
            <a:r>
              <a:rPr lang="en-GB" sz="2000" i="1" dirty="0"/>
              <a:t>In Our Time </a:t>
            </a:r>
            <a:r>
              <a:rPr lang="en-GB" sz="2000" dirty="0"/>
              <a:t>episode on the </a:t>
            </a:r>
            <a:r>
              <a:rPr lang="en-GB" sz="2000" i="1" dirty="0">
                <a:hlinkClick r:id="rId3"/>
              </a:rPr>
              <a:t>Poetics</a:t>
            </a:r>
            <a:r>
              <a:rPr lang="en-GB" sz="2000" i="1" dirty="0"/>
              <a:t> (</a:t>
            </a:r>
            <a:r>
              <a:rPr lang="en-GB" sz="2000" dirty="0"/>
              <a:t>link on </a:t>
            </a:r>
            <a:r>
              <a:rPr lang="en-GB" sz="2000" dirty="0" err="1"/>
              <a:t>Qmplus</a:t>
            </a:r>
            <a:r>
              <a:rPr lang="en-GB" sz="2000" dirty="0"/>
              <a:t>; 40 mins) </a:t>
            </a:r>
          </a:p>
          <a:p>
            <a:pPr marL="0" indent="0">
              <a:buNone/>
            </a:pPr>
            <a:endParaRPr lang="en-GB" sz="2000" dirty="0"/>
          </a:p>
          <a:p>
            <a:pPr marL="0" indent="0">
              <a:buNone/>
            </a:pPr>
            <a:r>
              <a:rPr lang="en-GB" sz="2000" dirty="0"/>
              <a:t>Seminar handout (later): </a:t>
            </a:r>
          </a:p>
          <a:p>
            <a:pPr marL="0" indent="0">
              <a:buNone/>
            </a:pPr>
            <a:r>
              <a:rPr lang="en-GB" sz="2000" dirty="0"/>
              <a:t>questions that we will discuss in groups </a:t>
            </a:r>
          </a:p>
          <a:p>
            <a:pPr marL="0" indent="0">
              <a:buNone/>
            </a:pPr>
            <a:r>
              <a:rPr lang="en-GB" sz="2000" dirty="0"/>
              <a:t>identify potential public figures for the storyboarding activity. </a:t>
            </a:r>
          </a:p>
        </p:txBody>
      </p:sp>
      <p:pic>
        <p:nvPicPr>
          <p:cNvPr id="4" name="Online Media 3" title="In Our Time: S13/19 Aristotle's Poetics (Jan 27 2011)">
            <a:hlinkClick r:id="" action="ppaction://media"/>
            <a:extLst>
              <a:ext uri="{FF2B5EF4-FFF2-40B4-BE49-F238E27FC236}">
                <a16:creationId xmlns:a16="http://schemas.microsoft.com/office/drawing/2014/main" id="{160AA69F-804E-07CA-1238-01BB8FDC0DFB}"/>
              </a:ext>
            </a:extLst>
          </p:cNvPr>
          <p:cNvPicPr>
            <a:picLocks noRot="1" noChangeAspect="1"/>
          </p:cNvPicPr>
          <p:nvPr>
            <a:videoFile r:link="rId1"/>
          </p:nvPr>
        </p:nvPicPr>
        <p:blipFill>
          <a:blip r:embed="rId4"/>
          <a:stretch>
            <a:fillRect/>
          </a:stretch>
        </p:blipFill>
        <p:spPr>
          <a:xfrm>
            <a:off x="6417734" y="2333396"/>
            <a:ext cx="4935970" cy="3701977"/>
          </a:xfrm>
          <a:prstGeom prst="rect">
            <a:avLst/>
          </a:prstGeom>
        </p:spPr>
      </p:pic>
    </p:spTree>
    <p:extLst>
      <p:ext uri="{BB962C8B-B14F-4D97-AF65-F5344CB8AC3E}">
        <p14:creationId xmlns:p14="http://schemas.microsoft.com/office/powerpoint/2010/main" val="35988418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D401-A544-269E-1C0F-DEC90E226510}"/>
              </a:ext>
            </a:extLst>
          </p:cNvPr>
          <p:cNvSpPr>
            <a:spLocks noGrp="1"/>
          </p:cNvSpPr>
          <p:nvPr>
            <p:ph type="title"/>
          </p:nvPr>
        </p:nvSpPr>
        <p:spPr>
          <a:xfrm>
            <a:off x="407571" y="0"/>
            <a:ext cx="5656606" cy="1325563"/>
          </a:xfrm>
        </p:spPr>
        <p:txBody>
          <a:bodyPr>
            <a:normAutofit/>
          </a:bodyPr>
          <a:lstStyle/>
          <a:p>
            <a:r>
              <a:rPr lang="en-GB" sz="2800" dirty="0"/>
              <a:t>Aristotle’s </a:t>
            </a:r>
            <a:r>
              <a:rPr lang="en-GB" sz="2800" i="1" dirty="0"/>
              <a:t>Poetics</a:t>
            </a:r>
            <a:r>
              <a:rPr lang="en-GB" sz="2800" dirty="0"/>
              <a:t> and literary theory</a:t>
            </a:r>
          </a:p>
        </p:txBody>
      </p:sp>
      <p:sp>
        <p:nvSpPr>
          <p:cNvPr id="3" name="Content Placeholder 2">
            <a:extLst>
              <a:ext uri="{FF2B5EF4-FFF2-40B4-BE49-F238E27FC236}">
                <a16:creationId xmlns:a16="http://schemas.microsoft.com/office/drawing/2014/main" id="{96F97015-DC22-EAB8-8332-DD06DFF84FFA}"/>
              </a:ext>
            </a:extLst>
          </p:cNvPr>
          <p:cNvSpPr>
            <a:spLocks noGrp="1"/>
          </p:cNvSpPr>
          <p:nvPr>
            <p:ph idx="1"/>
          </p:nvPr>
        </p:nvSpPr>
        <p:spPr>
          <a:xfrm>
            <a:off x="805543" y="1259457"/>
            <a:ext cx="5006336" cy="5287992"/>
          </a:xfrm>
        </p:spPr>
        <p:txBody>
          <a:bodyPr anchor="t">
            <a:normAutofit fontScale="40000" lnSpcReduction="20000"/>
          </a:bodyPr>
          <a:lstStyle/>
          <a:p>
            <a:pPr marL="0" indent="0">
              <a:buNone/>
            </a:pPr>
            <a:r>
              <a:rPr lang="en-GB" sz="4500" dirty="0"/>
              <a:t>Aristotle’s </a:t>
            </a:r>
            <a:r>
              <a:rPr lang="en-GB" sz="4500" i="1" dirty="0"/>
              <a:t>Poetics</a:t>
            </a:r>
            <a:r>
              <a:rPr lang="en-GB" sz="4500" dirty="0"/>
              <a:t>, composed in the 4</a:t>
            </a:r>
            <a:r>
              <a:rPr lang="en-GB" sz="4500" baseline="30000" dirty="0"/>
              <a:t>th</a:t>
            </a:r>
            <a:r>
              <a:rPr lang="en-GB" sz="4500" dirty="0"/>
              <a:t> century BCE, engages with 5</a:t>
            </a:r>
            <a:r>
              <a:rPr lang="en-GB" sz="4500" baseline="30000" dirty="0"/>
              <a:t>th</a:t>
            </a:r>
            <a:r>
              <a:rPr lang="en-GB" sz="4500" dirty="0"/>
              <a:t> century BCE Athenian dramatic tradition, as well as with the much older epic poetry of Homer (c. 8</a:t>
            </a:r>
            <a:r>
              <a:rPr lang="en-GB" sz="4500" baseline="30000" dirty="0"/>
              <a:t>th</a:t>
            </a:r>
            <a:r>
              <a:rPr lang="en-GB" sz="4500" dirty="0"/>
              <a:t> century BCE)</a:t>
            </a:r>
          </a:p>
          <a:p>
            <a:pPr marL="0" indent="0">
              <a:buNone/>
            </a:pPr>
            <a:r>
              <a:rPr lang="en-GB" sz="4500" dirty="0"/>
              <a:t>The </a:t>
            </a:r>
            <a:r>
              <a:rPr lang="en-GB" sz="4500" i="1" dirty="0"/>
              <a:t>Poetics </a:t>
            </a:r>
            <a:r>
              <a:rPr lang="en-GB" sz="4500" dirty="0"/>
              <a:t>is a foundational text of what we might now term ‘literary theory’:</a:t>
            </a:r>
          </a:p>
          <a:p>
            <a:pPr marL="0" indent="0">
              <a:buNone/>
            </a:pPr>
            <a:r>
              <a:rPr lang="en-GB" sz="4500" dirty="0"/>
              <a:t>‘The historic influence of the </a:t>
            </a:r>
            <a:r>
              <a:rPr lang="en-GB" sz="4500" i="1" dirty="0"/>
              <a:t>Poetics </a:t>
            </a:r>
            <a:r>
              <a:rPr lang="en-GB" sz="4500" dirty="0"/>
              <a:t>is one reason why it merits continued attention. Much of Western thinking about poetry and drama from the sixteenth century onwards will be obscure to those who are unfamiliar with the text which lies behind it.’ (Heath in Aristotle 1996: viii)</a:t>
            </a:r>
          </a:p>
          <a:p>
            <a:pPr marL="0" indent="0">
              <a:buNone/>
            </a:pPr>
            <a:r>
              <a:rPr lang="en-GB" sz="4500" dirty="0"/>
              <a:t>The text of the </a:t>
            </a:r>
            <a:r>
              <a:rPr lang="en-GB" sz="4500" i="1" dirty="0"/>
              <a:t>Poetics </a:t>
            </a:r>
            <a:r>
              <a:rPr lang="en-GB" sz="4500" dirty="0"/>
              <a:t>survives only as notes – perhaps copied by students. </a:t>
            </a:r>
          </a:p>
          <a:p>
            <a:pPr marL="0" indent="0">
              <a:buNone/>
            </a:pPr>
            <a:r>
              <a:rPr lang="en-GB" sz="4500" dirty="0"/>
              <a:t>We are using the following edition: Aristotle, </a:t>
            </a:r>
            <a:r>
              <a:rPr lang="en-GB" sz="4500" i="1" dirty="0"/>
              <a:t>Poetics</a:t>
            </a:r>
            <a:r>
              <a:rPr lang="en-GB" sz="4500" dirty="0"/>
              <a:t>, trans. Malcolm Heath (Harmondsworth: Penguin, 1996). NB the chapter headings, sections and marginal references are academic convention and </a:t>
            </a:r>
            <a:r>
              <a:rPr lang="en-GB" sz="4500" i="1" dirty="0"/>
              <a:t>not </a:t>
            </a:r>
            <a:r>
              <a:rPr lang="en-GB" sz="4500" dirty="0"/>
              <a:t>Aristotle’s. </a:t>
            </a:r>
          </a:p>
          <a:p>
            <a:pPr marL="0" indent="0">
              <a:buNone/>
            </a:pPr>
            <a:endParaRPr lang="en-GB" sz="700" dirty="0"/>
          </a:p>
          <a:p>
            <a:endParaRPr lang="en-GB" sz="700" dirty="0"/>
          </a:p>
        </p:txBody>
      </p:sp>
      <p:sp>
        <p:nvSpPr>
          <p:cNvPr id="14"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E4B3790C-E41C-1CA5-CF00-BCAAF2646463}"/>
              </a:ext>
            </a:extLst>
          </p:cNvPr>
          <p:cNvPicPr>
            <a:picLocks noChangeAspect="1"/>
          </p:cNvPicPr>
          <p:nvPr/>
        </p:nvPicPr>
        <p:blipFill rotWithShape="1">
          <a:blip r:embed="rId2"/>
          <a:srcRect t="6742" r="1" b="6170"/>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45494325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15022" y="0"/>
            <a:ext cx="4278289" cy="1325563"/>
          </a:xfrm>
        </p:spPr>
        <p:txBody>
          <a:bodyPr>
            <a:normAutofit/>
          </a:bodyPr>
          <a:lstStyle/>
          <a:p>
            <a:r>
              <a:rPr lang="en-GB" sz="2800" dirty="0"/>
              <a:t>Aristotle’s </a:t>
            </a:r>
            <a:r>
              <a:rPr lang="en-GB" sz="2800" i="1" dirty="0"/>
              <a:t>Poetics</a:t>
            </a:r>
            <a:r>
              <a:rPr lang="en-GB" sz="2800" dirty="0"/>
              <a:t>: context</a:t>
            </a:r>
          </a:p>
        </p:txBody>
      </p:sp>
      <p:sp>
        <p:nvSpPr>
          <p:cNvPr id="28"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icture containing grass, outdoor, sky, dirt&#10;&#10;Description automatically generated">
            <a:extLst>
              <a:ext uri="{FF2B5EF4-FFF2-40B4-BE49-F238E27FC236}">
                <a16:creationId xmlns:a16="http://schemas.microsoft.com/office/drawing/2014/main" id="{5B50EDC8-7FF5-4138-CBF6-33263436BD66}"/>
              </a:ext>
            </a:extLst>
          </p:cNvPr>
          <p:cNvPicPr>
            <a:picLocks noChangeAspect="1"/>
          </p:cNvPicPr>
          <p:nvPr/>
        </p:nvPicPr>
        <p:blipFill rotWithShape="1">
          <a:blip r:embed="rId2"/>
          <a:srcRect l="5776" r="10120"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p:cNvSpPr>
            <a:spLocks noGrp="1"/>
          </p:cNvSpPr>
          <p:nvPr>
            <p:ph idx="1"/>
          </p:nvPr>
        </p:nvSpPr>
        <p:spPr>
          <a:xfrm>
            <a:off x="6289158" y="933254"/>
            <a:ext cx="5259714" cy="5769204"/>
          </a:xfrm>
        </p:spPr>
        <p:txBody>
          <a:bodyPr anchor="t">
            <a:normAutofit fontScale="85000" lnSpcReduction="20000"/>
          </a:bodyPr>
          <a:lstStyle/>
          <a:p>
            <a:pPr marL="0" indent="0">
              <a:buNone/>
            </a:pPr>
            <a:endParaRPr lang="en-GB" sz="700" dirty="0"/>
          </a:p>
          <a:p>
            <a:pPr marL="0" indent="0">
              <a:buNone/>
            </a:pPr>
            <a:r>
              <a:rPr lang="en-GB" sz="2100" i="1" dirty="0"/>
              <a:t>Poetics </a:t>
            </a:r>
            <a:r>
              <a:rPr lang="en-GB" sz="2100" dirty="0"/>
              <a:t>within Aristotle’s wider philosophy:</a:t>
            </a:r>
          </a:p>
          <a:p>
            <a:pPr marL="0" indent="0">
              <a:buNone/>
            </a:pPr>
            <a:r>
              <a:rPr lang="en-GB" sz="2100" dirty="0"/>
              <a:t>‘All human beings by nature desire knowledge’ (</a:t>
            </a:r>
            <a:r>
              <a:rPr lang="en-GB" sz="2100" i="1" dirty="0"/>
              <a:t>Metaphysics</a:t>
            </a:r>
            <a:r>
              <a:rPr lang="en-GB" sz="2100" dirty="0"/>
              <a:t>). </a:t>
            </a:r>
          </a:p>
          <a:p>
            <a:pPr marL="0" indent="0">
              <a:buNone/>
            </a:pPr>
            <a:r>
              <a:rPr lang="en-GB" sz="2100" dirty="0"/>
              <a:t>Poetry satisfies this desire by imitating things:</a:t>
            </a:r>
          </a:p>
          <a:p>
            <a:pPr marL="0" indent="0">
              <a:buNone/>
            </a:pPr>
            <a:r>
              <a:rPr lang="en-GB" sz="2100" i="1" dirty="0"/>
              <a:t>Mimesis</a:t>
            </a:r>
            <a:r>
              <a:rPr lang="en-GB" sz="2100" dirty="0"/>
              <a:t> (‘imitation’, also sometimes translated as ‘representation’)</a:t>
            </a:r>
          </a:p>
          <a:p>
            <a:pPr marL="0" indent="0">
              <a:buNone/>
            </a:pPr>
            <a:r>
              <a:rPr lang="en-GB" sz="2100" dirty="0"/>
              <a:t>Recognizing what is being imitated gives us pleasure</a:t>
            </a:r>
          </a:p>
          <a:p>
            <a:pPr marL="0" indent="0">
              <a:buNone/>
            </a:pPr>
            <a:endParaRPr lang="en-GB" sz="2100" dirty="0"/>
          </a:p>
          <a:p>
            <a:pPr marL="0" indent="0">
              <a:buNone/>
            </a:pPr>
            <a:r>
              <a:rPr lang="en-GB" sz="2100" dirty="0"/>
              <a:t>In the opening chapters of the </a:t>
            </a:r>
            <a:r>
              <a:rPr lang="en-GB" sz="2100" i="1" dirty="0"/>
              <a:t>Poetics, </a:t>
            </a:r>
            <a:r>
              <a:rPr lang="en-GB" sz="2100" dirty="0"/>
              <a:t>Aristotle is interested in classifying poetry as a specific kind of imitation(c.f. work on biology)</a:t>
            </a:r>
          </a:p>
          <a:p>
            <a:pPr marL="0" indent="0">
              <a:buNone/>
            </a:pPr>
            <a:r>
              <a:rPr lang="en-GB" sz="2100" dirty="0"/>
              <a:t>Imitations ‘can be differentiated from each other in three respects: in respect of their different </a:t>
            </a:r>
            <a:r>
              <a:rPr lang="en-GB" sz="2100" i="1" dirty="0"/>
              <a:t>media </a:t>
            </a:r>
            <a:r>
              <a:rPr lang="en-GB" sz="2100" dirty="0"/>
              <a:t>of imitation, or different </a:t>
            </a:r>
            <a:r>
              <a:rPr lang="en-GB" sz="2100" i="1" dirty="0"/>
              <a:t>objects</a:t>
            </a:r>
            <a:r>
              <a:rPr lang="en-GB" sz="2100" dirty="0"/>
              <a:t>, or a different </a:t>
            </a:r>
            <a:r>
              <a:rPr lang="en-GB" sz="2100" i="1" dirty="0"/>
              <a:t>mode</a:t>
            </a:r>
            <a:r>
              <a:rPr lang="en-GB" sz="2100" dirty="0"/>
              <a:t>’ (Aristotle 1996: 3)</a:t>
            </a:r>
          </a:p>
          <a:p>
            <a:pPr marL="0" indent="0">
              <a:buNone/>
            </a:pPr>
            <a:endParaRPr lang="en-GB" sz="2100" dirty="0"/>
          </a:p>
          <a:p>
            <a:pPr marL="0" indent="0">
              <a:buNone/>
            </a:pPr>
            <a:r>
              <a:rPr lang="en-GB" sz="2100" dirty="0"/>
              <a:t>So, in the case of tragedy: </a:t>
            </a:r>
          </a:p>
          <a:p>
            <a:pPr marL="0" indent="0">
              <a:buNone/>
            </a:pPr>
            <a:r>
              <a:rPr lang="en-GB" sz="2100" dirty="0"/>
              <a:t>Media: music, movement, language</a:t>
            </a:r>
          </a:p>
          <a:p>
            <a:pPr marL="0" indent="0">
              <a:buNone/>
            </a:pPr>
            <a:r>
              <a:rPr lang="en-GB" sz="2100" dirty="0"/>
              <a:t>Mode: dramatic speech rather than narrative account</a:t>
            </a:r>
          </a:p>
          <a:p>
            <a:pPr marL="0" indent="0">
              <a:buNone/>
            </a:pPr>
            <a:r>
              <a:rPr lang="en-GB" sz="2100" dirty="0"/>
              <a:t>Object: ‘serious’ and ‘complete’ action</a:t>
            </a:r>
          </a:p>
        </p:txBody>
      </p:sp>
      <p:sp>
        <p:nvSpPr>
          <p:cNvPr id="7" name="TextBox 6">
            <a:extLst>
              <a:ext uri="{FF2B5EF4-FFF2-40B4-BE49-F238E27FC236}">
                <a16:creationId xmlns:a16="http://schemas.microsoft.com/office/drawing/2014/main" id="{8E37283C-D0EA-9063-CA7C-A2CC31AE2F50}"/>
              </a:ext>
            </a:extLst>
          </p:cNvPr>
          <p:cNvSpPr txBox="1"/>
          <p:nvPr/>
        </p:nvSpPr>
        <p:spPr>
          <a:xfrm>
            <a:off x="379562" y="5538158"/>
            <a:ext cx="5417389" cy="1200329"/>
          </a:xfrm>
          <a:prstGeom prst="rect">
            <a:avLst/>
          </a:prstGeom>
          <a:noFill/>
        </p:spPr>
        <p:txBody>
          <a:bodyPr wrap="square" rtlCol="0">
            <a:spAutoFit/>
          </a:bodyPr>
          <a:lstStyle/>
          <a:p>
            <a:r>
              <a:rPr lang="en-GB" dirty="0">
                <a:solidFill>
                  <a:schemeClr val="accent2">
                    <a:lumMod val="60000"/>
                    <a:lumOff val="40000"/>
                  </a:schemeClr>
                </a:solidFill>
              </a:rPr>
              <a:t>‘Mimetic activity constitutes a spectrum which runs from children’s play-acting to the most sophisticated practices of artistic representation’ (Stephen Halliwell, </a:t>
            </a:r>
            <a:r>
              <a:rPr lang="en-GB" i="1" dirty="0">
                <a:solidFill>
                  <a:schemeClr val="accent2">
                    <a:lumMod val="60000"/>
                    <a:lumOff val="40000"/>
                  </a:schemeClr>
                </a:solidFill>
              </a:rPr>
              <a:t>Between Ecstasy and Truth, </a:t>
            </a:r>
            <a:r>
              <a:rPr lang="en-GB" dirty="0">
                <a:solidFill>
                  <a:schemeClr val="accent2">
                    <a:lumMod val="60000"/>
                    <a:lumOff val="40000"/>
                  </a:schemeClr>
                </a:solidFill>
              </a:rPr>
              <a:t>2012: 209)</a:t>
            </a:r>
          </a:p>
        </p:txBody>
      </p:sp>
    </p:spTree>
    <p:extLst>
      <p:ext uri="{BB962C8B-B14F-4D97-AF65-F5344CB8AC3E}">
        <p14:creationId xmlns:p14="http://schemas.microsoft.com/office/powerpoint/2010/main" val="98789541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833623" y="-240843"/>
            <a:ext cx="6524753" cy="1325563"/>
          </a:xfrm>
        </p:spPr>
        <p:txBody>
          <a:bodyPr>
            <a:normAutofit/>
          </a:bodyPr>
          <a:lstStyle/>
          <a:p>
            <a:r>
              <a:rPr lang="en-GB" sz="2800" dirty="0"/>
              <a:t>Aristotle’s </a:t>
            </a:r>
            <a:r>
              <a:rPr lang="en-GB" sz="2800" i="1" dirty="0"/>
              <a:t>Poetics</a:t>
            </a:r>
            <a:r>
              <a:rPr lang="en-GB" sz="2800" dirty="0"/>
              <a:t>: the role of art in society</a:t>
            </a:r>
          </a:p>
        </p:txBody>
      </p:sp>
      <p:pic>
        <p:nvPicPr>
          <p:cNvPr id="5" name="Picture 4" descr="A picture containing text, book">
            <a:extLst>
              <a:ext uri="{FF2B5EF4-FFF2-40B4-BE49-F238E27FC236}">
                <a16:creationId xmlns:a16="http://schemas.microsoft.com/office/drawing/2014/main" id="{89AF6044-BE33-7371-E284-D9F5B29A0070}"/>
              </a:ext>
            </a:extLst>
          </p:cNvPr>
          <p:cNvPicPr>
            <a:picLocks noChangeAspect="1"/>
          </p:cNvPicPr>
          <p:nvPr/>
        </p:nvPicPr>
        <p:blipFill>
          <a:blip r:embed="rId2"/>
          <a:stretch>
            <a:fillRect/>
          </a:stretch>
        </p:blipFill>
        <p:spPr>
          <a:xfrm>
            <a:off x="209621" y="1009649"/>
            <a:ext cx="3287901" cy="5260641"/>
          </a:xfrm>
          <a:prstGeom prst="rect">
            <a:avLst/>
          </a:prstGeom>
        </p:spPr>
      </p:pic>
      <p:sp>
        <p:nvSpPr>
          <p:cNvPr id="3" name="Content Placeholder 2"/>
          <p:cNvSpPr>
            <a:spLocks noGrp="1"/>
          </p:cNvSpPr>
          <p:nvPr>
            <p:ph idx="1"/>
          </p:nvPr>
        </p:nvSpPr>
        <p:spPr>
          <a:xfrm>
            <a:off x="3818354" y="1014488"/>
            <a:ext cx="8039594" cy="4630611"/>
          </a:xfrm>
        </p:spPr>
        <p:txBody>
          <a:bodyPr>
            <a:noAutofit/>
          </a:bodyPr>
          <a:lstStyle/>
          <a:p>
            <a:pPr marL="0" indent="0">
              <a:buNone/>
            </a:pPr>
            <a:r>
              <a:rPr lang="en-GB" dirty="0"/>
              <a:t>The </a:t>
            </a:r>
            <a:r>
              <a:rPr lang="en-GB" i="1" dirty="0"/>
              <a:t>Poetics </a:t>
            </a:r>
            <a:r>
              <a:rPr lang="en-GB" dirty="0"/>
              <a:t>offers a counter-argument to Plato (c. 428–348 BCE), esp. views on poetry put forward in </a:t>
            </a:r>
            <a:r>
              <a:rPr lang="en-GB" i="1" dirty="0"/>
              <a:t>The Republic</a:t>
            </a:r>
            <a:r>
              <a:rPr lang="en-GB" dirty="0"/>
              <a:t>. </a:t>
            </a:r>
          </a:p>
          <a:p>
            <a:pPr marL="0" indent="0">
              <a:buNone/>
            </a:pPr>
            <a:r>
              <a:rPr lang="en-GB" dirty="0"/>
              <a:t>Plato criticizes poetry as unrealistic and, more importantly, as arousing the audience’s emotions in dangerous ways</a:t>
            </a:r>
          </a:p>
          <a:p>
            <a:pPr marL="0" indent="0">
              <a:buNone/>
            </a:pPr>
            <a:r>
              <a:rPr lang="en-GB" dirty="0"/>
              <a:t>‘There is a strong and continuing tradition of hostility to tragedy from Plato onwards. [...] The prosecution argues that tragedy falsifies the truth, exciting thoughts, ideas, and passions that endanger the security of the state, established law, political power, and the sovereignty of reason. The response of Aristotle and his successors in the 16</a:t>
            </a:r>
            <a:r>
              <a:rPr lang="en-GB" baseline="30000" dirty="0"/>
              <a:t>th</a:t>
            </a:r>
            <a:r>
              <a:rPr lang="en-GB" dirty="0"/>
              <a:t> and 17</a:t>
            </a:r>
            <a:r>
              <a:rPr lang="en-GB" baseline="30000" dirty="0"/>
              <a:t>th</a:t>
            </a:r>
            <a:r>
              <a:rPr lang="en-GB" dirty="0"/>
              <a:t> centuries is that tragedy is morally, politically, psychologically, and theologically sound, a loyal and faithful servant to established power, in the state and in the individual. This is never entirely convincing.’ (Poole 2005: 18)</a:t>
            </a:r>
          </a:p>
          <a:p>
            <a:pPr marL="0" indent="0">
              <a:buNone/>
            </a:pPr>
            <a:endParaRPr lang="en-GB" dirty="0"/>
          </a:p>
        </p:txBody>
      </p:sp>
      <p:pic>
        <p:nvPicPr>
          <p:cNvPr id="8" name="Picture 7" descr="A person sitting on a chair&#10;&#10;Description automatically generated with medium confidence">
            <a:extLst>
              <a:ext uri="{FF2B5EF4-FFF2-40B4-BE49-F238E27FC236}">
                <a16:creationId xmlns:a16="http://schemas.microsoft.com/office/drawing/2014/main" id="{89422099-E083-BAA5-CF8B-549C6534D411}"/>
              </a:ext>
            </a:extLst>
          </p:cNvPr>
          <p:cNvPicPr>
            <a:picLocks noChangeAspect="1"/>
          </p:cNvPicPr>
          <p:nvPr/>
        </p:nvPicPr>
        <p:blipFill>
          <a:blip r:embed="rId3"/>
          <a:stretch>
            <a:fillRect/>
          </a:stretch>
        </p:blipFill>
        <p:spPr>
          <a:xfrm>
            <a:off x="9666470" y="4297680"/>
            <a:ext cx="2315909" cy="2315909"/>
          </a:xfrm>
          <a:prstGeom prst="rect">
            <a:avLst/>
          </a:prstGeom>
        </p:spPr>
      </p:pic>
      <p:sp>
        <p:nvSpPr>
          <p:cNvPr id="9" name="TextBox 8">
            <a:extLst>
              <a:ext uri="{FF2B5EF4-FFF2-40B4-BE49-F238E27FC236}">
                <a16:creationId xmlns:a16="http://schemas.microsoft.com/office/drawing/2014/main" id="{448A1112-60C8-F14B-CB6B-D134B478DA5C}"/>
              </a:ext>
            </a:extLst>
          </p:cNvPr>
          <p:cNvSpPr txBox="1"/>
          <p:nvPr/>
        </p:nvSpPr>
        <p:spPr>
          <a:xfrm>
            <a:off x="4319992" y="4351263"/>
            <a:ext cx="5222047" cy="2308324"/>
          </a:xfrm>
          <a:prstGeom prst="rect">
            <a:avLst/>
          </a:prstGeom>
          <a:noFill/>
        </p:spPr>
        <p:txBody>
          <a:bodyPr wrap="square" rtlCol="0">
            <a:spAutoFit/>
          </a:bodyPr>
          <a:lstStyle/>
          <a:p>
            <a:pPr marL="0" indent="0">
              <a:buNone/>
            </a:pPr>
            <a:r>
              <a:rPr lang="en-GB" dirty="0">
                <a:latin typeface="Times New Roman" panose="02020603050405020304" pitchFamily="18" charset="0"/>
                <a:cs typeface="Times New Roman" panose="02020603050405020304" pitchFamily="18" charset="0"/>
              </a:rPr>
              <a:t>Aristotle offers a defence of poetry in general, and tragedy in particular:</a:t>
            </a:r>
          </a:p>
          <a:p>
            <a:r>
              <a:rPr lang="en-GB" dirty="0">
                <a:latin typeface="Times New Roman" panose="02020603050405020304" pitchFamily="18" charset="0"/>
                <a:cs typeface="Times New Roman" panose="02020603050405020304" pitchFamily="18" charset="0"/>
              </a:rPr>
              <a:t>Tragedy is presented as ethically valid, not socially dangerous</a:t>
            </a:r>
          </a:p>
          <a:p>
            <a:r>
              <a:rPr lang="en-GB" dirty="0">
                <a:latin typeface="Times New Roman" panose="02020603050405020304" pitchFamily="18" charset="0"/>
                <a:cs typeface="Times New Roman" panose="02020603050405020304" pitchFamily="18" charset="0"/>
              </a:rPr>
              <a:t>It does positive things with the audience’s emotions…</a:t>
            </a:r>
          </a:p>
          <a:p>
            <a:r>
              <a:rPr lang="en-GB" dirty="0">
                <a:latin typeface="Times New Roman" panose="02020603050405020304" pitchFamily="18" charset="0"/>
                <a:cs typeface="Times New Roman" panose="02020603050405020304" pitchFamily="18" charset="0"/>
              </a:rPr>
              <a:t>…but what and how? </a:t>
            </a:r>
          </a:p>
          <a:p>
            <a:r>
              <a:rPr lang="en-GB" dirty="0">
                <a:latin typeface="Times New Roman" panose="02020603050405020304" pitchFamily="18" charset="0"/>
                <a:cs typeface="Times New Roman" panose="02020603050405020304" pitchFamily="18" charset="0"/>
              </a:rPr>
              <a:t>Much debated: no firm consensus…</a:t>
            </a:r>
          </a:p>
          <a:p>
            <a:endParaRPr lang="en-GB" dirty="0"/>
          </a:p>
        </p:txBody>
      </p:sp>
    </p:spTree>
    <p:extLst>
      <p:ext uri="{BB962C8B-B14F-4D97-AF65-F5344CB8AC3E}">
        <p14:creationId xmlns:p14="http://schemas.microsoft.com/office/powerpoint/2010/main" val="259222356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couple of carved pumpkins&#10;&#10;Description automatically generated with low confidence">
            <a:extLst>
              <a:ext uri="{FF2B5EF4-FFF2-40B4-BE49-F238E27FC236}">
                <a16:creationId xmlns:a16="http://schemas.microsoft.com/office/drawing/2014/main" id="{F1338ED5-19A9-F4F7-6395-A423C630F513}"/>
              </a:ext>
            </a:extLst>
          </p:cNvPr>
          <p:cNvPicPr>
            <a:picLocks noChangeAspect="1"/>
          </p:cNvPicPr>
          <p:nvPr/>
        </p:nvPicPr>
        <p:blipFill rotWithShape="1">
          <a:blip r:embed="rId2"/>
          <a:srcRect r="23339"/>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8"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33379" y="141552"/>
            <a:ext cx="4782458" cy="1325563"/>
          </a:xfrm>
        </p:spPr>
        <p:txBody>
          <a:bodyPr>
            <a:normAutofit/>
          </a:bodyPr>
          <a:lstStyle/>
          <a:p>
            <a:r>
              <a:rPr lang="en-GB" sz="2800" dirty="0"/>
              <a:t>Aristotle’s definition of tragedy</a:t>
            </a:r>
            <a:br>
              <a:rPr lang="en-GB" u="sng" dirty="0"/>
            </a:br>
            <a:endParaRPr lang="en-GB" u="sng" dirty="0"/>
          </a:p>
        </p:txBody>
      </p:sp>
      <p:sp>
        <p:nvSpPr>
          <p:cNvPr id="3" name="Content Placeholder 2"/>
          <p:cNvSpPr>
            <a:spLocks noGrp="1"/>
          </p:cNvSpPr>
          <p:nvPr>
            <p:ph idx="1"/>
          </p:nvPr>
        </p:nvSpPr>
        <p:spPr>
          <a:xfrm>
            <a:off x="804672" y="1028700"/>
            <a:ext cx="4782458" cy="5024966"/>
          </a:xfrm>
        </p:spPr>
        <p:txBody>
          <a:bodyPr anchor="t">
            <a:noAutofit/>
          </a:bodyPr>
          <a:lstStyle/>
          <a:p>
            <a:pPr marL="0" indent="0">
              <a:buNone/>
            </a:pPr>
            <a:r>
              <a:rPr lang="en-GB" dirty="0"/>
              <a:t>Building on his classification of different kinds of imitation, Aristotle offers a definition of tragedy in the </a:t>
            </a:r>
            <a:r>
              <a:rPr lang="en-GB" i="1" dirty="0"/>
              <a:t>Poetics</a:t>
            </a:r>
            <a:r>
              <a:rPr lang="en-GB" dirty="0"/>
              <a:t>:</a:t>
            </a:r>
          </a:p>
          <a:p>
            <a:pPr marL="0" indent="0">
              <a:buNone/>
            </a:pPr>
            <a:r>
              <a:rPr lang="en-GB" dirty="0">
                <a:solidFill>
                  <a:schemeClr val="accent2">
                    <a:lumMod val="60000"/>
                    <a:lumOff val="40000"/>
                  </a:schemeClr>
                </a:solidFill>
              </a:rPr>
              <a:t>‘Tragedy is an </a:t>
            </a:r>
            <a:r>
              <a:rPr lang="en-GB" b="1" dirty="0">
                <a:solidFill>
                  <a:schemeClr val="accent2">
                    <a:lumMod val="60000"/>
                    <a:lumOff val="40000"/>
                  </a:schemeClr>
                </a:solidFill>
              </a:rPr>
              <a:t>imitation</a:t>
            </a:r>
            <a:r>
              <a:rPr lang="en-GB" dirty="0">
                <a:solidFill>
                  <a:schemeClr val="accent2">
                    <a:lumMod val="60000"/>
                    <a:lumOff val="40000"/>
                  </a:schemeClr>
                </a:solidFill>
              </a:rPr>
              <a:t> of an </a:t>
            </a:r>
            <a:r>
              <a:rPr lang="en-GB" b="1" dirty="0">
                <a:solidFill>
                  <a:schemeClr val="accent2">
                    <a:lumMod val="60000"/>
                    <a:lumOff val="40000"/>
                  </a:schemeClr>
                </a:solidFill>
              </a:rPr>
              <a:t>action</a:t>
            </a:r>
            <a:r>
              <a:rPr lang="en-GB" dirty="0">
                <a:solidFill>
                  <a:schemeClr val="accent2">
                    <a:lumMod val="60000"/>
                    <a:lumOff val="40000"/>
                  </a:schemeClr>
                </a:solidFill>
              </a:rPr>
              <a:t> that is admirable, complete and possesses magnitude, in </a:t>
            </a:r>
            <a:r>
              <a:rPr lang="en-GB" b="1" dirty="0">
                <a:solidFill>
                  <a:schemeClr val="accent2">
                    <a:lumMod val="60000"/>
                    <a:lumOff val="40000"/>
                  </a:schemeClr>
                </a:solidFill>
              </a:rPr>
              <a:t>language</a:t>
            </a:r>
            <a:r>
              <a:rPr lang="en-GB" dirty="0">
                <a:solidFill>
                  <a:schemeClr val="accent2">
                    <a:lumMod val="60000"/>
                    <a:lumOff val="40000"/>
                  </a:schemeClr>
                </a:solidFill>
              </a:rPr>
              <a:t> made pleasurable, each of its species separated in different parts; performed by </a:t>
            </a:r>
            <a:r>
              <a:rPr lang="en-GB" b="1" dirty="0">
                <a:solidFill>
                  <a:schemeClr val="accent2">
                    <a:lumMod val="60000"/>
                    <a:lumOff val="40000"/>
                  </a:schemeClr>
                </a:solidFill>
              </a:rPr>
              <a:t>actors</a:t>
            </a:r>
            <a:r>
              <a:rPr lang="en-GB" dirty="0">
                <a:solidFill>
                  <a:schemeClr val="accent2">
                    <a:lumMod val="60000"/>
                    <a:lumOff val="40000"/>
                  </a:schemeClr>
                </a:solidFill>
              </a:rPr>
              <a:t>, not through narration; effecting through </a:t>
            </a:r>
            <a:r>
              <a:rPr lang="en-GB" b="1" dirty="0">
                <a:solidFill>
                  <a:schemeClr val="accent2">
                    <a:lumMod val="60000"/>
                    <a:lumOff val="40000"/>
                  </a:schemeClr>
                </a:solidFill>
              </a:rPr>
              <a:t>pity and fear </a:t>
            </a:r>
            <a:r>
              <a:rPr lang="en-GB" dirty="0">
                <a:solidFill>
                  <a:schemeClr val="accent2">
                    <a:lumMod val="60000"/>
                    <a:lumOff val="40000"/>
                  </a:schemeClr>
                </a:solidFill>
              </a:rPr>
              <a:t>the </a:t>
            </a:r>
            <a:r>
              <a:rPr lang="en-GB" b="1" dirty="0">
                <a:solidFill>
                  <a:schemeClr val="accent2">
                    <a:lumMod val="60000"/>
                    <a:lumOff val="40000"/>
                  </a:schemeClr>
                </a:solidFill>
              </a:rPr>
              <a:t>purification</a:t>
            </a:r>
            <a:r>
              <a:rPr lang="en-GB" dirty="0">
                <a:solidFill>
                  <a:schemeClr val="accent2">
                    <a:lumMod val="60000"/>
                    <a:lumOff val="40000"/>
                  </a:schemeClr>
                </a:solidFill>
              </a:rPr>
              <a:t> of such emotions.’ </a:t>
            </a:r>
            <a:r>
              <a:rPr lang="en-GB" dirty="0"/>
              <a:t>(Aristotle 1996: 10)</a:t>
            </a:r>
          </a:p>
          <a:p>
            <a:pPr marL="0" indent="0">
              <a:buNone/>
            </a:pPr>
            <a:endParaRPr lang="en-GB" dirty="0"/>
          </a:p>
          <a:p>
            <a:r>
              <a:rPr lang="en-GB" dirty="0"/>
              <a:t>The exact meaning (and translation) of the terms that he uses has been much debated</a:t>
            </a:r>
          </a:p>
          <a:p>
            <a:r>
              <a:rPr lang="en-GB" dirty="0"/>
              <a:t>‘Imitation’ (</a:t>
            </a:r>
            <a:r>
              <a:rPr lang="en-GB" i="1" dirty="0"/>
              <a:t>mimesis</a:t>
            </a:r>
            <a:r>
              <a:rPr lang="en-GB" dirty="0"/>
              <a:t>)</a:t>
            </a:r>
            <a:r>
              <a:rPr lang="en-GB" i="1" dirty="0"/>
              <a:t> </a:t>
            </a:r>
            <a:r>
              <a:rPr lang="en-GB" dirty="0"/>
              <a:t>of an ‘action’ (</a:t>
            </a:r>
            <a:r>
              <a:rPr lang="en-GB" i="1" dirty="0"/>
              <a:t>praxis</a:t>
            </a:r>
            <a:r>
              <a:rPr lang="en-GB" dirty="0"/>
              <a:t>); </a:t>
            </a:r>
          </a:p>
          <a:p>
            <a:r>
              <a:rPr lang="en-GB" dirty="0"/>
              <a:t>in the context of the </a:t>
            </a:r>
            <a:r>
              <a:rPr lang="en-GB" i="1" dirty="0"/>
              <a:t>Poetics</a:t>
            </a:r>
            <a:r>
              <a:rPr lang="en-GB" dirty="0"/>
              <a:t>, ‘action’ can be understood primarily in the sense of ‘event’ or ‘occurrence’</a:t>
            </a:r>
          </a:p>
        </p:txBody>
      </p:sp>
    </p:spTree>
    <p:extLst>
      <p:ext uri="{BB962C8B-B14F-4D97-AF65-F5344CB8AC3E}">
        <p14:creationId xmlns:p14="http://schemas.microsoft.com/office/powerpoint/2010/main" val="275400789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908146" y="-98982"/>
            <a:ext cx="6504714" cy="1325563"/>
          </a:xfrm>
        </p:spPr>
        <p:txBody>
          <a:bodyPr>
            <a:normAutofit/>
          </a:bodyPr>
          <a:lstStyle/>
          <a:p>
            <a:r>
              <a:rPr lang="en-GB" sz="2800" dirty="0"/>
              <a:t>Aristotle’s </a:t>
            </a:r>
            <a:r>
              <a:rPr lang="en-GB" sz="2800" i="1" dirty="0"/>
              <a:t>Poetics</a:t>
            </a:r>
            <a:r>
              <a:rPr lang="en-GB" sz="2800" dirty="0"/>
              <a:t>: key terms and concepts</a:t>
            </a:r>
          </a:p>
        </p:txBody>
      </p:sp>
      <p:sp>
        <p:nvSpPr>
          <p:cNvPr id="3" name="Content Placeholder 2"/>
          <p:cNvSpPr>
            <a:spLocks noGrp="1"/>
          </p:cNvSpPr>
          <p:nvPr>
            <p:ph idx="1"/>
          </p:nvPr>
        </p:nvSpPr>
        <p:spPr>
          <a:xfrm>
            <a:off x="838200" y="1026543"/>
            <a:ext cx="6261340" cy="5581648"/>
          </a:xfrm>
        </p:spPr>
        <p:txBody>
          <a:bodyPr>
            <a:normAutofit fontScale="92500" lnSpcReduction="20000"/>
          </a:bodyPr>
          <a:lstStyle/>
          <a:p>
            <a:pPr marL="0" indent="0">
              <a:buNone/>
            </a:pPr>
            <a:r>
              <a:rPr lang="en-GB" b="1" i="1" dirty="0">
                <a:solidFill>
                  <a:schemeClr val="accent2">
                    <a:lumMod val="60000"/>
                    <a:lumOff val="40000"/>
                  </a:schemeClr>
                </a:solidFill>
              </a:rPr>
              <a:t>Mythos</a:t>
            </a:r>
            <a:r>
              <a:rPr lang="en-GB" i="1" dirty="0"/>
              <a:t> </a:t>
            </a:r>
            <a:r>
              <a:rPr lang="en-GB" dirty="0"/>
              <a:t>(plot) is the ordered sequence of events that makes up the action. </a:t>
            </a:r>
          </a:p>
          <a:p>
            <a:pPr marL="0" indent="0">
              <a:buNone/>
            </a:pPr>
            <a:r>
              <a:rPr lang="en-GB" dirty="0"/>
              <a:t>For Aristotle, plot is the most important aspect of tragedy: </a:t>
            </a:r>
          </a:p>
          <a:p>
            <a:pPr marL="0" indent="0">
              <a:buNone/>
            </a:pPr>
            <a:r>
              <a:rPr lang="en-GB" dirty="0"/>
              <a:t>‘Tragedy is not </a:t>
            </a:r>
            <a:r>
              <a:rPr lang="en-GB" dirty="0">
                <a:solidFill>
                  <a:schemeClr val="accent2">
                    <a:lumMod val="60000"/>
                    <a:lumOff val="40000"/>
                  </a:schemeClr>
                </a:solidFill>
              </a:rPr>
              <a:t>an imitation </a:t>
            </a:r>
            <a:r>
              <a:rPr lang="en-GB" dirty="0"/>
              <a:t>of persons, but </a:t>
            </a:r>
            <a:r>
              <a:rPr lang="en-GB" dirty="0">
                <a:solidFill>
                  <a:schemeClr val="accent2">
                    <a:lumMod val="60000"/>
                    <a:lumOff val="40000"/>
                  </a:schemeClr>
                </a:solidFill>
              </a:rPr>
              <a:t>of actions and of life</a:t>
            </a:r>
            <a:r>
              <a:rPr lang="en-GB" dirty="0"/>
              <a:t>. [...] </a:t>
            </a:r>
            <a:r>
              <a:rPr lang="en-GB" dirty="0">
                <a:solidFill>
                  <a:schemeClr val="accent2">
                    <a:lumMod val="60000"/>
                    <a:lumOff val="40000"/>
                  </a:schemeClr>
                </a:solidFill>
              </a:rPr>
              <a:t>the plot is the source and (as it were) the soul of tragedy</a:t>
            </a:r>
            <a:r>
              <a:rPr lang="en-GB" dirty="0"/>
              <a:t>; character is second.’ (Aristotle 1996: 11–12)</a:t>
            </a:r>
          </a:p>
          <a:p>
            <a:pPr marL="0" indent="0">
              <a:buNone/>
            </a:pPr>
            <a:endParaRPr lang="en-GB" dirty="0"/>
          </a:p>
          <a:p>
            <a:pPr marL="0" indent="0">
              <a:buNone/>
            </a:pPr>
            <a:r>
              <a:rPr lang="en-GB" dirty="0"/>
              <a:t>For Aristotle, a plot should:</a:t>
            </a:r>
          </a:p>
          <a:p>
            <a:r>
              <a:rPr lang="en-GB" dirty="0"/>
              <a:t>be ‘complete’; famously, it should have ‘</a:t>
            </a:r>
            <a:r>
              <a:rPr lang="en-GB" dirty="0">
                <a:solidFill>
                  <a:schemeClr val="accent2">
                    <a:lumMod val="60000"/>
                    <a:lumOff val="40000"/>
                  </a:schemeClr>
                </a:solidFill>
              </a:rPr>
              <a:t>a beginning, a middle and an end</a:t>
            </a:r>
            <a:r>
              <a:rPr lang="en-GB" dirty="0"/>
              <a:t>’ (Aristotle 1996: 13)</a:t>
            </a:r>
          </a:p>
          <a:p>
            <a:r>
              <a:rPr lang="en-GB" dirty="0"/>
              <a:t>This ‘completeness’ emerges through an ordered structure: events in a plot must be causally related in a self-contained sequence</a:t>
            </a:r>
          </a:p>
          <a:p>
            <a:pPr marL="457200" lvl="1" indent="0">
              <a:buNone/>
            </a:pPr>
            <a:r>
              <a:rPr lang="en-GB" dirty="0"/>
              <a:t>Heath’s introductory example demonstrates the kind of causal ‘completeness’ that Aristotle views as necessary to a plot : ‘Bill strangled a cat. Ben strangled a cat.’ &gt; ‘Bill strangled Ben’s cat. So Ben strangled Bill’s cat in retaliation.’ &gt; ‘Bill thought that his cat was going to lose to Ben’s in the cat show. So he strangled Ben’s cat. Ben’s strangled Bill’s cat in retaliation. They never spoke to each other again.’ (Heath, in Aristotle 1996: xxiii)</a:t>
            </a:r>
          </a:p>
          <a:p>
            <a:r>
              <a:rPr lang="en-GB" dirty="0"/>
              <a:t>have ‘magnitude’: i.e. enough content, but not too much for us to hold in our heads</a:t>
            </a:r>
          </a:p>
          <a:p>
            <a:r>
              <a:rPr lang="en-GB" dirty="0"/>
              <a:t>The minimal requirement of a plot is a change in the fortune of the protagonist (good to bad fortune, or indeed vice-versa)</a:t>
            </a:r>
          </a:p>
          <a:p>
            <a:pPr marL="0" indent="0">
              <a:buNone/>
            </a:pPr>
            <a:endParaRPr lang="en-GB" sz="1000" dirty="0"/>
          </a:p>
          <a:p>
            <a:pPr marL="0" indent="0">
              <a:buNone/>
            </a:pPr>
            <a:endParaRPr lang="en-GB" sz="1000" i="1" dirty="0"/>
          </a:p>
          <a:p>
            <a:pPr marL="0" indent="0">
              <a:buNone/>
            </a:pPr>
            <a:endParaRPr lang="en-GB" sz="1000" dirty="0"/>
          </a:p>
        </p:txBody>
      </p:sp>
      <p:pic>
        <p:nvPicPr>
          <p:cNvPr id="5" name="Picture 4" descr="Chart, line chart&#10;&#10;Description automatically generated">
            <a:extLst>
              <a:ext uri="{FF2B5EF4-FFF2-40B4-BE49-F238E27FC236}">
                <a16:creationId xmlns:a16="http://schemas.microsoft.com/office/drawing/2014/main" id="{4AE9B8A2-4B35-06D5-D153-5BCCCAE91694}"/>
              </a:ext>
            </a:extLst>
          </p:cNvPr>
          <p:cNvPicPr>
            <a:picLocks noChangeAspect="1"/>
          </p:cNvPicPr>
          <p:nvPr/>
        </p:nvPicPr>
        <p:blipFill>
          <a:blip r:embed="rId2"/>
          <a:stretch>
            <a:fillRect/>
          </a:stretch>
        </p:blipFill>
        <p:spPr>
          <a:xfrm>
            <a:off x="7611804" y="1226581"/>
            <a:ext cx="4370622" cy="2979085"/>
          </a:xfrm>
          <a:prstGeom prst="rect">
            <a:avLst/>
          </a:prstGeom>
        </p:spPr>
      </p:pic>
      <p:sp>
        <p:nvSpPr>
          <p:cNvPr id="6" name="TextBox 5">
            <a:extLst>
              <a:ext uri="{FF2B5EF4-FFF2-40B4-BE49-F238E27FC236}">
                <a16:creationId xmlns:a16="http://schemas.microsoft.com/office/drawing/2014/main" id="{71F73A43-2E0A-759E-5C0D-57179535F40A}"/>
              </a:ext>
            </a:extLst>
          </p:cNvPr>
          <p:cNvSpPr txBox="1"/>
          <p:nvPr/>
        </p:nvSpPr>
        <p:spPr>
          <a:xfrm>
            <a:off x="8954218" y="5227608"/>
            <a:ext cx="2760453" cy="1477328"/>
          </a:xfrm>
          <a:prstGeom prst="rect">
            <a:avLst/>
          </a:prstGeom>
          <a:noFill/>
        </p:spPr>
        <p:txBody>
          <a:bodyPr wrap="square" rtlCol="0">
            <a:spAutoFit/>
          </a:bodyPr>
          <a:lstStyle/>
          <a:p>
            <a:r>
              <a:rPr lang="en-GB" dirty="0"/>
              <a:t>An interesting perspective on plot and pacing: https://www.gamedeveloper.com/design/aristotle-was-not-a-game-designer</a:t>
            </a:r>
          </a:p>
        </p:txBody>
      </p:sp>
    </p:spTree>
    <p:extLst>
      <p:ext uri="{BB962C8B-B14F-4D97-AF65-F5344CB8AC3E}">
        <p14:creationId xmlns:p14="http://schemas.microsoft.com/office/powerpoint/2010/main" val="297591924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2646" y="-74292"/>
            <a:ext cx="6724008" cy="1325563"/>
          </a:xfrm>
        </p:spPr>
        <p:txBody>
          <a:bodyPr>
            <a:normAutofit/>
          </a:bodyPr>
          <a:lstStyle/>
          <a:p>
            <a:r>
              <a:rPr lang="en-GB" sz="2800" dirty="0"/>
              <a:t>Aristotle’s </a:t>
            </a:r>
            <a:r>
              <a:rPr lang="en-GB" sz="2800" i="1" dirty="0"/>
              <a:t>Poetics</a:t>
            </a:r>
            <a:r>
              <a:rPr lang="en-GB" sz="2800" dirty="0"/>
              <a:t>: reversal and recognition</a:t>
            </a:r>
          </a:p>
        </p:txBody>
      </p:sp>
      <p:sp>
        <p:nvSpPr>
          <p:cNvPr id="3" name="Content Placeholder 2"/>
          <p:cNvSpPr>
            <a:spLocks noGrp="1"/>
          </p:cNvSpPr>
          <p:nvPr>
            <p:ph idx="1"/>
          </p:nvPr>
        </p:nvSpPr>
        <p:spPr>
          <a:xfrm>
            <a:off x="805542" y="989814"/>
            <a:ext cx="6382657" cy="5063852"/>
          </a:xfrm>
        </p:spPr>
        <p:txBody>
          <a:bodyPr anchor="t">
            <a:normAutofit fontScale="85000" lnSpcReduction="10000"/>
          </a:bodyPr>
          <a:lstStyle/>
          <a:p>
            <a:pPr marL="0" indent="0">
              <a:buNone/>
            </a:pPr>
            <a:r>
              <a:rPr lang="en-GB" dirty="0"/>
              <a:t>Aristotle distinguishes between simple plots and complex plots (Aristotle 1996: 18). In complex plots, the change of fortune involves ‘reversal’ and/or ‘recognition’ (which in practice are often closely related)</a:t>
            </a:r>
          </a:p>
          <a:p>
            <a:pPr marL="0" indent="0">
              <a:buNone/>
            </a:pPr>
            <a:endParaRPr lang="en-GB" dirty="0"/>
          </a:p>
          <a:p>
            <a:pPr marL="0" indent="0">
              <a:buNone/>
            </a:pPr>
            <a:r>
              <a:rPr lang="en-GB" b="1" dirty="0">
                <a:solidFill>
                  <a:schemeClr val="accent2">
                    <a:lumMod val="60000"/>
                    <a:lumOff val="40000"/>
                  </a:schemeClr>
                </a:solidFill>
              </a:rPr>
              <a:t>‘Reversal’ (</a:t>
            </a:r>
            <a:r>
              <a:rPr lang="en-GB" b="1" i="1" dirty="0">
                <a:solidFill>
                  <a:schemeClr val="accent2">
                    <a:lumMod val="60000"/>
                    <a:lumOff val="40000"/>
                  </a:schemeClr>
                </a:solidFill>
              </a:rPr>
              <a:t>peripeteia</a:t>
            </a:r>
            <a:r>
              <a:rPr lang="en-GB" b="1" dirty="0">
                <a:solidFill>
                  <a:schemeClr val="accent2">
                    <a:lumMod val="60000"/>
                    <a:lumOff val="40000"/>
                  </a:schemeClr>
                </a:solidFill>
              </a:rPr>
              <a:t>): </a:t>
            </a:r>
            <a:r>
              <a:rPr lang="en-GB" dirty="0"/>
              <a:t>a change in situation that overturns expectations. Must be astonishing, yet integrated into a coherent plot, ‘in accordance with probability or necessity’</a:t>
            </a:r>
          </a:p>
          <a:p>
            <a:pPr marL="0" indent="0">
              <a:buNone/>
            </a:pPr>
            <a:r>
              <a:rPr lang="en-GB" dirty="0"/>
              <a:t>Aristotle uses an example of reversal from Sophocles’ </a:t>
            </a:r>
            <a:r>
              <a:rPr lang="en-GB" i="1" dirty="0"/>
              <a:t>Oedipus Tyrannus:</a:t>
            </a:r>
            <a:r>
              <a:rPr lang="en-GB" dirty="0"/>
              <a:t> ‘in the </a:t>
            </a:r>
            <a:r>
              <a:rPr lang="en-GB" i="1" dirty="0"/>
              <a:t>Oedipus </a:t>
            </a:r>
            <a:r>
              <a:rPr lang="en-GB" dirty="0"/>
              <a:t>someone came to give Oedipus good news and free him from fear with regard to his mother, but by disclosing Oedipus’ identity he brought about the opposite result’ (Aristotle 1996: 18)</a:t>
            </a:r>
            <a:endParaRPr lang="en-GB" i="1" dirty="0"/>
          </a:p>
          <a:p>
            <a:pPr marL="0" indent="0">
              <a:buNone/>
            </a:pPr>
            <a:r>
              <a:rPr lang="en-GB" dirty="0"/>
              <a:t>The reversal is not primarily the reversal in the character’s fortunes, but rather the reversal in </a:t>
            </a:r>
            <a:r>
              <a:rPr lang="en-GB" i="1" dirty="0"/>
              <a:t>expectation </a:t>
            </a:r>
            <a:r>
              <a:rPr lang="en-GB" dirty="0"/>
              <a:t>of what would happen. </a:t>
            </a:r>
          </a:p>
          <a:p>
            <a:pPr marL="0" indent="0">
              <a:buNone/>
            </a:pPr>
            <a:endParaRPr lang="en-GB" dirty="0"/>
          </a:p>
          <a:p>
            <a:pPr marL="0" indent="0">
              <a:buNone/>
            </a:pPr>
            <a:r>
              <a:rPr lang="en-GB" b="1" dirty="0">
                <a:solidFill>
                  <a:schemeClr val="accent2">
                    <a:lumMod val="60000"/>
                    <a:lumOff val="40000"/>
                  </a:schemeClr>
                </a:solidFill>
              </a:rPr>
              <a:t>‘Recognition’ (</a:t>
            </a:r>
            <a:r>
              <a:rPr lang="en-GB" b="1" i="1" dirty="0">
                <a:solidFill>
                  <a:schemeClr val="accent2">
                    <a:lumMod val="60000"/>
                    <a:lumOff val="40000"/>
                  </a:schemeClr>
                </a:solidFill>
              </a:rPr>
              <a:t>anagnorisis</a:t>
            </a:r>
            <a:r>
              <a:rPr lang="en-GB" b="1" dirty="0">
                <a:solidFill>
                  <a:schemeClr val="accent2">
                    <a:lumMod val="60000"/>
                    <a:lumOff val="40000"/>
                  </a:schemeClr>
                </a:solidFill>
              </a:rPr>
              <a:t>): </a:t>
            </a:r>
            <a:r>
              <a:rPr lang="en-GB" dirty="0"/>
              <a:t>change from ignorance to knowledge, which affects a character’s good or bad fortune. </a:t>
            </a:r>
          </a:p>
          <a:p>
            <a:pPr marL="0" indent="0">
              <a:buNone/>
            </a:pPr>
            <a:r>
              <a:rPr lang="en-GB" dirty="0"/>
              <a:t>Again, Aristotle turns to </a:t>
            </a:r>
            <a:r>
              <a:rPr lang="en-GB" i="1" dirty="0"/>
              <a:t>Oedipus Tyrannus, </a:t>
            </a:r>
            <a:r>
              <a:rPr lang="en-GB" dirty="0"/>
              <a:t>and the moment</a:t>
            </a:r>
            <a:r>
              <a:rPr lang="en-GB" i="1" dirty="0"/>
              <a:t> </a:t>
            </a:r>
            <a:r>
              <a:rPr lang="en-GB" dirty="0"/>
              <a:t>in which Oedipus realizes that he has killed his father and married his mother. </a:t>
            </a:r>
          </a:p>
          <a:p>
            <a:pPr marL="0" indent="0">
              <a:buNone/>
            </a:pPr>
            <a:r>
              <a:rPr lang="en-GB" dirty="0"/>
              <a:t>‘Recognition is best when it occurs simultaneously with a reversal, like the one in the </a:t>
            </a:r>
            <a:r>
              <a:rPr lang="en-GB" i="1" dirty="0"/>
              <a:t>Oedipus</a:t>
            </a:r>
            <a:r>
              <a:rPr lang="en-GB" dirty="0"/>
              <a:t>’ (Aristotle 1996: 18–19)</a:t>
            </a:r>
          </a:p>
          <a:p>
            <a:pPr marL="0" indent="0">
              <a:buNone/>
            </a:pPr>
            <a:endParaRPr lang="en-GB" sz="1000" dirty="0"/>
          </a:p>
        </p:txBody>
      </p:sp>
      <p:sp>
        <p:nvSpPr>
          <p:cNvPr id="19" name="Freeform: Shape 18">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Diagram&#10;&#10;Description automatically generated">
            <a:extLst>
              <a:ext uri="{FF2B5EF4-FFF2-40B4-BE49-F238E27FC236}">
                <a16:creationId xmlns:a16="http://schemas.microsoft.com/office/drawing/2014/main" id="{6FF656DB-20E1-7D2E-9625-F9ED4A21442A}"/>
              </a:ext>
            </a:extLst>
          </p:cNvPr>
          <p:cNvPicPr>
            <a:picLocks noChangeAspect="1"/>
          </p:cNvPicPr>
          <p:nvPr/>
        </p:nvPicPr>
        <p:blipFill rotWithShape="1">
          <a:blip r:embed="rId2"/>
          <a:srcRect r="3709" b="1"/>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1" name="Freeform: Shape 20">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5EA4B024-9E98-079C-E3EB-48977EE7A79D}"/>
              </a:ext>
            </a:extLst>
          </p:cNvPr>
          <p:cNvPicPr>
            <a:picLocks noChangeAspect="1"/>
          </p:cNvPicPr>
          <p:nvPr/>
        </p:nvPicPr>
        <p:blipFill rotWithShape="1">
          <a:blip r:embed="rId3"/>
          <a:srcRect l="20644" r="3470" b="5"/>
          <a:stretch/>
        </p:blipFill>
        <p:spPr>
          <a:xfrm>
            <a:off x="8604737" y="4311995"/>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77553781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916" y="152875"/>
            <a:ext cx="6383517" cy="1325563"/>
          </a:xfrm>
        </p:spPr>
        <p:txBody>
          <a:bodyPr>
            <a:normAutofit/>
          </a:bodyPr>
          <a:lstStyle/>
          <a:p>
            <a:r>
              <a:rPr lang="en-GB" sz="2800" dirty="0"/>
              <a:t>Aristotle’s </a:t>
            </a:r>
            <a:r>
              <a:rPr lang="en-GB" sz="2800" i="1" dirty="0"/>
              <a:t>Poetics</a:t>
            </a:r>
            <a:r>
              <a:rPr lang="en-GB" sz="2800" dirty="0"/>
              <a:t>: character and spectacle</a:t>
            </a:r>
            <a:endParaRPr lang="en-GB" sz="2800" i="1" dirty="0"/>
          </a:p>
        </p:txBody>
      </p:sp>
      <p:sp>
        <p:nvSpPr>
          <p:cNvPr id="3" name="Content Placeholder 2"/>
          <p:cNvSpPr>
            <a:spLocks noGrp="1"/>
          </p:cNvSpPr>
          <p:nvPr>
            <p:ph idx="1"/>
          </p:nvPr>
        </p:nvSpPr>
        <p:spPr>
          <a:xfrm>
            <a:off x="762000" y="1150070"/>
            <a:ext cx="5314543" cy="5279010"/>
          </a:xfrm>
        </p:spPr>
        <p:txBody>
          <a:bodyPr anchor="t">
            <a:normAutofit fontScale="92500" lnSpcReduction="20000"/>
          </a:bodyPr>
          <a:lstStyle/>
          <a:p>
            <a:pPr marL="0" indent="0">
              <a:buNone/>
            </a:pPr>
            <a:r>
              <a:rPr lang="en-GB" sz="1900" b="1" dirty="0">
                <a:solidFill>
                  <a:schemeClr val="accent2">
                    <a:lumMod val="60000"/>
                    <a:lumOff val="40000"/>
                  </a:schemeClr>
                </a:solidFill>
              </a:rPr>
              <a:t>‘Character’ (</a:t>
            </a:r>
            <a:r>
              <a:rPr lang="en-GB" sz="1900" b="1" i="1" dirty="0">
                <a:solidFill>
                  <a:schemeClr val="accent2">
                    <a:lumMod val="60000"/>
                    <a:lumOff val="40000"/>
                  </a:schemeClr>
                </a:solidFill>
              </a:rPr>
              <a:t>ethos</a:t>
            </a:r>
            <a:r>
              <a:rPr lang="en-GB" sz="1900" b="1" dirty="0">
                <a:solidFill>
                  <a:schemeClr val="accent2">
                    <a:lumMod val="60000"/>
                    <a:lumOff val="40000"/>
                  </a:schemeClr>
                </a:solidFill>
              </a:rPr>
              <a:t>): </a:t>
            </a:r>
            <a:r>
              <a:rPr lang="en-GB" sz="1900" dirty="0"/>
              <a:t>the kind of person the agent is</a:t>
            </a:r>
          </a:p>
          <a:p>
            <a:pPr marL="0" indent="0">
              <a:buNone/>
            </a:pPr>
            <a:endParaRPr lang="en-GB" sz="1900" dirty="0"/>
          </a:p>
          <a:p>
            <a:pPr marL="0" indent="0">
              <a:buNone/>
            </a:pPr>
            <a:r>
              <a:rPr lang="en-GB" sz="1900" b="1" dirty="0">
                <a:solidFill>
                  <a:schemeClr val="accent2">
                    <a:lumMod val="60000"/>
                    <a:lumOff val="40000"/>
                  </a:schemeClr>
                </a:solidFill>
              </a:rPr>
              <a:t>‘Reasoning’ (</a:t>
            </a:r>
            <a:r>
              <a:rPr lang="en-GB" sz="1900" b="1" i="1" dirty="0">
                <a:solidFill>
                  <a:schemeClr val="accent2">
                    <a:lumMod val="60000"/>
                    <a:lumOff val="40000"/>
                  </a:schemeClr>
                </a:solidFill>
              </a:rPr>
              <a:t>dianoia</a:t>
            </a:r>
            <a:r>
              <a:rPr lang="en-GB" sz="1900" b="1" dirty="0">
                <a:solidFill>
                  <a:schemeClr val="accent2">
                    <a:lumMod val="60000"/>
                    <a:lumOff val="40000"/>
                  </a:schemeClr>
                </a:solidFill>
              </a:rPr>
              <a:t>): </a:t>
            </a:r>
            <a:r>
              <a:rPr lang="en-GB" sz="1900" dirty="0"/>
              <a:t>how the agent interprets and reacts to situations, but also how s/he influences other people through language (Aristotle 1996: 31)</a:t>
            </a:r>
          </a:p>
          <a:p>
            <a:pPr marL="0" indent="0">
              <a:buNone/>
            </a:pPr>
            <a:endParaRPr lang="en-GB" sz="1900" dirty="0"/>
          </a:p>
          <a:p>
            <a:pPr marL="0" indent="0">
              <a:buNone/>
            </a:pPr>
            <a:r>
              <a:rPr lang="en-GB" sz="1900" dirty="0"/>
              <a:t>Additional elements relating to poetic form: </a:t>
            </a:r>
          </a:p>
          <a:p>
            <a:pPr marL="0" indent="0">
              <a:buNone/>
            </a:pPr>
            <a:r>
              <a:rPr lang="en-GB" sz="1900" dirty="0"/>
              <a:t>‘language made pleasurable’ – i.e. rhythmical language (verse)</a:t>
            </a:r>
          </a:p>
          <a:p>
            <a:pPr marL="0" indent="0">
              <a:buNone/>
            </a:pPr>
            <a:r>
              <a:rPr lang="en-GB" sz="1900" dirty="0"/>
              <a:t>‘diction’ = the speech of characters</a:t>
            </a:r>
          </a:p>
          <a:p>
            <a:pPr marL="0" indent="0">
              <a:buNone/>
            </a:pPr>
            <a:r>
              <a:rPr lang="en-GB" sz="1900" dirty="0"/>
              <a:t>‘lyric poetry’ = </a:t>
            </a:r>
            <a:r>
              <a:rPr lang="en-GB" sz="1900" b="1" dirty="0">
                <a:solidFill>
                  <a:schemeClr val="accent2">
                    <a:lumMod val="60000"/>
                    <a:lumOff val="40000"/>
                  </a:schemeClr>
                </a:solidFill>
              </a:rPr>
              <a:t>elements of song</a:t>
            </a:r>
            <a:r>
              <a:rPr lang="en-GB" sz="1900" dirty="0"/>
              <a:t>, e.g. contributions from the chorus</a:t>
            </a:r>
          </a:p>
          <a:p>
            <a:pPr marL="0" indent="0">
              <a:buNone/>
            </a:pPr>
            <a:endParaRPr lang="en-GB" sz="1900" dirty="0"/>
          </a:p>
          <a:p>
            <a:pPr marL="0" indent="0">
              <a:buNone/>
            </a:pPr>
            <a:r>
              <a:rPr lang="en-GB" sz="1900" dirty="0"/>
              <a:t>‘actors’ – relates to what Aristotle calls ‘spectacle’. This term covers all elements of performance; variable, hence the least important element of tragedy for Aristotle. The distinction between ‘actors’ and ‘narration’ relates to the distinction between tragedy and epic (e.g. Homer’s </a:t>
            </a:r>
            <a:r>
              <a:rPr lang="en-GB" sz="1900" i="1" dirty="0"/>
              <a:t>Iliad </a:t>
            </a:r>
            <a:r>
              <a:rPr lang="en-GB" sz="1900" dirty="0"/>
              <a:t>and </a:t>
            </a:r>
            <a:r>
              <a:rPr lang="en-GB" sz="1900" i="1" dirty="0"/>
              <a:t>Odyssey)</a:t>
            </a:r>
            <a:r>
              <a:rPr lang="en-GB" sz="1900" dirty="0"/>
              <a:t>. </a:t>
            </a:r>
          </a:p>
          <a:p>
            <a:pPr marL="0" indent="0">
              <a:buNone/>
            </a:pPr>
            <a:endParaRPr lang="en-GB" sz="1100" dirty="0"/>
          </a:p>
          <a:p>
            <a:endParaRPr lang="en-GB" sz="1100" dirty="0"/>
          </a:p>
        </p:txBody>
      </p:sp>
      <p:sp>
        <p:nvSpPr>
          <p:cNvPr id="14"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7E147CE8-50E6-8AE1-16AC-522FC1913EC3}"/>
              </a:ext>
            </a:extLst>
          </p:cNvPr>
          <p:cNvPicPr>
            <a:picLocks noChangeAspect="1"/>
          </p:cNvPicPr>
          <p:nvPr/>
        </p:nvPicPr>
        <p:blipFill rotWithShape="1">
          <a:blip r:embed="rId2"/>
          <a:srcRect l="792"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7C752BD0-C084-1362-A425-701FECA19DBA}"/>
              </a:ext>
            </a:extLst>
          </p:cNvPr>
          <p:cNvSpPr txBox="1"/>
          <p:nvPr/>
        </p:nvSpPr>
        <p:spPr>
          <a:xfrm>
            <a:off x="6877457" y="6003984"/>
            <a:ext cx="5314543" cy="523220"/>
          </a:xfrm>
          <a:prstGeom prst="rect">
            <a:avLst/>
          </a:prstGeom>
          <a:noFill/>
        </p:spPr>
        <p:txBody>
          <a:bodyPr wrap="square" rtlCol="0">
            <a:spAutoFit/>
          </a:bodyPr>
          <a:lstStyle/>
          <a:p>
            <a:r>
              <a:rPr lang="en-GB" sz="1400" dirty="0"/>
              <a:t>Pompeiian wall painting showing death of Pentheus: but the tragic action was always kept offstage and described by a messenger…</a:t>
            </a:r>
          </a:p>
        </p:txBody>
      </p:sp>
    </p:spTree>
    <p:extLst>
      <p:ext uri="{BB962C8B-B14F-4D97-AF65-F5344CB8AC3E}">
        <p14:creationId xmlns:p14="http://schemas.microsoft.com/office/powerpoint/2010/main" val="23858755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0338" y="640079"/>
            <a:ext cx="3734014" cy="3875359"/>
          </a:xfrm>
        </p:spPr>
        <p:txBody>
          <a:bodyPr anchor="b">
            <a:normAutofit fontScale="90000"/>
          </a:bodyPr>
          <a:lstStyle/>
          <a:p>
            <a:pPr algn="l"/>
            <a:r>
              <a:rPr lang="en-GB" sz="3200" b="1" dirty="0">
                <a:latin typeface="Times New Roman" panose="02020603050405020304" pitchFamily="18" charset="0"/>
                <a:cs typeface="Times New Roman" panose="02020603050405020304" pitchFamily="18" charset="0"/>
              </a:rPr>
              <a:t>(Recapping last session): </a:t>
            </a:r>
            <a:br>
              <a:rPr lang="en-GB" sz="3200" b="1" dirty="0">
                <a:latin typeface="Times New Roman" panose="02020603050405020304" pitchFamily="18" charset="0"/>
                <a:cs typeface="Times New Roman" panose="02020603050405020304" pitchFamily="18" charset="0"/>
              </a:rPr>
            </a:br>
            <a:br>
              <a:rPr lang="en-GB" sz="3200" b="1" dirty="0">
                <a:latin typeface="Times New Roman" panose="02020603050405020304" pitchFamily="18" charset="0"/>
                <a:cs typeface="Times New Roman" panose="02020603050405020304" pitchFamily="18" charset="0"/>
              </a:rPr>
            </a:br>
            <a:r>
              <a:rPr lang="en-GB" sz="3200" b="1" dirty="0">
                <a:latin typeface="Times New Roman" panose="02020603050405020304" pitchFamily="18" charset="0"/>
                <a:cs typeface="Times New Roman" panose="02020603050405020304" pitchFamily="18" charset="0"/>
              </a:rPr>
              <a:t>--what is tragedy?</a:t>
            </a:r>
            <a:br>
              <a:rPr lang="en-GB" sz="3200" b="1" dirty="0">
                <a:latin typeface="Times New Roman" panose="02020603050405020304" pitchFamily="18" charset="0"/>
                <a:cs typeface="Times New Roman" panose="02020603050405020304" pitchFamily="18" charset="0"/>
              </a:rPr>
            </a:br>
            <a:br>
              <a:rPr lang="en-GB" sz="3200" b="1" dirty="0">
                <a:latin typeface="Times New Roman" panose="02020603050405020304" pitchFamily="18" charset="0"/>
                <a:cs typeface="Times New Roman" panose="02020603050405020304" pitchFamily="18" charset="0"/>
              </a:rPr>
            </a:br>
            <a:r>
              <a:rPr lang="en-GB" sz="3200" b="1" dirty="0">
                <a:latin typeface="Times New Roman" panose="02020603050405020304" pitchFamily="18" charset="0"/>
                <a:cs typeface="Times New Roman" panose="02020603050405020304" pitchFamily="18" charset="0"/>
              </a:rPr>
              <a:t>--any ideas why I chose this image?</a:t>
            </a:r>
            <a:br>
              <a:rPr lang="en-GB" sz="5400" b="1" dirty="0">
                <a:latin typeface="Times New Roman" panose="02020603050405020304" pitchFamily="18" charset="0"/>
                <a:cs typeface="Times New Roman" panose="02020603050405020304" pitchFamily="18" charset="0"/>
              </a:rPr>
            </a:br>
            <a:r>
              <a:rPr lang="en-GB" sz="5400" b="1" dirty="0">
                <a:latin typeface="Times New Roman" panose="02020603050405020304" pitchFamily="18" charset="0"/>
                <a:cs typeface="Times New Roman" panose="02020603050405020304" pitchFamily="18" charset="0"/>
              </a:rPr>
              <a:t> </a:t>
            </a:r>
          </a:p>
        </p:txBody>
      </p:sp>
      <p:sp>
        <p:nvSpPr>
          <p:cNvPr id="3" name="Subtitle 2"/>
          <p:cNvSpPr>
            <a:spLocks noGrp="1"/>
          </p:cNvSpPr>
          <p:nvPr>
            <p:ph type="subTitle" idx="1"/>
          </p:nvPr>
        </p:nvSpPr>
        <p:spPr>
          <a:xfrm>
            <a:off x="890339" y="4636008"/>
            <a:ext cx="3734014" cy="1572768"/>
          </a:xfrm>
        </p:spPr>
        <p:txBody>
          <a:bodyPr>
            <a:normAutofit/>
          </a:bodyPr>
          <a:lstStyle/>
          <a:p>
            <a:pPr algn="l"/>
            <a:endParaRPr lang="en-GB">
              <a:latin typeface="Times New Roman" panose="02020603050405020304" pitchFamily="18" charset="0"/>
              <a:cs typeface="Times New Roman" panose="02020603050405020304" pitchFamily="18" charset="0"/>
            </a:endParaRPr>
          </a:p>
          <a:p>
            <a:pPr algn="l"/>
            <a:endParaRPr lang="en-GB">
              <a:latin typeface="Times New Roman" panose="02020603050405020304" pitchFamily="18" charset="0"/>
              <a:cs typeface="Times New Roman" panose="02020603050405020304" pitchFamily="18" charset="0"/>
            </a:endParaRPr>
          </a:p>
        </p:txBody>
      </p:sp>
      <p:sp>
        <p:nvSpPr>
          <p:cNvPr id="3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595215-BA75-1863-4CBD-8E9BF370AEEC}"/>
              </a:ext>
              <a:ext uri="{C183D7F6-B498-43B3-948B-1728B52AA6E4}">
                <adec:decorative xmlns:adec="http://schemas.microsoft.com/office/drawing/2017/decorative" val="1"/>
              </a:ext>
            </a:extLst>
          </p:cNvPr>
          <p:cNvPicPr>
            <a:picLocks noChangeAspect="1"/>
          </p:cNvPicPr>
          <p:nvPr/>
        </p:nvPicPr>
        <p:blipFill rotWithShape="1">
          <a:blip r:embed="rId3"/>
          <a:srcRect l="11132" r="1113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05863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8487" y="0"/>
            <a:ext cx="4496766" cy="802881"/>
          </a:xfrm>
        </p:spPr>
        <p:txBody>
          <a:bodyPr>
            <a:normAutofit/>
          </a:bodyPr>
          <a:lstStyle/>
          <a:p>
            <a:r>
              <a:rPr lang="en-GB" sz="2800" dirty="0"/>
              <a:t>Aristotle’s </a:t>
            </a:r>
            <a:r>
              <a:rPr lang="en-GB" sz="2800" i="1" dirty="0"/>
              <a:t>Poetics</a:t>
            </a:r>
            <a:r>
              <a:rPr lang="en-GB" sz="2800" dirty="0"/>
              <a:t>: catharsis</a:t>
            </a:r>
          </a:p>
        </p:txBody>
      </p:sp>
      <p:sp>
        <p:nvSpPr>
          <p:cNvPr id="3" name="Content Placeholder 2"/>
          <p:cNvSpPr>
            <a:spLocks noGrp="1"/>
          </p:cNvSpPr>
          <p:nvPr>
            <p:ph idx="1"/>
          </p:nvPr>
        </p:nvSpPr>
        <p:spPr>
          <a:xfrm>
            <a:off x="327805" y="741784"/>
            <a:ext cx="6860394" cy="5866050"/>
          </a:xfrm>
        </p:spPr>
        <p:txBody>
          <a:bodyPr anchor="t">
            <a:noAutofit/>
          </a:bodyPr>
          <a:lstStyle/>
          <a:p>
            <a:pPr marL="0" indent="0">
              <a:buNone/>
            </a:pPr>
            <a:r>
              <a:rPr lang="en-GB" i="1" dirty="0">
                <a:solidFill>
                  <a:schemeClr val="accent2">
                    <a:lumMod val="60000"/>
                    <a:lumOff val="40000"/>
                  </a:schemeClr>
                </a:solidFill>
              </a:rPr>
              <a:t>Catharsis </a:t>
            </a:r>
            <a:r>
              <a:rPr lang="en-GB" dirty="0">
                <a:solidFill>
                  <a:schemeClr val="accent2">
                    <a:lumMod val="60000"/>
                    <a:lumOff val="40000"/>
                  </a:schemeClr>
                </a:solidFill>
              </a:rPr>
              <a:t>(‘purification’ or ‘purging’)</a:t>
            </a:r>
            <a:endParaRPr lang="en-GB" dirty="0"/>
          </a:p>
          <a:p>
            <a:pPr marL="0" indent="0">
              <a:buNone/>
            </a:pPr>
            <a:r>
              <a:rPr lang="en-GB" dirty="0"/>
              <a:t>Interpreters disagree on the this term’s precise meaning. Aristotle uses it elsewhere with a medical sense, so most probably it means </a:t>
            </a:r>
            <a:r>
              <a:rPr lang="en-GB" i="1" dirty="0"/>
              <a:t>purging</a:t>
            </a:r>
            <a:r>
              <a:rPr lang="en-GB" dirty="0"/>
              <a:t> an excess of pity and fear. </a:t>
            </a:r>
          </a:p>
          <a:p>
            <a:pPr marL="0" indent="0">
              <a:buNone/>
            </a:pPr>
            <a:endParaRPr lang="en-GB" sz="1050" dirty="0"/>
          </a:p>
          <a:p>
            <a:pPr marL="0" indent="0">
              <a:buNone/>
            </a:pPr>
            <a:r>
              <a:rPr lang="en-GB" dirty="0"/>
              <a:t>‘Pity and fear’ describes the emotions that Aristotle sees tragedy arousing. Very broadly, this involves sympathy for the suffering we witness, and recognition that we too can suffer. </a:t>
            </a:r>
          </a:p>
          <a:p>
            <a:pPr marL="0" indent="0">
              <a:buNone/>
            </a:pPr>
            <a:endParaRPr lang="en-GB" sz="1050" dirty="0"/>
          </a:p>
          <a:p>
            <a:pPr marL="0" indent="0">
              <a:buNone/>
            </a:pPr>
            <a:r>
              <a:rPr lang="en-GB" dirty="0"/>
              <a:t>i.e. tragedy is a kind of safety-valve, which stimulates and releases the emotions of overly emotional people (not necessarily the whole audience!)</a:t>
            </a:r>
          </a:p>
          <a:p>
            <a:pPr marL="0" indent="0">
              <a:buNone/>
            </a:pPr>
            <a:r>
              <a:rPr lang="en-GB" dirty="0"/>
              <a:t>This would be pleasurable in Aristotle’s terms: restoring people to a natural healthy balance of feelings</a:t>
            </a:r>
          </a:p>
          <a:p>
            <a:pPr marL="0" indent="0">
              <a:buNone/>
            </a:pPr>
            <a:endParaRPr lang="en-GB" sz="1000" dirty="0"/>
          </a:p>
          <a:p>
            <a:pPr marL="0" indent="0">
              <a:buNone/>
            </a:pPr>
            <a:r>
              <a:rPr lang="en-GB" dirty="0"/>
              <a:t>Remember, Aristotle is not opposed to emotion in itself (contrast with Plato): ‘In judging the quality of one tragic plot over and against another, it is their emotional impact to which Aristotle appeals.’ (Heath, in Aristotle 1996: xxviii) </a:t>
            </a:r>
          </a:p>
          <a:p>
            <a:pPr marL="0" indent="0">
              <a:buNone/>
            </a:pPr>
            <a:endParaRPr lang="en-GB" sz="100" dirty="0"/>
          </a:p>
          <a:p>
            <a:pPr marL="0" indent="0">
              <a:buNone/>
            </a:pPr>
            <a:r>
              <a:rPr lang="en-GB" sz="1400" dirty="0"/>
              <a:t>Images: chorus of Peter Hall’s Bacchae at National Theatre, London (2002)</a:t>
            </a:r>
          </a:p>
        </p:txBody>
      </p:sp>
      <p:sp>
        <p:nvSpPr>
          <p:cNvPr id="12" name="Freeform: Shape 11">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in clothing&#10;&#10;Description automatically generated with medium confidence">
            <a:extLst>
              <a:ext uri="{FF2B5EF4-FFF2-40B4-BE49-F238E27FC236}">
                <a16:creationId xmlns:a16="http://schemas.microsoft.com/office/drawing/2014/main" id="{90E1D374-5C10-032A-1DCD-05136BBF82AE}"/>
              </a:ext>
            </a:extLst>
          </p:cNvPr>
          <p:cNvPicPr>
            <a:picLocks noChangeAspect="1"/>
          </p:cNvPicPr>
          <p:nvPr/>
        </p:nvPicPr>
        <p:blipFill rotWithShape="1">
          <a:blip r:embed="rId2"/>
          <a:srcRect l="708" r="12142" b="3"/>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4" name="Freeform: Shape 13">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oup of people posing for the camera&#10;&#10;Description automatically generated with medium confidence">
            <a:extLst>
              <a:ext uri="{FF2B5EF4-FFF2-40B4-BE49-F238E27FC236}">
                <a16:creationId xmlns:a16="http://schemas.microsoft.com/office/drawing/2014/main" id="{BC408391-4C55-76B1-AF7A-3B1905E62FFC}"/>
              </a:ext>
            </a:extLst>
          </p:cNvPr>
          <p:cNvPicPr>
            <a:picLocks noChangeAspect="1"/>
          </p:cNvPicPr>
          <p:nvPr/>
        </p:nvPicPr>
        <p:blipFill rotWithShape="1">
          <a:blip r:embed="rId3"/>
          <a:srcRect l="20459" r="-1" b="-1"/>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287074755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7426" y="0"/>
            <a:ext cx="6014301" cy="810555"/>
          </a:xfrm>
        </p:spPr>
        <p:txBody>
          <a:bodyPr>
            <a:normAutofit/>
          </a:bodyPr>
          <a:lstStyle/>
          <a:p>
            <a:r>
              <a:rPr lang="en-GB" sz="2800" dirty="0"/>
              <a:t>Aristotle’s </a:t>
            </a:r>
            <a:r>
              <a:rPr lang="en-GB" sz="2800" i="1" dirty="0"/>
              <a:t>Poetics</a:t>
            </a:r>
            <a:r>
              <a:rPr lang="en-GB" sz="2800" dirty="0"/>
              <a:t>: error and free will</a:t>
            </a:r>
            <a:endParaRPr lang="en-GB" sz="2800" u="sng" dirty="0"/>
          </a:p>
        </p:txBody>
      </p:sp>
      <p:sp>
        <p:nvSpPr>
          <p:cNvPr id="3" name="Content Placeholder 2"/>
          <p:cNvSpPr>
            <a:spLocks noGrp="1"/>
          </p:cNvSpPr>
          <p:nvPr>
            <p:ph idx="1"/>
          </p:nvPr>
        </p:nvSpPr>
        <p:spPr>
          <a:xfrm>
            <a:off x="287570" y="622168"/>
            <a:ext cx="7493456" cy="4969584"/>
          </a:xfrm>
        </p:spPr>
        <p:txBody>
          <a:bodyPr anchor="t">
            <a:noAutofit/>
          </a:bodyPr>
          <a:lstStyle/>
          <a:p>
            <a:pPr marL="0" indent="0">
              <a:buNone/>
            </a:pPr>
            <a:r>
              <a:rPr lang="en-GB" i="1" dirty="0"/>
              <a:t>Hamartia </a:t>
            </a:r>
            <a:r>
              <a:rPr lang="en-GB" dirty="0"/>
              <a:t>‘error’</a:t>
            </a:r>
          </a:p>
          <a:p>
            <a:pPr marL="0" indent="0">
              <a:buNone/>
            </a:pPr>
            <a:r>
              <a:rPr lang="en-GB" dirty="0"/>
              <a:t>Aristotle views this as the best way for a tragic dramatist to bring about someone’s downfall:</a:t>
            </a:r>
          </a:p>
          <a:p>
            <a:pPr marL="0" indent="0">
              <a:buNone/>
            </a:pPr>
            <a:r>
              <a:rPr lang="en-GB" dirty="0"/>
              <a:t>‘the change to bad fortune which he undergoes is not due to any moral defect or depravity, but to an error of some kind’ (Aristotle 1996: 21; also mentions ‘serious error’)</a:t>
            </a:r>
          </a:p>
          <a:p>
            <a:pPr marL="0" indent="0">
              <a:buNone/>
            </a:pPr>
            <a:r>
              <a:rPr lang="en-GB" dirty="0"/>
              <a:t>Some commentators translate </a:t>
            </a:r>
            <a:r>
              <a:rPr lang="en-GB" i="1" dirty="0"/>
              <a:t>hamartia</a:t>
            </a:r>
            <a:r>
              <a:rPr lang="en-GB" dirty="0"/>
              <a:t> as ‘flaw’: this is erroneous. </a:t>
            </a:r>
            <a:r>
              <a:rPr lang="en-GB" b="1" i="1" dirty="0"/>
              <a:t>Hamartia </a:t>
            </a:r>
            <a:r>
              <a:rPr lang="en-GB" b="1" dirty="0"/>
              <a:t>is not to be confused with a psychological ‘flaw’. </a:t>
            </a:r>
            <a:r>
              <a:rPr lang="en-GB" dirty="0"/>
              <a:t>It does not necessarily involve a factual error: could be a bad decision etc.</a:t>
            </a:r>
          </a:p>
          <a:p>
            <a:pPr marL="0" indent="0">
              <a:buNone/>
            </a:pPr>
            <a:r>
              <a:rPr lang="en-GB" dirty="0"/>
              <a:t>‘includes </a:t>
            </a:r>
            <a:r>
              <a:rPr lang="en-GB" dirty="0">
                <a:solidFill>
                  <a:schemeClr val="accent2">
                    <a:lumMod val="60000"/>
                    <a:lumOff val="40000"/>
                  </a:schemeClr>
                </a:solidFill>
              </a:rPr>
              <a:t>errors made in ignorance or through misjudgement</a:t>
            </a:r>
            <a:r>
              <a:rPr lang="en-GB" dirty="0"/>
              <a:t>; but it will also include </a:t>
            </a:r>
            <a:r>
              <a:rPr lang="en-GB" dirty="0">
                <a:solidFill>
                  <a:schemeClr val="accent2">
                    <a:lumMod val="60000"/>
                    <a:lumOff val="40000"/>
                  </a:schemeClr>
                </a:solidFill>
              </a:rPr>
              <a:t>moral errors of a kind which do not imply wickedness</a:t>
            </a:r>
            <a:r>
              <a:rPr lang="en-GB" dirty="0"/>
              <a:t>’ (Aristotle 1996: </a:t>
            </a:r>
            <a:r>
              <a:rPr lang="en-GB" dirty="0" err="1"/>
              <a:t>xxxiiii</a:t>
            </a:r>
            <a:r>
              <a:rPr lang="en-GB" dirty="0"/>
              <a:t>)</a:t>
            </a:r>
          </a:p>
          <a:p>
            <a:pPr marL="0" indent="0">
              <a:buNone/>
            </a:pPr>
            <a:r>
              <a:rPr lang="en-GB" dirty="0"/>
              <a:t>The distinction between </a:t>
            </a:r>
            <a:r>
              <a:rPr lang="en-GB" i="1" dirty="0"/>
              <a:t>ethos</a:t>
            </a:r>
            <a:r>
              <a:rPr lang="en-GB" dirty="0"/>
              <a:t> and </a:t>
            </a:r>
            <a:r>
              <a:rPr lang="en-GB" i="1" dirty="0"/>
              <a:t>dianoia</a:t>
            </a:r>
            <a:r>
              <a:rPr lang="en-GB" dirty="0"/>
              <a:t> is relevant to considerations of </a:t>
            </a:r>
            <a:r>
              <a:rPr lang="en-GB" i="1" dirty="0"/>
              <a:t>hamartia</a:t>
            </a:r>
            <a:r>
              <a:rPr lang="en-GB" dirty="0"/>
              <a:t> (where </a:t>
            </a:r>
            <a:r>
              <a:rPr lang="en-GB" i="1" dirty="0"/>
              <a:t>ethos</a:t>
            </a:r>
            <a:r>
              <a:rPr lang="en-GB" dirty="0"/>
              <a:t> designates someone’s essential character traits and </a:t>
            </a:r>
            <a:r>
              <a:rPr lang="en-GB" i="1" dirty="0"/>
              <a:t>dianoia </a:t>
            </a:r>
            <a:r>
              <a:rPr lang="en-GB" dirty="0"/>
              <a:t>their reasoning, i.e. their rationalizing </a:t>
            </a:r>
            <a:r>
              <a:rPr lang="en-GB" i="1" dirty="0"/>
              <a:t>action</a:t>
            </a:r>
            <a:r>
              <a:rPr lang="en-GB" dirty="0"/>
              <a:t>). </a:t>
            </a:r>
          </a:p>
          <a:p>
            <a:pPr marL="0" indent="0">
              <a:buNone/>
            </a:pPr>
            <a:r>
              <a:rPr lang="en-GB" sz="1600" dirty="0"/>
              <a:t>Contradicts concepts of ‘fate’ in ancient Greek religious mythology, such as the Fates spinning our destinies, or Zeus weighing warriors’ lives…?</a:t>
            </a:r>
          </a:p>
          <a:p>
            <a:pPr marL="0" indent="0">
              <a:buNone/>
            </a:pPr>
            <a:r>
              <a:rPr lang="en-GB" sz="1600" dirty="0"/>
              <a:t>Many tragedies end (especially Euripides’) with a possibly formulaic chorus: “Many are the forms of divine things, and the gods bring many things to pass unexpectedly; and what seemed probably was not brought to completion, and god found a way for the unexpected. Thus did this affair turn out.” (Seaford’s literal translation of </a:t>
            </a:r>
            <a:r>
              <a:rPr lang="en-GB" sz="1600" i="1" dirty="0"/>
              <a:t>Bacchae</a:t>
            </a:r>
            <a:r>
              <a:rPr lang="en-GB" sz="1600" dirty="0"/>
              <a:t>)</a:t>
            </a:r>
          </a:p>
        </p:txBody>
      </p:sp>
      <p:sp>
        <p:nvSpPr>
          <p:cNvPr id="51" name="Freeform: Shape 5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BEBDC998-2B0A-8FE6-E491-AAAFFF0CC231}"/>
              </a:ext>
            </a:extLst>
          </p:cNvPr>
          <p:cNvPicPr>
            <a:picLocks noChangeAspect="1"/>
          </p:cNvPicPr>
          <p:nvPr/>
        </p:nvPicPr>
        <p:blipFill rotWithShape="1">
          <a:blip r:embed="rId2"/>
          <a:srcRect t="15546" b="8205"/>
          <a:stretch/>
        </p:blipFill>
        <p:spPr>
          <a:xfrm>
            <a:off x="7625751" y="10"/>
            <a:ext cx="4566251" cy="3497286"/>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53" name="Freeform: Shape 5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text, book, old&#10;&#10;Description automatically generated">
            <a:extLst>
              <a:ext uri="{FF2B5EF4-FFF2-40B4-BE49-F238E27FC236}">
                <a16:creationId xmlns:a16="http://schemas.microsoft.com/office/drawing/2014/main" id="{18CB1DCA-06DC-FDD7-6C69-01BC346CE88D}"/>
              </a:ext>
            </a:extLst>
          </p:cNvPr>
          <p:cNvPicPr>
            <a:picLocks noChangeAspect="1"/>
          </p:cNvPicPr>
          <p:nvPr/>
        </p:nvPicPr>
        <p:blipFill rotWithShape="1">
          <a:blip r:embed="rId3"/>
          <a:srcRect l="5782" r="3030" b="2"/>
          <a:stretch/>
        </p:blipFill>
        <p:spPr>
          <a:xfrm>
            <a:off x="8768827" y="3918051"/>
            <a:ext cx="3423175" cy="293994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131132975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text, arch&#10;&#10;Description automatically generated">
            <a:extLst>
              <a:ext uri="{FF2B5EF4-FFF2-40B4-BE49-F238E27FC236}">
                <a16:creationId xmlns:a16="http://schemas.microsoft.com/office/drawing/2014/main" id="{9B913118-9899-AC19-C230-20F70DBE2B27}"/>
              </a:ext>
            </a:extLst>
          </p:cNvPr>
          <p:cNvPicPr>
            <a:picLocks noChangeAspect="1"/>
          </p:cNvPicPr>
          <p:nvPr/>
        </p:nvPicPr>
        <p:blipFill rotWithShape="1">
          <a:blip r:embed="rId2"/>
          <a:srcRect l="5883" r="13879"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0"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33379" y="110428"/>
            <a:ext cx="4782458" cy="1011361"/>
          </a:xfrm>
        </p:spPr>
        <p:txBody>
          <a:bodyPr>
            <a:normAutofit/>
          </a:bodyPr>
          <a:lstStyle/>
          <a:p>
            <a:r>
              <a:rPr lang="en-GB" sz="2800" dirty="0"/>
              <a:t>Renaissance and neoclassical conceptions of tragedy</a:t>
            </a:r>
          </a:p>
        </p:txBody>
      </p:sp>
      <p:sp>
        <p:nvSpPr>
          <p:cNvPr id="3" name="Content Placeholder 2"/>
          <p:cNvSpPr>
            <a:spLocks noGrp="1"/>
          </p:cNvSpPr>
          <p:nvPr>
            <p:ph idx="1"/>
          </p:nvPr>
        </p:nvSpPr>
        <p:spPr>
          <a:xfrm>
            <a:off x="804672" y="1232207"/>
            <a:ext cx="4782458" cy="5432543"/>
          </a:xfrm>
        </p:spPr>
        <p:txBody>
          <a:bodyPr anchor="t">
            <a:normAutofit/>
          </a:bodyPr>
          <a:lstStyle/>
          <a:p>
            <a:r>
              <a:rPr lang="en-GB" dirty="0"/>
              <a:t>Greek tragedy became available to Western Europe in 15th-century Italy (though very rarely </a:t>
            </a:r>
            <a:r>
              <a:rPr lang="en-GB" i="1" dirty="0"/>
              <a:t>performed</a:t>
            </a:r>
            <a:r>
              <a:rPr lang="en-GB" dirty="0"/>
              <a:t>)</a:t>
            </a:r>
          </a:p>
          <a:p>
            <a:r>
              <a:rPr lang="en-GB" dirty="0"/>
              <a:t>Adapting Greek plots for new plays</a:t>
            </a:r>
          </a:p>
          <a:p>
            <a:r>
              <a:rPr lang="en-GB" dirty="0"/>
              <a:t>Seneca’s Latin tragedies were a major influence on adaptations of Greek tragedy</a:t>
            </a:r>
          </a:p>
          <a:p>
            <a:r>
              <a:rPr lang="en-GB" dirty="0"/>
              <a:t>Importance of Senecan stoicism on humanist thought, and particularly on understanding of </a:t>
            </a:r>
            <a:r>
              <a:rPr lang="en-GB" i="1" dirty="0"/>
              <a:t>catharsis </a:t>
            </a:r>
            <a:r>
              <a:rPr lang="en-GB" dirty="0"/>
              <a:t>(triumph of reason over passion)</a:t>
            </a:r>
          </a:p>
          <a:p>
            <a:r>
              <a:rPr lang="en-GB" dirty="0"/>
              <a:t>17thC France: Racine (weeks 5-6)</a:t>
            </a:r>
          </a:p>
          <a:p>
            <a:r>
              <a:rPr lang="en-GB" dirty="0"/>
              <a:t>17thC Florence: opera as the new Greek tragedy – alternated singing choruses and recitatives</a:t>
            </a:r>
          </a:p>
          <a:p>
            <a:r>
              <a:rPr lang="en-GB" dirty="0"/>
              <a:t>19thC Germany: Wagner claimed future of opera in origins of Western drama </a:t>
            </a:r>
            <a:r>
              <a:rPr lang="en-GB" dirty="0" err="1"/>
              <a:t>ie</a:t>
            </a:r>
            <a:r>
              <a:rPr lang="en-GB" dirty="0"/>
              <a:t>. Greek tragedy; Bayreuth festival (cf. Nietzsche, </a:t>
            </a:r>
            <a:r>
              <a:rPr lang="en-GB" i="1" dirty="0"/>
              <a:t>Birth of Tragedy)</a:t>
            </a:r>
            <a:endParaRPr lang="en-GB" dirty="0"/>
          </a:p>
          <a:p>
            <a:endParaRPr lang="en-GB" sz="1100" dirty="0"/>
          </a:p>
        </p:txBody>
      </p:sp>
    </p:spTree>
    <p:extLst>
      <p:ext uri="{BB962C8B-B14F-4D97-AF65-F5344CB8AC3E}">
        <p14:creationId xmlns:p14="http://schemas.microsoft.com/office/powerpoint/2010/main" val="83677574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D10A56-F88D-D60B-660D-65AC77F326D2}"/>
              </a:ext>
            </a:extLst>
          </p:cNvPr>
          <p:cNvSpPr>
            <a:spLocks noGrp="1"/>
          </p:cNvSpPr>
          <p:nvPr>
            <p:ph type="title"/>
          </p:nvPr>
        </p:nvSpPr>
        <p:spPr>
          <a:xfrm>
            <a:off x="4384039" y="365125"/>
            <a:ext cx="3425957" cy="1325563"/>
          </a:xfrm>
        </p:spPr>
        <p:txBody>
          <a:bodyPr>
            <a:normAutofit/>
          </a:bodyPr>
          <a:lstStyle/>
          <a:p>
            <a:r>
              <a:rPr lang="en-GB" sz="2800" dirty="0"/>
              <a:t>Aristotle’s afterlives</a:t>
            </a:r>
            <a:br>
              <a:rPr lang="en-GB" dirty="0"/>
            </a:br>
            <a:endParaRPr lang="en-GB" dirty="0"/>
          </a:p>
        </p:txBody>
      </p:sp>
      <p:pic>
        <p:nvPicPr>
          <p:cNvPr id="5" name="Picture 4" descr="Text&#10;&#10;Description automatically generated">
            <a:extLst>
              <a:ext uri="{FF2B5EF4-FFF2-40B4-BE49-F238E27FC236}">
                <a16:creationId xmlns:a16="http://schemas.microsoft.com/office/drawing/2014/main" id="{D25B85CD-39C5-0E0F-6359-A2C9E8F717A0}"/>
              </a:ext>
            </a:extLst>
          </p:cNvPr>
          <p:cNvPicPr>
            <a:picLocks noChangeAspect="1"/>
          </p:cNvPicPr>
          <p:nvPr/>
        </p:nvPicPr>
        <p:blipFill>
          <a:blip r:embed="rId2"/>
          <a:stretch>
            <a:fillRect/>
          </a:stretch>
        </p:blipFill>
        <p:spPr>
          <a:xfrm>
            <a:off x="480060" y="772979"/>
            <a:ext cx="3425957" cy="5311561"/>
          </a:xfrm>
          <a:prstGeom prst="rect">
            <a:avLst/>
          </a:prstGeom>
        </p:spPr>
      </p:pic>
      <p:sp>
        <p:nvSpPr>
          <p:cNvPr id="3" name="Content Placeholder 2">
            <a:extLst>
              <a:ext uri="{FF2B5EF4-FFF2-40B4-BE49-F238E27FC236}">
                <a16:creationId xmlns:a16="http://schemas.microsoft.com/office/drawing/2014/main" id="{27FF275F-2897-275D-505B-C6C20DC93BE9}"/>
              </a:ext>
            </a:extLst>
          </p:cNvPr>
          <p:cNvSpPr>
            <a:spLocks noGrp="1"/>
          </p:cNvSpPr>
          <p:nvPr>
            <p:ph idx="1"/>
          </p:nvPr>
        </p:nvSpPr>
        <p:spPr>
          <a:xfrm>
            <a:off x="4387515" y="1300899"/>
            <a:ext cx="7161017" cy="4876063"/>
          </a:xfrm>
        </p:spPr>
        <p:txBody>
          <a:bodyPr>
            <a:normAutofit/>
          </a:bodyPr>
          <a:lstStyle/>
          <a:p>
            <a:pPr marL="0" indent="0">
              <a:buNone/>
            </a:pPr>
            <a:r>
              <a:rPr lang="en-GB" sz="1700" dirty="0"/>
              <a:t>e.g. Scaliger, Lodovico </a:t>
            </a:r>
            <a:r>
              <a:rPr lang="en-GB" sz="1700" dirty="0" err="1"/>
              <a:t>Castelvetro</a:t>
            </a:r>
            <a:r>
              <a:rPr lang="en-GB" sz="1700" dirty="0"/>
              <a:t> (Poetica </a:t>
            </a:r>
            <a:r>
              <a:rPr lang="en-GB" sz="1700" dirty="0" err="1"/>
              <a:t>d’Aristotele</a:t>
            </a:r>
            <a:r>
              <a:rPr lang="en-GB" sz="1700" dirty="0"/>
              <a:t> [a translation and commentary of the </a:t>
            </a:r>
            <a:r>
              <a:rPr lang="en-GB" sz="1700" i="1" dirty="0"/>
              <a:t>Poetics</a:t>
            </a:r>
            <a:r>
              <a:rPr lang="en-GB" sz="1700" dirty="0"/>
              <a:t>], 1570)</a:t>
            </a:r>
          </a:p>
          <a:p>
            <a:pPr marL="0" indent="0">
              <a:buNone/>
            </a:pPr>
            <a:r>
              <a:rPr lang="en-GB" sz="1700" dirty="0"/>
              <a:t>In Renaissance Italy and France, tragedy dominated by rules and imitation of ancient models (relevant to forthcoming study of </a:t>
            </a:r>
            <a:r>
              <a:rPr lang="en-GB" sz="1700"/>
              <a:t>Racine’s </a:t>
            </a:r>
            <a:r>
              <a:rPr lang="en-GB" sz="1700" i="1"/>
              <a:t>Phaedra</a:t>
            </a:r>
            <a:r>
              <a:rPr lang="en-GB" sz="1700" dirty="0"/>
              <a:t>)</a:t>
            </a:r>
          </a:p>
          <a:p>
            <a:pPr marL="0" indent="0">
              <a:buNone/>
            </a:pPr>
            <a:r>
              <a:rPr lang="en-GB" sz="1700" dirty="0"/>
              <a:t>e.g. expectation that dramatists should observe </a:t>
            </a:r>
            <a:r>
              <a:rPr lang="en-GB" sz="1700" b="1" dirty="0"/>
              <a:t>Three Unities</a:t>
            </a:r>
            <a:r>
              <a:rPr lang="en-GB" sz="1700" dirty="0"/>
              <a:t>:</a:t>
            </a:r>
          </a:p>
          <a:p>
            <a:r>
              <a:rPr lang="en-GB" sz="1700" dirty="0"/>
              <a:t>Action – coherent, causally interrelated set of events (Aristotelian)</a:t>
            </a:r>
          </a:p>
          <a:p>
            <a:r>
              <a:rPr lang="en-GB" sz="1700" dirty="0"/>
              <a:t>Time – maximum 24-hour period (</a:t>
            </a:r>
            <a:r>
              <a:rPr lang="en-GB" sz="1700" i="1" dirty="0"/>
              <a:t>Poetics</a:t>
            </a:r>
            <a:r>
              <a:rPr lang="en-GB" sz="1700" dirty="0"/>
              <a:t> </a:t>
            </a:r>
            <a:r>
              <a:rPr lang="en-GB" sz="1700" dirty="0" err="1"/>
              <a:t>ch.</a:t>
            </a:r>
            <a:r>
              <a:rPr lang="en-GB" sz="1700" dirty="0"/>
              <a:t> 5 is less prescriptive)</a:t>
            </a:r>
          </a:p>
          <a:p>
            <a:r>
              <a:rPr lang="en-GB" sz="1700" dirty="0"/>
              <a:t>Place – a single location, or maybe town, throughout (no precedent in </a:t>
            </a:r>
            <a:r>
              <a:rPr lang="en-GB" sz="1700" i="1" dirty="0"/>
              <a:t>Poetics</a:t>
            </a:r>
            <a:r>
              <a:rPr lang="en-GB" sz="1700" dirty="0"/>
              <a:t>)</a:t>
            </a:r>
          </a:p>
          <a:p>
            <a:pPr marL="0" indent="0">
              <a:buNone/>
            </a:pPr>
            <a:r>
              <a:rPr lang="en-GB" sz="1700" dirty="0"/>
              <a:t>Influential principles in Renaissance Europe, though Shakespeare paid little attention to them in his tragedies (by contrast with some of his comedies)</a:t>
            </a:r>
          </a:p>
          <a:p>
            <a:endParaRPr lang="en-GB" sz="1700" dirty="0"/>
          </a:p>
          <a:p>
            <a:endParaRPr lang="en-GB" sz="1700" dirty="0"/>
          </a:p>
          <a:p>
            <a:r>
              <a:rPr lang="en-GB" sz="1200" dirty="0"/>
              <a:t>15thC Italian </a:t>
            </a:r>
            <a:r>
              <a:rPr lang="en-GB" sz="1200" dirty="0" err="1"/>
              <a:t>ms</a:t>
            </a:r>
            <a:r>
              <a:rPr lang="en-GB" sz="1200" dirty="0"/>
              <a:t> of </a:t>
            </a:r>
            <a:r>
              <a:rPr lang="en-GB" sz="1200" i="1" dirty="0"/>
              <a:t>Poetics</a:t>
            </a:r>
            <a:r>
              <a:rPr lang="en-GB" sz="1200" dirty="0"/>
              <a:t> (Vienna, </a:t>
            </a:r>
            <a:r>
              <a:rPr lang="en-GB" sz="1200" dirty="0" err="1"/>
              <a:t>Österreichische</a:t>
            </a:r>
            <a:r>
              <a:rPr lang="en-GB" sz="1200" dirty="0"/>
              <a:t> </a:t>
            </a:r>
            <a:r>
              <a:rPr lang="en-GB" sz="1200" dirty="0" err="1"/>
              <a:t>Nationalbibliothek</a:t>
            </a:r>
            <a:r>
              <a:rPr lang="en-GB" sz="1200" dirty="0"/>
              <a:t>)</a:t>
            </a:r>
          </a:p>
        </p:txBody>
      </p:sp>
    </p:spTree>
    <p:extLst>
      <p:ext uri="{BB962C8B-B14F-4D97-AF65-F5344CB8AC3E}">
        <p14:creationId xmlns:p14="http://schemas.microsoft.com/office/powerpoint/2010/main" val="179911474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300" y="283927"/>
            <a:ext cx="4249006" cy="1325563"/>
          </a:xfrm>
        </p:spPr>
        <p:txBody>
          <a:bodyPr>
            <a:normAutofit/>
          </a:bodyPr>
          <a:lstStyle/>
          <a:p>
            <a:r>
              <a:rPr lang="en-GB" sz="2800" dirty="0"/>
              <a:t>Aristotle’s afterlives and Christian (un) tragedy…</a:t>
            </a:r>
          </a:p>
        </p:txBody>
      </p:sp>
      <p:sp>
        <p:nvSpPr>
          <p:cNvPr id="3" name="Content Placeholder 2"/>
          <p:cNvSpPr>
            <a:spLocks noGrp="1"/>
          </p:cNvSpPr>
          <p:nvPr>
            <p:ph idx="1"/>
          </p:nvPr>
        </p:nvSpPr>
        <p:spPr>
          <a:xfrm>
            <a:off x="805543" y="1609490"/>
            <a:ext cx="4530027" cy="4444176"/>
          </a:xfrm>
        </p:spPr>
        <p:txBody>
          <a:bodyPr anchor="t">
            <a:normAutofit fontScale="92500"/>
          </a:bodyPr>
          <a:lstStyle/>
          <a:p>
            <a:pPr marL="0" indent="0">
              <a:buNone/>
            </a:pPr>
            <a:r>
              <a:rPr lang="en-GB" sz="1900" dirty="0"/>
              <a:t>Christianity: an un-tragic outlook?</a:t>
            </a:r>
          </a:p>
          <a:p>
            <a:pPr marL="0" indent="0">
              <a:buNone/>
            </a:pPr>
            <a:r>
              <a:rPr lang="en-GB" sz="1900" dirty="0"/>
              <a:t>Doctrine of redemption means that salvation may infinitely outweigh disaster</a:t>
            </a:r>
          </a:p>
          <a:p>
            <a:pPr marL="0" indent="0">
              <a:buNone/>
            </a:pPr>
            <a:r>
              <a:rPr lang="en-GB" sz="1900" dirty="0"/>
              <a:t>But NB threats of damnation, divine vengefulness in the Old Testament, etc</a:t>
            </a:r>
          </a:p>
          <a:p>
            <a:pPr marL="0" indent="0">
              <a:buNone/>
            </a:pPr>
            <a:r>
              <a:rPr lang="en-GB" sz="1900" i="1" dirty="0"/>
              <a:t>Hamartia</a:t>
            </a:r>
            <a:r>
              <a:rPr lang="en-GB" sz="1900" dirty="0"/>
              <a:t> denotes ‘sin’ in the Greek New Testament: probably influenced how Aristotle was read</a:t>
            </a:r>
          </a:p>
          <a:p>
            <a:r>
              <a:rPr lang="en-GB" dirty="0"/>
              <a:t>This is a big, separate </a:t>
            </a:r>
            <a:r>
              <a:rPr lang="en-GB" dirty="0" err="1"/>
              <a:t>qu</a:t>
            </a:r>
            <a:r>
              <a:rPr lang="en-GB" dirty="0"/>
              <a:t>: but vital to considering reception history of Greek tragedy</a:t>
            </a:r>
          </a:p>
          <a:p>
            <a:r>
              <a:rPr lang="en-GB" dirty="0"/>
              <a:t>Yet Greek tragedy read/enjoyed by Byzantine monks; reinvented in different forms…</a:t>
            </a:r>
          </a:p>
          <a:p>
            <a:r>
              <a:rPr lang="en-GB" dirty="0"/>
              <a:t>Especially </a:t>
            </a:r>
            <a:r>
              <a:rPr lang="en-GB" i="1" dirty="0"/>
              <a:t>Bacchae </a:t>
            </a:r>
            <a:r>
              <a:rPr lang="en-GB" dirty="0"/>
              <a:t>(Dionysus and Christ sometimes identified together)…</a:t>
            </a:r>
          </a:p>
          <a:p>
            <a:endParaRPr lang="en-GB" dirty="0"/>
          </a:p>
        </p:txBody>
      </p:sp>
      <p:sp>
        <p:nvSpPr>
          <p:cNvPr id="32" name="Freeform: Shape 11">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ainting on a wall&#10;&#10;Description automatically generated with low confidence">
            <a:extLst>
              <a:ext uri="{FF2B5EF4-FFF2-40B4-BE49-F238E27FC236}">
                <a16:creationId xmlns:a16="http://schemas.microsoft.com/office/drawing/2014/main" id="{4923748D-B51D-A381-3181-7768B2A77C84}"/>
              </a:ext>
            </a:extLst>
          </p:cNvPr>
          <p:cNvPicPr>
            <a:picLocks noChangeAspect="1"/>
          </p:cNvPicPr>
          <p:nvPr/>
        </p:nvPicPr>
        <p:blipFill rotWithShape="1">
          <a:blip r:embed="rId2"/>
          <a:srcRect t="7016" b="2568"/>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33" name="Freeform: Shape 13">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person, stone&#10;&#10;Description automatically generated">
            <a:extLst>
              <a:ext uri="{FF2B5EF4-FFF2-40B4-BE49-F238E27FC236}">
                <a16:creationId xmlns:a16="http://schemas.microsoft.com/office/drawing/2014/main" id="{04505A7F-11C1-FEB8-222E-D5AF14EEEBF8}"/>
              </a:ext>
            </a:extLst>
          </p:cNvPr>
          <p:cNvPicPr>
            <a:picLocks noChangeAspect="1"/>
          </p:cNvPicPr>
          <p:nvPr/>
        </p:nvPicPr>
        <p:blipFill rotWithShape="1">
          <a:blip r:embed="rId3"/>
          <a:srcRect t="13457" r="4" b="4"/>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357740768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285221" y="169678"/>
            <a:ext cx="3216311" cy="774220"/>
          </a:xfrm>
        </p:spPr>
        <p:txBody>
          <a:bodyPr>
            <a:normAutofit/>
          </a:bodyPr>
          <a:lstStyle/>
          <a:p>
            <a:pPr algn="ctr"/>
            <a:r>
              <a:rPr lang="en-GB" sz="2800" dirty="0"/>
              <a:t>Seminar Handout</a:t>
            </a:r>
          </a:p>
        </p:txBody>
      </p:sp>
      <p:sp>
        <p:nvSpPr>
          <p:cNvPr id="3" name="Content Placeholder 2"/>
          <p:cNvSpPr>
            <a:spLocks noGrp="1"/>
          </p:cNvSpPr>
          <p:nvPr>
            <p:ph idx="1"/>
          </p:nvPr>
        </p:nvSpPr>
        <p:spPr>
          <a:xfrm>
            <a:off x="838200" y="1101213"/>
            <a:ext cx="10695039" cy="5075749"/>
          </a:xfrm>
        </p:spPr>
        <p:txBody>
          <a:bodyPr>
            <a:normAutofit fontScale="92500" lnSpcReduction="10000"/>
          </a:bodyPr>
          <a:lstStyle/>
          <a:p>
            <a:r>
              <a:rPr lang="en-GB" sz="1800" b="1" dirty="0">
                <a:effectLst/>
                <a:latin typeface="Garamond" panose="02020404030301010803" pitchFamily="18" charset="0"/>
                <a:ea typeface="Times New Roman" panose="02020603050405020304" pitchFamily="18" charset="0"/>
                <a:cs typeface="Times New Roman" panose="02020603050405020304" pitchFamily="18" charset="0"/>
              </a:rPr>
              <a:t>Key terms from Aristotle’s </a:t>
            </a:r>
            <a:r>
              <a:rPr lang="en-GB" sz="1800" b="1" i="1" dirty="0">
                <a:effectLst/>
                <a:latin typeface="Garamond" panose="02020404030301010803" pitchFamily="18" charset="0"/>
                <a:ea typeface="Times New Roman" panose="02020603050405020304" pitchFamily="18" charset="0"/>
                <a:cs typeface="Times New Roman" panose="02020603050405020304" pitchFamily="18" charset="0"/>
              </a:rPr>
              <a:t>Poetics: </a:t>
            </a:r>
            <a:r>
              <a:rPr lang="en-GB" sz="1800" b="1" dirty="0">
                <a:effectLst/>
                <a:latin typeface="Garamond" panose="02020404030301010803" pitchFamily="18" charset="0"/>
                <a:ea typeface="Times New Roman" panose="02020603050405020304" pitchFamily="18" charset="0"/>
                <a:cs typeface="Times New Roman" panose="02020603050405020304" pitchFamily="18" charset="0"/>
              </a:rPr>
              <a:t>recap for reference</a:t>
            </a:r>
            <a:endParaRPr lang="en-GB" sz="1800"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GB"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180340" indent="-180340">
              <a:spcAft>
                <a:spcPts val="600"/>
              </a:spcAft>
            </a:pP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Mythos</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(‘plot’): an ‘ordered sequence of events’ (Aristotle 1996: xviii)</a:t>
            </a:r>
          </a:p>
          <a:p>
            <a:pPr marL="180340" indent="-180340">
              <a:spcAft>
                <a:spcPts val="600"/>
              </a:spcAft>
            </a:pP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Ethos</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(‘character’): the kind of person the agent is</a:t>
            </a:r>
          </a:p>
          <a:p>
            <a:pPr marL="180340" indent="-180340">
              <a:spcAft>
                <a:spcPts val="600"/>
              </a:spcAft>
            </a:pP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Dianoia</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(‘reasoning’ – sometimes translated as ‘thought’, or in 17</a:t>
            </a:r>
            <a:r>
              <a:rPr lang="en-GB" sz="1800" baseline="30000" dirty="0">
                <a:effectLst/>
                <a:latin typeface="Garamond" panose="02020404030301010803" pitchFamily="18" charset="0"/>
                <a:ea typeface="Times New Roman" panose="02020603050405020304" pitchFamily="18" charset="0"/>
                <a:cs typeface="Times New Roman" panose="02020603050405020304" pitchFamily="18" charset="0"/>
              </a:rPr>
              <a:t>th</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-century France as ‘sentiments’): how the agent interprets and reacts to situations, the attitudes s/he expresses, and the arguments s/he uses to express them</a:t>
            </a:r>
          </a:p>
          <a:p>
            <a:pPr marL="180340" indent="-180340">
              <a:spcAft>
                <a:spcPts val="600"/>
              </a:spcAft>
            </a:pP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Peripeteia</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(‘reversal’): a change in situation that overturns expectations. Must be astonishing, yet integrated into a coherent plot, ‘out of necessity or in accordance with probability’ (Aristotle 1996: 18)</a:t>
            </a:r>
          </a:p>
          <a:p>
            <a:pPr marL="180340" indent="-180340">
              <a:spcAft>
                <a:spcPts val="600"/>
              </a:spcAft>
            </a:pP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Anagnorisis</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(‘recognition’): a change from ignorance to knowledge, which affects a character’s good or bad fortune. This is often a literal matter of recognizing something, e.g. somebody’s true identity or parentage.</a:t>
            </a:r>
          </a:p>
          <a:p>
            <a:pPr marL="180340" indent="-180340">
              <a:spcAft>
                <a:spcPts val="600"/>
              </a:spcAft>
            </a:pP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Hamartia</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(‘error’): a mistake made by the agent.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Not a psychological ‘flaw’, contrary to some interpretations and translations</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This may be an error of fact, but may also be a bad or imprudent decision.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Hamartia</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was also used in New Testament Greek to denote the Judaeo-Christian concept of ‘sin’: this probably influenced how the term was understood in the 16</a:t>
            </a:r>
            <a:r>
              <a:rPr lang="en-GB" sz="1800" baseline="30000" dirty="0">
                <a:effectLst/>
                <a:latin typeface="Garamond" panose="02020404030301010803" pitchFamily="18" charset="0"/>
                <a:ea typeface="Times New Roman" panose="02020603050405020304" pitchFamily="18" charset="0"/>
                <a:cs typeface="Times New Roman" panose="02020603050405020304" pitchFamily="18" charset="0"/>
              </a:rPr>
              <a:t>th</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and 17</a:t>
            </a:r>
            <a:r>
              <a:rPr lang="en-GB" sz="1800" baseline="30000" dirty="0">
                <a:effectLst/>
                <a:latin typeface="Garamond" panose="02020404030301010803" pitchFamily="18" charset="0"/>
                <a:ea typeface="Times New Roman" panose="02020603050405020304" pitchFamily="18" charset="0"/>
                <a:cs typeface="Times New Roman" panose="02020603050405020304" pitchFamily="18" charset="0"/>
              </a:rPr>
              <a:t>th</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centuries</a:t>
            </a:r>
          </a:p>
          <a:p>
            <a:pPr marL="180340" indent="-180340">
              <a:spcAft>
                <a:spcPts val="600"/>
              </a:spcAft>
            </a:pP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Catharsis</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(‘purification’): a controversial term, most likely to mean purging excessive feelings of pity and fear, i.e. stimulating these feelings so that the audience gets them out of its collective system</a:t>
            </a:r>
          </a:p>
        </p:txBody>
      </p:sp>
    </p:spTree>
    <p:extLst>
      <p:ext uri="{BB962C8B-B14F-4D97-AF65-F5344CB8AC3E}">
        <p14:creationId xmlns:p14="http://schemas.microsoft.com/office/powerpoint/2010/main" val="213641962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110248" y="163497"/>
            <a:ext cx="8150942" cy="774220"/>
          </a:xfrm>
        </p:spPr>
        <p:txBody>
          <a:bodyPr>
            <a:normAutofit/>
          </a:bodyPr>
          <a:lstStyle/>
          <a:p>
            <a:r>
              <a:rPr lang="en-GB" sz="2800" b="1" dirty="0">
                <a:effectLst/>
                <a:latin typeface="Garamond" panose="02020404030301010803" pitchFamily="18" charset="0"/>
                <a:ea typeface="Times New Roman" panose="02020603050405020304" pitchFamily="18" charset="0"/>
                <a:cs typeface="Times New Roman" panose="02020603050405020304" pitchFamily="18" charset="0"/>
              </a:rPr>
              <a:t>Seminar activity 1: Reflecting on the </a:t>
            </a:r>
            <a:r>
              <a:rPr lang="en-GB" sz="2800" b="1" i="1" dirty="0">
                <a:effectLst/>
                <a:latin typeface="Garamond" panose="02020404030301010803" pitchFamily="18" charset="0"/>
                <a:ea typeface="Times New Roman" panose="02020603050405020304" pitchFamily="18" charset="0"/>
                <a:cs typeface="Times New Roman" panose="02020603050405020304" pitchFamily="18" charset="0"/>
              </a:rPr>
              <a:t>Poetics</a:t>
            </a:r>
            <a:endParaRPr lang="en-GB" sz="28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01213"/>
            <a:ext cx="10695039" cy="5075749"/>
          </a:xfrm>
        </p:spPr>
        <p:txBody>
          <a:bodyPr>
            <a:normAutofit/>
          </a:bodyPr>
          <a:lstStyle/>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Read the extracts from Aristotle’s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Poetics</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Then, in small groups, try to answer one or more of the following questions (these will be allocated):</a:t>
            </a:r>
          </a:p>
          <a:p>
            <a:pPr marL="342900" lvl="0" indent="-342900">
              <a:spcBef>
                <a:spcPts val="1200"/>
              </a:spcBef>
              <a:spcAft>
                <a:spcPts val="600"/>
              </a:spcAft>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Why should plot be more important than character? (You will find part of Aristotle’s own answer at the bottom of p. 11)</a:t>
            </a:r>
          </a:p>
          <a:p>
            <a:pPr marL="342900" lvl="0" indent="-342900">
              <a:spcBef>
                <a:spcPts val="1200"/>
              </a:spcBef>
              <a:spcAft>
                <a:spcPts val="600"/>
              </a:spcAft>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Why should the protagonists in tragedy be ‘distinguished’ (p. 21), i.e. of high social rank?</a:t>
            </a:r>
          </a:p>
          <a:p>
            <a:pPr marL="342900" lvl="0" indent="-342900">
              <a:spcBef>
                <a:spcPts val="1200"/>
              </a:spcBef>
              <a:spcAft>
                <a:spcPts val="600"/>
              </a:spcAft>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When discussing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hamartia</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Aristotle refers to ‘a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serious</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error’ (p. 21; my italics). This implies that an agent can make mistakes without necessarily falling into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hamartia</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What do you think makes the difference between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hamartia</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and a more trivial kind of mistake?</a:t>
            </a:r>
          </a:p>
          <a:p>
            <a:pPr marL="342900" lvl="0" indent="-342900">
              <a:spcBef>
                <a:spcPts val="1200"/>
              </a:spcBef>
              <a:spcAft>
                <a:spcPts val="600"/>
              </a:spcAft>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Aristotle claims that a complex plot (i.e. one that involves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peripeteia</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and/or </a:t>
            </a:r>
            <a:r>
              <a:rPr lang="en-GB" sz="1800" i="1" dirty="0">
                <a:effectLst/>
                <a:latin typeface="Garamond" panose="02020404030301010803" pitchFamily="18" charset="0"/>
                <a:ea typeface="Times New Roman" panose="02020603050405020304" pitchFamily="18" charset="0"/>
                <a:cs typeface="Times New Roman" panose="02020603050405020304" pitchFamily="18" charset="0"/>
              </a:rPr>
              <a:t>anagnorisis</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makes for a better tragedy than a simple plot. Why might this be the case?</a:t>
            </a:r>
          </a:p>
          <a:p>
            <a:pPr marL="342900" lvl="0" indent="-342900">
              <a:spcBef>
                <a:spcPts val="1200"/>
              </a:spcBef>
              <a:spcAft>
                <a:spcPts val="600"/>
              </a:spcAft>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From a dramatist’s perspective, what are the benefits of taking subject-matter from mythology, rather than inventing something original?</a:t>
            </a:r>
          </a:p>
          <a:p>
            <a:pPr marL="342900" lvl="0" indent="-342900">
              <a:spcBef>
                <a:spcPts val="1200"/>
              </a:spcBef>
              <a:spcAft>
                <a:spcPts val="600"/>
              </a:spcAft>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Why should an audience find a tragedy pleasurable?</a:t>
            </a:r>
          </a:p>
        </p:txBody>
      </p:sp>
    </p:spTree>
    <p:extLst>
      <p:ext uri="{BB962C8B-B14F-4D97-AF65-F5344CB8AC3E}">
        <p14:creationId xmlns:p14="http://schemas.microsoft.com/office/powerpoint/2010/main" val="333197862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172131" y="293928"/>
            <a:ext cx="5608075" cy="774220"/>
          </a:xfrm>
        </p:spPr>
        <p:txBody>
          <a:bodyPr>
            <a:normAutofit/>
          </a:bodyPr>
          <a:lstStyle/>
          <a:p>
            <a:pPr>
              <a:spcAft>
                <a:spcPts val="600"/>
              </a:spcAft>
            </a:pPr>
            <a:r>
              <a:rPr lang="en-GB" sz="2800" b="1" dirty="0">
                <a:effectLst/>
                <a:latin typeface="Garamond" panose="02020404030301010803" pitchFamily="18" charset="0"/>
                <a:ea typeface="Times New Roman" panose="02020603050405020304" pitchFamily="18" charset="0"/>
                <a:cs typeface="Times New Roman" panose="02020603050405020304" pitchFamily="18" charset="0"/>
              </a:rPr>
              <a:t>Seminar activity 2: Storyboarding</a:t>
            </a:r>
          </a:p>
        </p:txBody>
      </p:sp>
      <p:sp>
        <p:nvSpPr>
          <p:cNvPr id="3" name="Content Placeholder 2"/>
          <p:cNvSpPr>
            <a:spLocks noGrp="1"/>
          </p:cNvSpPr>
          <p:nvPr>
            <p:ph idx="1"/>
          </p:nvPr>
        </p:nvSpPr>
        <p:spPr>
          <a:xfrm>
            <a:off x="838200" y="953729"/>
            <a:ext cx="10695039" cy="5610343"/>
          </a:xfrm>
        </p:spPr>
        <p:txBody>
          <a:bodyPr>
            <a:normAutofit fontScale="92500" lnSpcReduction="20000"/>
          </a:bodyPr>
          <a:lstStyle/>
          <a:p>
            <a:pPr marL="0" indent="0">
              <a:spcAft>
                <a:spcPts val="600"/>
              </a:spcAft>
              <a:buNone/>
            </a:pPr>
            <a:r>
              <a:rPr lang="en-GB" sz="1800" b="1" dirty="0">
                <a:effectLst/>
                <a:latin typeface="Garamond" panose="02020404030301010803" pitchFamily="18" charset="0"/>
                <a:ea typeface="Times New Roman" panose="02020603050405020304" pitchFamily="18" charset="0"/>
                <a:cs typeface="Times New Roman" panose="02020603050405020304" pitchFamily="18" charset="0"/>
              </a:rPr>
              <a:t>In small groups, identify a famous public figure</a:t>
            </a: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 either from history or from the present, who could be the protagonist of a tragedy. Then think about how a tragedy based on this figure’s career could be made to comply with Aristotle’s principles. You may well find that you have to:</a:t>
            </a:r>
          </a:p>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locate information about your chosen protagonist (feel free to search online information sources during this phase of the seminar);</a:t>
            </a:r>
          </a:p>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select and/or distort the historical facts quite significantly.</a:t>
            </a:r>
          </a:p>
          <a:p>
            <a:pPr marL="0" indent="0">
              <a:spcAft>
                <a:spcPts val="600"/>
              </a:spcAft>
              <a:buNone/>
            </a:pPr>
            <a:endParaRPr lang="en-GB" sz="1800" b="1" dirty="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spcAft>
                <a:spcPts val="600"/>
              </a:spcAft>
              <a:buNone/>
            </a:pPr>
            <a:r>
              <a:rPr lang="en-GB" sz="1800" b="1" dirty="0">
                <a:effectLst/>
                <a:latin typeface="Garamond" panose="02020404030301010803" pitchFamily="18" charset="0"/>
                <a:ea typeface="Times New Roman" panose="02020603050405020304" pitchFamily="18" charset="0"/>
                <a:cs typeface="Times New Roman" panose="02020603050405020304" pitchFamily="18" charset="0"/>
              </a:rPr>
              <a:t>Write brief notes or bullet points under each of the following headings:</a:t>
            </a:r>
          </a:p>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1.	Mythos: you can’t tell the whole life story of your protagonist. So, where would you choose to begin and end the action?</a:t>
            </a:r>
          </a:p>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2.	Ethos: what kind of a person is your protagonist? (This means her/his fundamental, permanent character traits – not temporary phases that s/he goes through)</a:t>
            </a:r>
          </a:p>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3.	Dianoia: how does your protagonist respond to situations, challenges, etc.?</a:t>
            </a:r>
          </a:p>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4.	Peripeteia: is there a surprising reversal in your protagonist’s situation? A reversal of this kind can’t come out of thin air – it has to be logically connected with the rest of the plot. How could this connection be made?</a:t>
            </a:r>
          </a:p>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5.	Anagnorisis (‘recognition’): does your protagonist gain knowledge in a way that affects her/his downfall, e.g. realizing that s/he has done something that s/he wouldn’t have done if s/he’d been in full possession of the facts?</a:t>
            </a:r>
          </a:p>
          <a:p>
            <a:pPr>
              <a:spcAft>
                <a:spcPts val="600"/>
              </a:spcAft>
            </a:pPr>
            <a:r>
              <a:rPr lang="en-GB" sz="1800" dirty="0">
                <a:effectLst/>
                <a:latin typeface="Garamond" panose="02020404030301010803" pitchFamily="18" charset="0"/>
                <a:ea typeface="Times New Roman" panose="02020603050405020304" pitchFamily="18" charset="0"/>
                <a:cs typeface="Times New Roman" panose="02020603050405020304" pitchFamily="18" charset="0"/>
              </a:rPr>
              <a:t>6.	Hamartia (‘error’): what crucial error(s) does your protagonist make, and how do these cause her/his fortune to change?</a:t>
            </a:r>
          </a:p>
        </p:txBody>
      </p:sp>
    </p:spTree>
    <p:extLst>
      <p:ext uri="{BB962C8B-B14F-4D97-AF65-F5344CB8AC3E}">
        <p14:creationId xmlns:p14="http://schemas.microsoft.com/office/powerpoint/2010/main" val="177866914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erson wearing a garment&#10;&#10;Description automatically generated with low confidence">
            <a:extLst>
              <a:ext uri="{FF2B5EF4-FFF2-40B4-BE49-F238E27FC236}">
                <a16:creationId xmlns:a16="http://schemas.microsoft.com/office/drawing/2014/main" id="{65734DEE-46DB-3EA9-70C7-B7FEC5ACC30F}"/>
              </a:ext>
            </a:extLst>
          </p:cNvPr>
          <p:cNvPicPr>
            <a:picLocks noChangeAspect="1"/>
          </p:cNvPicPr>
          <p:nvPr/>
        </p:nvPicPr>
        <p:blipFill rotWithShape="1">
          <a:blip r:embed="rId2"/>
          <a:srcRect t="5137" r="-1" b="3445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0"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AD1B8B-60AA-C44B-0EEF-CDA55723C35E}"/>
              </a:ext>
            </a:extLst>
          </p:cNvPr>
          <p:cNvSpPr>
            <a:spLocks noGrp="1"/>
          </p:cNvSpPr>
          <p:nvPr>
            <p:ph type="title"/>
          </p:nvPr>
        </p:nvSpPr>
        <p:spPr>
          <a:xfrm>
            <a:off x="917794" y="604438"/>
            <a:ext cx="4782458" cy="1325563"/>
          </a:xfrm>
        </p:spPr>
        <p:txBody>
          <a:bodyPr>
            <a:normAutofit/>
          </a:bodyPr>
          <a:lstStyle/>
          <a:p>
            <a:r>
              <a:rPr lang="en-GB" sz="2800" dirty="0"/>
              <a:t>Next week: Euripides’ </a:t>
            </a:r>
            <a:r>
              <a:rPr lang="en-GB" sz="2800" i="1" dirty="0"/>
              <a:t>Bacchae </a:t>
            </a:r>
            <a:endParaRPr lang="en-GB" sz="2800" dirty="0"/>
          </a:p>
        </p:txBody>
      </p:sp>
      <p:sp>
        <p:nvSpPr>
          <p:cNvPr id="3" name="Content Placeholder 2">
            <a:extLst>
              <a:ext uri="{FF2B5EF4-FFF2-40B4-BE49-F238E27FC236}">
                <a16:creationId xmlns:a16="http://schemas.microsoft.com/office/drawing/2014/main" id="{5EC0D538-60FB-6926-D69C-D92A1A9B668E}"/>
              </a:ext>
            </a:extLst>
          </p:cNvPr>
          <p:cNvSpPr>
            <a:spLocks noGrp="1"/>
          </p:cNvSpPr>
          <p:nvPr>
            <p:ph idx="1"/>
          </p:nvPr>
        </p:nvSpPr>
        <p:spPr>
          <a:xfrm>
            <a:off x="804672" y="2413262"/>
            <a:ext cx="4782458" cy="3640404"/>
          </a:xfrm>
        </p:spPr>
        <p:txBody>
          <a:bodyPr anchor="t">
            <a:normAutofit/>
          </a:bodyPr>
          <a:lstStyle/>
          <a:p>
            <a:pPr marL="609600" indent="-609600">
              <a:defRPr/>
            </a:pPr>
            <a:r>
              <a:rPr lang="en-GB" altLang="en-US" dirty="0"/>
              <a:t>The god of theatre and illusion, song and dance, appears on stage... For a human sacrifice?</a:t>
            </a:r>
          </a:p>
          <a:p>
            <a:pPr marL="609600" indent="-609600">
              <a:defRPr/>
            </a:pPr>
            <a:r>
              <a:rPr lang="en-GB" altLang="en-US" dirty="0"/>
              <a:t>The final form of Greek tragedy…?</a:t>
            </a:r>
          </a:p>
          <a:p>
            <a:pPr marL="609600" indent="-609600">
              <a:defRPr/>
            </a:pPr>
            <a:r>
              <a:rPr lang="en-GB" altLang="en-US" i="1" dirty="0"/>
              <a:t>Bacchae</a:t>
            </a:r>
            <a:r>
              <a:rPr lang="en-GB" altLang="en-US" dirty="0"/>
              <a:t> was first performed in Athens c.405 BCE, 1-2 years after Euripides’ death</a:t>
            </a:r>
          </a:p>
          <a:p>
            <a:pPr marL="609600" indent="-609600">
              <a:defRPr/>
            </a:pPr>
            <a:r>
              <a:rPr lang="en-GB" altLang="en-US" dirty="0"/>
              <a:t>25 years into the Peloponnesian War (primarily Sparta vs Athens)</a:t>
            </a:r>
          </a:p>
          <a:p>
            <a:endParaRPr lang="en-GB" dirty="0"/>
          </a:p>
        </p:txBody>
      </p:sp>
    </p:spTree>
    <p:extLst>
      <p:ext uri="{BB962C8B-B14F-4D97-AF65-F5344CB8AC3E}">
        <p14:creationId xmlns:p14="http://schemas.microsoft.com/office/powerpoint/2010/main" val="36246897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3">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01931B-0E6C-5534-2778-FC0FC0890047}"/>
              </a:ext>
            </a:extLst>
          </p:cNvPr>
          <p:cNvPicPr>
            <a:picLocks noChangeAspect="1"/>
          </p:cNvPicPr>
          <p:nvPr/>
        </p:nvPicPr>
        <p:blipFill rotWithShape="1">
          <a:blip r:embed="rId3"/>
          <a:srcRect l="20538" r="28416" b="-1"/>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a:extLst>
              <a:ext uri="{FF2B5EF4-FFF2-40B4-BE49-F238E27FC236}">
                <a16:creationId xmlns:a16="http://schemas.microsoft.com/office/drawing/2014/main" id="{A6595215-BA75-1863-4CBD-8E9BF370AEEC}"/>
              </a:ext>
              <a:ext uri="{C183D7F6-B498-43B3-948B-1728B52AA6E4}">
                <adec:decorative xmlns:adec="http://schemas.microsoft.com/office/drawing/2017/decorative" val="1"/>
              </a:ext>
            </a:extLst>
          </p:cNvPr>
          <p:cNvPicPr>
            <a:picLocks noChangeAspect="1"/>
          </p:cNvPicPr>
          <p:nvPr/>
        </p:nvPicPr>
        <p:blipFill rotWithShape="1">
          <a:blip r:embed="rId4"/>
          <a:srcRect l="22073" r="22077" b="2"/>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51" name="Freeform: Shape 45">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Freeform: Shape 47">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38913" y="871268"/>
            <a:ext cx="3430958" cy="5046453"/>
          </a:xfrm>
        </p:spPr>
        <p:txBody>
          <a:bodyPr anchor="b">
            <a:normAutofit/>
          </a:bodyPr>
          <a:lstStyle/>
          <a:p>
            <a:pPr algn="l"/>
            <a:r>
              <a:rPr lang="en-GB" sz="1600" b="1" dirty="0">
                <a:latin typeface="Times New Roman" panose="02020603050405020304" pitchFamily="18" charset="0"/>
                <a:cs typeface="Times New Roman" panose="02020603050405020304" pitchFamily="18" charset="0"/>
              </a:rPr>
              <a:t>(Recapping last session): </a:t>
            </a:r>
            <a:br>
              <a:rPr lang="en-GB" sz="1600" b="1" dirty="0">
                <a:latin typeface="Times New Roman" panose="02020603050405020304" pitchFamily="18" charset="0"/>
                <a:cs typeface="Times New Roman" panose="02020603050405020304" pitchFamily="18" charset="0"/>
              </a:rPr>
            </a:br>
            <a:br>
              <a:rPr lang="en-GB" sz="1600" b="1" dirty="0">
                <a:latin typeface="Times New Roman" panose="02020603050405020304" pitchFamily="18" charset="0"/>
                <a:cs typeface="Times New Roman" panose="02020603050405020304" pitchFamily="18" charset="0"/>
              </a:rPr>
            </a:br>
            <a:r>
              <a:rPr lang="en-GB" sz="1600" b="1" dirty="0">
                <a:latin typeface="Times New Roman" panose="02020603050405020304" pitchFamily="18" charset="0"/>
                <a:cs typeface="Times New Roman" panose="02020603050405020304" pitchFamily="18" charset="0"/>
              </a:rPr>
              <a:t>--what is tragedy?</a:t>
            </a:r>
            <a:br>
              <a:rPr lang="en-GB" sz="1600" b="1" dirty="0">
                <a:latin typeface="Times New Roman" panose="02020603050405020304" pitchFamily="18" charset="0"/>
                <a:cs typeface="Times New Roman" panose="02020603050405020304" pitchFamily="18" charset="0"/>
              </a:rPr>
            </a:br>
            <a:r>
              <a:rPr lang="en-GB" sz="1600" b="1"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Aristotle’s definition coming up</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-different definitions through time</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-genre…</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-&gt;looking at ancient Greece tragic theatre today</a:t>
            </a:r>
            <a:br>
              <a:rPr lang="en-GB" sz="1600" b="1" dirty="0">
                <a:latin typeface="Times New Roman" panose="02020603050405020304" pitchFamily="18" charset="0"/>
                <a:cs typeface="Times New Roman" panose="02020603050405020304" pitchFamily="18" charset="0"/>
              </a:rPr>
            </a:br>
            <a:br>
              <a:rPr lang="en-GB" sz="1600" b="1" dirty="0">
                <a:latin typeface="Times New Roman" panose="02020603050405020304" pitchFamily="18" charset="0"/>
                <a:cs typeface="Times New Roman" panose="02020603050405020304" pitchFamily="18" charset="0"/>
              </a:rPr>
            </a:br>
            <a:r>
              <a:rPr lang="en-GB" sz="1600" b="1" dirty="0">
                <a:latin typeface="Times New Roman" panose="02020603050405020304" pitchFamily="18" charset="0"/>
                <a:cs typeface="Times New Roman" panose="02020603050405020304" pitchFamily="18" charset="0"/>
              </a:rPr>
              <a:t>--any ideas why I chose this image?</a:t>
            </a:r>
            <a:br>
              <a:rPr lang="en-GB" sz="1600" b="1"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 Fresco by Raphael (Italian Renaissance; painted 1509-1522; Vatican)</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The School of Athens</a:t>
            </a:r>
            <a:br>
              <a:rPr lang="en-GB" sz="1600" i="1" dirty="0">
                <a:latin typeface="Times New Roman" panose="02020603050405020304" pitchFamily="18" charset="0"/>
                <a:cs typeface="Times New Roman" panose="02020603050405020304" pitchFamily="18" charset="0"/>
              </a:rPr>
            </a:br>
            <a:r>
              <a:rPr lang="en-GB" sz="1600" i="1"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Leonardo da Vinci as Plato; Aristotle in blue</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-Greek philosophy/science/art/literature</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-Christian reception/afterlives of antiquity</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-rediscovery of Greek culture</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(we’ll return to this at end)</a:t>
            </a:r>
            <a:br>
              <a:rPr lang="en-GB" sz="1000" dirty="0">
                <a:latin typeface="Times New Roman" panose="02020603050405020304" pitchFamily="18" charset="0"/>
                <a:cs typeface="Times New Roman" panose="02020603050405020304" pitchFamily="18" charset="0"/>
              </a:rPr>
            </a:br>
            <a:endParaRPr lang="en-GB" sz="1000" b="1"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52" name="Rectangle 5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88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reconstruction of the theatre of DIonysus, Athens">
            <a:extLst>
              <a:ext uri="{FF2B5EF4-FFF2-40B4-BE49-F238E27FC236}">
                <a16:creationId xmlns:a16="http://schemas.microsoft.com/office/drawing/2014/main" id="{2D4E7875-0996-0916-B729-FE1BF4EF59FC}"/>
              </a:ext>
            </a:extLst>
          </p:cNvPr>
          <p:cNvPicPr>
            <a:picLocks noChangeAspect="1"/>
          </p:cNvPicPr>
          <p:nvPr/>
        </p:nvPicPr>
        <p:blipFill rotWithShape="1">
          <a:blip r:embed="rId2"/>
          <a:srcRect l="8489" r="19804"/>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4375" name="Freeform: Shape 1435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376" name="Freeform: Shape 1435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7" name="Rectangle 2">
            <a:extLst>
              <a:ext uri="{FF2B5EF4-FFF2-40B4-BE49-F238E27FC236}">
                <a16:creationId xmlns:a16="http://schemas.microsoft.com/office/drawing/2014/main" id="{4758440F-95C3-E57E-7FDC-27EB6440FE54}"/>
              </a:ext>
            </a:extLst>
          </p:cNvPr>
          <p:cNvSpPr>
            <a:spLocks noGrp="1" noChangeArrowheads="1"/>
          </p:cNvSpPr>
          <p:nvPr>
            <p:ph type="title"/>
          </p:nvPr>
        </p:nvSpPr>
        <p:spPr>
          <a:xfrm>
            <a:off x="804673" y="1396289"/>
            <a:ext cx="4782458" cy="1325563"/>
          </a:xfrm>
        </p:spPr>
        <p:txBody>
          <a:bodyPr>
            <a:normAutofit/>
          </a:bodyPr>
          <a:lstStyle/>
          <a:p>
            <a:pPr eaLnBrk="1" hangingPunct="1">
              <a:defRPr/>
            </a:pPr>
            <a:r>
              <a:rPr lang="en-GB" altLang="en-US" dirty="0"/>
              <a:t>Plan for the session </a:t>
            </a:r>
            <a:br>
              <a:rPr lang="en-GB" altLang="en-US" dirty="0"/>
            </a:br>
            <a:r>
              <a:rPr lang="en-GB" altLang="en-US" dirty="0"/>
              <a:t>(assumes prior reading from </a:t>
            </a:r>
            <a:r>
              <a:rPr lang="en-GB" altLang="en-US" dirty="0" err="1"/>
              <a:t>QMPlus</a:t>
            </a:r>
            <a:r>
              <a:rPr lang="en-GB" altLang="en-US" dirty="0"/>
              <a:t>; </a:t>
            </a:r>
            <a:br>
              <a:rPr lang="en-GB" altLang="en-US" dirty="0"/>
            </a:br>
            <a:r>
              <a:rPr lang="en-GB" altLang="en-US" u="sng" dirty="0"/>
              <a:t>have the handout ready for later!</a:t>
            </a:r>
            <a:r>
              <a:rPr lang="en-GB" altLang="en-US" dirty="0"/>
              <a:t>)</a:t>
            </a:r>
            <a:endParaRPr lang="en-US" altLang="en-US" dirty="0"/>
          </a:p>
        </p:txBody>
      </p:sp>
      <p:sp>
        <p:nvSpPr>
          <p:cNvPr id="7171" name="Rectangle 3">
            <a:extLst>
              <a:ext uri="{FF2B5EF4-FFF2-40B4-BE49-F238E27FC236}">
                <a16:creationId xmlns:a16="http://schemas.microsoft.com/office/drawing/2014/main" id="{E07A106D-F7C0-62BA-8473-D7C98AC0350C}"/>
              </a:ext>
            </a:extLst>
          </p:cNvPr>
          <p:cNvSpPr>
            <a:spLocks noGrp="1" noChangeArrowheads="1"/>
          </p:cNvSpPr>
          <p:nvPr>
            <p:ph type="body" idx="1"/>
          </p:nvPr>
        </p:nvSpPr>
        <p:spPr>
          <a:xfrm>
            <a:off x="804672" y="2871982"/>
            <a:ext cx="4782458" cy="3181684"/>
          </a:xfrm>
        </p:spPr>
        <p:txBody>
          <a:bodyPr anchor="t">
            <a:normAutofit/>
          </a:bodyPr>
          <a:lstStyle/>
          <a:p>
            <a:pPr marL="609600" indent="-609600">
              <a:buFont typeface="Wingdings" panose="05000000000000000000" pitchFamily="2" charset="2"/>
              <a:buAutoNum type="arabicPeriod"/>
              <a:defRPr/>
            </a:pPr>
            <a:r>
              <a:rPr lang="en-GB" altLang="en-US" sz="1500" dirty="0"/>
              <a:t>Tragedy in context: Athens, 5</a:t>
            </a:r>
            <a:r>
              <a:rPr lang="en-GB" altLang="en-US" sz="1500" baseline="30000" dirty="0"/>
              <a:t>th</a:t>
            </a:r>
            <a:r>
              <a:rPr lang="en-GB" altLang="en-US" sz="1500" dirty="0"/>
              <a:t> century BCE</a:t>
            </a:r>
          </a:p>
          <a:p>
            <a:pPr marL="609600" indent="-609600">
              <a:buFont typeface="Wingdings" panose="05000000000000000000" pitchFamily="2" charset="2"/>
              <a:buAutoNum type="arabicPeriod"/>
              <a:defRPr/>
            </a:pPr>
            <a:r>
              <a:rPr lang="en-GB" altLang="en-US" sz="1500" dirty="0"/>
              <a:t>Tragedy in performance</a:t>
            </a:r>
          </a:p>
          <a:p>
            <a:pPr marL="609600" indent="-609600">
              <a:buFont typeface="Wingdings" panose="05000000000000000000" pitchFamily="2" charset="2"/>
              <a:buAutoNum type="arabicPeriod"/>
              <a:defRPr/>
            </a:pPr>
            <a:r>
              <a:rPr lang="en-GB" altLang="en-US" sz="1500" dirty="0"/>
              <a:t>Ancient tragic theory: Aristotle’s </a:t>
            </a:r>
            <a:r>
              <a:rPr lang="en-GB" altLang="en-US" sz="1500" i="1" dirty="0"/>
              <a:t>Poetics</a:t>
            </a:r>
          </a:p>
          <a:p>
            <a:pPr marL="609600" indent="-609600">
              <a:buFont typeface="Wingdings" panose="05000000000000000000" pitchFamily="2" charset="2"/>
              <a:buAutoNum type="arabicPeriod"/>
              <a:defRPr/>
            </a:pPr>
            <a:r>
              <a:rPr lang="en-GB" altLang="en-US" sz="1500" dirty="0"/>
              <a:t>Aristotle’s literary theory</a:t>
            </a:r>
          </a:p>
          <a:p>
            <a:pPr marL="609600" indent="-609600">
              <a:buFont typeface="Wingdings" panose="05000000000000000000" pitchFamily="2" charset="2"/>
              <a:buAutoNum type="arabicPeriod"/>
              <a:defRPr/>
            </a:pPr>
            <a:r>
              <a:rPr lang="en-GB" altLang="en-US" sz="1500" dirty="0"/>
              <a:t>Aristotle’s theory of tragedy</a:t>
            </a:r>
          </a:p>
          <a:p>
            <a:pPr marL="609600" indent="-609600">
              <a:buFont typeface="Wingdings" panose="05000000000000000000" pitchFamily="2" charset="2"/>
              <a:buAutoNum type="arabicPeriod"/>
              <a:defRPr/>
            </a:pPr>
            <a:r>
              <a:rPr lang="en-GB" altLang="en-US" sz="1500" dirty="0"/>
              <a:t>Aristotle’s afterlives</a:t>
            </a:r>
          </a:p>
          <a:p>
            <a:pPr marL="609600" indent="-609600">
              <a:buFont typeface="Wingdings" panose="05000000000000000000" pitchFamily="2" charset="2"/>
              <a:buAutoNum type="arabicPeriod"/>
              <a:defRPr/>
            </a:pPr>
            <a:endParaRPr lang="en-GB" altLang="en-US" sz="1500" dirty="0"/>
          </a:p>
          <a:p>
            <a:pPr marL="609600" indent="-609600">
              <a:buFont typeface="Wingdings" panose="05000000000000000000" pitchFamily="2" charset="2"/>
              <a:buAutoNum type="arabicPeriod"/>
              <a:defRPr/>
            </a:pPr>
            <a:r>
              <a:rPr lang="en-GB" altLang="en-US" sz="1500" dirty="0"/>
              <a:t>Seminars: group work on specific passages</a:t>
            </a:r>
            <a:endParaRPr lang="en-US" altLang="en-US" sz="1500" dirty="0"/>
          </a:p>
        </p:txBody>
      </p:sp>
    </p:spTree>
    <p:extLst>
      <p:ext uri="{BB962C8B-B14F-4D97-AF65-F5344CB8AC3E}">
        <p14:creationId xmlns:p14="http://schemas.microsoft.com/office/powerpoint/2010/main" val="1990804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5AAA8AB4-27F0-7FBC-71AC-10EBCB6502F9}"/>
              </a:ext>
            </a:extLst>
          </p:cNvPr>
          <p:cNvSpPr>
            <a:spLocks noGrp="1" noChangeArrowheads="1"/>
          </p:cNvSpPr>
          <p:nvPr>
            <p:ph type="title"/>
          </p:nvPr>
        </p:nvSpPr>
        <p:spPr>
          <a:xfrm>
            <a:off x="6289158" y="377073"/>
            <a:ext cx="5711379" cy="904972"/>
          </a:xfrm>
        </p:spPr>
        <p:txBody>
          <a:bodyPr>
            <a:normAutofit/>
          </a:bodyPr>
          <a:lstStyle/>
          <a:p>
            <a:pPr eaLnBrk="1" hangingPunct="1">
              <a:defRPr/>
            </a:pPr>
            <a:r>
              <a:rPr lang="en-GB" altLang="en-US" sz="2800" dirty="0"/>
              <a:t>Tragedy in context: Athens, 5</a:t>
            </a:r>
            <a:r>
              <a:rPr lang="en-GB" altLang="en-US" sz="2800" baseline="30000" dirty="0"/>
              <a:t>th</a:t>
            </a:r>
            <a:r>
              <a:rPr lang="en-GB" altLang="en-US" sz="2800" dirty="0"/>
              <a:t> C BCE</a:t>
            </a:r>
            <a:endParaRPr lang="en-US" altLang="en-US" sz="2800" dirty="0"/>
          </a:p>
        </p:txBody>
      </p:sp>
      <p:sp>
        <p:nvSpPr>
          <p:cNvPr id="15366" name="Freeform: Shape 15365">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Map&#10;&#10;Description automatically generated">
            <a:extLst>
              <a:ext uri="{FF2B5EF4-FFF2-40B4-BE49-F238E27FC236}">
                <a16:creationId xmlns:a16="http://schemas.microsoft.com/office/drawing/2014/main" id="{104B043F-4B33-2D04-ED01-CA6B5680E3CE}"/>
              </a:ext>
            </a:extLst>
          </p:cNvPr>
          <p:cNvPicPr>
            <a:picLocks noChangeAspect="1"/>
          </p:cNvPicPr>
          <p:nvPr/>
        </p:nvPicPr>
        <p:blipFill rotWithShape="1">
          <a:blip r:embed="rId2"/>
          <a:srcRect l="5897" r="1"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8195" name="Rectangle 3">
            <a:extLst>
              <a:ext uri="{FF2B5EF4-FFF2-40B4-BE49-F238E27FC236}">
                <a16:creationId xmlns:a16="http://schemas.microsoft.com/office/drawing/2014/main" id="{B97B39DB-29D0-E2D1-8E86-9C7004B449BD}"/>
              </a:ext>
            </a:extLst>
          </p:cNvPr>
          <p:cNvSpPr>
            <a:spLocks noGrp="1" noChangeArrowheads="1"/>
          </p:cNvSpPr>
          <p:nvPr>
            <p:ph type="body" idx="1"/>
          </p:nvPr>
        </p:nvSpPr>
        <p:spPr>
          <a:xfrm>
            <a:off x="5863722" y="1150070"/>
            <a:ext cx="5685150" cy="5449138"/>
          </a:xfrm>
        </p:spPr>
        <p:txBody>
          <a:bodyPr anchor="t">
            <a:normAutofit fontScale="92500" lnSpcReduction="10000"/>
          </a:bodyPr>
          <a:lstStyle/>
          <a:p>
            <a:pPr marL="609600" indent="-609600">
              <a:defRPr/>
            </a:pPr>
            <a:r>
              <a:rPr lang="en-GB" altLang="en-US" sz="2100" dirty="0"/>
              <a:t>Athens: a city-state (</a:t>
            </a:r>
            <a:r>
              <a:rPr lang="en-GB" altLang="en-US" sz="2100" i="1" dirty="0"/>
              <a:t>polis</a:t>
            </a:r>
            <a:r>
              <a:rPr lang="en-GB" altLang="en-US" sz="2100" dirty="0"/>
              <a:t>) within the region of Attica</a:t>
            </a:r>
          </a:p>
          <a:p>
            <a:pPr marL="990600" lvl="1" indent="-533400">
              <a:defRPr/>
            </a:pPr>
            <a:r>
              <a:rPr lang="en-GB" altLang="en-US" sz="2100" dirty="0"/>
              <a:t>Attica’s population: c. 200-250,000, generally involved in agricultural labour</a:t>
            </a:r>
          </a:p>
          <a:p>
            <a:pPr marL="990600" lvl="1" indent="-533400">
              <a:defRPr/>
            </a:pPr>
            <a:r>
              <a:rPr lang="en-GB" altLang="en-US" sz="2100" dirty="0"/>
              <a:t>Citizens of Athens: c. 30,000 adult males of appropriate ethnicity</a:t>
            </a:r>
          </a:p>
          <a:p>
            <a:pPr marL="990600" lvl="1" indent="-533400">
              <a:defRPr/>
            </a:pPr>
            <a:r>
              <a:rPr lang="en-GB" altLang="en-US" sz="2100" dirty="0"/>
              <a:t>Athens frequently at war: c. 75% of the time in 5</a:t>
            </a:r>
            <a:r>
              <a:rPr lang="en-GB" altLang="en-US" sz="2100" baseline="30000" dirty="0"/>
              <a:t>th</a:t>
            </a:r>
            <a:r>
              <a:rPr lang="en-GB" altLang="en-US" sz="2100" dirty="0"/>
              <a:t>-4</a:t>
            </a:r>
            <a:r>
              <a:rPr lang="en-GB" altLang="en-US" sz="2100" baseline="30000" dirty="0"/>
              <a:t>th</a:t>
            </a:r>
            <a:r>
              <a:rPr lang="en-GB" altLang="en-US" sz="2100" dirty="0"/>
              <a:t> centuries BCE</a:t>
            </a:r>
          </a:p>
          <a:p>
            <a:pPr marL="990600" lvl="1" indent="-533400">
              <a:defRPr/>
            </a:pPr>
            <a:r>
              <a:rPr lang="en-GB" altLang="en-US" sz="2100" dirty="0"/>
              <a:t>Most citizens were oarsmen in the Athenian navy</a:t>
            </a:r>
          </a:p>
          <a:p>
            <a:pPr marL="609600" indent="-609600">
              <a:defRPr/>
            </a:pPr>
            <a:r>
              <a:rPr lang="en-GB" altLang="en-US" sz="2100" dirty="0"/>
              <a:t>Athens was a democracy – an innovative kind of society</a:t>
            </a:r>
          </a:p>
          <a:p>
            <a:pPr marL="990600" lvl="1" indent="-533400">
              <a:defRPr/>
            </a:pPr>
            <a:r>
              <a:rPr lang="en-GB" altLang="en-US" sz="2100" dirty="0"/>
              <a:t>Decisions made at an Assembly by citizens</a:t>
            </a:r>
          </a:p>
          <a:p>
            <a:pPr marL="990600" lvl="1" indent="-533400">
              <a:defRPr/>
            </a:pPr>
            <a:r>
              <a:rPr lang="en-GB" altLang="en-US" sz="2100" dirty="0"/>
              <a:t>Very high proportion of citizens involved in running the </a:t>
            </a:r>
            <a:r>
              <a:rPr lang="en-GB" altLang="en-US" sz="2100" i="1" dirty="0"/>
              <a:t>polis</a:t>
            </a:r>
            <a:endParaRPr lang="en-GB" altLang="en-US" sz="2100" dirty="0"/>
          </a:p>
          <a:p>
            <a:pPr marL="990600" lvl="1" indent="-533400">
              <a:defRPr/>
            </a:pPr>
            <a:r>
              <a:rPr lang="en-GB" altLang="en-US" sz="2100" dirty="0" err="1"/>
              <a:t>Disenfranchized</a:t>
            </a:r>
            <a:r>
              <a:rPr lang="en-GB" altLang="en-US" sz="2100" dirty="0"/>
              <a:t> sectors of population: women (though they could have an important role in religion), slaves, resident aliens:</a:t>
            </a:r>
          </a:p>
          <a:p>
            <a:pPr marL="990600" lvl="1" indent="-533400">
              <a:defRPr/>
            </a:pPr>
            <a:r>
              <a:rPr lang="en-GB" altLang="en-US" sz="2100" i="1" dirty="0"/>
              <a:t>Performance</a:t>
            </a:r>
            <a:r>
              <a:rPr lang="en-GB" altLang="en-US" sz="2100" dirty="0"/>
              <a:t> was central to Athenian culture: Assembly meetings, religious festivals, etc.</a:t>
            </a:r>
          </a:p>
          <a:p>
            <a:pPr marL="457200" lvl="1" indent="0">
              <a:buNone/>
              <a:defRPr/>
            </a:pPr>
            <a:endParaRPr lang="en-GB" altLang="en-US" sz="1100" dirty="0"/>
          </a:p>
        </p:txBody>
      </p:sp>
      <p:sp>
        <p:nvSpPr>
          <p:cNvPr id="4" name="TextBox 3">
            <a:extLst>
              <a:ext uri="{FF2B5EF4-FFF2-40B4-BE49-F238E27FC236}">
                <a16:creationId xmlns:a16="http://schemas.microsoft.com/office/drawing/2014/main" id="{D418E766-BFB5-F2BA-B353-3B6C223CEC2B}"/>
              </a:ext>
            </a:extLst>
          </p:cNvPr>
          <p:cNvSpPr txBox="1"/>
          <p:nvPr/>
        </p:nvSpPr>
        <p:spPr>
          <a:xfrm>
            <a:off x="405442" y="5684808"/>
            <a:ext cx="4718649" cy="1477328"/>
          </a:xfrm>
          <a:prstGeom prst="rect">
            <a:avLst/>
          </a:prstGeom>
          <a:noFill/>
        </p:spPr>
        <p:txBody>
          <a:bodyPr wrap="square" rtlCol="0">
            <a:spAutoFit/>
          </a:bodyPr>
          <a:lstStyle/>
          <a:p>
            <a:r>
              <a:rPr lang="en-GB" sz="1800" dirty="0">
                <a:solidFill>
                  <a:schemeClr val="accent2">
                    <a:lumMod val="60000"/>
                    <a:lumOff val="40000"/>
                  </a:schemeClr>
                </a:solidFill>
              </a:rPr>
              <a:t>The Athenian democracy was a xenophobic, patriarchal, and imperialist community, economically dependent on slavery and imperial tribute (Hall 1997: 93)</a:t>
            </a:r>
            <a:endParaRPr lang="en-US" altLang="en-US" sz="1800" dirty="0">
              <a:solidFill>
                <a:schemeClr val="accent2">
                  <a:lumMod val="60000"/>
                  <a:lumOff val="40000"/>
                </a:schemeClr>
              </a:solidFill>
            </a:endParaRPr>
          </a:p>
          <a:p>
            <a:endParaRPr lang="en-GB" dirty="0"/>
          </a:p>
        </p:txBody>
      </p:sp>
    </p:spTree>
    <p:extLst>
      <p:ext uri="{BB962C8B-B14F-4D97-AF65-F5344CB8AC3E}">
        <p14:creationId xmlns:p14="http://schemas.microsoft.com/office/powerpoint/2010/main" val="40867400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C815-9A61-FA60-8730-3A96C9A11192}"/>
              </a:ext>
            </a:extLst>
          </p:cNvPr>
          <p:cNvSpPr>
            <a:spLocks noGrp="1"/>
          </p:cNvSpPr>
          <p:nvPr>
            <p:ph type="title"/>
          </p:nvPr>
        </p:nvSpPr>
        <p:spPr>
          <a:xfrm>
            <a:off x="6634134" y="301659"/>
            <a:ext cx="5006336" cy="1234910"/>
          </a:xfrm>
        </p:spPr>
        <p:txBody>
          <a:bodyPr>
            <a:normAutofit/>
          </a:bodyPr>
          <a:lstStyle/>
          <a:p>
            <a:r>
              <a:rPr lang="en-GB" altLang="en-US" sz="2800" dirty="0"/>
              <a:t>Tragedy in context 2: </a:t>
            </a:r>
            <a:br>
              <a:rPr lang="en-GB" altLang="en-US" sz="2800" dirty="0"/>
            </a:br>
            <a:r>
              <a:rPr lang="en-GB" altLang="en-US" sz="2800" dirty="0"/>
              <a:t>		theatre audiences</a:t>
            </a:r>
            <a:endParaRPr lang="en-GB" sz="2800" dirty="0"/>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grass, nature, rock, old&#10;&#10;Description automatically generated">
            <a:extLst>
              <a:ext uri="{FF2B5EF4-FFF2-40B4-BE49-F238E27FC236}">
                <a16:creationId xmlns:a16="http://schemas.microsoft.com/office/drawing/2014/main" id="{03B393CE-2719-7695-8243-A8D7EC463FFF}"/>
              </a:ext>
            </a:extLst>
          </p:cNvPr>
          <p:cNvPicPr>
            <a:picLocks noChangeAspect="1"/>
          </p:cNvPicPr>
          <p:nvPr/>
        </p:nvPicPr>
        <p:blipFill rotWithShape="1">
          <a:blip r:embed="rId2"/>
          <a:srcRect l="17647" r="23718"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96B8430D-8281-2E65-BE8F-570BE3333CF8}"/>
              </a:ext>
            </a:extLst>
          </p:cNvPr>
          <p:cNvSpPr>
            <a:spLocks noGrp="1"/>
          </p:cNvSpPr>
          <p:nvPr>
            <p:ph idx="1"/>
          </p:nvPr>
        </p:nvSpPr>
        <p:spPr>
          <a:xfrm>
            <a:off x="6638578" y="1395167"/>
            <a:ext cx="5004073" cy="4658499"/>
          </a:xfrm>
        </p:spPr>
        <p:txBody>
          <a:bodyPr anchor="t">
            <a:normAutofit lnSpcReduction="10000"/>
          </a:bodyPr>
          <a:lstStyle/>
          <a:p>
            <a:pPr marL="609600" indent="-609600">
              <a:defRPr/>
            </a:pPr>
            <a:r>
              <a:rPr lang="en-GB" altLang="en-US" dirty="0"/>
              <a:t>Audience overwhelmingly comprised citizens</a:t>
            </a:r>
          </a:p>
          <a:p>
            <a:pPr marL="990600" lvl="1" indent="-533400">
              <a:defRPr/>
            </a:pPr>
            <a:r>
              <a:rPr lang="en-GB" altLang="en-US" dirty="0"/>
              <a:t>Foreigners and resident aliens attended; numbers etc unknown</a:t>
            </a:r>
          </a:p>
          <a:p>
            <a:pPr marL="990600" lvl="1" indent="-533400">
              <a:defRPr/>
            </a:pPr>
            <a:r>
              <a:rPr lang="en-GB" altLang="en-US" dirty="0"/>
              <a:t>No reliable evidence for how many women and slaves attended</a:t>
            </a:r>
          </a:p>
          <a:p>
            <a:pPr marL="990600" lvl="1" indent="-533400">
              <a:defRPr/>
            </a:pPr>
            <a:r>
              <a:rPr lang="en-GB" altLang="en-US" dirty="0"/>
              <a:t>Priestesses attended</a:t>
            </a:r>
            <a:endParaRPr lang="en-US" altLang="en-US" dirty="0"/>
          </a:p>
          <a:p>
            <a:pPr marL="609600" indent="-609600">
              <a:defRPr/>
            </a:pPr>
            <a:r>
              <a:rPr lang="en-GB" altLang="en-US" dirty="0"/>
              <a:t>Theatre was ‘a mass social phenomenon’ (Cartledge 1997: 3):</a:t>
            </a:r>
          </a:p>
          <a:p>
            <a:pPr marL="990600" lvl="1" indent="-533400">
              <a:defRPr/>
            </a:pPr>
            <a:r>
              <a:rPr lang="en-GB" altLang="en-US" dirty="0"/>
              <a:t>Element of public funding of performances, from very rich citizens</a:t>
            </a:r>
          </a:p>
          <a:p>
            <a:pPr marL="990600" lvl="1" indent="-533400">
              <a:defRPr/>
            </a:pPr>
            <a:r>
              <a:rPr lang="en-GB" altLang="en-US" dirty="0"/>
              <a:t>Financial support for attendance</a:t>
            </a:r>
          </a:p>
          <a:p>
            <a:pPr marL="990600" lvl="1" indent="-533400">
              <a:defRPr/>
            </a:pPr>
            <a:r>
              <a:rPr lang="en-GB" altLang="en-US" dirty="0"/>
              <a:t>More people attended major festivals than Assembly: most estimates of theatre audiences range from c. 14,000 to c. 17,000</a:t>
            </a:r>
          </a:p>
          <a:p>
            <a:pPr marL="990600" lvl="1" indent="-533400">
              <a:defRPr/>
            </a:pPr>
            <a:r>
              <a:rPr lang="en-GB" altLang="en-US" dirty="0"/>
              <a:t>Tragedies seem to have been directed towards Dionysus; a form of worship</a:t>
            </a:r>
            <a:endParaRPr lang="en-US" altLang="en-US" dirty="0"/>
          </a:p>
          <a:p>
            <a:endParaRPr lang="en-GB" sz="1300" dirty="0"/>
          </a:p>
        </p:txBody>
      </p:sp>
    </p:spTree>
    <p:extLst>
      <p:ext uri="{BB962C8B-B14F-4D97-AF65-F5344CB8AC3E}">
        <p14:creationId xmlns:p14="http://schemas.microsoft.com/office/powerpoint/2010/main" val="34716102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text, cup, clipart&#10;&#10;Description automatically generated">
            <a:extLst>
              <a:ext uri="{FF2B5EF4-FFF2-40B4-BE49-F238E27FC236}">
                <a16:creationId xmlns:a16="http://schemas.microsoft.com/office/drawing/2014/main" id="{16D770B2-892C-EDC0-BCA7-F4878D585802}"/>
              </a:ext>
            </a:extLst>
          </p:cNvPr>
          <p:cNvPicPr>
            <a:picLocks noChangeAspect="1"/>
          </p:cNvPicPr>
          <p:nvPr/>
        </p:nvPicPr>
        <p:blipFill rotWithShape="1">
          <a:blip r:embed="rId2"/>
          <a:srcRect l="8137" r="16225"/>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6390" name="Freeform: Shape 1638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392" name="Freeform: Shape 1639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5" name="Rectangle 2">
            <a:extLst>
              <a:ext uri="{FF2B5EF4-FFF2-40B4-BE49-F238E27FC236}">
                <a16:creationId xmlns:a16="http://schemas.microsoft.com/office/drawing/2014/main" id="{B725F6A8-91DD-864A-8E5B-E2F529EF67AC}"/>
              </a:ext>
            </a:extLst>
          </p:cNvPr>
          <p:cNvSpPr>
            <a:spLocks noGrp="1" noChangeArrowheads="1"/>
          </p:cNvSpPr>
          <p:nvPr>
            <p:ph type="title"/>
          </p:nvPr>
        </p:nvSpPr>
        <p:spPr>
          <a:xfrm>
            <a:off x="6280030" y="245098"/>
            <a:ext cx="5911949" cy="933254"/>
          </a:xfrm>
        </p:spPr>
        <p:txBody>
          <a:bodyPr>
            <a:normAutofit/>
          </a:bodyPr>
          <a:lstStyle/>
          <a:p>
            <a:pPr eaLnBrk="1" hangingPunct="1">
              <a:defRPr/>
            </a:pPr>
            <a:r>
              <a:rPr lang="en-GB" altLang="en-US" sz="2800" dirty="0"/>
              <a:t>Tragedy in context 3: religious festival</a:t>
            </a:r>
            <a:endParaRPr lang="en-US" altLang="en-US" sz="2800" dirty="0"/>
          </a:p>
        </p:txBody>
      </p:sp>
      <p:sp>
        <p:nvSpPr>
          <p:cNvPr id="9219" name="Rectangle 3">
            <a:extLst>
              <a:ext uri="{FF2B5EF4-FFF2-40B4-BE49-F238E27FC236}">
                <a16:creationId xmlns:a16="http://schemas.microsoft.com/office/drawing/2014/main" id="{60EE6A03-E972-BB73-844B-7D13A2D24D80}"/>
              </a:ext>
            </a:extLst>
          </p:cNvPr>
          <p:cNvSpPr>
            <a:spLocks noGrp="1" noChangeArrowheads="1"/>
          </p:cNvSpPr>
          <p:nvPr>
            <p:ph type="body" idx="1"/>
          </p:nvPr>
        </p:nvSpPr>
        <p:spPr>
          <a:xfrm>
            <a:off x="6801435" y="1178352"/>
            <a:ext cx="4819951" cy="4875314"/>
          </a:xfrm>
        </p:spPr>
        <p:txBody>
          <a:bodyPr anchor="t">
            <a:noAutofit/>
          </a:bodyPr>
          <a:lstStyle/>
          <a:p>
            <a:pPr marL="609600" indent="-609600">
              <a:defRPr/>
            </a:pPr>
            <a:r>
              <a:rPr lang="en-GB" altLang="en-US" dirty="0"/>
              <a:t>Religious festivals included two annual play festivals (including ritual animal sacrifice) </a:t>
            </a:r>
          </a:p>
          <a:p>
            <a:pPr marL="609600" indent="-609600">
              <a:defRPr/>
            </a:pPr>
            <a:r>
              <a:rPr lang="en-GB" altLang="en-US" i="1" dirty="0" err="1"/>
              <a:t>Tragoidoi</a:t>
            </a:r>
            <a:r>
              <a:rPr lang="en-GB" altLang="en-US" i="1" dirty="0"/>
              <a:t>: </a:t>
            </a:r>
            <a:r>
              <a:rPr lang="en-GB" altLang="en-US" dirty="0"/>
              <a:t>“song of a goat”? </a:t>
            </a:r>
          </a:p>
          <a:p>
            <a:pPr marL="609600" indent="-609600">
              <a:defRPr/>
            </a:pPr>
            <a:r>
              <a:rPr lang="en-GB" altLang="en-US" dirty="0"/>
              <a:t>in honour of the god Dionysus</a:t>
            </a:r>
          </a:p>
          <a:p>
            <a:pPr marL="990600" lvl="1" indent="-533400">
              <a:defRPr/>
            </a:pPr>
            <a:r>
              <a:rPr lang="en-GB" altLang="en-US" dirty="0"/>
              <a:t>Associated with wine, wild nature, ecstasy, dance, masks and disguise, and mystic initiation</a:t>
            </a:r>
          </a:p>
          <a:p>
            <a:pPr marL="990600" lvl="1" indent="-533400">
              <a:defRPr/>
            </a:pPr>
            <a:r>
              <a:rPr lang="en-GB" altLang="en-US" i="1" dirty="0"/>
              <a:t>In conjunction</a:t>
            </a:r>
            <a:r>
              <a:rPr lang="en-GB" altLang="en-US" dirty="0"/>
              <a:t>, these aspects seem to link Dionysus to mimetic performance</a:t>
            </a:r>
            <a:endParaRPr lang="en-GB" altLang="en-US" i="1" dirty="0"/>
          </a:p>
          <a:p>
            <a:pPr marL="609600" indent="-609600">
              <a:defRPr/>
            </a:pPr>
            <a:r>
              <a:rPr lang="en-GB" altLang="en-US" dirty="0"/>
              <a:t>Festivals had religious, and hence political, significance: both questioning and confirming social values</a:t>
            </a:r>
          </a:p>
          <a:p>
            <a:pPr marL="609600" indent="-609600">
              <a:defRPr/>
            </a:pPr>
            <a:r>
              <a:rPr lang="en-GB" altLang="en-US" dirty="0"/>
              <a:t>Tragedies were performed at these festivals: </a:t>
            </a:r>
            <a:r>
              <a:rPr lang="en-GB" altLang="en-US" i="1" dirty="0"/>
              <a:t>competitive</a:t>
            </a:r>
            <a:r>
              <a:rPr lang="en-GB" altLang="en-US" dirty="0"/>
              <a:t> element</a:t>
            </a:r>
          </a:p>
          <a:p>
            <a:pPr marL="609600" indent="-609600">
              <a:defRPr/>
            </a:pPr>
            <a:r>
              <a:rPr lang="en-GB" altLang="en-US" dirty="0"/>
              <a:t>See: https://www.bbc.co.uk/news/magazine-36276651 </a:t>
            </a:r>
          </a:p>
        </p:txBody>
      </p:sp>
    </p:spTree>
    <p:extLst>
      <p:ext uri="{BB962C8B-B14F-4D97-AF65-F5344CB8AC3E}">
        <p14:creationId xmlns:p14="http://schemas.microsoft.com/office/powerpoint/2010/main" val="15634792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FB4F547C-0CF5-AA39-8D4D-B8E6EDD08729}"/>
              </a:ext>
            </a:extLst>
          </p:cNvPr>
          <p:cNvSpPr>
            <a:spLocks noGrp="1" noChangeArrowheads="1"/>
          </p:cNvSpPr>
          <p:nvPr>
            <p:ph type="title"/>
          </p:nvPr>
        </p:nvSpPr>
        <p:spPr>
          <a:xfrm>
            <a:off x="179109" y="949905"/>
            <a:ext cx="5222450" cy="1325563"/>
          </a:xfrm>
        </p:spPr>
        <p:txBody>
          <a:bodyPr>
            <a:normAutofit/>
          </a:bodyPr>
          <a:lstStyle/>
          <a:p>
            <a:pPr eaLnBrk="1" hangingPunct="1">
              <a:defRPr/>
            </a:pPr>
            <a:r>
              <a:rPr lang="en-GB" altLang="en-US" sz="2800" dirty="0"/>
              <a:t>Tragedy in context 4: performance</a:t>
            </a:r>
            <a:endParaRPr lang="en-US" altLang="en-US" sz="2800" dirty="0"/>
          </a:p>
        </p:txBody>
      </p:sp>
      <p:sp>
        <p:nvSpPr>
          <p:cNvPr id="10243" name="Rectangle 3">
            <a:extLst>
              <a:ext uri="{FF2B5EF4-FFF2-40B4-BE49-F238E27FC236}">
                <a16:creationId xmlns:a16="http://schemas.microsoft.com/office/drawing/2014/main" id="{94CF7B93-DDFE-E744-57A5-5896076B85FC}"/>
              </a:ext>
            </a:extLst>
          </p:cNvPr>
          <p:cNvSpPr>
            <a:spLocks noGrp="1" noChangeArrowheads="1"/>
          </p:cNvSpPr>
          <p:nvPr>
            <p:ph type="body" idx="1"/>
          </p:nvPr>
        </p:nvSpPr>
        <p:spPr>
          <a:xfrm>
            <a:off x="348840" y="2000050"/>
            <a:ext cx="5614809" cy="4036330"/>
          </a:xfrm>
        </p:spPr>
        <p:txBody>
          <a:bodyPr anchor="t">
            <a:noAutofit/>
          </a:bodyPr>
          <a:lstStyle/>
          <a:p>
            <a:pPr marL="609600" indent="-609600">
              <a:defRPr/>
            </a:pPr>
            <a:r>
              <a:rPr lang="en-GB" altLang="en-US" dirty="0"/>
              <a:t>Festival performances in 5</a:t>
            </a:r>
            <a:r>
              <a:rPr lang="en-GB" altLang="en-US" baseline="30000" dirty="0"/>
              <a:t>th</a:t>
            </a:r>
            <a:r>
              <a:rPr lang="en-GB" altLang="en-US" dirty="0"/>
              <a:t> century:</a:t>
            </a:r>
          </a:p>
          <a:p>
            <a:pPr marL="990600" lvl="1" indent="-533400">
              <a:defRPr/>
            </a:pPr>
            <a:r>
              <a:rPr lang="en-GB" altLang="en-US" dirty="0"/>
              <a:t>Open </a:t>
            </a:r>
            <a:r>
              <a:rPr lang="en-GB" altLang="en-US" dirty="0" err="1"/>
              <a:t>semicircular</a:t>
            </a:r>
            <a:r>
              <a:rPr lang="en-GB" altLang="en-US" dirty="0"/>
              <a:t> theatre, though very little detail available</a:t>
            </a:r>
          </a:p>
          <a:p>
            <a:pPr marL="990600" lvl="1" indent="-533400">
              <a:defRPr/>
            </a:pPr>
            <a:r>
              <a:rPr lang="en-GB" altLang="en-US" dirty="0"/>
              <a:t>Normally three tragedies, followed by a satyr play </a:t>
            </a:r>
            <a:r>
              <a:rPr lang="en-GB" altLang="en-US" i="1" dirty="0"/>
              <a:t>(tetralogy)</a:t>
            </a:r>
          </a:p>
          <a:p>
            <a:pPr marL="990600" lvl="1" indent="-533400">
              <a:defRPr/>
            </a:pPr>
            <a:r>
              <a:rPr lang="en-GB" altLang="en-US" dirty="0"/>
              <a:t>Same chorus and actors involved in all four plays</a:t>
            </a:r>
          </a:p>
          <a:p>
            <a:pPr marL="990600" lvl="1" indent="-533400">
              <a:defRPr/>
            </a:pPr>
            <a:r>
              <a:rPr lang="en-GB" altLang="en-US" dirty="0"/>
              <a:t>Actors also typically played multiple roles within a single play</a:t>
            </a:r>
          </a:p>
          <a:p>
            <a:pPr marL="1371600" lvl="2" indent="-457200">
              <a:defRPr/>
            </a:pPr>
            <a:r>
              <a:rPr lang="en-GB" altLang="en-US" dirty="0"/>
              <a:t>‘Three actors’ didn’t include chorus or non-speaking roles</a:t>
            </a:r>
          </a:p>
          <a:p>
            <a:pPr marL="1371600" lvl="2" indent="-457200">
              <a:defRPr/>
            </a:pPr>
            <a:r>
              <a:rPr lang="en-GB" altLang="en-US" i="1" dirty="0"/>
              <a:t>Masks</a:t>
            </a:r>
            <a:r>
              <a:rPr lang="en-GB" altLang="en-US" dirty="0"/>
              <a:t>, covering performers’ whole heads, enabled switching of roles</a:t>
            </a:r>
          </a:p>
          <a:p>
            <a:pPr marL="990600" lvl="1" indent="-533400">
              <a:defRPr/>
            </a:pPr>
            <a:r>
              <a:rPr lang="en-GB" altLang="en-US" dirty="0"/>
              <a:t>Chorus: 12 members for tragedy, then 15 from mid-5</a:t>
            </a:r>
            <a:r>
              <a:rPr lang="en-GB" altLang="en-US" baseline="30000" dirty="0"/>
              <a:t>th</a:t>
            </a:r>
            <a:r>
              <a:rPr lang="en-GB" altLang="en-US" dirty="0"/>
              <a:t> century</a:t>
            </a:r>
          </a:p>
          <a:p>
            <a:pPr marL="990600" lvl="1" indent="-533400">
              <a:defRPr/>
            </a:pPr>
            <a:r>
              <a:rPr lang="en-GB" altLang="en-US" dirty="0"/>
              <a:t>Modern performance tradition very different…</a:t>
            </a:r>
          </a:p>
          <a:p>
            <a:pPr marL="990600" lvl="1" indent="-533400">
              <a:defRPr/>
            </a:pPr>
            <a:endParaRPr lang="en-GB" altLang="en-US" dirty="0"/>
          </a:p>
        </p:txBody>
      </p:sp>
      <p:sp>
        <p:nvSpPr>
          <p:cNvPr id="18493" name="Freeform: Shape 1849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sofa&#10;&#10;Description automatically generated">
            <a:extLst>
              <a:ext uri="{FF2B5EF4-FFF2-40B4-BE49-F238E27FC236}">
                <a16:creationId xmlns:a16="http://schemas.microsoft.com/office/drawing/2014/main" id="{F184EB38-0D04-2127-2333-27D0AA97A966}"/>
              </a:ext>
            </a:extLst>
          </p:cNvPr>
          <p:cNvPicPr>
            <a:picLocks noChangeAspect="1"/>
          </p:cNvPicPr>
          <p:nvPr/>
        </p:nvPicPr>
        <p:blipFill rotWithShape="1">
          <a:blip r:embed="rId2"/>
          <a:srcRect r="-1" b="16723"/>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8495" name="Freeform: Shape 1849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Diagram&#10;&#10;Description automatically generated">
            <a:extLst>
              <a:ext uri="{FF2B5EF4-FFF2-40B4-BE49-F238E27FC236}">
                <a16:creationId xmlns:a16="http://schemas.microsoft.com/office/drawing/2014/main" id="{9DB3D53B-3C34-0DBC-B83D-5B38D8C1DF4E}"/>
              </a:ext>
            </a:extLst>
          </p:cNvPr>
          <p:cNvPicPr>
            <a:picLocks noChangeAspect="1"/>
          </p:cNvPicPr>
          <p:nvPr/>
        </p:nvPicPr>
        <p:blipFill rotWithShape="1">
          <a:blip r:embed="rId3"/>
          <a:srcRect t="8968" r="4" b="2174"/>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F729-0FF9-30A8-72CC-24CAC5E5FEF6}"/>
              </a:ext>
            </a:extLst>
          </p:cNvPr>
          <p:cNvSpPr>
            <a:spLocks noGrp="1"/>
          </p:cNvSpPr>
          <p:nvPr>
            <p:ph type="title"/>
          </p:nvPr>
        </p:nvSpPr>
        <p:spPr>
          <a:xfrm>
            <a:off x="6453921" y="208512"/>
            <a:ext cx="5308311" cy="1082961"/>
          </a:xfrm>
        </p:spPr>
        <p:txBody>
          <a:bodyPr>
            <a:normAutofit/>
          </a:bodyPr>
          <a:lstStyle/>
          <a:p>
            <a:r>
              <a:rPr lang="en-GB" sz="2800" dirty="0"/>
              <a:t>Tragedy in context 5: </a:t>
            </a:r>
            <a:br>
              <a:rPr lang="en-GB" sz="2800" dirty="0"/>
            </a:br>
            <a:r>
              <a:rPr lang="en-GB" sz="2800" dirty="0"/>
              <a:t>		the surviving plays</a:t>
            </a:r>
          </a:p>
        </p:txBody>
      </p:sp>
      <p:sp>
        <p:nvSpPr>
          <p:cNvPr id="69" name="Freeform: Shape 6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D7EF9D28-164E-ED24-DFDB-7931E1B36594}"/>
              </a:ext>
            </a:extLst>
          </p:cNvPr>
          <p:cNvPicPr>
            <a:picLocks noChangeAspect="1"/>
          </p:cNvPicPr>
          <p:nvPr/>
        </p:nvPicPr>
        <p:blipFill>
          <a:blip r:embed="rId2"/>
          <a:stretch>
            <a:fillRect/>
          </a:stretch>
        </p:blipFill>
        <p:spPr>
          <a:xfrm>
            <a:off x="429767" y="450403"/>
            <a:ext cx="3560337" cy="2670253"/>
          </a:xfrm>
          <a:prstGeom prst="rect">
            <a:avLst/>
          </a:prstGeom>
        </p:spPr>
      </p:pic>
      <p:pic>
        <p:nvPicPr>
          <p:cNvPr id="5" name="Picture 4" descr="Text, letter&#10;&#10;Description automatically generated">
            <a:extLst>
              <a:ext uri="{FF2B5EF4-FFF2-40B4-BE49-F238E27FC236}">
                <a16:creationId xmlns:a16="http://schemas.microsoft.com/office/drawing/2014/main" id="{A8EB353C-B89A-4CE3-1478-06DFD2A17A78}"/>
              </a:ext>
            </a:extLst>
          </p:cNvPr>
          <p:cNvPicPr>
            <a:picLocks noChangeAspect="1"/>
          </p:cNvPicPr>
          <p:nvPr/>
        </p:nvPicPr>
        <p:blipFill>
          <a:blip r:embed="rId3"/>
          <a:stretch>
            <a:fillRect/>
          </a:stretch>
        </p:blipFill>
        <p:spPr>
          <a:xfrm>
            <a:off x="429768" y="3471531"/>
            <a:ext cx="1463624" cy="2323213"/>
          </a:xfrm>
          <a:prstGeom prst="rect">
            <a:avLst/>
          </a:prstGeom>
        </p:spPr>
      </p:pic>
      <p:sp>
        <p:nvSpPr>
          <p:cNvPr id="64" name="Content Placeholder 2">
            <a:extLst>
              <a:ext uri="{FF2B5EF4-FFF2-40B4-BE49-F238E27FC236}">
                <a16:creationId xmlns:a16="http://schemas.microsoft.com/office/drawing/2014/main" id="{EA9EA41F-9AF8-07A7-41D9-5C2225AD36F5}"/>
              </a:ext>
            </a:extLst>
          </p:cNvPr>
          <p:cNvSpPr>
            <a:spLocks noGrp="1"/>
          </p:cNvSpPr>
          <p:nvPr>
            <p:ph idx="1"/>
          </p:nvPr>
        </p:nvSpPr>
        <p:spPr>
          <a:xfrm>
            <a:off x="6167848" y="1291473"/>
            <a:ext cx="5804193" cy="4762194"/>
          </a:xfrm>
        </p:spPr>
        <p:txBody>
          <a:bodyPr anchor="t">
            <a:noAutofit/>
          </a:bodyPr>
          <a:lstStyle/>
          <a:p>
            <a:r>
              <a:rPr lang="en-GB" sz="1600" dirty="0"/>
              <a:t>Most ancient Greco-Roman drama is now lost</a:t>
            </a:r>
          </a:p>
          <a:p>
            <a:r>
              <a:rPr lang="en-GB" sz="1600" dirty="0"/>
              <a:t>copied by hand by scribes: surviving plays are those which appealed in Middle Ages to those in Byzantine Roman Empire literate in Greek</a:t>
            </a:r>
          </a:p>
          <a:p>
            <a:r>
              <a:rPr lang="en-GB" sz="1600" dirty="0"/>
              <a:t>Records of 100s of playwright… but only 5 with surviving plays</a:t>
            </a:r>
          </a:p>
          <a:p>
            <a:r>
              <a:rPr lang="en-GB" sz="1600" dirty="0"/>
              <a:t>2 comedians (Aristophanes and Menander)</a:t>
            </a:r>
          </a:p>
          <a:p>
            <a:r>
              <a:rPr lang="en-GB" sz="1600" dirty="0">
                <a:solidFill>
                  <a:schemeClr val="accent4"/>
                </a:solidFill>
              </a:rPr>
              <a:t>3 tragedians (Aeschylus, Sophocles, &amp; Euripides)</a:t>
            </a:r>
          </a:p>
          <a:p>
            <a:r>
              <a:rPr lang="en-GB" sz="1600" dirty="0"/>
              <a:t>Aeschylus: (c. 525-456 BCE)</a:t>
            </a:r>
          </a:p>
          <a:p>
            <a:pPr lvl="1"/>
            <a:r>
              <a:rPr lang="en-GB" sz="1600" dirty="0"/>
              <a:t>E.g. Trilogy </a:t>
            </a:r>
            <a:r>
              <a:rPr lang="en-GB" sz="1600" i="1" dirty="0"/>
              <a:t>Oresteia</a:t>
            </a:r>
            <a:r>
              <a:rPr lang="en-GB" sz="1600" dirty="0"/>
              <a:t>, including </a:t>
            </a:r>
            <a:r>
              <a:rPr lang="en-GB" sz="1600" i="1" dirty="0"/>
              <a:t>Agamemnon</a:t>
            </a:r>
          </a:p>
          <a:p>
            <a:r>
              <a:rPr lang="en-GB" sz="1600" dirty="0"/>
              <a:t>Sophocles: (c. 497-406 BCE)</a:t>
            </a:r>
          </a:p>
          <a:p>
            <a:pPr lvl="1"/>
            <a:r>
              <a:rPr lang="en-GB" sz="1600" dirty="0"/>
              <a:t>introduced 3</a:t>
            </a:r>
            <a:r>
              <a:rPr lang="en-GB" sz="1600" baseline="30000" dirty="0"/>
              <a:t>rd</a:t>
            </a:r>
            <a:r>
              <a:rPr lang="en-GB" sz="1600" dirty="0"/>
              <a:t> actor</a:t>
            </a:r>
          </a:p>
          <a:p>
            <a:pPr lvl="1"/>
            <a:r>
              <a:rPr lang="en-GB" sz="1600" dirty="0"/>
              <a:t>won Great Dionysia 18x!</a:t>
            </a:r>
          </a:p>
          <a:p>
            <a:pPr lvl="1"/>
            <a:r>
              <a:rPr lang="en-GB" sz="1600" dirty="0"/>
              <a:t>E.g. </a:t>
            </a:r>
            <a:r>
              <a:rPr lang="en-GB" sz="1600" i="1" dirty="0"/>
              <a:t>Oedipus the King; Antigone</a:t>
            </a:r>
          </a:p>
          <a:p>
            <a:r>
              <a:rPr lang="en-GB" sz="1600" b="1" dirty="0">
                <a:solidFill>
                  <a:schemeClr val="accent4"/>
                </a:solidFill>
              </a:rPr>
              <a:t>Euripides: (c. 497-406 BCE)</a:t>
            </a:r>
          </a:p>
          <a:p>
            <a:r>
              <a:rPr lang="en-GB" sz="1600" dirty="0"/>
              <a:t>19 surviving plays </a:t>
            </a:r>
          </a:p>
          <a:p>
            <a:r>
              <a:rPr lang="en-GB" sz="1600" dirty="0"/>
              <a:t>E.g. </a:t>
            </a:r>
            <a:r>
              <a:rPr lang="en-GB" sz="1600" i="1" dirty="0"/>
              <a:t>Medea, Trojan Women, </a:t>
            </a:r>
            <a:r>
              <a:rPr lang="en-GB" sz="1600" b="1" i="1" dirty="0">
                <a:solidFill>
                  <a:schemeClr val="accent4"/>
                </a:solidFill>
              </a:rPr>
              <a:t>Bacchae</a:t>
            </a:r>
            <a:endParaRPr lang="en-GB" sz="1600" b="1" dirty="0">
              <a:solidFill>
                <a:schemeClr val="accent4"/>
              </a:solidFill>
            </a:endParaRPr>
          </a:p>
          <a:p>
            <a:endParaRPr lang="en-GB" dirty="0"/>
          </a:p>
          <a:p>
            <a:pPr lvl="1"/>
            <a:endParaRPr lang="en-GB" i="1" dirty="0"/>
          </a:p>
        </p:txBody>
      </p:sp>
    </p:spTree>
    <p:extLst>
      <p:ext uri="{BB962C8B-B14F-4D97-AF65-F5344CB8AC3E}">
        <p14:creationId xmlns:p14="http://schemas.microsoft.com/office/powerpoint/2010/main" val="293265318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4091</Words>
  <Application>Microsoft Macintosh PowerPoint</Application>
  <PresentationFormat>Widescreen</PresentationFormat>
  <Paragraphs>260</Paragraphs>
  <Slides>28</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Avenir Next LT Pro</vt:lpstr>
      <vt:lpstr>Calibri</vt:lpstr>
      <vt:lpstr>Calibri Light</vt:lpstr>
      <vt:lpstr>Garamond</vt:lpstr>
      <vt:lpstr>Times New Roman</vt:lpstr>
      <vt:lpstr>Wingdings</vt:lpstr>
      <vt:lpstr>1_Office Theme</vt:lpstr>
      <vt:lpstr>COM507 European Tragedy</vt:lpstr>
      <vt:lpstr>(Recapping last session):   --what is tragedy?  --any ideas why I chose this image?  </vt:lpstr>
      <vt:lpstr>(Recapping last session):   --what is tragedy? -Aristotle’s definition coming up -different definitions through time -genre… -&gt;looking at ancient Greece tragic theatre today  --any ideas why I chose this image? - Fresco by Raphael (Italian Renaissance; painted 1509-1522; Vatican) -The School of Athens -Leonardo da Vinci as Plato; Aristotle in blue -Greek philosophy/science/art/literature -Christian reception/afterlives of antiquity -rediscovery of Greek culture (we’ll return to this at end) </vt:lpstr>
      <vt:lpstr>Plan for the session  (assumes prior reading from QMPlus;  have the handout ready for later!)</vt:lpstr>
      <vt:lpstr>Tragedy in context: Athens, 5th C BCE</vt:lpstr>
      <vt:lpstr>Tragedy in context 2:    theatre audiences</vt:lpstr>
      <vt:lpstr>Tragedy in context 3: religious festival</vt:lpstr>
      <vt:lpstr>Tragedy in context 4: performance</vt:lpstr>
      <vt:lpstr>Tragedy in context 5:    the surviving plays</vt:lpstr>
      <vt:lpstr>Tragedy in context 6: democratic theatre</vt:lpstr>
      <vt:lpstr>Ancient tragic theory: Aristotle’s Poetics</vt:lpstr>
      <vt:lpstr>Readings/preparation</vt:lpstr>
      <vt:lpstr>Aristotle’s Poetics and literary theory</vt:lpstr>
      <vt:lpstr>Aristotle’s Poetics: context</vt:lpstr>
      <vt:lpstr>Aristotle’s Poetics: the role of art in society</vt:lpstr>
      <vt:lpstr>Aristotle’s definition of tragedy </vt:lpstr>
      <vt:lpstr>Aristotle’s Poetics: key terms and concepts</vt:lpstr>
      <vt:lpstr>Aristotle’s Poetics: reversal and recognition</vt:lpstr>
      <vt:lpstr>Aristotle’s Poetics: character and spectacle</vt:lpstr>
      <vt:lpstr>Aristotle’s Poetics: catharsis</vt:lpstr>
      <vt:lpstr>Aristotle’s Poetics: error and free will</vt:lpstr>
      <vt:lpstr>Renaissance and neoclassical conceptions of tragedy</vt:lpstr>
      <vt:lpstr>Aristotle’s afterlives </vt:lpstr>
      <vt:lpstr>Aristotle’s afterlives and Christian (un) tragedy…</vt:lpstr>
      <vt:lpstr>Seminar Handout</vt:lpstr>
      <vt:lpstr>Seminar activity 1: Reflecting on the Poetics</vt:lpstr>
      <vt:lpstr>Seminar activity 2: Storyboarding</vt:lpstr>
      <vt:lpstr>Next week: Euripides’ Bacchae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COM507 European Tragedy</dc:title>
  <dc:creator>Richard Mason</dc:creator>
  <cp:lastModifiedBy>Richard Mason</cp:lastModifiedBy>
  <cp:revision>3</cp:revision>
  <dcterms:created xsi:type="dcterms:W3CDTF">2022-09-13T09:40:57Z</dcterms:created>
  <dcterms:modified xsi:type="dcterms:W3CDTF">2022-10-04T07:23:52Z</dcterms:modified>
</cp:coreProperties>
</file>