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1" r:id="rId3"/>
    <p:sldId id="280" r:id="rId4"/>
    <p:sldId id="293" r:id="rId5"/>
    <p:sldId id="281" r:id="rId6"/>
    <p:sldId id="282" r:id="rId7"/>
    <p:sldId id="297" r:id="rId8"/>
    <p:sldId id="285" r:id="rId9"/>
    <p:sldId id="290" r:id="rId10"/>
    <p:sldId id="286" r:id="rId11"/>
    <p:sldId id="287" r:id="rId12"/>
    <p:sldId id="299" r:id="rId13"/>
    <p:sldId id="288" r:id="rId14"/>
    <p:sldId id="289" r:id="rId15"/>
    <p:sldId id="292" r:id="rId16"/>
    <p:sldId id="294" r:id="rId17"/>
    <p:sldId id="295" r:id="rId18"/>
    <p:sldId id="296" r:id="rId19"/>
    <p:sldId id="300" r:id="rId20"/>
    <p:sldId id="301" r:id="rId21"/>
    <p:sldId id="302" r:id="rId22"/>
    <p:sldId id="303" r:id="rId23"/>
    <p:sldId id="30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4663"/>
  </p:normalViewPr>
  <p:slideViewPr>
    <p:cSldViewPr snapToGrid="0" snapToObjects="1">
      <p:cViewPr varScale="1">
        <p:scale>
          <a:sx n="90" d="100"/>
          <a:sy n="90" d="100"/>
        </p:scale>
        <p:origin x="232" y="8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7374DE-A485-45C5-9140-B56249D03908}"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E1557A81-925A-4DEC-8452-3487EDE4EAFE}">
      <dgm:prSet/>
      <dgm:spPr/>
      <dgm:t>
        <a:bodyPr/>
        <a:lstStyle/>
        <a:p>
          <a:r>
            <a:rPr lang="en-US"/>
            <a:t>Part 1- Digital Markets</a:t>
          </a:r>
        </a:p>
      </dgm:t>
    </dgm:pt>
    <dgm:pt modelId="{59756CE8-98EA-4370-8F8B-776E211C6986}" type="parTrans" cxnId="{E119A8FE-69B2-4279-B076-68552244AE2F}">
      <dgm:prSet/>
      <dgm:spPr/>
      <dgm:t>
        <a:bodyPr/>
        <a:lstStyle/>
        <a:p>
          <a:endParaRPr lang="en-US"/>
        </a:p>
      </dgm:t>
    </dgm:pt>
    <dgm:pt modelId="{3C7045B3-80E3-42FA-B26D-EE52B68937EB}" type="sibTrans" cxnId="{E119A8FE-69B2-4279-B076-68552244AE2F}">
      <dgm:prSet/>
      <dgm:spPr/>
      <dgm:t>
        <a:bodyPr/>
        <a:lstStyle/>
        <a:p>
          <a:endParaRPr lang="en-US"/>
        </a:p>
      </dgm:t>
    </dgm:pt>
    <dgm:pt modelId="{DC2E872D-4237-458A-B108-DBC5F16939F5}">
      <dgm:prSet/>
      <dgm:spPr/>
      <dgm:t>
        <a:bodyPr/>
        <a:lstStyle/>
        <a:p>
          <a:r>
            <a:rPr lang="en-US"/>
            <a:t>Part 2 Competition</a:t>
          </a:r>
        </a:p>
      </dgm:t>
    </dgm:pt>
    <dgm:pt modelId="{C67803E8-CC13-4E1B-9BDA-79304E1749EE}" type="parTrans" cxnId="{B4BF584B-51D4-4B56-B045-32415D24D447}">
      <dgm:prSet/>
      <dgm:spPr/>
      <dgm:t>
        <a:bodyPr/>
        <a:lstStyle/>
        <a:p>
          <a:endParaRPr lang="en-US"/>
        </a:p>
      </dgm:t>
    </dgm:pt>
    <dgm:pt modelId="{9DBC33AC-AD12-49EB-8A86-EB4DB6C12A4C}" type="sibTrans" cxnId="{B4BF584B-51D4-4B56-B045-32415D24D447}">
      <dgm:prSet/>
      <dgm:spPr/>
      <dgm:t>
        <a:bodyPr/>
        <a:lstStyle/>
        <a:p>
          <a:endParaRPr lang="en-US"/>
        </a:p>
      </dgm:t>
    </dgm:pt>
    <dgm:pt modelId="{51853210-9C7C-4E30-BBDE-7C28FCDFC97D}">
      <dgm:prSet/>
      <dgm:spPr/>
      <dgm:t>
        <a:bodyPr/>
        <a:lstStyle/>
        <a:p>
          <a:r>
            <a:rPr lang="en-US" dirty="0"/>
            <a:t>Part 3 Consumer Protection</a:t>
          </a:r>
        </a:p>
      </dgm:t>
    </dgm:pt>
    <dgm:pt modelId="{06D21D8D-0BBD-4BE0-8C34-190FC429E14C}" type="parTrans" cxnId="{C5188CF1-479B-463E-83EB-6CBE95331DE6}">
      <dgm:prSet/>
      <dgm:spPr/>
      <dgm:t>
        <a:bodyPr/>
        <a:lstStyle/>
        <a:p>
          <a:endParaRPr lang="en-US"/>
        </a:p>
      </dgm:t>
    </dgm:pt>
    <dgm:pt modelId="{72E18E9A-C415-4D19-B99B-789A0D414E32}" type="sibTrans" cxnId="{C5188CF1-479B-463E-83EB-6CBE95331DE6}">
      <dgm:prSet/>
      <dgm:spPr/>
      <dgm:t>
        <a:bodyPr/>
        <a:lstStyle/>
        <a:p>
          <a:endParaRPr lang="en-US"/>
        </a:p>
      </dgm:t>
    </dgm:pt>
    <dgm:pt modelId="{A1149968-C08E-7D42-B303-0543DD248C68}">
      <dgm:prSet/>
      <dgm:spPr/>
      <dgm:t>
        <a:bodyPr/>
        <a:lstStyle/>
        <a:p>
          <a:r>
            <a:rPr lang="en-GB" dirty="0"/>
            <a:t>Part 4 Consumer Rights and Disputes</a:t>
          </a:r>
        </a:p>
      </dgm:t>
    </dgm:pt>
    <dgm:pt modelId="{214ADA0E-BC5C-A74E-8488-EE3ED64F2302}" type="parTrans" cxnId="{27382908-FBAA-E041-BD08-697D4E83DAE0}">
      <dgm:prSet/>
      <dgm:spPr/>
    </dgm:pt>
    <dgm:pt modelId="{CCE82860-A355-9345-A887-C3ADF4276C41}" type="sibTrans" cxnId="{27382908-FBAA-E041-BD08-697D4E83DAE0}">
      <dgm:prSet/>
      <dgm:spPr/>
    </dgm:pt>
    <dgm:pt modelId="{017A0A39-8099-9D43-9C8D-3FC74CD34BE7}" type="pres">
      <dgm:prSet presAssocID="{1E7374DE-A485-45C5-9140-B56249D03908}" presName="outerComposite" presStyleCnt="0">
        <dgm:presLayoutVars>
          <dgm:chMax val="5"/>
          <dgm:dir/>
          <dgm:resizeHandles val="exact"/>
        </dgm:presLayoutVars>
      </dgm:prSet>
      <dgm:spPr/>
    </dgm:pt>
    <dgm:pt modelId="{0BC6C982-FC42-B249-A497-049CB328DD9D}" type="pres">
      <dgm:prSet presAssocID="{1E7374DE-A485-45C5-9140-B56249D03908}" presName="dummyMaxCanvas" presStyleCnt="0">
        <dgm:presLayoutVars/>
      </dgm:prSet>
      <dgm:spPr/>
    </dgm:pt>
    <dgm:pt modelId="{704B4890-764B-F340-ADAA-7C3D99BE1966}" type="pres">
      <dgm:prSet presAssocID="{1E7374DE-A485-45C5-9140-B56249D03908}" presName="FourNodes_1" presStyleLbl="node1" presStyleIdx="0" presStyleCnt="4">
        <dgm:presLayoutVars>
          <dgm:bulletEnabled val="1"/>
        </dgm:presLayoutVars>
      </dgm:prSet>
      <dgm:spPr/>
    </dgm:pt>
    <dgm:pt modelId="{211BB015-B900-9E4B-B6DD-595242B27B26}" type="pres">
      <dgm:prSet presAssocID="{1E7374DE-A485-45C5-9140-B56249D03908}" presName="FourNodes_2" presStyleLbl="node1" presStyleIdx="1" presStyleCnt="4">
        <dgm:presLayoutVars>
          <dgm:bulletEnabled val="1"/>
        </dgm:presLayoutVars>
      </dgm:prSet>
      <dgm:spPr/>
    </dgm:pt>
    <dgm:pt modelId="{84FFAA44-2D66-AC4D-8064-4F014B942DDE}" type="pres">
      <dgm:prSet presAssocID="{1E7374DE-A485-45C5-9140-B56249D03908}" presName="FourNodes_3" presStyleLbl="node1" presStyleIdx="2" presStyleCnt="4">
        <dgm:presLayoutVars>
          <dgm:bulletEnabled val="1"/>
        </dgm:presLayoutVars>
      </dgm:prSet>
      <dgm:spPr/>
    </dgm:pt>
    <dgm:pt modelId="{27F736A0-BB34-6E44-A25E-BDF746D104D3}" type="pres">
      <dgm:prSet presAssocID="{1E7374DE-A485-45C5-9140-B56249D03908}" presName="FourNodes_4" presStyleLbl="node1" presStyleIdx="3" presStyleCnt="4">
        <dgm:presLayoutVars>
          <dgm:bulletEnabled val="1"/>
        </dgm:presLayoutVars>
      </dgm:prSet>
      <dgm:spPr/>
    </dgm:pt>
    <dgm:pt modelId="{9876011B-F69C-9942-ACA3-4B6F14B5391C}" type="pres">
      <dgm:prSet presAssocID="{1E7374DE-A485-45C5-9140-B56249D03908}" presName="FourConn_1-2" presStyleLbl="fgAccFollowNode1" presStyleIdx="0" presStyleCnt="3">
        <dgm:presLayoutVars>
          <dgm:bulletEnabled val="1"/>
        </dgm:presLayoutVars>
      </dgm:prSet>
      <dgm:spPr/>
    </dgm:pt>
    <dgm:pt modelId="{CE3C48BB-09A9-0A42-88B2-681F000BBB79}" type="pres">
      <dgm:prSet presAssocID="{1E7374DE-A485-45C5-9140-B56249D03908}" presName="FourConn_2-3" presStyleLbl="fgAccFollowNode1" presStyleIdx="1" presStyleCnt="3">
        <dgm:presLayoutVars>
          <dgm:bulletEnabled val="1"/>
        </dgm:presLayoutVars>
      </dgm:prSet>
      <dgm:spPr/>
    </dgm:pt>
    <dgm:pt modelId="{7BD3C214-F38C-324B-A495-13D205E84132}" type="pres">
      <dgm:prSet presAssocID="{1E7374DE-A485-45C5-9140-B56249D03908}" presName="FourConn_3-4" presStyleLbl="fgAccFollowNode1" presStyleIdx="2" presStyleCnt="3">
        <dgm:presLayoutVars>
          <dgm:bulletEnabled val="1"/>
        </dgm:presLayoutVars>
      </dgm:prSet>
      <dgm:spPr/>
    </dgm:pt>
    <dgm:pt modelId="{8BE84322-B9B3-3A42-AAF0-FBF6D81A672A}" type="pres">
      <dgm:prSet presAssocID="{1E7374DE-A485-45C5-9140-B56249D03908}" presName="FourNodes_1_text" presStyleLbl="node1" presStyleIdx="3" presStyleCnt="4">
        <dgm:presLayoutVars>
          <dgm:bulletEnabled val="1"/>
        </dgm:presLayoutVars>
      </dgm:prSet>
      <dgm:spPr/>
    </dgm:pt>
    <dgm:pt modelId="{3DC2A39E-55C5-BC45-960E-CD7A528051C0}" type="pres">
      <dgm:prSet presAssocID="{1E7374DE-A485-45C5-9140-B56249D03908}" presName="FourNodes_2_text" presStyleLbl="node1" presStyleIdx="3" presStyleCnt="4">
        <dgm:presLayoutVars>
          <dgm:bulletEnabled val="1"/>
        </dgm:presLayoutVars>
      </dgm:prSet>
      <dgm:spPr/>
    </dgm:pt>
    <dgm:pt modelId="{BF94D8FC-8D05-4B48-A9C4-22E54EF78B2D}" type="pres">
      <dgm:prSet presAssocID="{1E7374DE-A485-45C5-9140-B56249D03908}" presName="FourNodes_3_text" presStyleLbl="node1" presStyleIdx="3" presStyleCnt="4">
        <dgm:presLayoutVars>
          <dgm:bulletEnabled val="1"/>
        </dgm:presLayoutVars>
      </dgm:prSet>
      <dgm:spPr/>
    </dgm:pt>
    <dgm:pt modelId="{E8EF99D6-8546-5E46-BAA5-ACDD234EA915}" type="pres">
      <dgm:prSet presAssocID="{1E7374DE-A485-45C5-9140-B56249D03908}" presName="FourNodes_4_text" presStyleLbl="node1" presStyleIdx="3" presStyleCnt="4">
        <dgm:presLayoutVars>
          <dgm:bulletEnabled val="1"/>
        </dgm:presLayoutVars>
      </dgm:prSet>
      <dgm:spPr/>
    </dgm:pt>
  </dgm:ptLst>
  <dgm:cxnLst>
    <dgm:cxn modelId="{2239B005-35C6-CA45-8E36-F2D4BD745F9C}" type="presOf" srcId="{1E7374DE-A485-45C5-9140-B56249D03908}" destId="{017A0A39-8099-9D43-9C8D-3FC74CD34BE7}" srcOrd="0" destOrd="0" presId="urn:microsoft.com/office/officeart/2005/8/layout/vProcess5"/>
    <dgm:cxn modelId="{27382908-FBAA-E041-BD08-697D4E83DAE0}" srcId="{1E7374DE-A485-45C5-9140-B56249D03908}" destId="{A1149968-C08E-7D42-B303-0543DD248C68}" srcOrd="3" destOrd="0" parTransId="{214ADA0E-BC5C-A74E-8488-EE3ED64F2302}" sibTransId="{CCE82860-A355-9345-A887-C3ADF4276C41}"/>
    <dgm:cxn modelId="{779DC20D-0AAC-D449-BD66-8A92FFDF58DA}" type="presOf" srcId="{DC2E872D-4237-458A-B108-DBC5F16939F5}" destId="{211BB015-B900-9E4B-B6DD-595242B27B26}" srcOrd="0" destOrd="0" presId="urn:microsoft.com/office/officeart/2005/8/layout/vProcess5"/>
    <dgm:cxn modelId="{A4E72D33-6934-3649-AE07-644036148FBF}" type="presOf" srcId="{51853210-9C7C-4E30-BBDE-7C28FCDFC97D}" destId="{84FFAA44-2D66-AC4D-8064-4F014B942DDE}" srcOrd="0" destOrd="0" presId="urn:microsoft.com/office/officeart/2005/8/layout/vProcess5"/>
    <dgm:cxn modelId="{7C468437-F490-6F44-B743-398564322109}" type="presOf" srcId="{51853210-9C7C-4E30-BBDE-7C28FCDFC97D}" destId="{BF94D8FC-8D05-4B48-A9C4-22E54EF78B2D}" srcOrd="1" destOrd="0" presId="urn:microsoft.com/office/officeart/2005/8/layout/vProcess5"/>
    <dgm:cxn modelId="{B4BF584B-51D4-4B56-B045-32415D24D447}" srcId="{1E7374DE-A485-45C5-9140-B56249D03908}" destId="{DC2E872D-4237-458A-B108-DBC5F16939F5}" srcOrd="1" destOrd="0" parTransId="{C67803E8-CC13-4E1B-9BDA-79304E1749EE}" sibTransId="{9DBC33AC-AD12-49EB-8A86-EB4DB6C12A4C}"/>
    <dgm:cxn modelId="{2CDE5360-775F-E942-B225-8CC8BCD66683}" type="presOf" srcId="{E1557A81-925A-4DEC-8452-3487EDE4EAFE}" destId="{704B4890-764B-F340-ADAA-7C3D99BE1966}" srcOrd="0" destOrd="0" presId="urn:microsoft.com/office/officeart/2005/8/layout/vProcess5"/>
    <dgm:cxn modelId="{DF526B68-458F-E448-AAC1-1D76EB4D9837}" type="presOf" srcId="{72E18E9A-C415-4D19-B99B-789A0D414E32}" destId="{7BD3C214-F38C-324B-A495-13D205E84132}" srcOrd="0" destOrd="0" presId="urn:microsoft.com/office/officeart/2005/8/layout/vProcess5"/>
    <dgm:cxn modelId="{4F14C07A-5FE6-D548-A66C-5009A1981CAD}" type="presOf" srcId="{A1149968-C08E-7D42-B303-0543DD248C68}" destId="{27F736A0-BB34-6E44-A25E-BDF746D104D3}" srcOrd="0" destOrd="0" presId="urn:microsoft.com/office/officeart/2005/8/layout/vProcess5"/>
    <dgm:cxn modelId="{F83B0184-651F-DF45-AF8C-EFB7EE2AD316}" type="presOf" srcId="{E1557A81-925A-4DEC-8452-3487EDE4EAFE}" destId="{8BE84322-B9B3-3A42-AAF0-FBF6D81A672A}" srcOrd="1" destOrd="0" presId="urn:microsoft.com/office/officeart/2005/8/layout/vProcess5"/>
    <dgm:cxn modelId="{DFA0CBB9-189B-9D49-9B8F-3E146714C662}" type="presOf" srcId="{DC2E872D-4237-458A-B108-DBC5F16939F5}" destId="{3DC2A39E-55C5-BC45-960E-CD7A528051C0}" srcOrd="1" destOrd="0" presId="urn:microsoft.com/office/officeart/2005/8/layout/vProcess5"/>
    <dgm:cxn modelId="{7CB828DD-1BE1-314E-B456-BEC5B34F50DE}" type="presOf" srcId="{A1149968-C08E-7D42-B303-0543DD248C68}" destId="{E8EF99D6-8546-5E46-BAA5-ACDD234EA915}" srcOrd="1" destOrd="0" presId="urn:microsoft.com/office/officeart/2005/8/layout/vProcess5"/>
    <dgm:cxn modelId="{C5188CF1-479B-463E-83EB-6CBE95331DE6}" srcId="{1E7374DE-A485-45C5-9140-B56249D03908}" destId="{51853210-9C7C-4E30-BBDE-7C28FCDFC97D}" srcOrd="2" destOrd="0" parTransId="{06D21D8D-0BBD-4BE0-8C34-190FC429E14C}" sibTransId="{72E18E9A-C415-4D19-B99B-789A0D414E32}"/>
    <dgm:cxn modelId="{A3C289F4-6347-D24D-BA89-523E0D9B7151}" type="presOf" srcId="{9DBC33AC-AD12-49EB-8A86-EB4DB6C12A4C}" destId="{CE3C48BB-09A9-0A42-88B2-681F000BBB79}" srcOrd="0" destOrd="0" presId="urn:microsoft.com/office/officeart/2005/8/layout/vProcess5"/>
    <dgm:cxn modelId="{DF748DF7-9E62-B840-8433-E95C31C099FD}" type="presOf" srcId="{3C7045B3-80E3-42FA-B26D-EE52B68937EB}" destId="{9876011B-F69C-9942-ACA3-4B6F14B5391C}" srcOrd="0" destOrd="0" presId="urn:microsoft.com/office/officeart/2005/8/layout/vProcess5"/>
    <dgm:cxn modelId="{E119A8FE-69B2-4279-B076-68552244AE2F}" srcId="{1E7374DE-A485-45C5-9140-B56249D03908}" destId="{E1557A81-925A-4DEC-8452-3487EDE4EAFE}" srcOrd="0" destOrd="0" parTransId="{59756CE8-98EA-4370-8F8B-776E211C6986}" sibTransId="{3C7045B3-80E3-42FA-B26D-EE52B68937EB}"/>
    <dgm:cxn modelId="{023E85CF-5B29-EA41-A1F1-7143499E1301}" type="presParOf" srcId="{017A0A39-8099-9D43-9C8D-3FC74CD34BE7}" destId="{0BC6C982-FC42-B249-A497-049CB328DD9D}" srcOrd="0" destOrd="0" presId="urn:microsoft.com/office/officeart/2005/8/layout/vProcess5"/>
    <dgm:cxn modelId="{5B4C1BF6-2CA7-7249-B4FB-A7655107D478}" type="presParOf" srcId="{017A0A39-8099-9D43-9C8D-3FC74CD34BE7}" destId="{704B4890-764B-F340-ADAA-7C3D99BE1966}" srcOrd="1" destOrd="0" presId="urn:microsoft.com/office/officeart/2005/8/layout/vProcess5"/>
    <dgm:cxn modelId="{7E0C980F-1210-614C-A036-F74225B04D7F}" type="presParOf" srcId="{017A0A39-8099-9D43-9C8D-3FC74CD34BE7}" destId="{211BB015-B900-9E4B-B6DD-595242B27B26}" srcOrd="2" destOrd="0" presId="urn:microsoft.com/office/officeart/2005/8/layout/vProcess5"/>
    <dgm:cxn modelId="{9EB1090E-5D1B-D647-8D33-8B3495EA0040}" type="presParOf" srcId="{017A0A39-8099-9D43-9C8D-3FC74CD34BE7}" destId="{84FFAA44-2D66-AC4D-8064-4F014B942DDE}" srcOrd="3" destOrd="0" presId="urn:microsoft.com/office/officeart/2005/8/layout/vProcess5"/>
    <dgm:cxn modelId="{443CBBA5-BA11-504C-AEE5-8C9C517D8653}" type="presParOf" srcId="{017A0A39-8099-9D43-9C8D-3FC74CD34BE7}" destId="{27F736A0-BB34-6E44-A25E-BDF746D104D3}" srcOrd="4" destOrd="0" presId="urn:microsoft.com/office/officeart/2005/8/layout/vProcess5"/>
    <dgm:cxn modelId="{C74B7A82-168D-3441-9607-FDDCC0768BCB}" type="presParOf" srcId="{017A0A39-8099-9D43-9C8D-3FC74CD34BE7}" destId="{9876011B-F69C-9942-ACA3-4B6F14B5391C}" srcOrd="5" destOrd="0" presId="urn:microsoft.com/office/officeart/2005/8/layout/vProcess5"/>
    <dgm:cxn modelId="{0F60BE73-ADB6-9147-AAF5-28731A5F99A4}" type="presParOf" srcId="{017A0A39-8099-9D43-9C8D-3FC74CD34BE7}" destId="{CE3C48BB-09A9-0A42-88B2-681F000BBB79}" srcOrd="6" destOrd="0" presId="urn:microsoft.com/office/officeart/2005/8/layout/vProcess5"/>
    <dgm:cxn modelId="{E76A9E56-6F1F-A24A-8B81-A5E1C31728FB}" type="presParOf" srcId="{017A0A39-8099-9D43-9C8D-3FC74CD34BE7}" destId="{7BD3C214-F38C-324B-A495-13D205E84132}" srcOrd="7" destOrd="0" presId="urn:microsoft.com/office/officeart/2005/8/layout/vProcess5"/>
    <dgm:cxn modelId="{A144A0A0-3F46-9549-B0C8-670A68890F76}" type="presParOf" srcId="{017A0A39-8099-9D43-9C8D-3FC74CD34BE7}" destId="{8BE84322-B9B3-3A42-AAF0-FBF6D81A672A}" srcOrd="8" destOrd="0" presId="urn:microsoft.com/office/officeart/2005/8/layout/vProcess5"/>
    <dgm:cxn modelId="{FAC6C87C-57FA-C74B-AA12-B043D370FBE9}" type="presParOf" srcId="{017A0A39-8099-9D43-9C8D-3FC74CD34BE7}" destId="{3DC2A39E-55C5-BC45-960E-CD7A528051C0}" srcOrd="9" destOrd="0" presId="urn:microsoft.com/office/officeart/2005/8/layout/vProcess5"/>
    <dgm:cxn modelId="{3F8C5490-7005-4341-A264-BBE9A055AF0A}" type="presParOf" srcId="{017A0A39-8099-9D43-9C8D-3FC74CD34BE7}" destId="{BF94D8FC-8D05-4B48-A9C4-22E54EF78B2D}" srcOrd="10" destOrd="0" presId="urn:microsoft.com/office/officeart/2005/8/layout/vProcess5"/>
    <dgm:cxn modelId="{EECB12BA-6AC8-9948-8487-1FF53D238B54}" type="presParOf" srcId="{017A0A39-8099-9D43-9C8D-3FC74CD34BE7}" destId="{E8EF99D6-8546-5E46-BAA5-ACDD234EA915}"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0C3D99-854A-A84E-A4C5-F7D40A7369AA}"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GB"/>
        </a:p>
      </dgm:t>
    </dgm:pt>
    <dgm:pt modelId="{F9E5B6EA-BC0A-5842-967E-A0CEC869D7FC}">
      <dgm:prSet phldrT="[Text]"/>
      <dgm:spPr/>
      <dgm:t>
        <a:bodyPr/>
        <a:lstStyle/>
        <a:p>
          <a:r>
            <a:rPr lang="en-GB" dirty="0"/>
            <a:t>Fair dealing s.19(6)</a:t>
          </a:r>
        </a:p>
      </dgm:t>
    </dgm:pt>
    <dgm:pt modelId="{2B193EA5-0C75-734A-9432-55393A7581F3}" type="parTrans" cxnId="{1AD1228F-3415-B842-A678-FCCC0A4D98E0}">
      <dgm:prSet/>
      <dgm:spPr/>
      <dgm:t>
        <a:bodyPr/>
        <a:lstStyle/>
        <a:p>
          <a:endParaRPr lang="en-GB"/>
        </a:p>
      </dgm:t>
    </dgm:pt>
    <dgm:pt modelId="{83B5E148-C8D8-0846-A3DC-77F3377A4372}" type="sibTrans" cxnId="{1AD1228F-3415-B842-A678-FCCC0A4D98E0}">
      <dgm:prSet/>
      <dgm:spPr/>
      <dgm:t>
        <a:bodyPr/>
        <a:lstStyle/>
        <a:p>
          <a:endParaRPr lang="en-GB"/>
        </a:p>
      </dgm:t>
    </dgm:pt>
    <dgm:pt modelId="{DB1B6FFA-F32F-FA4C-B3B9-05CAB676D20A}">
      <dgm:prSet phldrT="[Text]"/>
      <dgm:spPr/>
      <dgm:t>
        <a:bodyPr/>
        <a:lstStyle/>
        <a:p>
          <a:r>
            <a:rPr lang="en-US" dirty="0"/>
            <a:t>Users or potential users of the relevant digital activity are—</a:t>
          </a:r>
          <a:endParaRPr lang="en-GB" dirty="0"/>
        </a:p>
      </dgm:t>
    </dgm:pt>
    <dgm:pt modelId="{AA5BF465-B76B-6A4A-8557-9AF17C12019E}" type="parTrans" cxnId="{8AC92002-209C-5744-9EA7-65B5672E83A8}">
      <dgm:prSet/>
      <dgm:spPr/>
      <dgm:t>
        <a:bodyPr/>
        <a:lstStyle/>
        <a:p>
          <a:endParaRPr lang="en-GB"/>
        </a:p>
      </dgm:t>
    </dgm:pt>
    <dgm:pt modelId="{ED8E9757-CD64-954E-B6FD-C96E488226BD}" type="sibTrans" cxnId="{8AC92002-209C-5744-9EA7-65B5672E83A8}">
      <dgm:prSet/>
      <dgm:spPr/>
      <dgm:t>
        <a:bodyPr/>
        <a:lstStyle/>
        <a:p>
          <a:endParaRPr lang="en-GB"/>
        </a:p>
      </dgm:t>
    </dgm:pt>
    <dgm:pt modelId="{F2CB1EC1-A554-A843-86F7-977FFA2771DA}">
      <dgm:prSet phldrT="[Text]"/>
      <dgm:spPr/>
      <dgm:t>
        <a:bodyPr/>
        <a:lstStyle/>
        <a:p>
          <a:r>
            <a:rPr lang="en-GB" dirty="0"/>
            <a:t>Open Choices s.19(7)</a:t>
          </a:r>
        </a:p>
      </dgm:t>
    </dgm:pt>
    <dgm:pt modelId="{B494652B-FC97-4340-B456-CD22319E2E51}" type="parTrans" cxnId="{ED886B6E-9B3B-E04F-9A57-5ABF89E3DD5F}">
      <dgm:prSet/>
      <dgm:spPr/>
      <dgm:t>
        <a:bodyPr/>
        <a:lstStyle/>
        <a:p>
          <a:endParaRPr lang="en-GB"/>
        </a:p>
      </dgm:t>
    </dgm:pt>
    <dgm:pt modelId="{F38BF7EB-8FD0-F847-A98B-850A7D5A2866}" type="sibTrans" cxnId="{ED886B6E-9B3B-E04F-9A57-5ABF89E3DD5F}">
      <dgm:prSet/>
      <dgm:spPr/>
      <dgm:t>
        <a:bodyPr/>
        <a:lstStyle/>
        <a:p>
          <a:endParaRPr lang="en-GB"/>
        </a:p>
      </dgm:t>
    </dgm:pt>
    <dgm:pt modelId="{B5CC13D0-3B64-3241-9FF5-78719F367343}">
      <dgm:prSet phldrT="[Text]"/>
      <dgm:spPr/>
      <dgm:t>
        <a:bodyPr/>
        <a:lstStyle/>
        <a:p>
          <a:r>
            <a:rPr lang="en-GB" dirty="0"/>
            <a:t>users or potential users of the relevant digital activity are able to choose freely and easily between the services or digital content provided by the undertaking and services or digital content provided by other undertaking</a:t>
          </a:r>
        </a:p>
      </dgm:t>
    </dgm:pt>
    <dgm:pt modelId="{5D1F33B3-F618-E541-92A1-57127A187A03}" type="parTrans" cxnId="{E4FE7FA1-FC28-714E-84DF-7EC2CE2AF1DF}">
      <dgm:prSet/>
      <dgm:spPr/>
      <dgm:t>
        <a:bodyPr/>
        <a:lstStyle/>
        <a:p>
          <a:endParaRPr lang="en-GB"/>
        </a:p>
      </dgm:t>
    </dgm:pt>
    <dgm:pt modelId="{A460C7C6-FB13-434D-9927-17EF1FB71738}" type="sibTrans" cxnId="{E4FE7FA1-FC28-714E-84DF-7EC2CE2AF1DF}">
      <dgm:prSet/>
      <dgm:spPr/>
      <dgm:t>
        <a:bodyPr/>
        <a:lstStyle/>
        <a:p>
          <a:endParaRPr lang="en-GB"/>
        </a:p>
      </dgm:t>
    </dgm:pt>
    <dgm:pt modelId="{1B0E9410-55C6-D64C-AA0F-60F7F940065F}">
      <dgm:prSet phldrT="[Text]"/>
      <dgm:spPr/>
      <dgm:t>
        <a:bodyPr/>
        <a:lstStyle/>
        <a:p>
          <a:r>
            <a:rPr lang="en-GB" dirty="0"/>
            <a:t>Trust and Transparency s.19(8)</a:t>
          </a:r>
        </a:p>
      </dgm:t>
    </dgm:pt>
    <dgm:pt modelId="{5BD5BA2E-57A4-0549-91A4-3CFABC029023}" type="parTrans" cxnId="{669769E9-BCBF-3A43-8447-BC92E3BBF260}">
      <dgm:prSet/>
      <dgm:spPr/>
      <dgm:t>
        <a:bodyPr/>
        <a:lstStyle/>
        <a:p>
          <a:endParaRPr lang="en-GB"/>
        </a:p>
      </dgm:t>
    </dgm:pt>
    <dgm:pt modelId="{EEC6C3AE-8730-6C4E-A07B-125808FDB3B3}" type="sibTrans" cxnId="{669769E9-BCBF-3A43-8447-BC92E3BBF260}">
      <dgm:prSet/>
      <dgm:spPr/>
      <dgm:t>
        <a:bodyPr/>
        <a:lstStyle/>
        <a:p>
          <a:endParaRPr lang="en-GB"/>
        </a:p>
      </dgm:t>
    </dgm:pt>
    <dgm:pt modelId="{0980755E-09F3-144C-95F9-F837440E03B5}">
      <dgm:prSet phldrT="[Text]"/>
      <dgm:spPr/>
      <dgm:t>
        <a:bodyPr/>
        <a:lstStyle/>
        <a:p>
          <a:r>
            <a:rPr lang="en-GB" dirty="0"/>
            <a:t>users or potential users of the relevant digital activity have the information they require to enable them to—(a) understand the services or digital content provided by the undertaking through the relevant digital activity, including the terms on which they are provided, and</a:t>
          </a:r>
        </a:p>
      </dgm:t>
    </dgm:pt>
    <dgm:pt modelId="{625CC698-A713-D247-BB64-6496113D2ADE}" type="parTrans" cxnId="{221AFEB1-50CA-914E-9016-5C1A9D298E9F}">
      <dgm:prSet/>
      <dgm:spPr/>
      <dgm:t>
        <a:bodyPr/>
        <a:lstStyle/>
        <a:p>
          <a:endParaRPr lang="en-GB"/>
        </a:p>
      </dgm:t>
    </dgm:pt>
    <dgm:pt modelId="{26D7C4F3-7974-954A-9758-9A7AE70788B6}" type="sibTrans" cxnId="{221AFEB1-50CA-914E-9016-5C1A9D298E9F}">
      <dgm:prSet/>
      <dgm:spPr/>
      <dgm:t>
        <a:bodyPr/>
        <a:lstStyle/>
        <a:p>
          <a:endParaRPr lang="en-GB"/>
        </a:p>
      </dgm:t>
    </dgm:pt>
    <dgm:pt modelId="{3AF10D01-6EFE-EA4E-98DB-64CB8CCFE5AA}">
      <dgm:prSet/>
      <dgm:spPr/>
      <dgm:t>
        <a:bodyPr/>
        <a:lstStyle/>
        <a:p>
          <a:r>
            <a:rPr lang="en-US" dirty="0"/>
            <a:t>(b) able to interact, whether directly or indirectly, with the undertaking on reasonable terms</a:t>
          </a:r>
        </a:p>
      </dgm:t>
    </dgm:pt>
    <dgm:pt modelId="{56CF2ACC-053C-2B42-90B5-E30194E607FF}" type="parTrans" cxnId="{1AE935AF-5B5F-F94F-9273-9B4385D5D76C}">
      <dgm:prSet/>
      <dgm:spPr/>
      <dgm:t>
        <a:bodyPr/>
        <a:lstStyle/>
        <a:p>
          <a:endParaRPr lang="en-GB"/>
        </a:p>
      </dgm:t>
    </dgm:pt>
    <dgm:pt modelId="{6BD8A3FD-2245-1042-8F1D-CABBEA5E313B}" type="sibTrans" cxnId="{1AE935AF-5B5F-F94F-9273-9B4385D5D76C}">
      <dgm:prSet/>
      <dgm:spPr/>
      <dgm:t>
        <a:bodyPr/>
        <a:lstStyle/>
        <a:p>
          <a:endParaRPr lang="en-GB"/>
        </a:p>
      </dgm:t>
    </dgm:pt>
    <dgm:pt modelId="{9DA1BC07-FB75-E94F-999B-FF75AFBDEEAE}">
      <dgm:prSet phldrT="[Text]"/>
      <dgm:spPr/>
      <dgm:t>
        <a:bodyPr/>
        <a:lstStyle/>
        <a:p>
          <a:r>
            <a:rPr lang="en-US" dirty="0"/>
            <a:t>(a) treated fairly, and</a:t>
          </a:r>
          <a:endParaRPr lang="en-GB" dirty="0"/>
        </a:p>
      </dgm:t>
    </dgm:pt>
    <dgm:pt modelId="{4C300E98-5B75-0D43-8E33-30873B7B4BC3}" type="parTrans" cxnId="{8A1DC3F8-2750-8D43-A179-B61C14FB1274}">
      <dgm:prSet/>
      <dgm:spPr/>
      <dgm:t>
        <a:bodyPr/>
        <a:lstStyle/>
        <a:p>
          <a:endParaRPr lang="en-GB"/>
        </a:p>
      </dgm:t>
    </dgm:pt>
    <dgm:pt modelId="{194B79E1-846C-4943-A27D-3F81A14DEBF6}" type="sibTrans" cxnId="{8A1DC3F8-2750-8D43-A179-B61C14FB1274}">
      <dgm:prSet/>
      <dgm:spPr/>
      <dgm:t>
        <a:bodyPr/>
        <a:lstStyle/>
        <a:p>
          <a:endParaRPr lang="en-GB"/>
        </a:p>
      </dgm:t>
    </dgm:pt>
    <dgm:pt modelId="{6E8B009E-3966-BF4A-A974-ECBA559E9E35}">
      <dgm:prSet/>
      <dgm:spPr/>
      <dgm:t>
        <a:bodyPr/>
        <a:lstStyle/>
        <a:p>
          <a:r>
            <a:rPr lang="en-GB" dirty="0"/>
            <a:t>(b) make properly informed decisions about whether and how they interact with the undertaking in respect of the relevant digital </a:t>
          </a:r>
          <a:r>
            <a:rPr lang="en-GB" dirty="0" err="1"/>
            <a:t>activit</a:t>
          </a:r>
          <a:endParaRPr lang="en-GB" dirty="0"/>
        </a:p>
      </dgm:t>
    </dgm:pt>
    <dgm:pt modelId="{DDF317C9-B617-FC40-82F7-1A7ECE1FFA6E}" type="parTrans" cxnId="{178824A3-6917-1940-B2C5-0A9C4F4A2F54}">
      <dgm:prSet/>
      <dgm:spPr/>
      <dgm:t>
        <a:bodyPr/>
        <a:lstStyle/>
        <a:p>
          <a:endParaRPr lang="en-GB"/>
        </a:p>
      </dgm:t>
    </dgm:pt>
    <dgm:pt modelId="{94C966B9-2AEE-9E4A-A797-B0F6636E3764}" type="sibTrans" cxnId="{178824A3-6917-1940-B2C5-0A9C4F4A2F54}">
      <dgm:prSet/>
      <dgm:spPr/>
      <dgm:t>
        <a:bodyPr/>
        <a:lstStyle/>
        <a:p>
          <a:endParaRPr lang="en-GB"/>
        </a:p>
      </dgm:t>
    </dgm:pt>
    <dgm:pt modelId="{70FF9CF7-2511-CD41-9EEA-60423CAA8F6E}" type="pres">
      <dgm:prSet presAssocID="{2F0C3D99-854A-A84E-A4C5-F7D40A7369AA}" presName="Name0" presStyleCnt="0">
        <dgm:presLayoutVars>
          <dgm:dir/>
          <dgm:animLvl val="lvl"/>
          <dgm:resizeHandles val="exact"/>
        </dgm:presLayoutVars>
      </dgm:prSet>
      <dgm:spPr/>
    </dgm:pt>
    <dgm:pt modelId="{0A301903-C0B0-5D45-BF40-7A9CFCD458F0}" type="pres">
      <dgm:prSet presAssocID="{F9E5B6EA-BC0A-5842-967E-A0CEC869D7FC}" presName="linNode" presStyleCnt="0"/>
      <dgm:spPr/>
    </dgm:pt>
    <dgm:pt modelId="{AFC31602-F5D5-784F-BE2E-38D2E60A00CB}" type="pres">
      <dgm:prSet presAssocID="{F9E5B6EA-BC0A-5842-967E-A0CEC869D7FC}" presName="parentText" presStyleLbl="node1" presStyleIdx="0" presStyleCnt="3">
        <dgm:presLayoutVars>
          <dgm:chMax val="1"/>
          <dgm:bulletEnabled val="1"/>
        </dgm:presLayoutVars>
      </dgm:prSet>
      <dgm:spPr/>
    </dgm:pt>
    <dgm:pt modelId="{A86618CA-F0B8-5245-A154-717D42B57CF4}" type="pres">
      <dgm:prSet presAssocID="{F9E5B6EA-BC0A-5842-967E-A0CEC869D7FC}" presName="descendantText" presStyleLbl="alignAccFollowNode1" presStyleIdx="0" presStyleCnt="3">
        <dgm:presLayoutVars>
          <dgm:bulletEnabled val="1"/>
        </dgm:presLayoutVars>
      </dgm:prSet>
      <dgm:spPr/>
    </dgm:pt>
    <dgm:pt modelId="{9BF85760-DD23-8143-9DCC-FDD3795129D2}" type="pres">
      <dgm:prSet presAssocID="{83B5E148-C8D8-0846-A3DC-77F3377A4372}" presName="sp" presStyleCnt="0"/>
      <dgm:spPr/>
    </dgm:pt>
    <dgm:pt modelId="{8F79E0ED-3A0D-C043-83BB-80C0B8283428}" type="pres">
      <dgm:prSet presAssocID="{F2CB1EC1-A554-A843-86F7-977FFA2771DA}" presName="linNode" presStyleCnt="0"/>
      <dgm:spPr/>
    </dgm:pt>
    <dgm:pt modelId="{8E8F3EA2-EAF2-4D4D-B50A-6C5C1D895EC4}" type="pres">
      <dgm:prSet presAssocID="{F2CB1EC1-A554-A843-86F7-977FFA2771DA}" presName="parentText" presStyleLbl="node1" presStyleIdx="1" presStyleCnt="3">
        <dgm:presLayoutVars>
          <dgm:chMax val="1"/>
          <dgm:bulletEnabled val="1"/>
        </dgm:presLayoutVars>
      </dgm:prSet>
      <dgm:spPr/>
    </dgm:pt>
    <dgm:pt modelId="{AA427C4F-12CB-3848-8B07-B2EC5C578335}" type="pres">
      <dgm:prSet presAssocID="{F2CB1EC1-A554-A843-86F7-977FFA2771DA}" presName="descendantText" presStyleLbl="alignAccFollowNode1" presStyleIdx="1" presStyleCnt="3">
        <dgm:presLayoutVars>
          <dgm:bulletEnabled val="1"/>
        </dgm:presLayoutVars>
      </dgm:prSet>
      <dgm:spPr/>
    </dgm:pt>
    <dgm:pt modelId="{7C56F6F5-C6CF-6A4A-AE31-2905902C3E76}" type="pres">
      <dgm:prSet presAssocID="{F38BF7EB-8FD0-F847-A98B-850A7D5A2866}" presName="sp" presStyleCnt="0"/>
      <dgm:spPr/>
    </dgm:pt>
    <dgm:pt modelId="{D7EDC710-5687-9B4B-9675-9C33A839103B}" type="pres">
      <dgm:prSet presAssocID="{1B0E9410-55C6-D64C-AA0F-60F7F940065F}" presName="linNode" presStyleCnt="0"/>
      <dgm:spPr/>
    </dgm:pt>
    <dgm:pt modelId="{3B395218-EE9C-8845-9B8F-B486560090BF}" type="pres">
      <dgm:prSet presAssocID="{1B0E9410-55C6-D64C-AA0F-60F7F940065F}" presName="parentText" presStyleLbl="node1" presStyleIdx="2" presStyleCnt="3">
        <dgm:presLayoutVars>
          <dgm:chMax val="1"/>
          <dgm:bulletEnabled val="1"/>
        </dgm:presLayoutVars>
      </dgm:prSet>
      <dgm:spPr/>
    </dgm:pt>
    <dgm:pt modelId="{A28BD261-28B8-024A-84E3-8A00F33CABEC}" type="pres">
      <dgm:prSet presAssocID="{1B0E9410-55C6-D64C-AA0F-60F7F940065F}" presName="descendantText" presStyleLbl="alignAccFollowNode1" presStyleIdx="2" presStyleCnt="3">
        <dgm:presLayoutVars>
          <dgm:bulletEnabled val="1"/>
        </dgm:presLayoutVars>
      </dgm:prSet>
      <dgm:spPr/>
    </dgm:pt>
  </dgm:ptLst>
  <dgm:cxnLst>
    <dgm:cxn modelId="{8AC92002-209C-5744-9EA7-65B5672E83A8}" srcId="{F9E5B6EA-BC0A-5842-967E-A0CEC869D7FC}" destId="{DB1B6FFA-F32F-FA4C-B3B9-05CAB676D20A}" srcOrd="0" destOrd="0" parTransId="{AA5BF465-B76B-6A4A-8557-9AF17C12019E}" sibTransId="{ED8E9757-CD64-954E-B6FD-C96E488226BD}"/>
    <dgm:cxn modelId="{4884E92D-3568-544D-B87C-6824B480ADB2}" type="presOf" srcId="{9DA1BC07-FB75-E94F-999B-FF75AFBDEEAE}" destId="{A86618CA-F0B8-5245-A154-717D42B57CF4}" srcOrd="0" destOrd="1" presId="urn:microsoft.com/office/officeart/2005/8/layout/vList5"/>
    <dgm:cxn modelId="{19451F33-3035-C247-9AD1-15F83D9BCAE4}" type="presOf" srcId="{0980755E-09F3-144C-95F9-F837440E03B5}" destId="{A28BD261-28B8-024A-84E3-8A00F33CABEC}" srcOrd="0" destOrd="0" presId="urn:microsoft.com/office/officeart/2005/8/layout/vList5"/>
    <dgm:cxn modelId="{33F24C47-1A65-414F-BE00-922FB4B74786}" type="presOf" srcId="{B5CC13D0-3B64-3241-9FF5-78719F367343}" destId="{AA427C4F-12CB-3848-8B07-B2EC5C578335}" srcOrd="0" destOrd="0" presId="urn:microsoft.com/office/officeart/2005/8/layout/vList5"/>
    <dgm:cxn modelId="{ADC83058-953E-5B42-89BC-6E5C506135D0}" type="presOf" srcId="{DB1B6FFA-F32F-FA4C-B3B9-05CAB676D20A}" destId="{A86618CA-F0B8-5245-A154-717D42B57CF4}" srcOrd="0" destOrd="0" presId="urn:microsoft.com/office/officeart/2005/8/layout/vList5"/>
    <dgm:cxn modelId="{C6B0E966-6F92-244B-8624-3A469B9C7972}" type="presOf" srcId="{6E8B009E-3966-BF4A-A974-ECBA559E9E35}" destId="{A28BD261-28B8-024A-84E3-8A00F33CABEC}" srcOrd="0" destOrd="1" presId="urn:microsoft.com/office/officeart/2005/8/layout/vList5"/>
    <dgm:cxn modelId="{ED886B6E-9B3B-E04F-9A57-5ABF89E3DD5F}" srcId="{2F0C3D99-854A-A84E-A4C5-F7D40A7369AA}" destId="{F2CB1EC1-A554-A843-86F7-977FFA2771DA}" srcOrd="1" destOrd="0" parTransId="{B494652B-FC97-4340-B456-CD22319E2E51}" sibTransId="{F38BF7EB-8FD0-F847-A98B-850A7D5A2866}"/>
    <dgm:cxn modelId="{FF1F3274-F084-874B-A342-611287C7B224}" type="presOf" srcId="{2F0C3D99-854A-A84E-A4C5-F7D40A7369AA}" destId="{70FF9CF7-2511-CD41-9EEA-60423CAA8F6E}" srcOrd="0" destOrd="0" presId="urn:microsoft.com/office/officeart/2005/8/layout/vList5"/>
    <dgm:cxn modelId="{1AD1228F-3415-B842-A678-FCCC0A4D98E0}" srcId="{2F0C3D99-854A-A84E-A4C5-F7D40A7369AA}" destId="{F9E5B6EA-BC0A-5842-967E-A0CEC869D7FC}" srcOrd="0" destOrd="0" parTransId="{2B193EA5-0C75-734A-9432-55393A7581F3}" sibTransId="{83B5E148-C8D8-0846-A3DC-77F3377A4372}"/>
    <dgm:cxn modelId="{2940B592-DF4B-024D-BAC7-EA0DC1C8BEAB}" type="presOf" srcId="{F9E5B6EA-BC0A-5842-967E-A0CEC869D7FC}" destId="{AFC31602-F5D5-784F-BE2E-38D2E60A00CB}" srcOrd="0" destOrd="0" presId="urn:microsoft.com/office/officeart/2005/8/layout/vList5"/>
    <dgm:cxn modelId="{03C4F79E-8F9D-784B-844C-80B03FC192CC}" type="presOf" srcId="{F2CB1EC1-A554-A843-86F7-977FFA2771DA}" destId="{8E8F3EA2-EAF2-4D4D-B50A-6C5C1D895EC4}" srcOrd="0" destOrd="0" presId="urn:microsoft.com/office/officeart/2005/8/layout/vList5"/>
    <dgm:cxn modelId="{E4FE7FA1-FC28-714E-84DF-7EC2CE2AF1DF}" srcId="{F2CB1EC1-A554-A843-86F7-977FFA2771DA}" destId="{B5CC13D0-3B64-3241-9FF5-78719F367343}" srcOrd="0" destOrd="0" parTransId="{5D1F33B3-F618-E541-92A1-57127A187A03}" sibTransId="{A460C7C6-FB13-434D-9927-17EF1FB71738}"/>
    <dgm:cxn modelId="{178824A3-6917-1940-B2C5-0A9C4F4A2F54}" srcId="{1B0E9410-55C6-D64C-AA0F-60F7F940065F}" destId="{6E8B009E-3966-BF4A-A974-ECBA559E9E35}" srcOrd="1" destOrd="0" parTransId="{DDF317C9-B617-FC40-82F7-1A7ECE1FFA6E}" sibTransId="{94C966B9-2AEE-9E4A-A797-B0F6636E3764}"/>
    <dgm:cxn modelId="{1AE935AF-5B5F-F94F-9273-9B4385D5D76C}" srcId="{F9E5B6EA-BC0A-5842-967E-A0CEC869D7FC}" destId="{3AF10D01-6EFE-EA4E-98DB-64CB8CCFE5AA}" srcOrd="2" destOrd="0" parTransId="{56CF2ACC-053C-2B42-90B5-E30194E607FF}" sibTransId="{6BD8A3FD-2245-1042-8F1D-CABBEA5E313B}"/>
    <dgm:cxn modelId="{221AFEB1-50CA-914E-9016-5C1A9D298E9F}" srcId="{1B0E9410-55C6-D64C-AA0F-60F7F940065F}" destId="{0980755E-09F3-144C-95F9-F837440E03B5}" srcOrd="0" destOrd="0" parTransId="{625CC698-A713-D247-BB64-6496113D2ADE}" sibTransId="{26D7C4F3-7974-954A-9758-9A7AE70788B6}"/>
    <dgm:cxn modelId="{7C02F1B2-7ABE-6C41-863B-DA2BF3422F98}" type="presOf" srcId="{1B0E9410-55C6-D64C-AA0F-60F7F940065F}" destId="{3B395218-EE9C-8845-9B8F-B486560090BF}" srcOrd="0" destOrd="0" presId="urn:microsoft.com/office/officeart/2005/8/layout/vList5"/>
    <dgm:cxn modelId="{AC1CBFD0-3794-8F4F-B4B9-B98B63BBD40B}" type="presOf" srcId="{3AF10D01-6EFE-EA4E-98DB-64CB8CCFE5AA}" destId="{A86618CA-F0B8-5245-A154-717D42B57CF4}" srcOrd="0" destOrd="2" presId="urn:microsoft.com/office/officeart/2005/8/layout/vList5"/>
    <dgm:cxn modelId="{669769E9-BCBF-3A43-8447-BC92E3BBF260}" srcId="{2F0C3D99-854A-A84E-A4C5-F7D40A7369AA}" destId="{1B0E9410-55C6-D64C-AA0F-60F7F940065F}" srcOrd="2" destOrd="0" parTransId="{5BD5BA2E-57A4-0549-91A4-3CFABC029023}" sibTransId="{EEC6C3AE-8730-6C4E-A07B-125808FDB3B3}"/>
    <dgm:cxn modelId="{8A1DC3F8-2750-8D43-A179-B61C14FB1274}" srcId="{F9E5B6EA-BC0A-5842-967E-A0CEC869D7FC}" destId="{9DA1BC07-FB75-E94F-999B-FF75AFBDEEAE}" srcOrd="1" destOrd="0" parTransId="{4C300E98-5B75-0D43-8E33-30873B7B4BC3}" sibTransId="{194B79E1-846C-4943-A27D-3F81A14DEBF6}"/>
    <dgm:cxn modelId="{5FD5791A-93F3-F149-8287-06C73C5BDC34}" type="presParOf" srcId="{70FF9CF7-2511-CD41-9EEA-60423CAA8F6E}" destId="{0A301903-C0B0-5D45-BF40-7A9CFCD458F0}" srcOrd="0" destOrd="0" presId="urn:microsoft.com/office/officeart/2005/8/layout/vList5"/>
    <dgm:cxn modelId="{40B53D91-D95E-D54C-828F-CB6CBFD6CC69}" type="presParOf" srcId="{0A301903-C0B0-5D45-BF40-7A9CFCD458F0}" destId="{AFC31602-F5D5-784F-BE2E-38D2E60A00CB}" srcOrd="0" destOrd="0" presId="urn:microsoft.com/office/officeart/2005/8/layout/vList5"/>
    <dgm:cxn modelId="{237A0AB2-CE47-734F-B70C-706D8E2CC818}" type="presParOf" srcId="{0A301903-C0B0-5D45-BF40-7A9CFCD458F0}" destId="{A86618CA-F0B8-5245-A154-717D42B57CF4}" srcOrd="1" destOrd="0" presId="urn:microsoft.com/office/officeart/2005/8/layout/vList5"/>
    <dgm:cxn modelId="{FABC178B-7D4B-5340-9E1D-617783433007}" type="presParOf" srcId="{70FF9CF7-2511-CD41-9EEA-60423CAA8F6E}" destId="{9BF85760-DD23-8143-9DCC-FDD3795129D2}" srcOrd="1" destOrd="0" presId="urn:microsoft.com/office/officeart/2005/8/layout/vList5"/>
    <dgm:cxn modelId="{E1C81D8D-0B12-9645-8A28-A5C445D4081C}" type="presParOf" srcId="{70FF9CF7-2511-CD41-9EEA-60423CAA8F6E}" destId="{8F79E0ED-3A0D-C043-83BB-80C0B8283428}" srcOrd="2" destOrd="0" presId="urn:microsoft.com/office/officeart/2005/8/layout/vList5"/>
    <dgm:cxn modelId="{7D50106B-BBB8-BF41-A7F8-B5E9F85C407A}" type="presParOf" srcId="{8F79E0ED-3A0D-C043-83BB-80C0B8283428}" destId="{8E8F3EA2-EAF2-4D4D-B50A-6C5C1D895EC4}" srcOrd="0" destOrd="0" presId="urn:microsoft.com/office/officeart/2005/8/layout/vList5"/>
    <dgm:cxn modelId="{FD6B664C-C448-1849-98C3-944D90FF7BDA}" type="presParOf" srcId="{8F79E0ED-3A0D-C043-83BB-80C0B8283428}" destId="{AA427C4F-12CB-3848-8B07-B2EC5C578335}" srcOrd="1" destOrd="0" presId="urn:microsoft.com/office/officeart/2005/8/layout/vList5"/>
    <dgm:cxn modelId="{EE1624D0-0623-4545-856A-7C2D941429D1}" type="presParOf" srcId="{70FF9CF7-2511-CD41-9EEA-60423CAA8F6E}" destId="{7C56F6F5-C6CF-6A4A-AE31-2905902C3E76}" srcOrd="3" destOrd="0" presId="urn:microsoft.com/office/officeart/2005/8/layout/vList5"/>
    <dgm:cxn modelId="{61049F8D-2008-5744-9CF3-A37A50586A61}" type="presParOf" srcId="{70FF9CF7-2511-CD41-9EEA-60423CAA8F6E}" destId="{D7EDC710-5687-9B4B-9675-9C33A839103B}" srcOrd="4" destOrd="0" presId="urn:microsoft.com/office/officeart/2005/8/layout/vList5"/>
    <dgm:cxn modelId="{F5745AEE-0292-F144-A171-4E9C5B580539}" type="presParOf" srcId="{D7EDC710-5687-9B4B-9675-9C33A839103B}" destId="{3B395218-EE9C-8845-9B8F-B486560090BF}" srcOrd="0" destOrd="0" presId="urn:microsoft.com/office/officeart/2005/8/layout/vList5"/>
    <dgm:cxn modelId="{187503D8-3D4D-1A48-B15C-32C809D12B0A}" type="presParOf" srcId="{D7EDC710-5687-9B4B-9675-9C33A839103B}" destId="{A28BD261-28B8-024A-84E3-8A00F33CABE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4B4890-764B-F340-ADAA-7C3D99BE1966}">
      <dsp:nvSpPr>
        <dsp:cNvPr id="0" name=""/>
        <dsp:cNvSpPr/>
      </dsp:nvSpPr>
      <dsp:spPr>
        <a:xfrm>
          <a:off x="0" y="0"/>
          <a:ext cx="8742263" cy="81166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t>Part 1- Digital Markets</a:t>
          </a:r>
        </a:p>
      </dsp:txBody>
      <dsp:txXfrm>
        <a:off x="23773" y="23773"/>
        <a:ext cx="7797822" cy="764123"/>
      </dsp:txXfrm>
    </dsp:sp>
    <dsp:sp modelId="{211BB015-B900-9E4B-B6DD-595242B27B26}">
      <dsp:nvSpPr>
        <dsp:cNvPr id="0" name=""/>
        <dsp:cNvSpPr/>
      </dsp:nvSpPr>
      <dsp:spPr>
        <a:xfrm>
          <a:off x="732164" y="959245"/>
          <a:ext cx="8742263" cy="811669"/>
        </a:xfrm>
        <a:prstGeom prst="roundRect">
          <a:avLst>
            <a:gd name="adj" fmla="val 10000"/>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a:t>Part 2 Competition</a:t>
          </a:r>
        </a:p>
      </dsp:txBody>
      <dsp:txXfrm>
        <a:off x="755937" y="983018"/>
        <a:ext cx="7434967" cy="764123"/>
      </dsp:txXfrm>
    </dsp:sp>
    <dsp:sp modelId="{84FFAA44-2D66-AC4D-8064-4F014B942DDE}">
      <dsp:nvSpPr>
        <dsp:cNvPr id="0" name=""/>
        <dsp:cNvSpPr/>
      </dsp:nvSpPr>
      <dsp:spPr>
        <a:xfrm>
          <a:off x="1453401" y="1918490"/>
          <a:ext cx="8742263" cy="811669"/>
        </a:xfrm>
        <a:prstGeom prst="roundRect">
          <a:avLst>
            <a:gd name="adj" fmla="val 10000"/>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dirty="0"/>
            <a:t>Part 3 Consumer Protection</a:t>
          </a:r>
        </a:p>
      </dsp:txBody>
      <dsp:txXfrm>
        <a:off x="1477174" y="1942263"/>
        <a:ext cx="7445895" cy="764123"/>
      </dsp:txXfrm>
    </dsp:sp>
    <dsp:sp modelId="{27F736A0-BB34-6E44-A25E-BDF746D104D3}">
      <dsp:nvSpPr>
        <dsp:cNvPr id="0" name=""/>
        <dsp:cNvSpPr/>
      </dsp:nvSpPr>
      <dsp:spPr>
        <a:xfrm>
          <a:off x="2185565" y="2877735"/>
          <a:ext cx="8742263" cy="811669"/>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GB" sz="3500" kern="1200" dirty="0"/>
            <a:t>Part 4 Consumer Rights and Disputes</a:t>
          </a:r>
        </a:p>
      </dsp:txBody>
      <dsp:txXfrm>
        <a:off x="2209338" y="2901508"/>
        <a:ext cx="7434967" cy="764123"/>
      </dsp:txXfrm>
    </dsp:sp>
    <dsp:sp modelId="{9876011B-F69C-9942-ACA3-4B6F14B5391C}">
      <dsp:nvSpPr>
        <dsp:cNvPr id="0" name=""/>
        <dsp:cNvSpPr/>
      </dsp:nvSpPr>
      <dsp:spPr>
        <a:xfrm>
          <a:off x="8214678" y="621664"/>
          <a:ext cx="527584" cy="527584"/>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333384" y="621664"/>
        <a:ext cx="290172" cy="397007"/>
      </dsp:txXfrm>
    </dsp:sp>
    <dsp:sp modelId="{CE3C48BB-09A9-0A42-88B2-681F000BBB79}">
      <dsp:nvSpPr>
        <dsp:cNvPr id="0" name=""/>
        <dsp:cNvSpPr/>
      </dsp:nvSpPr>
      <dsp:spPr>
        <a:xfrm>
          <a:off x="8946842" y="1580910"/>
          <a:ext cx="527584" cy="527584"/>
        </a:xfrm>
        <a:prstGeom prst="downArrow">
          <a:avLst>
            <a:gd name="adj1" fmla="val 55000"/>
            <a:gd name="adj2" fmla="val 45000"/>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9065548" y="1580910"/>
        <a:ext cx="290172" cy="397007"/>
      </dsp:txXfrm>
    </dsp:sp>
    <dsp:sp modelId="{7BD3C214-F38C-324B-A495-13D205E84132}">
      <dsp:nvSpPr>
        <dsp:cNvPr id="0" name=""/>
        <dsp:cNvSpPr/>
      </dsp:nvSpPr>
      <dsp:spPr>
        <a:xfrm>
          <a:off x="9668079" y="2540155"/>
          <a:ext cx="527584" cy="527584"/>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9786785" y="2540155"/>
        <a:ext cx="290172" cy="3970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6618CA-F0B8-5245-A154-717D42B57CF4}">
      <dsp:nvSpPr>
        <dsp:cNvPr id="0" name=""/>
        <dsp:cNvSpPr/>
      </dsp:nvSpPr>
      <dsp:spPr>
        <a:xfrm rot="5400000">
          <a:off x="6589693" y="-2661723"/>
          <a:ext cx="1121829" cy="6729984"/>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Users or potential users of the relevant digital activity are—</a:t>
          </a:r>
          <a:endParaRPr lang="en-GB" sz="1300" kern="1200" dirty="0"/>
        </a:p>
        <a:p>
          <a:pPr marL="114300" lvl="1" indent="-114300" algn="l" defTabSz="577850">
            <a:lnSpc>
              <a:spcPct val="90000"/>
            </a:lnSpc>
            <a:spcBef>
              <a:spcPct val="0"/>
            </a:spcBef>
            <a:spcAft>
              <a:spcPct val="15000"/>
            </a:spcAft>
            <a:buChar char="•"/>
          </a:pPr>
          <a:r>
            <a:rPr lang="en-US" sz="1300" kern="1200" dirty="0"/>
            <a:t>(a) treated fairly, and</a:t>
          </a:r>
          <a:endParaRPr lang="en-GB" sz="1300" kern="1200" dirty="0"/>
        </a:p>
        <a:p>
          <a:pPr marL="114300" lvl="1" indent="-114300" algn="l" defTabSz="577850">
            <a:lnSpc>
              <a:spcPct val="90000"/>
            </a:lnSpc>
            <a:spcBef>
              <a:spcPct val="0"/>
            </a:spcBef>
            <a:spcAft>
              <a:spcPct val="15000"/>
            </a:spcAft>
            <a:buChar char="•"/>
          </a:pPr>
          <a:r>
            <a:rPr lang="en-US" sz="1300" kern="1200" dirty="0"/>
            <a:t>(b) able to interact, whether directly or indirectly, with the undertaking on reasonable terms</a:t>
          </a:r>
        </a:p>
      </dsp:txBody>
      <dsp:txXfrm rot="-5400000">
        <a:off x="3785616" y="197117"/>
        <a:ext cx="6675221" cy="1012303"/>
      </dsp:txXfrm>
    </dsp:sp>
    <dsp:sp modelId="{AFC31602-F5D5-784F-BE2E-38D2E60A00CB}">
      <dsp:nvSpPr>
        <dsp:cNvPr id="0" name=""/>
        <dsp:cNvSpPr/>
      </dsp:nvSpPr>
      <dsp:spPr>
        <a:xfrm>
          <a:off x="0" y="2124"/>
          <a:ext cx="3785616" cy="140228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GB" sz="3100" kern="1200" dirty="0"/>
            <a:t>Fair dealing s.19(6)</a:t>
          </a:r>
        </a:p>
      </dsp:txBody>
      <dsp:txXfrm>
        <a:off x="68454" y="70578"/>
        <a:ext cx="3648708" cy="1265378"/>
      </dsp:txXfrm>
    </dsp:sp>
    <dsp:sp modelId="{AA427C4F-12CB-3848-8B07-B2EC5C578335}">
      <dsp:nvSpPr>
        <dsp:cNvPr id="0" name=""/>
        <dsp:cNvSpPr/>
      </dsp:nvSpPr>
      <dsp:spPr>
        <a:xfrm rot="5400000">
          <a:off x="6589693" y="-1189323"/>
          <a:ext cx="1121829" cy="6729984"/>
        </a:xfrm>
        <a:prstGeom prst="round2SameRect">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GB" sz="1300" kern="1200" dirty="0"/>
            <a:t>users or potential users of the relevant digital activity are able to choose freely and easily between the services or digital content provided by the undertaking and services or digital content provided by other undertaking</a:t>
          </a:r>
        </a:p>
      </dsp:txBody>
      <dsp:txXfrm rot="-5400000">
        <a:off x="3785616" y="1669517"/>
        <a:ext cx="6675221" cy="1012303"/>
      </dsp:txXfrm>
    </dsp:sp>
    <dsp:sp modelId="{8E8F3EA2-EAF2-4D4D-B50A-6C5C1D895EC4}">
      <dsp:nvSpPr>
        <dsp:cNvPr id="0" name=""/>
        <dsp:cNvSpPr/>
      </dsp:nvSpPr>
      <dsp:spPr>
        <a:xfrm>
          <a:off x="0" y="1474525"/>
          <a:ext cx="3785616" cy="1402286"/>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GB" sz="3100" kern="1200" dirty="0"/>
            <a:t>Open Choices s.19(7)</a:t>
          </a:r>
        </a:p>
      </dsp:txBody>
      <dsp:txXfrm>
        <a:off x="68454" y="1542979"/>
        <a:ext cx="3648708" cy="1265378"/>
      </dsp:txXfrm>
    </dsp:sp>
    <dsp:sp modelId="{A28BD261-28B8-024A-84E3-8A00F33CABEC}">
      <dsp:nvSpPr>
        <dsp:cNvPr id="0" name=""/>
        <dsp:cNvSpPr/>
      </dsp:nvSpPr>
      <dsp:spPr>
        <a:xfrm rot="5400000">
          <a:off x="6589693" y="283077"/>
          <a:ext cx="1121829" cy="6729984"/>
        </a:xfrm>
        <a:prstGeom prst="round2Same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GB" sz="1300" kern="1200" dirty="0"/>
            <a:t>users or potential users of the relevant digital activity have the information they require to enable them to—(a) understand the services or digital content provided by the undertaking through the relevant digital activity, including the terms on which they are provided, and</a:t>
          </a:r>
        </a:p>
        <a:p>
          <a:pPr marL="114300" lvl="1" indent="-114300" algn="l" defTabSz="577850">
            <a:lnSpc>
              <a:spcPct val="90000"/>
            </a:lnSpc>
            <a:spcBef>
              <a:spcPct val="0"/>
            </a:spcBef>
            <a:spcAft>
              <a:spcPct val="15000"/>
            </a:spcAft>
            <a:buChar char="•"/>
          </a:pPr>
          <a:r>
            <a:rPr lang="en-GB" sz="1300" kern="1200" dirty="0"/>
            <a:t>(b) make properly informed decisions about whether and how they interact with the undertaking in respect of the relevant digital </a:t>
          </a:r>
          <a:r>
            <a:rPr lang="en-GB" sz="1300" kern="1200" dirty="0" err="1"/>
            <a:t>activit</a:t>
          </a:r>
          <a:endParaRPr lang="en-GB" sz="1300" kern="1200" dirty="0"/>
        </a:p>
      </dsp:txBody>
      <dsp:txXfrm rot="-5400000">
        <a:off x="3785616" y="3141918"/>
        <a:ext cx="6675221" cy="1012303"/>
      </dsp:txXfrm>
    </dsp:sp>
    <dsp:sp modelId="{3B395218-EE9C-8845-9B8F-B486560090BF}">
      <dsp:nvSpPr>
        <dsp:cNvPr id="0" name=""/>
        <dsp:cNvSpPr/>
      </dsp:nvSpPr>
      <dsp:spPr>
        <a:xfrm>
          <a:off x="0" y="2946926"/>
          <a:ext cx="3785616" cy="1402286"/>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GB" sz="3100" kern="1200" dirty="0"/>
            <a:t>Trust and Transparency s.19(8)</a:t>
          </a:r>
        </a:p>
      </dsp:txBody>
      <dsp:txXfrm>
        <a:off x="68454" y="3015380"/>
        <a:ext cx="3648708" cy="126537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BBAE7-26BC-7141-9684-5E52512FC0A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E199F92-1F5B-F945-9442-4F3B113F5A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99AEF9E-9FE0-0E4A-840D-1FCAF1A2702C}"/>
              </a:ext>
            </a:extLst>
          </p:cNvPr>
          <p:cNvSpPr>
            <a:spLocks noGrp="1"/>
          </p:cNvSpPr>
          <p:nvPr>
            <p:ph type="dt" sz="half" idx="10"/>
          </p:nvPr>
        </p:nvSpPr>
        <p:spPr/>
        <p:txBody>
          <a:bodyPr/>
          <a:lstStyle/>
          <a:p>
            <a:fld id="{B2118882-3B91-3C48-900A-4925EDD8682F}" type="datetimeFigureOut">
              <a:rPr lang="en-US" smtClean="0"/>
              <a:t>10/23/24</a:t>
            </a:fld>
            <a:endParaRPr lang="en-US"/>
          </a:p>
        </p:txBody>
      </p:sp>
      <p:sp>
        <p:nvSpPr>
          <p:cNvPr id="5" name="Footer Placeholder 4">
            <a:extLst>
              <a:ext uri="{FF2B5EF4-FFF2-40B4-BE49-F238E27FC236}">
                <a16:creationId xmlns:a16="http://schemas.microsoft.com/office/drawing/2014/main" id="{E68A1B24-7A6A-9342-AE07-4F87E1BCDB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C5E362-9E24-2D40-B26B-F672248E96DD}"/>
              </a:ext>
            </a:extLst>
          </p:cNvPr>
          <p:cNvSpPr>
            <a:spLocks noGrp="1"/>
          </p:cNvSpPr>
          <p:nvPr>
            <p:ph type="sldNum" sz="quarter" idx="12"/>
          </p:nvPr>
        </p:nvSpPr>
        <p:spPr/>
        <p:txBody>
          <a:bodyPr/>
          <a:lstStyle/>
          <a:p>
            <a:fld id="{13071AB4-076D-AD4A-BAEF-DBDE64002352}" type="slidenum">
              <a:rPr lang="en-US" smtClean="0"/>
              <a:t>‹#›</a:t>
            </a:fld>
            <a:endParaRPr lang="en-US"/>
          </a:p>
        </p:txBody>
      </p:sp>
    </p:spTree>
    <p:extLst>
      <p:ext uri="{BB962C8B-B14F-4D97-AF65-F5344CB8AC3E}">
        <p14:creationId xmlns:p14="http://schemas.microsoft.com/office/powerpoint/2010/main" val="874030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C5BD0-7699-FB4E-8FBA-7A76818F27E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C5E3D28-9DB5-B046-9269-7CA5445112C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A79D3BB-3158-F84D-BD83-4CADF111BE4F}"/>
              </a:ext>
            </a:extLst>
          </p:cNvPr>
          <p:cNvSpPr>
            <a:spLocks noGrp="1"/>
          </p:cNvSpPr>
          <p:nvPr>
            <p:ph type="dt" sz="half" idx="10"/>
          </p:nvPr>
        </p:nvSpPr>
        <p:spPr/>
        <p:txBody>
          <a:bodyPr/>
          <a:lstStyle/>
          <a:p>
            <a:fld id="{B2118882-3B91-3C48-900A-4925EDD8682F}" type="datetimeFigureOut">
              <a:rPr lang="en-US" smtClean="0"/>
              <a:t>10/23/24</a:t>
            </a:fld>
            <a:endParaRPr lang="en-US"/>
          </a:p>
        </p:txBody>
      </p:sp>
      <p:sp>
        <p:nvSpPr>
          <p:cNvPr id="5" name="Footer Placeholder 4">
            <a:extLst>
              <a:ext uri="{FF2B5EF4-FFF2-40B4-BE49-F238E27FC236}">
                <a16:creationId xmlns:a16="http://schemas.microsoft.com/office/drawing/2014/main" id="{476179E9-A4AD-094F-B52D-81D79DFA9D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ED4AE3-44DE-D540-B3A1-62319463C049}"/>
              </a:ext>
            </a:extLst>
          </p:cNvPr>
          <p:cNvSpPr>
            <a:spLocks noGrp="1"/>
          </p:cNvSpPr>
          <p:nvPr>
            <p:ph type="sldNum" sz="quarter" idx="12"/>
          </p:nvPr>
        </p:nvSpPr>
        <p:spPr/>
        <p:txBody>
          <a:bodyPr/>
          <a:lstStyle/>
          <a:p>
            <a:fld id="{13071AB4-076D-AD4A-BAEF-DBDE64002352}" type="slidenum">
              <a:rPr lang="en-US" smtClean="0"/>
              <a:t>‹#›</a:t>
            </a:fld>
            <a:endParaRPr lang="en-US"/>
          </a:p>
        </p:txBody>
      </p:sp>
    </p:spTree>
    <p:extLst>
      <p:ext uri="{BB962C8B-B14F-4D97-AF65-F5344CB8AC3E}">
        <p14:creationId xmlns:p14="http://schemas.microsoft.com/office/powerpoint/2010/main" val="61628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9D2E65-C1F1-8D47-BAA9-3AC1F93407B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FAEFBF6-7BF9-4C4C-AC98-0CDE99DAFF7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956E29F-7D92-D444-9271-CA19E38E32AB}"/>
              </a:ext>
            </a:extLst>
          </p:cNvPr>
          <p:cNvSpPr>
            <a:spLocks noGrp="1"/>
          </p:cNvSpPr>
          <p:nvPr>
            <p:ph type="dt" sz="half" idx="10"/>
          </p:nvPr>
        </p:nvSpPr>
        <p:spPr/>
        <p:txBody>
          <a:bodyPr/>
          <a:lstStyle/>
          <a:p>
            <a:fld id="{B2118882-3B91-3C48-900A-4925EDD8682F}" type="datetimeFigureOut">
              <a:rPr lang="en-US" smtClean="0"/>
              <a:t>10/23/24</a:t>
            </a:fld>
            <a:endParaRPr lang="en-US"/>
          </a:p>
        </p:txBody>
      </p:sp>
      <p:sp>
        <p:nvSpPr>
          <p:cNvPr id="5" name="Footer Placeholder 4">
            <a:extLst>
              <a:ext uri="{FF2B5EF4-FFF2-40B4-BE49-F238E27FC236}">
                <a16:creationId xmlns:a16="http://schemas.microsoft.com/office/drawing/2014/main" id="{5B2F38D3-B02D-634E-88C0-A6A1FDDAD2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D6A37C-F64D-0B42-951D-7F588AE4D460}"/>
              </a:ext>
            </a:extLst>
          </p:cNvPr>
          <p:cNvSpPr>
            <a:spLocks noGrp="1"/>
          </p:cNvSpPr>
          <p:nvPr>
            <p:ph type="sldNum" sz="quarter" idx="12"/>
          </p:nvPr>
        </p:nvSpPr>
        <p:spPr/>
        <p:txBody>
          <a:bodyPr/>
          <a:lstStyle/>
          <a:p>
            <a:fld id="{13071AB4-076D-AD4A-BAEF-DBDE64002352}" type="slidenum">
              <a:rPr lang="en-US" smtClean="0"/>
              <a:t>‹#›</a:t>
            </a:fld>
            <a:endParaRPr lang="en-US"/>
          </a:p>
        </p:txBody>
      </p:sp>
    </p:spTree>
    <p:extLst>
      <p:ext uri="{BB962C8B-B14F-4D97-AF65-F5344CB8AC3E}">
        <p14:creationId xmlns:p14="http://schemas.microsoft.com/office/powerpoint/2010/main" val="3637299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152CE-1759-4A45-8CD9-DBF3255FB25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93F74DC-EB89-1641-9F64-D111EDD2FFD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B672693-1333-3944-BFE8-CBC33F2E21F8}"/>
              </a:ext>
            </a:extLst>
          </p:cNvPr>
          <p:cNvSpPr>
            <a:spLocks noGrp="1"/>
          </p:cNvSpPr>
          <p:nvPr>
            <p:ph type="dt" sz="half" idx="10"/>
          </p:nvPr>
        </p:nvSpPr>
        <p:spPr/>
        <p:txBody>
          <a:bodyPr/>
          <a:lstStyle/>
          <a:p>
            <a:fld id="{B2118882-3B91-3C48-900A-4925EDD8682F}" type="datetimeFigureOut">
              <a:rPr lang="en-US" smtClean="0"/>
              <a:t>10/23/24</a:t>
            </a:fld>
            <a:endParaRPr lang="en-US"/>
          </a:p>
        </p:txBody>
      </p:sp>
      <p:sp>
        <p:nvSpPr>
          <p:cNvPr id="5" name="Footer Placeholder 4">
            <a:extLst>
              <a:ext uri="{FF2B5EF4-FFF2-40B4-BE49-F238E27FC236}">
                <a16:creationId xmlns:a16="http://schemas.microsoft.com/office/drawing/2014/main" id="{BF7BF74A-CB96-F847-8A81-24250875F7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19F72F-16FF-ED4E-AEE2-2E4ABBDC2E27}"/>
              </a:ext>
            </a:extLst>
          </p:cNvPr>
          <p:cNvSpPr>
            <a:spLocks noGrp="1"/>
          </p:cNvSpPr>
          <p:nvPr>
            <p:ph type="sldNum" sz="quarter" idx="12"/>
          </p:nvPr>
        </p:nvSpPr>
        <p:spPr/>
        <p:txBody>
          <a:bodyPr/>
          <a:lstStyle/>
          <a:p>
            <a:fld id="{13071AB4-076D-AD4A-BAEF-DBDE64002352}" type="slidenum">
              <a:rPr lang="en-US" smtClean="0"/>
              <a:t>‹#›</a:t>
            </a:fld>
            <a:endParaRPr lang="en-US"/>
          </a:p>
        </p:txBody>
      </p:sp>
    </p:spTree>
    <p:extLst>
      <p:ext uri="{BB962C8B-B14F-4D97-AF65-F5344CB8AC3E}">
        <p14:creationId xmlns:p14="http://schemas.microsoft.com/office/powerpoint/2010/main" val="97001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0BFFD-0072-2645-BE66-5552380D30D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DAF9D86-92F1-4C44-9448-3325CF71C4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1B53C70-494C-694A-A765-BCB6264E6D8D}"/>
              </a:ext>
            </a:extLst>
          </p:cNvPr>
          <p:cNvSpPr>
            <a:spLocks noGrp="1"/>
          </p:cNvSpPr>
          <p:nvPr>
            <p:ph type="dt" sz="half" idx="10"/>
          </p:nvPr>
        </p:nvSpPr>
        <p:spPr/>
        <p:txBody>
          <a:bodyPr/>
          <a:lstStyle/>
          <a:p>
            <a:fld id="{B2118882-3B91-3C48-900A-4925EDD8682F}" type="datetimeFigureOut">
              <a:rPr lang="en-US" smtClean="0"/>
              <a:t>10/23/24</a:t>
            </a:fld>
            <a:endParaRPr lang="en-US"/>
          </a:p>
        </p:txBody>
      </p:sp>
      <p:sp>
        <p:nvSpPr>
          <p:cNvPr id="5" name="Footer Placeholder 4">
            <a:extLst>
              <a:ext uri="{FF2B5EF4-FFF2-40B4-BE49-F238E27FC236}">
                <a16:creationId xmlns:a16="http://schemas.microsoft.com/office/drawing/2014/main" id="{592F7770-0E57-B547-9157-FE21320DA8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AF2698-34AC-F24B-B6F5-50D067AF9FF6}"/>
              </a:ext>
            </a:extLst>
          </p:cNvPr>
          <p:cNvSpPr>
            <a:spLocks noGrp="1"/>
          </p:cNvSpPr>
          <p:nvPr>
            <p:ph type="sldNum" sz="quarter" idx="12"/>
          </p:nvPr>
        </p:nvSpPr>
        <p:spPr/>
        <p:txBody>
          <a:bodyPr/>
          <a:lstStyle/>
          <a:p>
            <a:fld id="{13071AB4-076D-AD4A-BAEF-DBDE64002352}" type="slidenum">
              <a:rPr lang="en-US" smtClean="0"/>
              <a:t>‹#›</a:t>
            </a:fld>
            <a:endParaRPr lang="en-US"/>
          </a:p>
        </p:txBody>
      </p:sp>
    </p:spTree>
    <p:extLst>
      <p:ext uri="{BB962C8B-B14F-4D97-AF65-F5344CB8AC3E}">
        <p14:creationId xmlns:p14="http://schemas.microsoft.com/office/powerpoint/2010/main" val="3395106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AA8B7-1F8C-DF4D-A594-E5552E6C70F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CF8AD56-C7BC-524D-B8C0-BCCC88C242A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8BAA596-5DAC-1948-9E04-3BD85524321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761817FC-95FF-C74F-B7D9-69A099D2F44A}"/>
              </a:ext>
            </a:extLst>
          </p:cNvPr>
          <p:cNvSpPr>
            <a:spLocks noGrp="1"/>
          </p:cNvSpPr>
          <p:nvPr>
            <p:ph type="dt" sz="half" idx="10"/>
          </p:nvPr>
        </p:nvSpPr>
        <p:spPr/>
        <p:txBody>
          <a:bodyPr/>
          <a:lstStyle/>
          <a:p>
            <a:fld id="{B2118882-3B91-3C48-900A-4925EDD8682F}" type="datetimeFigureOut">
              <a:rPr lang="en-US" smtClean="0"/>
              <a:t>10/23/24</a:t>
            </a:fld>
            <a:endParaRPr lang="en-US"/>
          </a:p>
        </p:txBody>
      </p:sp>
      <p:sp>
        <p:nvSpPr>
          <p:cNvPr id="6" name="Footer Placeholder 5">
            <a:extLst>
              <a:ext uri="{FF2B5EF4-FFF2-40B4-BE49-F238E27FC236}">
                <a16:creationId xmlns:a16="http://schemas.microsoft.com/office/drawing/2014/main" id="{9C0E7D98-2742-9E44-AFC1-DADE1519FC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F72A7A-A379-AD41-98B5-3F8C8F9B28DE}"/>
              </a:ext>
            </a:extLst>
          </p:cNvPr>
          <p:cNvSpPr>
            <a:spLocks noGrp="1"/>
          </p:cNvSpPr>
          <p:nvPr>
            <p:ph type="sldNum" sz="quarter" idx="12"/>
          </p:nvPr>
        </p:nvSpPr>
        <p:spPr/>
        <p:txBody>
          <a:bodyPr/>
          <a:lstStyle/>
          <a:p>
            <a:fld id="{13071AB4-076D-AD4A-BAEF-DBDE64002352}" type="slidenum">
              <a:rPr lang="en-US" smtClean="0"/>
              <a:t>‹#›</a:t>
            </a:fld>
            <a:endParaRPr lang="en-US"/>
          </a:p>
        </p:txBody>
      </p:sp>
    </p:spTree>
    <p:extLst>
      <p:ext uri="{BB962C8B-B14F-4D97-AF65-F5344CB8AC3E}">
        <p14:creationId xmlns:p14="http://schemas.microsoft.com/office/powerpoint/2010/main" val="1035047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EABB0-3A6B-0645-9581-CC2E1C59035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7EC34B0-E999-EB46-8F63-71D0DCD1D1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CC2A9F5-2BD7-594E-8F64-87370F4BF06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3D699A9-BE00-944D-ACCB-CFB4890E7F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683A9D7-1F87-9D41-BE42-4E72867CC02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75A63A1-41FE-B449-94AC-5DD47D3B37CE}"/>
              </a:ext>
            </a:extLst>
          </p:cNvPr>
          <p:cNvSpPr>
            <a:spLocks noGrp="1"/>
          </p:cNvSpPr>
          <p:nvPr>
            <p:ph type="dt" sz="half" idx="10"/>
          </p:nvPr>
        </p:nvSpPr>
        <p:spPr/>
        <p:txBody>
          <a:bodyPr/>
          <a:lstStyle/>
          <a:p>
            <a:fld id="{B2118882-3B91-3C48-900A-4925EDD8682F}" type="datetimeFigureOut">
              <a:rPr lang="en-US" smtClean="0"/>
              <a:t>10/23/24</a:t>
            </a:fld>
            <a:endParaRPr lang="en-US"/>
          </a:p>
        </p:txBody>
      </p:sp>
      <p:sp>
        <p:nvSpPr>
          <p:cNvPr id="8" name="Footer Placeholder 7">
            <a:extLst>
              <a:ext uri="{FF2B5EF4-FFF2-40B4-BE49-F238E27FC236}">
                <a16:creationId xmlns:a16="http://schemas.microsoft.com/office/drawing/2014/main" id="{6886AE75-BAD6-4746-BC1A-C7680D50E5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4EBCEC-22DF-2D46-A728-F7017083F783}"/>
              </a:ext>
            </a:extLst>
          </p:cNvPr>
          <p:cNvSpPr>
            <a:spLocks noGrp="1"/>
          </p:cNvSpPr>
          <p:nvPr>
            <p:ph type="sldNum" sz="quarter" idx="12"/>
          </p:nvPr>
        </p:nvSpPr>
        <p:spPr/>
        <p:txBody>
          <a:bodyPr/>
          <a:lstStyle/>
          <a:p>
            <a:fld id="{13071AB4-076D-AD4A-BAEF-DBDE64002352}" type="slidenum">
              <a:rPr lang="en-US" smtClean="0"/>
              <a:t>‹#›</a:t>
            </a:fld>
            <a:endParaRPr lang="en-US"/>
          </a:p>
        </p:txBody>
      </p:sp>
    </p:spTree>
    <p:extLst>
      <p:ext uri="{BB962C8B-B14F-4D97-AF65-F5344CB8AC3E}">
        <p14:creationId xmlns:p14="http://schemas.microsoft.com/office/powerpoint/2010/main" val="3485462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C4BE8-D172-D643-A731-3A3088ED9624}"/>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F6E8854-EE2A-F14D-9F4D-5B31D396C702}"/>
              </a:ext>
            </a:extLst>
          </p:cNvPr>
          <p:cNvSpPr>
            <a:spLocks noGrp="1"/>
          </p:cNvSpPr>
          <p:nvPr>
            <p:ph type="dt" sz="half" idx="10"/>
          </p:nvPr>
        </p:nvSpPr>
        <p:spPr/>
        <p:txBody>
          <a:bodyPr/>
          <a:lstStyle/>
          <a:p>
            <a:fld id="{B2118882-3B91-3C48-900A-4925EDD8682F}" type="datetimeFigureOut">
              <a:rPr lang="en-US" smtClean="0"/>
              <a:t>10/23/24</a:t>
            </a:fld>
            <a:endParaRPr lang="en-US"/>
          </a:p>
        </p:txBody>
      </p:sp>
      <p:sp>
        <p:nvSpPr>
          <p:cNvPr id="4" name="Footer Placeholder 3">
            <a:extLst>
              <a:ext uri="{FF2B5EF4-FFF2-40B4-BE49-F238E27FC236}">
                <a16:creationId xmlns:a16="http://schemas.microsoft.com/office/drawing/2014/main" id="{8F3329A1-AD71-ED45-B797-6051C18EFE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EFF32E-8FEA-864C-BA34-AC4FAF22F5EF}"/>
              </a:ext>
            </a:extLst>
          </p:cNvPr>
          <p:cNvSpPr>
            <a:spLocks noGrp="1"/>
          </p:cNvSpPr>
          <p:nvPr>
            <p:ph type="sldNum" sz="quarter" idx="12"/>
          </p:nvPr>
        </p:nvSpPr>
        <p:spPr/>
        <p:txBody>
          <a:bodyPr/>
          <a:lstStyle/>
          <a:p>
            <a:fld id="{13071AB4-076D-AD4A-BAEF-DBDE64002352}" type="slidenum">
              <a:rPr lang="en-US" smtClean="0"/>
              <a:t>‹#›</a:t>
            </a:fld>
            <a:endParaRPr lang="en-US"/>
          </a:p>
        </p:txBody>
      </p:sp>
    </p:spTree>
    <p:extLst>
      <p:ext uri="{BB962C8B-B14F-4D97-AF65-F5344CB8AC3E}">
        <p14:creationId xmlns:p14="http://schemas.microsoft.com/office/powerpoint/2010/main" val="1680364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6B04E-76E5-8645-BE6E-CD08F3A29E91}"/>
              </a:ext>
            </a:extLst>
          </p:cNvPr>
          <p:cNvSpPr>
            <a:spLocks noGrp="1"/>
          </p:cNvSpPr>
          <p:nvPr>
            <p:ph type="dt" sz="half" idx="10"/>
          </p:nvPr>
        </p:nvSpPr>
        <p:spPr/>
        <p:txBody>
          <a:bodyPr/>
          <a:lstStyle/>
          <a:p>
            <a:fld id="{B2118882-3B91-3C48-900A-4925EDD8682F}" type="datetimeFigureOut">
              <a:rPr lang="en-US" smtClean="0"/>
              <a:t>10/23/24</a:t>
            </a:fld>
            <a:endParaRPr lang="en-US"/>
          </a:p>
        </p:txBody>
      </p:sp>
      <p:sp>
        <p:nvSpPr>
          <p:cNvPr id="3" name="Footer Placeholder 2">
            <a:extLst>
              <a:ext uri="{FF2B5EF4-FFF2-40B4-BE49-F238E27FC236}">
                <a16:creationId xmlns:a16="http://schemas.microsoft.com/office/drawing/2014/main" id="{7B2BAA8C-7BF9-804F-806A-BEB6629173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83233E2-99A6-C649-8DC6-88E58B7E903C}"/>
              </a:ext>
            </a:extLst>
          </p:cNvPr>
          <p:cNvSpPr>
            <a:spLocks noGrp="1"/>
          </p:cNvSpPr>
          <p:nvPr>
            <p:ph type="sldNum" sz="quarter" idx="12"/>
          </p:nvPr>
        </p:nvSpPr>
        <p:spPr/>
        <p:txBody>
          <a:bodyPr/>
          <a:lstStyle/>
          <a:p>
            <a:fld id="{13071AB4-076D-AD4A-BAEF-DBDE64002352}" type="slidenum">
              <a:rPr lang="en-US" smtClean="0"/>
              <a:t>‹#›</a:t>
            </a:fld>
            <a:endParaRPr lang="en-US"/>
          </a:p>
        </p:txBody>
      </p:sp>
    </p:spTree>
    <p:extLst>
      <p:ext uri="{BB962C8B-B14F-4D97-AF65-F5344CB8AC3E}">
        <p14:creationId xmlns:p14="http://schemas.microsoft.com/office/powerpoint/2010/main" val="1116549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3F7FA-975D-144E-BA35-69711F561E8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F65382F-74A0-714F-8EFA-CB7729978B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AD5F659-C5BB-2E4C-B5A5-6647164317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71263D5-42F6-F843-BCA9-5A988BDABED7}"/>
              </a:ext>
            </a:extLst>
          </p:cNvPr>
          <p:cNvSpPr>
            <a:spLocks noGrp="1"/>
          </p:cNvSpPr>
          <p:nvPr>
            <p:ph type="dt" sz="half" idx="10"/>
          </p:nvPr>
        </p:nvSpPr>
        <p:spPr/>
        <p:txBody>
          <a:bodyPr/>
          <a:lstStyle/>
          <a:p>
            <a:fld id="{B2118882-3B91-3C48-900A-4925EDD8682F}" type="datetimeFigureOut">
              <a:rPr lang="en-US" smtClean="0"/>
              <a:t>10/23/24</a:t>
            </a:fld>
            <a:endParaRPr lang="en-US"/>
          </a:p>
        </p:txBody>
      </p:sp>
      <p:sp>
        <p:nvSpPr>
          <p:cNvPr id="6" name="Footer Placeholder 5">
            <a:extLst>
              <a:ext uri="{FF2B5EF4-FFF2-40B4-BE49-F238E27FC236}">
                <a16:creationId xmlns:a16="http://schemas.microsoft.com/office/drawing/2014/main" id="{0A912AD0-14AB-8B47-8EC8-B0AF05855A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6504D1-9966-1D4C-A484-2A91FBC70FE3}"/>
              </a:ext>
            </a:extLst>
          </p:cNvPr>
          <p:cNvSpPr>
            <a:spLocks noGrp="1"/>
          </p:cNvSpPr>
          <p:nvPr>
            <p:ph type="sldNum" sz="quarter" idx="12"/>
          </p:nvPr>
        </p:nvSpPr>
        <p:spPr/>
        <p:txBody>
          <a:bodyPr/>
          <a:lstStyle/>
          <a:p>
            <a:fld id="{13071AB4-076D-AD4A-BAEF-DBDE64002352}" type="slidenum">
              <a:rPr lang="en-US" smtClean="0"/>
              <a:t>‹#›</a:t>
            </a:fld>
            <a:endParaRPr lang="en-US"/>
          </a:p>
        </p:txBody>
      </p:sp>
    </p:spTree>
    <p:extLst>
      <p:ext uri="{BB962C8B-B14F-4D97-AF65-F5344CB8AC3E}">
        <p14:creationId xmlns:p14="http://schemas.microsoft.com/office/powerpoint/2010/main" val="3114105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0BC69-08E2-5342-B56F-9F18D89D8DE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8E80287-0933-2E4F-A78F-B5B849393D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5855EE-2598-9341-820E-2B229451E1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ACBDB85-A0FF-2947-8CA2-FBBBCDEF47FB}"/>
              </a:ext>
            </a:extLst>
          </p:cNvPr>
          <p:cNvSpPr>
            <a:spLocks noGrp="1"/>
          </p:cNvSpPr>
          <p:nvPr>
            <p:ph type="dt" sz="half" idx="10"/>
          </p:nvPr>
        </p:nvSpPr>
        <p:spPr/>
        <p:txBody>
          <a:bodyPr/>
          <a:lstStyle/>
          <a:p>
            <a:fld id="{B2118882-3B91-3C48-900A-4925EDD8682F}" type="datetimeFigureOut">
              <a:rPr lang="en-US" smtClean="0"/>
              <a:t>10/23/24</a:t>
            </a:fld>
            <a:endParaRPr lang="en-US"/>
          </a:p>
        </p:txBody>
      </p:sp>
      <p:sp>
        <p:nvSpPr>
          <p:cNvPr id="6" name="Footer Placeholder 5">
            <a:extLst>
              <a:ext uri="{FF2B5EF4-FFF2-40B4-BE49-F238E27FC236}">
                <a16:creationId xmlns:a16="http://schemas.microsoft.com/office/drawing/2014/main" id="{8D398152-34D1-ED40-9F8D-1C0FAD0D82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1D717D-A25B-C246-B1E7-F308C9856C97}"/>
              </a:ext>
            </a:extLst>
          </p:cNvPr>
          <p:cNvSpPr>
            <a:spLocks noGrp="1"/>
          </p:cNvSpPr>
          <p:nvPr>
            <p:ph type="sldNum" sz="quarter" idx="12"/>
          </p:nvPr>
        </p:nvSpPr>
        <p:spPr/>
        <p:txBody>
          <a:bodyPr/>
          <a:lstStyle/>
          <a:p>
            <a:fld id="{13071AB4-076D-AD4A-BAEF-DBDE64002352}" type="slidenum">
              <a:rPr lang="en-US" smtClean="0"/>
              <a:t>‹#›</a:t>
            </a:fld>
            <a:endParaRPr lang="en-US"/>
          </a:p>
        </p:txBody>
      </p:sp>
    </p:spTree>
    <p:extLst>
      <p:ext uri="{BB962C8B-B14F-4D97-AF65-F5344CB8AC3E}">
        <p14:creationId xmlns:p14="http://schemas.microsoft.com/office/powerpoint/2010/main" val="941264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4149D1-770E-B24A-B911-AEF6F3D3B6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D3854E6-5E30-E84C-8468-A93D0BFCDA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C67F6DB-155B-434B-9939-DD580336DA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118882-3B91-3C48-900A-4925EDD8682F}" type="datetimeFigureOut">
              <a:rPr lang="en-US" smtClean="0"/>
              <a:t>10/23/24</a:t>
            </a:fld>
            <a:endParaRPr lang="en-US"/>
          </a:p>
        </p:txBody>
      </p:sp>
      <p:sp>
        <p:nvSpPr>
          <p:cNvPr id="5" name="Footer Placeholder 4">
            <a:extLst>
              <a:ext uri="{FF2B5EF4-FFF2-40B4-BE49-F238E27FC236}">
                <a16:creationId xmlns:a16="http://schemas.microsoft.com/office/drawing/2014/main" id="{FB9299A7-095D-F341-984C-C01571730A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D2CE957-A92E-F14A-AFE0-07BED23C16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71AB4-076D-AD4A-BAEF-DBDE64002352}" type="slidenum">
              <a:rPr lang="en-US" smtClean="0"/>
              <a:t>‹#›</a:t>
            </a:fld>
            <a:endParaRPr lang="en-US"/>
          </a:p>
        </p:txBody>
      </p:sp>
    </p:spTree>
    <p:extLst>
      <p:ext uri="{BB962C8B-B14F-4D97-AF65-F5344CB8AC3E}">
        <p14:creationId xmlns:p14="http://schemas.microsoft.com/office/powerpoint/2010/main" val="4078582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Different coloured buildings">
            <a:extLst>
              <a:ext uri="{FF2B5EF4-FFF2-40B4-BE49-F238E27FC236}">
                <a16:creationId xmlns:a16="http://schemas.microsoft.com/office/drawing/2014/main" id="{AA716BED-F7D3-D02A-B9F0-4CC2FB700DE2}"/>
              </a:ext>
            </a:extLst>
          </p:cNvPr>
          <p:cNvPicPr>
            <a:picLocks noChangeAspect="1"/>
          </p:cNvPicPr>
          <p:nvPr/>
        </p:nvPicPr>
        <p:blipFill>
          <a:blip r:embed="rId2">
            <a:alphaModFix amt="50000"/>
          </a:blip>
          <a:srcRect t="6082" b="9649"/>
          <a:stretch/>
        </p:blipFill>
        <p:spPr>
          <a:xfrm>
            <a:off x="20" y="1"/>
            <a:ext cx="12191980" cy="6857999"/>
          </a:xfrm>
          <a:prstGeom prst="rect">
            <a:avLst/>
          </a:prstGeom>
        </p:spPr>
      </p:pic>
      <p:sp>
        <p:nvSpPr>
          <p:cNvPr id="2" name="Title 1">
            <a:extLst>
              <a:ext uri="{FF2B5EF4-FFF2-40B4-BE49-F238E27FC236}">
                <a16:creationId xmlns:a16="http://schemas.microsoft.com/office/drawing/2014/main" id="{15DAF7B8-1A1A-634B-9FE1-713B5E3F9C90}"/>
              </a:ext>
            </a:extLst>
          </p:cNvPr>
          <p:cNvSpPr>
            <a:spLocks noGrp="1"/>
          </p:cNvSpPr>
          <p:nvPr>
            <p:ph type="ctrTitle"/>
          </p:nvPr>
        </p:nvSpPr>
        <p:spPr>
          <a:xfrm>
            <a:off x="1524000" y="1122362"/>
            <a:ext cx="9144000" cy="2900518"/>
          </a:xfrm>
        </p:spPr>
        <p:txBody>
          <a:bodyPr>
            <a:normAutofit/>
          </a:bodyPr>
          <a:lstStyle/>
          <a:p>
            <a:r>
              <a:rPr lang="en-US">
                <a:solidFill>
                  <a:srgbClr val="FFFFFF"/>
                </a:solidFill>
              </a:rPr>
              <a:t>UK Developments</a:t>
            </a:r>
          </a:p>
        </p:txBody>
      </p:sp>
      <p:sp>
        <p:nvSpPr>
          <p:cNvPr id="3" name="Subtitle 2">
            <a:extLst>
              <a:ext uri="{FF2B5EF4-FFF2-40B4-BE49-F238E27FC236}">
                <a16:creationId xmlns:a16="http://schemas.microsoft.com/office/drawing/2014/main" id="{0203CCEB-8ED6-9849-AF57-0E6B43117917}"/>
              </a:ext>
            </a:extLst>
          </p:cNvPr>
          <p:cNvSpPr>
            <a:spLocks noGrp="1"/>
          </p:cNvSpPr>
          <p:nvPr>
            <p:ph type="subTitle" idx="1"/>
          </p:nvPr>
        </p:nvSpPr>
        <p:spPr>
          <a:xfrm>
            <a:off x="1524000" y="4159404"/>
            <a:ext cx="9144000" cy="1098395"/>
          </a:xfrm>
        </p:spPr>
        <p:txBody>
          <a:bodyPr>
            <a:normAutofit/>
          </a:bodyPr>
          <a:lstStyle/>
          <a:p>
            <a:r>
              <a:rPr lang="en-US">
                <a:solidFill>
                  <a:srgbClr val="FFFFFF"/>
                </a:solidFill>
              </a:rPr>
              <a:t>The Digital Markets Competition and Consumer Act 2024</a:t>
            </a:r>
          </a:p>
        </p:txBody>
      </p:sp>
    </p:spTree>
    <p:extLst>
      <p:ext uri="{BB962C8B-B14F-4D97-AF65-F5344CB8AC3E}">
        <p14:creationId xmlns:p14="http://schemas.microsoft.com/office/powerpoint/2010/main" val="182875483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44BE0-7AFA-0040-BE2C-D479D60A34A4}"/>
              </a:ext>
            </a:extLst>
          </p:cNvPr>
          <p:cNvSpPr>
            <a:spLocks noGrp="1"/>
          </p:cNvSpPr>
          <p:nvPr>
            <p:ph type="title"/>
          </p:nvPr>
        </p:nvSpPr>
        <p:spPr/>
        <p:txBody>
          <a:bodyPr/>
          <a:lstStyle/>
          <a:p>
            <a:r>
              <a:rPr lang="en-US" dirty="0"/>
              <a:t>Conduct requirements s.19</a:t>
            </a:r>
          </a:p>
        </p:txBody>
      </p:sp>
      <p:sp>
        <p:nvSpPr>
          <p:cNvPr id="3" name="Content Placeholder 2">
            <a:extLst>
              <a:ext uri="{FF2B5EF4-FFF2-40B4-BE49-F238E27FC236}">
                <a16:creationId xmlns:a16="http://schemas.microsoft.com/office/drawing/2014/main" id="{FE8B9F27-2520-5F49-9D3E-CDDFE2190938}"/>
              </a:ext>
            </a:extLst>
          </p:cNvPr>
          <p:cNvSpPr>
            <a:spLocks noGrp="1"/>
          </p:cNvSpPr>
          <p:nvPr>
            <p:ph idx="1"/>
          </p:nvPr>
        </p:nvSpPr>
        <p:spPr/>
        <p:txBody>
          <a:bodyPr>
            <a:normAutofit/>
          </a:bodyPr>
          <a:lstStyle/>
          <a:p>
            <a:pPr marL="0" indent="0">
              <a:buNone/>
            </a:pPr>
            <a:r>
              <a:rPr lang="en-US" dirty="0"/>
              <a:t>The CMA may impose one or more conduct requirements on a designated undertaking by giving the undertaking a notice </a:t>
            </a:r>
          </a:p>
          <a:p>
            <a:pPr marL="0" indent="0">
              <a:buNone/>
            </a:pPr>
            <a:endParaRPr lang="en-US" dirty="0"/>
          </a:p>
          <a:p>
            <a:pPr marL="0" indent="0">
              <a:buNone/>
            </a:pPr>
            <a:r>
              <a:rPr lang="en-US" dirty="0"/>
              <a:t>It is possible to vary the conduct requirement by serving a revised notice</a:t>
            </a:r>
          </a:p>
          <a:p>
            <a:pPr marL="0" indent="0">
              <a:buNone/>
            </a:pPr>
            <a:endParaRPr lang="en-US" dirty="0"/>
          </a:p>
          <a:p>
            <a:pPr marL="0" indent="0">
              <a:buNone/>
            </a:pPr>
            <a:r>
              <a:rPr lang="en-US" dirty="0"/>
              <a:t>“Conduct requirements” are requirements as to how the designated  undertaking must conduct itself in relation to a relevant digital activity, </a:t>
            </a:r>
          </a:p>
        </p:txBody>
      </p:sp>
    </p:spTree>
    <p:extLst>
      <p:ext uri="{BB962C8B-B14F-4D97-AF65-F5344CB8AC3E}">
        <p14:creationId xmlns:p14="http://schemas.microsoft.com/office/powerpoint/2010/main" val="3504822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6B0FA-F51F-884A-826F-6DC7E303C818}"/>
              </a:ext>
            </a:extLst>
          </p:cNvPr>
          <p:cNvSpPr>
            <a:spLocks noGrp="1"/>
          </p:cNvSpPr>
          <p:nvPr>
            <p:ph type="title"/>
          </p:nvPr>
        </p:nvSpPr>
        <p:spPr/>
        <p:txBody>
          <a:bodyPr/>
          <a:lstStyle/>
          <a:p>
            <a:r>
              <a:rPr lang="en-US" dirty="0"/>
              <a:t>Reasons for imposing conduct </a:t>
            </a:r>
            <a:r>
              <a:rPr lang="en-US" dirty="0" err="1"/>
              <a:t>requiremens</a:t>
            </a:r>
            <a:r>
              <a:rPr lang="en-US" dirty="0"/>
              <a:t> s.19(5)</a:t>
            </a:r>
          </a:p>
        </p:txBody>
      </p:sp>
      <p:sp>
        <p:nvSpPr>
          <p:cNvPr id="3" name="Content Placeholder 2">
            <a:extLst>
              <a:ext uri="{FF2B5EF4-FFF2-40B4-BE49-F238E27FC236}">
                <a16:creationId xmlns:a16="http://schemas.microsoft.com/office/drawing/2014/main" id="{6941E309-F450-1B40-97DC-A404C5C06F98}"/>
              </a:ext>
            </a:extLst>
          </p:cNvPr>
          <p:cNvSpPr>
            <a:spLocks noGrp="1"/>
          </p:cNvSpPr>
          <p:nvPr>
            <p:ph idx="1"/>
          </p:nvPr>
        </p:nvSpPr>
        <p:spPr/>
        <p:txBody>
          <a:bodyPr>
            <a:normAutofit lnSpcReduction="10000"/>
          </a:bodyPr>
          <a:lstStyle/>
          <a:p>
            <a:r>
              <a:rPr lang="en-US" dirty="0"/>
              <a:t>The CMA may only impose a conduct requirement or a combination of 5 conduct requirements on a designated undertaking if it considers that it would</a:t>
            </a:r>
          </a:p>
          <a:p>
            <a:r>
              <a:rPr lang="en-US" dirty="0"/>
              <a:t>be </a:t>
            </a:r>
            <a:r>
              <a:rPr lang="en-US" b="1" dirty="0"/>
              <a:t>proportionate</a:t>
            </a:r>
            <a:r>
              <a:rPr lang="en-US" dirty="0"/>
              <a:t> to do so for the purposes of one or more of the following objectives—</a:t>
            </a:r>
          </a:p>
          <a:p>
            <a:r>
              <a:rPr lang="en-US" b="1" dirty="0"/>
              <a:t>(a) the fair dealing objective,</a:t>
            </a:r>
          </a:p>
          <a:p>
            <a:r>
              <a:rPr lang="en-US" b="1" dirty="0"/>
              <a:t>(b) the open choices objective, and</a:t>
            </a:r>
          </a:p>
          <a:p>
            <a:r>
              <a:rPr lang="en-US" b="1" dirty="0"/>
              <a:t>(c) the trust and transparency objective</a:t>
            </a:r>
            <a:r>
              <a:rPr lang="en-US" dirty="0"/>
              <a:t>,</a:t>
            </a:r>
          </a:p>
          <a:p>
            <a:r>
              <a:rPr lang="en-US" dirty="0"/>
              <a:t>having regard to what the conduct requirement or combination of conduct requirements is intended to achieve.</a:t>
            </a:r>
          </a:p>
        </p:txBody>
      </p:sp>
    </p:spTree>
    <p:extLst>
      <p:ext uri="{BB962C8B-B14F-4D97-AF65-F5344CB8AC3E}">
        <p14:creationId xmlns:p14="http://schemas.microsoft.com/office/powerpoint/2010/main" val="3059307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D8F0521-9685-788A-AC1F-0EB29ACE90D8}"/>
              </a:ext>
            </a:extLst>
          </p:cNvPr>
          <p:cNvPicPr>
            <a:picLocks noChangeAspect="1"/>
          </p:cNvPicPr>
          <p:nvPr/>
        </p:nvPicPr>
        <p:blipFill>
          <a:blip r:embed="rId2"/>
          <a:srcRect t="11286" b="4445"/>
          <a:stretch/>
        </p:blipFill>
        <p:spPr>
          <a:xfrm>
            <a:off x="20" y="10"/>
            <a:ext cx="12191980" cy="6857990"/>
          </a:xfrm>
          <a:prstGeom prst="rect">
            <a:avLst/>
          </a:prstGeom>
        </p:spPr>
      </p:pic>
      <p:sp>
        <p:nvSpPr>
          <p:cNvPr id="8" name="Rectangle 7">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2" name="Diagram 1">
            <a:extLst>
              <a:ext uri="{FF2B5EF4-FFF2-40B4-BE49-F238E27FC236}">
                <a16:creationId xmlns:a16="http://schemas.microsoft.com/office/drawing/2014/main" id="{F4E7C29C-FD9C-7948-8D68-4C0C0D8B9069}"/>
              </a:ext>
            </a:extLst>
          </p:cNvPr>
          <p:cNvGraphicFramePr/>
          <p:nvPr>
            <p:extLst>
              <p:ext uri="{D42A27DB-BD31-4B8C-83A1-F6EECF244321}">
                <p14:modId xmlns:p14="http://schemas.microsoft.com/office/powerpoint/2010/main" val="232695161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2046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5DACD-E5AD-9640-8E49-5F2EFD315286}"/>
              </a:ext>
            </a:extLst>
          </p:cNvPr>
          <p:cNvSpPr>
            <a:spLocks noGrp="1"/>
          </p:cNvSpPr>
          <p:nvPr>
            <p:ph type="title"/>
          </p:nvPr>
        </p:nvSpPr>
        <p:spPr/>
        <p:txBody>
          <a:bodyPr/>
          <a:lstStyle/>
          <a:p>
            <a:r>
              <a:rPr lang="en-US" dirty="0"/>
              <a:t> Permitted types of conduct requirements s.20(2)</a:t>
            </a:r>
          </a:p>
        </p:txBody>
      </p:sp>
      <p:sp>
        <p:nvSpPr>
          <p:cNvPr id="3" name="Content Placeholder 2">
            <a:extLst>
              <a:ext uri="{FF2B5EF4-FFF2-40B4-BE49-F238E27FC236}">
                <a16:creationId xmlns:a16="http://schemas.microsoft.com/office/drawing/2014/main" id="{86DA5006-85FB-524D-A05F-5C3A22AC85F5}"/>
              </a:ext>
            </a:extLst>
          </p:cNvPr>
          <p:cNvSpPr>
            <a:spLocks noGrp="1"/>
          </p:cNvSpPr>
          <p:nvPr>
            <p:ph idx="1"/>
          </p:nvPr>
        </p:nvSpPr>
        <p:spPr/>
        <p:txBody>
          <a:bodyPr>
            <a:normAutofit fontScale="85000" lnSpcReduction="20000"/>
          </a:bodyPr>
          <a:lstStyle/>
          <a:p>
            <a:r>
              <a:rPr lang="en-US" dirty="0"/>
              <a:t>Obliging an undertaking to:</a:t>
            </a:r>
          </a:p>
          <a:p>
            <a:pPr marL="0" indent="0">
              <a:buNone/>
            </a:pPr>
            <a:r>
              <a:rPr lang="en-US" dirty="0"/>
              <a:t>(a) trade on fair and reasonable terms;</a:t>
            </a:r>
          </a:p>
          <a:p>
            <a:pPr marL="0" indent="0">
              <a:buNone/>
            </a:pPr>
            <a:r>
              <a:rPr lang="en-US" dirty="0"/>
              <a:t>(b) have effective processes for handling complaints by and disputes with 10 users or potential users;</a:t>
            </a:r>
          </a:p>
          <a:p>
            <a:pPr marL="0" indent="0">
              <a:buNone/>
            </a:pPr>
            <a:r>
              <a:rPr lang="en-US" dirty="0"/>
              <a:t>(c) provide clear, relevant, accurate and accessible information about the relevant digital activity to users or potential users;</a:t>
            </a:r>
          </a:p>
          <a:p>
            <a:pPr marL="0" indent="0">
              <a:buNone/>
            </a:pPr>
            <a:r>
              <a:rPr lang="en-US" dirty="0"/>
              <a:t>(d) give explanations, and a reasonable period of notice, to users or potential users of the relevant digital activity, before making changes 15 in relation to the relevant digital activity where those changes are likely to have a material impact on the users or potential users;</a:t>
            </a:r>
          </a:p>
          <a:p>
            <a:pPr marL="0" indent="0">
              <a:buNone/>
            </a:pPr>
            <a:r>
              <a:rPr lang="en-US" dirty="0"/>
              <a:t>(e) present to users or potential users any options or default settings in relation to the relevant digital activity in a way that allows those users or potential users to make informed and effective decisions in their 20 own best interests about those options or settings.</a:t>
            </a:r>
          </a:p>
          <a:p>
            <a:endParaRPr lang="en-US" dirty="0"/>
          </a:p>
        </p:txBody>
      </p:sp>
    </p:spTree>
    <p:extLst>
      <p:ext uri="{BB962C8B-B14F-4D97-AF65-F5344CB8AC3E}">
        <p14:creationId xmlns:p14="http://schemas.microsoft.com/office/powerpoint/2010/main" val="1972382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61771-8A3B-4942-BD39-CC07EB13B606}"/>
              </a:ext>
            </a:extLst>
          </p:cNvPr>
          <p:cNvSpPr>
            <a:spLocks noGrp="1"/>
          </p:cNvSpPr>
          <p:nvPr>
            <p:ph type="title"/>
          </p:nvPr>
        </p:nvSpPr>
        <p:spPr/>
        <p:txBody>
          <a:bodyPr/>
          <a:lstStyle/>
          <a:p>
            <a:r>
              <a:rPr lang="en-US" dirty="0"/>
              <a:t>Permitted conduct requirements II s.20(3)</a:t>
            </a:r>
          </a:p>
        </p:txBody>
      </p:sp>
      <p:sp>
        <p:nvSpPr>
          <p:cNvPr id="3" name="Content Placeholder 2">
            <a:extLst>
              <a:ext uri="{FF2B5EF4-FFF2-40B4-BE49-F238E27FC236}">
                <a16:creationId xmlns:a16="http://schemas.microsoft.com/office/drawing/2014/main" id="{3B55F59D-9CB2-C248-AFCA-5F5A4A2EC60B}"/>
              </a:ext>
            </a:extLst>
          </p:cNvPr>
          <p:cNvSpPr>
            <a:spLocks noGrp="1"/>
          </p:cNvSpPr>
          <p:nvPr>
            <p:ph idx="1"/>
          </p:nvPr>
        </p:nvSpPr>
        <p:spPr/>
        <p:txBody>
          <a:bodyPr>
            <a:normAutofit/>
          </a:bodyPr>
          <a:lstStyle/>
          <a:p>
            <a:r>
              <a:rPr lang="en-US" sz="1600" dirty="0"/>
              <a:t>For the purpose of preventing a designated undertaking from—</a:t>
            </a:r>
          </a:p>
          <a:p>
            <a:pPr marL="0" indent="0">
              <a:buNone/>
            </a:pPr>
            <a:r>
              <a:rPr lang="en-US" sz="1600" dirty="0"/>
              <a:t>(a) </a:t>
            </a:r>
            <a:r>
              <a:rPr lang="en-US" sz="1600" b="1" dirty="0"/>
              <a:t>applying discriminatory terms, conditions or policies </a:t>
            </a:r>
            <a:r>
              <a:rPr lang="en-US" sz="1600" dirty="0"/>
              <a:t>to certain users or potential users or certain descriptions of users or potential users</a:t>
            </a:r>
          </a:p>
          <a:p>
            <a:pPr marL="0" indent="0">
              <a:buNone/>
            </a:pPr>
            <a:r>
              <a:rPr lang="en-US" sz="1600" dirty="0"/>
              <a:t>(b) using its position in relation to the relevant digital activity, including its access to data relating to that activity, </a:t>
            </a:r>
            <a:r>
              <a:rPr lang="en-US" sz="1600" b="1" dirty="0"/>
              <a:t>to treat its own products more </a:t>
            </a:r>
            <a:r>
              <a:rPr lang="en-US" sz="1600" b="1" dirty="0" err="1"/>
              <a:t>favourably</a:t>
            </a:r>
            <a:r>
              <a:rPr lang="en-US" sz="1600" b="1" dirty="0"/>
              <a:t> than those of other undertakings</a:t>
            </a:r>
            <a:r>
              <a:rPr lang="en-US" sz="1600" dirty="0"/>
              <a:t>;</a:t>
            </a:r>
          </a:p>
          <a:p>
            <a:pPr marL="0" indent="0">
              <a:buNone/>
            </a:pPr>
            <a:r>
              <a:rPr lang="en-US" sz="1600" dirty="0"/>
              <a:t>(c) carrying on activities other than the relevant digital activity in a way that is likely to materially increase the undertaking’s market power, or materially strengthen its position of strategic significance, in relation to the relevant digital activity;</a:t>
            </a:r>
          </a:p>
          <a:p>
            <a:pPr marL="0" indent="0">
              <a:buNone/>
            </a:pPr>
            <a:r>
              <a:rPr lang="en-US" sz="1600" dirty="0"/>
              <a:t>(d) </a:t>
            </a:r>
            <a:r>
              <a:rPr lang="en-US" sz="1600" b="1" dirty="0"/>
              <a:t>requiring or </a:t>
            </a:r>
            <a:r>
              <a:rPr lang="en-US" sz="1600" b="1" dirty="0" err="1"/>
              <a:t>incentivising</a:t>
            </a:r>
            <a:r>
              <a:rPr lang="en-US" sz="1600" b="1" dirty="0"/>
              <a:t> users or potential users of one of the designated undertaking’s products to use one or more of the undertaking’s other products </a:t>
            </a:r>
            <a:r>
              <a:rPr lang="en-US" sz="1600" dirty="0"/>
              <a:t>alongside services or digital content the provision of which is, or is comprised in, the relevant digital activity;</a:t>
            </a:r>
          </a:p>
          <a:p>
            <a:pPr marL="0" indent="0">
              <a:buNone/>
            </a:pPr>
            <a:r>
              <a:rPr lang="en-US" sz="1600" dirty="0"/>
              <a:t>(e) restricting </a:t>
            </a:r>
            <a:r>
              <a:rPr lang="en-US" sz="1600" b="1" dirty="0"/>
              <a:t>interoperability</a:t>
            </a:r>
            <a:r>
              <a:rPr lang="en-US" sz="1600" dirty="0"/>
              <a:t> between the relevant service or digital content and products offered by other undertakings;</a:t>
            </a:r>
          </a:p>
          <a:p>
            <a:pPr marL="0" indent="0">
              <a:buNone/>
            </a:pPr>
            <a:r>
              <a:rPr lang="en-US" sz="1600" dirty="0"/>
              <a:t>(f) restricting whether or how users or potential users can use the relevant digital activity</a:t>
            </a:r>
          </a:p>
          <a:p>
            <a:pPr marL="0" indent="0">
              <a:buNone/>
            </a:pPr>
            <a:r>
              <a:rPr lang="en-US" sz="1600" dirty="0"/>
              <a:t>(g) </a:t>
            </a:r>
            <a:r>
              <a:rPr lang="en-US" sz="1600" b="1" dirty="0"/>
              <a:t>using data unfairly</a:t>
            </a:r>
            <a:r>
              <a:rPr lang="en-US" sz="1600" dirty="0"/>
              <a:t>;</a:t>
            </a:r>
          </a:p>
          <a:p>
            <a:pPr marL="0" indent="0">
              <a:buNone/>
            </a:pPr>
            <a:r>
              <a:rPr lang="en-US" sz="1600" dirty="0"/>
              <a:t>(h) </a:t>
            </a:r>
            <a:r>
              <a:rPr lang="en-US" sz="1600" b="1" dirty="0"/>
              <a:t>restricting the ability of users or potential users to use products of other undertakings</a:t>
            </a:r>
            <a:r>
              <a:rPr lang="en-US" sz="1600" dirty="0"/>
              <a:t>.</a:t>
            </a:r>
          </a:p>
        </p:txBody>
      </p:sp>
    </p:spTree>
    <p:extLst>
      <p:ext uri="{BB962C8B-B14F-4D97-AF65-F5344CB8AC3E}">
        <p14:creationId xmlns:p14="http://schemas.microsoft.com/office/powerpoint/2010/main" val="97559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45822-DFC8-6044-BB38-6EA36983E02F}"/>
              </a:ext>
            </a:extLst>
          </p:cNvPr>
          <p:cNvSpPr>
            <a:spLocks noGrp="1"/>
          </p:cNvSpPr>
          <p:nvPr>
            <p:ph type="title"/>
          </p:nvPr>
        </p:nvSpPr>
        <p:spPr/>
        <p:txBody>
          <a:bodyPr/>
          <a:lstStyle/>
          <a:p>
            <a:r>
              <a:rPr lang="en-US" dirty="0"/>
              <a:t>Part 4 Consumer Protection</a:t>
            </a:r>
          </a:p>
        </p:txBody>
      </p:sp>
      <p:sp>
        <p:nvSpPr>
          <p:cNvPr id="3" name="Text Placeholder 2">
            <a:extLst>
              <a:ext uri="{FF2B5EF4-FFF2-40B4-BE49-F238E27FC236}">
                <a16:creationId xmlns:a16="http://schemas.microsoft.com/office/drawing/2014/main" id="{D387D262-DFD0-F94C-BBA2-8409AA9D78F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896314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C4335-1491-934F-960F-19B222B1D86E}"/>
              </a:ext>
            </a:extLst>
          </p:cNvPr>
          <p:cNvSpPr>
            <a:spLocks noGrp="1"/>
          </p:cNvSpPr>
          <p:nvPr>
            <p:ph type="title"/>
          </p:nvPr>
        </p:nvSpPr>
        <p:spPr/>
        <p:txBody>
          <a:bodyPr/>
          <a:lstStyle/>
          <a:p>
            <a:r>
              <a:rPr lang="en-US" dirty="0"/>
              <a:t>Unfair commercial practices</a:t>
            </a:r>
          </a:p>
        </p:txBody>
      </p:sp>
      <p:sp>
        <p:nvSpPr>
          <p:cNvPr id="3" name="Content Placeholder 2">
            <a:extLst>
              <a:ext uri="{FF2B5EF4-FFF2-40B4-BE49-F238E27FC236}">
                <a16:creationId xmlns:a16="http://schemas.microsoft.com/office/drawing/2014/main" id="{DCEBA6D2-0E08-A74D-8DC8-575B442C006D}"/>
              </a:ext>
            </a:extLst>
          </p:cNvPr>
          <p:cNvSpPr>
            <a:spLocks noGrp="1"/>
          </p:cNvSpPr>
          <p:nvPr>
            <p:ph idx="1"/>
          </p:nvPr>
        </p:nvSpPr>
        <p:spPr/>
        <p:txBody>
          <a:bodyPr/>
          <a:lstStyle/>
          <a:p>
            <a:r>
              <a:rPr lang="en-US" dirty="0"/>
              <a:t>No changes compared to the EU UCPD framework</a:t>
            </a:r>
          </a:p>
          <a:p>
            <a:r>
              <a:rPr lang="en-US" dirty="0"/>
              <a:t>No specific provisions on the digital environment- as the </a:t>
            </a:r>
            <a:r>
              <a:rPr lang="en-US" dirty="0" err="1"/>
              <a:t>Modernisation</a:t>
            </a:r>
            <a:r>
              <a:rPr lang="en-US" dirty="0"/>
              <a:t> Directive introduced for the UCPD</a:t>
            </a:r>
          </a:p>
          <a:p>
            <a:r>
              <a:rPr lang="en-US" dirty="0"/>
              <a:t>One main exception- online reviews </a:t>
            </a:r>
          </a:p>
        </p:txBody>
      </p:sp>
    </p:spTree>
    <p:extLst>
      <p:ext uri="{BB962C8B-B14F-4D97-AF65-F5344CB8AC3E}">
        <p14:creationId xmlns:p14="http://schemas.microsoft.com/office/powerpoint/2010/main" val="1803401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EAA92-F221-FD48-8A00-079CBBE30751}"/>
              </a:ext>
            </a:extLst>
          </p:cNvPr>
          <p:cNvSpPr>
            <a:spLocks noGrp="1"/>
          </p:cNvSpPr>
          <p:nvPr>
            <p:ph type="title"/>
          </p:nvPr>
        </p:nvSpPr>
        <p:spPr/>
        <p:txBody>
          <a:bodyPr/>
          <a:lstStyle/>
          <a:p>
            <a:r>
              <a:rPr lang="en-US" dirty="0"/>
              <a:t>Online reviews (Schedule 20 point 13)</a:t>
            </a:r>
          </a:p>
        </p:txBody>
      </p:sp>
      <p:sp>
        <p:nvSpPr>
          <p:cNvPr id="3" name="Content Placeholder 2">
            <a:extLst>
              <a:ext uri="{FF2B5EF4-FFF2-40B4-BE49-F238E27FC236}">
                <a16:creationId xmlns:a16="http://schemas.microsoft.com/office/drawing/2014/main" id="{01B73E29-974B-414C-8A52-B398D7C0D761}"/>
              </a:ext>
            </a:extLst>
          </p:cNvPr>
          <p:cNvSpPr>
            <a:spLocks noGrp="1"/>
          </p:cNvSpPr>
          <p:nvPr>
            <p:ph idx="1"/>
          </p:nvPr>
        </p:nvSpPr>
        <p:spPr/>
        <p:txBody>
          <a:bodyPr>
            <a:normAutofit fontScale="77500" lnSpcReduction="20000"/>
          </a:bodyPr>
          <a:lstStyle/>
          <a:p>
            <a:endParaRPr lang="en-US" dirty="0"/>
          </a:p>
          <a:p>
            <a:r>
              <a:rPr lang="en-GB" dirty="0">
                <a:effectLst/>
                <a:latin typeface="Helvetica" pitchFamily="2" charset="0"/>
              </a:rPr>
              <a:t>Submitting, or commissioning another person to submit or write a fake review or a consumer review that conceals the fact it has been incentivised.</a:t>
            </a:r>
          </a:p>
          <a:p>
            <a:r>
              <a:rPr lang="en-GB" dirty="0">
                <a:effectLst/>
                <a:latin typeface="Helvetica" pitchFamily="2" charset="0"/>
              </a:rPr>
              <a:t>Publishing consumer reviews, or consumer review information, in a misleading way- including not publishing or removing negative reviews and making positive reviews more prominent</a:t>
            </a:r>
          </a:p>
          <a:p>
            <a:r>
              <a:rPr lang="en-GB" dirty="0">
                <a:effectLst/>
                <a:latin typeface="Helvetica" pitchFamily="2" charset="0"/>
              </a:rPr>
              <a:t>Publishing consumer reviews, or consumer review information, without taking such reasonable and proportionate steps as are necessary for the purposes of preventing fake consumer reviews, consumer reviews that conceal the fact they have been incentivised, or  consumer review information that is false or misleading, and removing any such reviews or information from publication.</a:t>
            </a:r>
          </a:p>
          <a:p>
            <a:r>
              <a:rPr lang="en-GB" dirty="0">
                <a:effectLst/>
                <a:latin typeface="Helvetica" pitchFamily="2" charset="0"/>
              </a:rPr>
              <a:t>Offering services to traders for publishing or commissioning fake reviews or publishing reviews in a misleading way</a:t>
            </a:r>
          </a:p>
          <a:p>
            <a:endParaRPr lang="en-US" dirty="0"/>
          </a:p>
          <a:p>
            <a:endParaRPr lang="en-US" dirty="0"/>
          </a:p>
        </p:txBody>
      </p:sp>
    </p:spTree>
    <p:extLst>
      <p:ext uri="{BB962C8B-B14F-4D97-AF65-F5344CB8AC3E}">
        <p14:creationId xmlns:p14="http://schemas.microsoft.com/office/powerpoint/2010/main" val="4174565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1CEBD-7855-A447-8B33-7FC23FBA41F5}"/>
              </a:ext>
            </a:extLst>
          </p:cNvPr>
          <p:cNvSpPr>
            <a:spLocks noGrp="1"/>
          </p:cNvSpPr>
          <p:nvPr>
            <p:ph type="title"/>
          </p:nvPr>
        </p:nvSpPr>
        <p:spPr/>
        <p:txBody>
          <a:bodyPr/>
          <a:lstStyle/>
          <a:p>
            <a:r>
              <a:rPr lang="en-US" dirty="0"/>
              <a:t>Subscription contracts- Part 4 ch.2</a:t>
            </a:r>
          </a:p>
        </p:txBody>
      </p:sp>
      <p:sp>
        <p:nvSpPr>
          <p:cNvPr id="3" name="Content Placeholder 2">
            <a:extLst>
              <a:ext uri="{FF2B5EF4-FFF2-40B4-BE49-F238E27FC236}">
                <a16:creationId xmlns:a16="http://schemas.microsoft.com/office/drawing/2014/main" id="{13C09BEE-762C-0D41-8293-39BDA8F98249}"/>
              </a:ext>
            </a:extLst>
          </p:cNvPr>
          <p:cNvSpPr>
            <a:spLocks noGrp="1"/>
          </p:cNvSpPr>
          <p:nvPr>
            <p:ph idx="1"/>
          </p:nvPr>
        </p:nvSpPr>
        <p:spPr/>
        <p:txBody>
          <a:bodyPr/>
          <a:lstStyle/>
          <a:p>
            <a:pPr marL="0" indent="0">
              <a:buNone/>
            </a:pPr>
            <a:r>
              <a:rPr lang="en-GB" dirty="0">
                <a:effectLst/>
                <a:latin typeface="Helvetica" pitchFamily="2" charset="0"/>
              </a:rPr>
              <a:t>(a) imposes duties on traders in relation to subscription contracts,</a:t>
            </a:r>
          </a:p>
          <a:p>
            <a:pPr marL="0" indent="0">
              <a:buNone/>
            </a:pPr>
            <a:r>
              <a:rPr lang="en-GB" dirty="0">
                <a:effectLst/>
                <a:latin typeface="Helvetica" pitchFamily="2" charset="0"/>
              </a:rPr>
              <a:t>(b) provides rights for consumers if those duties are breached, and</a:t>
            </a:r>
          </a:p>
          <a:p>
            <a:pPr marL="0" indent="0">
              <a:buNone/>
            </a:pPr>
            <a:r>
              <a:rPr lang="en-GB" dirty="0">
                <a:effectLst/>
                <a:latin typeface="Helvetica" pitchFamily="2" charset="0"/>
              </a:rPr>
              <a:t>(c) provides rights for consumers to cancel subscription contracts during cooling-off periods.</a:t>
            </a:r>
          </a:p>
          <a:p>
            <a:endParaRPr lang="en-US" dirty="0"/>
          </a:p>
        </p:txBody>
      </p:sp>
    </p:spTree>
    <p:extLst>
      <p:ext uri="{BB962C8B-B14F-4D97-AF65-F5344CB8AC3E}">
        <p14:creationId xmlns:p14="http://schemas.microsoft.com/office/powerpoint/2010/main" val="2465697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3CD20-B832-B14A-BDF3-9A10EAF37C78}"/>
              </a:ext>
            </a:extLst>
          </p:cNvPr>
          <p:cNvSpPr>
            <a:spLocks noGrp="1"/>
          </p:cNvSpPr>
          <p:nvPr>
            <p:ph type="title"/>
          </p:nvPr>
        </p:nvSpPr>
        <p:spPr/>
        <p:txBody>
          <a:bodyPr/>
          <a:lstStyle/>
          <a:p>
            <a:r>
              <a:rPr lang="en-US" dirty="0"/>
              <a:t>What is a subscription contract? (s.254)</a:t>
            </a:r>
          </a:p>
        </p:txBody>
      </p:sp>
      <p:sp>
        <p:nvSpPr>
          <p:cNvPr id="3" name="Content Placeholder 2">
            <a:extLst>
              <a:ext uri="{FF2B5EF4-FFF2-40B4-BE49-F238E27FC236}">
                <a16:creationId xmlns:a16="http://schemas.microsoft.com/office/drawing/2014/main" id="{77CE3774-763D-2B4A-9B38-2CC44DA8181C}"/>
              </a:ext>
            </a:extLst>
          </p:cNvPr>
          <p:cNvSpPr>
            <a:spLocks noGrp="1"/>
          </p:cNvSpPr>
          <p:nvPr>
            <p:ph idx="1"/>
          </p:nvPr>
        </p:nvSpPr>
        <p:spPr/>
        <p:txBody>
          <a:bodyPr>
            <a:normAutofit fontScale="62500" lnSpcReduction="20000"/>
          </a:bodyPr>
          <a:lstStyle/>
          <a:p>
            <a:r>
              <a:rPr lang="en-GB" dirty="0">
                <a:effectLst/>
                <a:latin typeface="Helvetica" pitchFamily="2" charset="0"/>
              </a:rPr>
              <a:t>a subscription contract is a contract between a trader and a consumer for the supply of goods, services or digital content by the trader to the consumer in exchange for payment by the consumer if it contains terms which have the effect of providing—</a:t>
            </a:r>
          </a:p>
          <a:p>
            <a:pPr marL="0" indent="0">
              <a:buNone/>
            </a:pPr>
            <a:r>
              <a:rPr lang="en-GB" dirty="0">
                <a:effectLst/>
                <a:latin typeface="Helvetica" pitchFamily="2" charset="0"/>
              </a:rPr>
              <a:t>(a) for an automatically recurring, or continuing, supply of goods, services or digital content to the consumer for an indefinite period or a fixed period,</a:t>
            </a:r>
          </a:p>
          <a:p>
            <a:pPr marL="0" indent="0">
              <a:buNone/>
            </a:pPr>
            <a:r>
              <a:rPr lang="en-GB" dirty="0">
                <a:effectLst/>
                <a:latin typeface="Helvetica" pitchFamily="2" charset="0"/>
              </a:rPr>
              <a:t>(b) for the consumer to automatically incur liability for each supply, or recurring liabilities for the continuing supply, and</a:t>
            </a:r>
          </a:p>
          <a:p>
            <a:pPr marL="0" indent="0">
              <a:buNone/>
            </a:pPr>
            <a:r>
              <a:rPr lang="en-GB" dirty="0">
                <a:effectLst/>
                <a:latin typeface="Helvetica" pitchFamily="2" charset="0"/>
              </a:rPr>
              <a:t>(c) a right for the consumer to bring the contract to an end.</a:t>
            </a:r>
          </a:p>
          <a:p>
            <a:pPr marL="0" indent="0">
              <a:buNone/>
            </a:pPr>
            <a:endParaRPr lang="en-GB" dirty="0">
              <a:effectLst/>
              <a:latin typeface="Helvetica" pitchFamily="2" charset="0"/>
            </a:endParaRPr>
          </a:p>
          <a:p>
            <a:r>
              <a:rPr lang="en-GB" dirty="0">
                <a:latin typeface="Helvetica" pitchFamily="2" charset="0"/>
              </a:rPr>
              <a:t>AND/OR </a:t>
            </a:r>
            <a:r>
              <a:rPr lang="en-GB" dirty="0">
                <a:effectLst/>
                <a:latin typeface="Helvetica" pitchFamily="2" charset="0"/>
              </a:rPr>
              <a:t>terms which have the effect of providing—</a:t>
            </a:r>
          </a:p>
          <a:p>
            <a:pPr marL="0" indent="0">
              <a:buNone/>
            </a:pPr>
            <a:r>
              <a:rPr lang="en-GB" dirty="0">
                <a:effectLst/>
                <a:latin typeface="Helvetica" pitchFamily="2" charset="0"/>
              </a:rPr>
              <a:t>(a) for a supply of goods, services or digital content to a consumer free of charge, or at a rate specified in the contract (the “original rate”), for a period fixed in the contract,</a:t>
            </a:r>
          </a:p>
          <a:p>
            <a:pPr marL="0" indent="0">
              <a:buNone/>
            </a:pPr>
            <a:r>
              <a:rPr lang="en-GB" dirty="0">
                <a:effectLst/>
                <a:latin typeface="Helvetica" pitchFamily="2" charset="0"/>
              </a:rPr>
              <a:t>(b) for the consumer to become automatically liable for payments, or payments at a rate higher than the original rate, for supplies after that period (including where the trader has an option to impose a charge or a higher charge after the end of the period), and</a:t>
            </a:r>
          </a:p>
          <a:p>
            <a:pPr marL="0" indent="0">
              <a:buNone/>
            </a:pPr>
            <a:r>
              <a:rPr lang="en-GB" dirty="0">
                <a:effectLst/>
                <a:latin typeface="Helvetica" pitchFamily="2" charset="0"/>
              </a:rPr>
              <a:t>(c) a right for the consumer to bring the contract to an end before such liability is incurred</a:t>
            </a:r>
          </a:p>
          <a:p>
            <a:endParaRPr lang="en-US" dirty="0"/>
          </a:p>
        </p:txBody>
      </p:sp>
    </p:spTree>
    <p:extLst>
      <p:ext uri="{BB962C8B-B14F-4D97-AF65-F5344CB8AC3E}">
        <p14:creationId xmlns:p14="http://schemas.microsoft.com/office/powerpoint/2010/main" val="514581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CFB43-D26F-A943-A9B8-883C22040842}"/>
              </a:ext>
            </a:extLst>
          </p:cNvPr>
          <p:cNvSpPr>
            <a:spLocks noGrp="1"/>
          </p:cNvSpPr>
          <p:nvPr>
            <p:ph type="title"/>
          </p:nvPr>
        </p:nvSpPr>
        <p:spPr/>
        <p:txBody>
          <a:bodyPr/>
          <a:lstStyle/>
          <a:p>
            <a:r>
              <a:rPr lang="en-US" dirty="0"/>
              <a:t>Digital Markets, Competition and Consumers Act 2024</a:t>
            </a:r>
          </a:p>
        </p:txBody>
      </p:sp>
      <p:sp>
        <p:nvSpPr>
          <p:cNvPr id="3" name="Content Placeholder 2">
            <a:extLst>
              <a:ext uri="{FF2B5EF4-FFF2-40B4-BE49-F238E27FC236}">
                <a16:creationId xmlns:a16="http://schemas.microsoft.com/office/drawing/2014/main" id="{370BC188-FB56-4B4A-A1D3-50ED79FD168E}"/>
              </a:ext>
            </a:extLst>
          </p:cNvPr>
          <p:cNvSpPr>
            <a:spLocks noGrp="1"/>
          </p:cNvSpPr>
          <p:nvPr>
            <p:ph idx="1"/>
          </p:nvPr>
        </p:nvSpPr>
        <p:spPr/>
        <p:txBody>
          <a:bodyPr/>
          <a:lstStyle/>
          <a:p>
            <a:r>
              <a:rPr lang="en-US" dirty="0"/>
              <a:t>Overhaul of competition and consumer rules in the UK</a:t>
            </a:r>
          </a:p>
          <a:p>
            <a:r>
              <a:rPr lang="en-US" dirty="0"/>
              <a:t>Biggest post-Brexit change</a:t>
            </a:r>
          </a:p>
          <a:p>
            <a:r>
              <a:rPr lang="en-US" dirty="0"/>
              <a:t>Impacts digital and physical environment</a:t>
            </a:r>
          </a:p>
          <a:p>
            <a:r>
              <a:rPr lang="en-US" dirty="0"/>
              <a:t>Expands enforcement powers of CMA</a:t>
            </a:r>
          </a:p>
          <a:p>
            <a:r>
              <a:rPr lang="en-US" dirty="0"/>
              <a:t>Alignment with EU’s DMA?</a:t>
            </a:r>
          </a:p>
          <a:p>
            <a:r>
              <a:rPr lang="en-US" dirty="0"/>
              <a:t>Divergence of consumer law regime from EU?</a:t>
            </a:r>
          </a:p>
          <a:p>
            <a:pPr marL="0" indent="0">
              <a:buNone/>
            </a:pPr>
            <a:endParaRPr lang="en-US" dirty="0"/>
          </a:p>
          <a:p>
            <a:endParaRPr lang="en-US" dirty="0"/>
          </a:p>
        </p:txBody>
      </p:sp>
    </p:spTree>
    <p:extLst>
      <p:ext uri="{BB962C8B-B14F-4D97-AF65-F5344CB8AC3E}">
        <p14:creationId xmlns:p14="http://schemas.microsoft.com/office/powerpoint/2010/main" val="19782715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C985E-AE1B-714B-9A8E-6B1C467481CD}"/>
              </a:ext>
            </a:extLst>
          </p:cNvPr>
          <p:cNvSpPr>
            <a:spLocks noGrp="1"/>
          </p:cNvSpPr>
          <p:nvPr>
            <p:ph type="title"/>
          </p:nvPr>
        </p:nvSpPr>
        <p:spPr/>
        <p:txBody>
          <a:bodyPr/>
          <a:lstStyle/>
          <a:p>
            <a:r>
              <a:rPr lang="en-US" dirty="0"/>
              <a:t>Precontractual information s.257</a:t>
            </a:r>
          </a:p>
        </p:txBody>
      </p:sp>
      <p:sp>
        <p:nvSpPr>
          <p:cNvPr id="3" name="Content Placeholder 2">
            <a:extLst>
              <a:ext uri="{FF2B5EF4-FFF2-40B4-BE49-F238E27FC236}">
                <a16:creationId xmlns:a16="http://schemas.microsoft.com/office/drawing/2014/main" id="{847CB3D5-41A2-574C-BB35-48FAD6848384}"/>
              </a:ext>
            </a:extLst>
          </p:cNvPr>
          <p:cNvSpPr>
            <a:spLocks noGrp="1"/>
          </p:cNvSpPr>
          <p:nvPr>
            <p:ph idx="1"/>
          </p:nvPr>
        </p:nvSpPr>
        <p:spPr/>
        <p:txBody>
          <a:bodyPr>
            <a:normAutofit/>
          </a:bodyPr>
          <a:lstStyle/>
          <a:p>
            <a:r>
              <a:rPr lang="en-US" dirty="0"/>
              <a:t>Key pre-contractual information must be given together and separately from the full pre-contractual information</a:t>
            </a:r>
          </a:p>
          <a:p>
            <a:r>
              <a:rPr lang="en-US" dirty="0"/>
              <a:t>For online contracts it should be given in writing and in such a way that the consumer is not required to take any steps to read the information, other than the steps the consumer must take to enter into the contract</a:t>
            </a:r>
          </a:p>
          <a:p>
            <a:r>
              <a:rPr lang="en-US" dirty="0"/>
              <a:t>the final step which the consumer is required to take to enter into the contract involves the consumer expressly acknowledging that the contract imposes an obligation on the consumer to make payments to the trader</a:t>
            </a:r>
          </a:p>
        </p:txBody>
      </p:sp>
    </p:spTree>
    <p:extLst>
      <p:ext uri="{BB962C8B-B14F-4D97-AF65-F5344CB8AC3E}">
        <p14:creationId xmlns:p14="http://schemas.microsoft.com/office/powerpoint/2010/main" val="1397550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B7B99-B0A8-3948-8B88-0B1D24EB06ED}"/>
              </a:ext>
            </a:extLst>
          </p:cNvPr>
          <p:cNvSpPr>
            <a:spLocks noGrp="1"/>
          </p:cNvSpPr>
          <p:nvPr>
            <p:ph type="title"/>
          </p:nvPr>
        </p:nvSpPr>
        <p:spPr/>
        <p:txBody>
          <a:bodyPr/>
          <a:lstStyle/>
          <a:p>
            <a:r>
              <a:rPr lang="en-US" dirty="0"/>
              <a:t>Reminder notices s.258</a:t>
            </a:r>
          </a:p>
        </p:txBody>
      </p:sp>
      <p:sp>
        <p:nvSpPr>
          <p:cNvPr id="3" name="Content Placeholder 2">
            <a:extLst>
              <a:ext uri="{FF2B5EF4-FFF2-40B4-BE49-F238E27FC236}">
                <a16:creationId xmlns:a16="http://schemas.microsoft.com/office/drawing/2014/main" id="{52F8B94A-EB11-FC47-ABD4-103CA9A9492F}"/>
              </a:ext>
            </a:extLst>
          </p:cNvPr>
          <p:cNvSpPr>
            <a:spLocks noGrp="1"/>
          </p:cNvSpPr>
          <p:nvPr>
            <p:ph idx="1"/>
          </p:nvPr>
        </p:nvSpPr>
        <p:spPr/>
        <p:txBody>
          <a:bodyPr>
            <a:normAutofit/>
          </a:bodyPr>
          <a:lstStyle/>
          <a:p>
            <a:r>
              <a:rPr lang="en-US" dirty="0"/>
              <a:t>If the subscription contract </a:t>
            </a:r>
            <a:r>
              <a:rPr lang="en-US" b="1" dirty="0"/>
              <a:t>does not offer a concessionary per</a:t>
            </a:r>
            <a:r>
              <a:rPr lang="en-US" dirty="0"/>
              <a:t>iod the trader must give the consumer a notice in respect of each renewal payment that relates to the end of a relevant six-month period- 6 months from entering into the contract</a:t>
            </a:r>
          </a:p>
          <a:p>
            <a:r>
              <a:rPr lang="en-US" b="1" dirty="0"/>
              <a:t>If there is a concessionary period </a:t>
            </a:r>
            <a:r>
              <a:rPr lang="en-US" dirty="0"/>
              <a:t>the trader must give to the consumer a reminder notice in respect of—</a:t>
            </a:r>
          </a:p>
          <a:p>
            <a:pPr marL="0" indent="0">
              <a:buNone/>
            </a:pPr>
            <a:r>
              <a:rPr lang="en-US" dirty="0"/>
              <a:t>(a) the first renewal payment for which the consumer will become liable under the contract, and</a:t>
            </a:r>
          </a:p>
          <a:p>
            <a:pPr marL="0" indent="0">
              <a:buNone/>
            </a:pPr>
            <a:r>
              <a:rPr lang="en-US" dirty="0"/>
              <a:t>(b) each subsequent renewal payment that relates to the end of a relevant six-month period.</a:t>
            </a:r>
          </a:p>
        </p:txBody>
      </p:sp>
    </p:spTree>
    <p:extLst>
      <p:ext uri="{BB962C8B-B14F-4D97-AF65-F5344CB8AC3E}">
        <p14:creationId xmlns:p14="http://schemas.microsoft.com/office/powerpoint/2010/main" val="3914482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DEE4E-EA2C-2B49-8CD1-DAD120A89FB0}"/>
              </a:ext>
            </a:extLst>
          </p:cNvPr>
          <p:cNvSpPr>
            <a:spLocks noGrp="1"/>
          </p:cNvSpPr>
          <p:nvPr>
            <p:ph type="title"/>
          </p:nvPr>
        </p:nvSpPr>
        <p:spPr/>
        <p:txBody>
          <a:bodyPr/>
          <a:lstStyle/>
          <a:p>
            <a:r>
              <a:rPr lang="en-US" dirty="0"/>
              <a:t>Content of the notice (s.259)</a:t>
            </a:r>
          </a:p>
        </p:txBody>
      </p:sp>
      <p:sp>
        <p:nvSpPr>
          <p:cNvPr id="3" name="Content Placeholder 2">
            <a:extLst>
              <a:ext uri="{FF2B5EF4-FFF2-40B4-BE49-F238E27FC236}">
                <a16:creationId xmlns:a16="http://schemas.microsoft.com/office/drawing/2014/main" id="{922F3F7E-4E20-FB43-A203-736C548D58D7}"/>
              </a:ext>
            </a:extLst>
          </p:cNvPr>
          <p:cNvSpPr>
            <a:spLocks noGrp="1"/>
          </p:cNvSpPr>
          <p:nvPr>
            <p:ph idx="1"/>
          </p:nvPr>
        </p:nvSpPr>
        <p:spPr/>
        <p:txBody>
          <a:bodyPr/>
          <a:lstStyle/>
          <a:p>
            <a:r>
              <a:rPr lang="en-US" dirty="0"/>
              <a:t>The notice must include the date of the last cancelation period relevant for</a:t>
            </a:r>
            <a:endParaRPr lang="en-GB" dirty="0">
              <a:effectLst/>
            </a:endParaRPr>
          </a:p>
          <a:p>
            <a:r>
              <a:rPr lang="en-GB" dirty="0">
                <a:effectLst/>
              </a:rPr>
              <a:t>(a) informing the consumer that they will soon become liable for the renewal payment to which the notice relates, and</a:t>
            </a:r>
          </a:p>
          <a:p>
            <a:r>
              <a:rPr lang="en-GB" dirty="0">
                <a:effectLst/>
              </a:rPr>
              <a:t>(b) enabling the consumer to decide whether to bring the subscription contract to an end before incurring that liability (and to take the necessary steps to do so).</a:t>
            </a:r>
          </a:p>
          <a:p>
            <a:endParaRPr lang="en-US" dirty="0"/>
          </a:p>
        </p:txBody>
      </p:sp>
    </p:spTree>
    <p:extLst>
      <p:ext uri="{BB962C8B-B14F-4D97-AF65-F5344CB8AC3E}">
        <p14:creationId xmlns:p14="http://schemas.microsoft.com/office/powerpoint/2010/main" val="2079554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D2B7C-A845-0A40-9D27-C201FA8505EB}"/>
              </a:ext>
            </a:extLst>
          </p:cNvPr>
          <p:cNvSpPr>
            <a:spLocks noGrp="1"/>
          </p:cNvSpPr>
          <p:nvPr>
            <p:ph type="title"/>
          </p:nvPr>
        </p:nvSpPr>
        <p:spPr/>
        <p:txBody>
          <a:bodyPr/>
          <a:lstStyle/>
          <a:p>
            <a:r>
              <a:rPr lang="en-US" dirty="0"/>
              <a:t>Cancelation right s.260</a:t>
            </a:r>
          </a:p>
        </p:txBody>
      </p:sp>
      <p:sp>
        <p:nvSpPr>
          <p:cNvPr id="3" name="Content Placeholder 2">
            <a:extLst>
              <a:ext uri="{FF2B5EF4-FFF2-40B4-BE49-F238E27FC236}">
                <a16:creationId xmlns:a16="http://schemas.microsoft.com/office/drawing/2014/main" id="{F20F0022-0B1C-C440-89ED-48FFD48181EF}"/>
              </a:ext>
            </a:extLst>
          </p:cNvPr>
          <p:cNvSpPr>
            <a:spLocks noGrp="1"/>
          </p:cNvSpPr>
          <p:nvPr>
            <p:ph idx="1"/>
          </p:nvPr>
        </p:nvSpPr>
        <p:spPr/>
        <p:txBody>
          <a:bodyPr>
            <a:normAutofit/>
          </a:bodyPr>
          <a:lstStyle/>
          <a:p>
            <a:r>
              <a:rPr lang="en-GB" dirty="0">
                <a:effectLst/>
                <a:latin typeface="Helvetica" pitchFamily="2" charset="0"/>
              </a:rPr>
              <a:t>A trader must make arrangements to enable a consumer to exercise a right to bring a subscription contract to an end—</a:t>
            </a:r>
          </a:p>
          <a:p>
            <a:r>
              <a:rPr lang="en-GB" dirty="0">
                <a:effectLst/>
                <a:latin typeface="Helvetica" pitchFamily="2" charset="0"/>
              </a:rPr>
              <a:t>(a) in a way which is straightforward, and</a:t>
            </a:r>
          </a:p>
          <a:p>
            <a:r>
              <a:rPr lang="en-GB" dirty="0">
                <a:effectLst/>
                <a:latin typeface="Helvetica" pitchFamily="2" charset="0"/>
              </a:rPr>
              <a:t>(b) without having to take any steps which are not reasonably necessary for bringing the contract to an end.</a:t>
            </a:r>
          </a:p>
          <a:p>
            <a:r>
              <a:rPr lang="en-GB" dirty="0">
                <a:effectLst/>
                <a:latin typeface="Helvetica" pitchFamily="2" charset="0"/>
              </a:rPr>
              <a:t>(2) A consumer may, alternatively, exercise a right to bring a subscription contract to an end by notifying the trader in accordance with subsection (6) that the consumer is bringing the contract to an end.</a:t>
            </a:r>
          </a:p>
          <a:p>
            <a:endParaRPr lang="en-US" dirty="0"/>
          </a:p>
        </p:txBody>
      </p:sp>
    </p:spTree>
    <p:extLst>
      <p:ext uri="{BB962C8B-B14F-4D97-AF65-F5344CB8AC3E}">
        <p14:creationId xmlns:p14="http://schemas.microsoft.com/office/powerpoint/2010/main" val="3580544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9153ABB-97AC-8145-891C-70C60A5BAD55}"/>
              </a:ext>
            </a:extLst>
          </p:cNvPr>
          <p:cNvSpPr>
            <a:spLocks noGrp="1"/>
          </p:cNvSpPr>
          <p:nvPr>
            <p:ph type="title"/>
          </p:nvPr>
        </p:nvSpPr>
        <p:spPr>
          <a:xfrm>
            <a:off x="1383564" y="348865"/>
            <a:ext cx="9718111" cy="1576446"/>
          </a:xfrm>
        </p:spPr>
        <p:txBody>
          <a:bodyPr anchor="ctr">
            <a:normAutofit/>
          </a:bodyPr>
          <a:lstStyle/>
          <a:p>
            <a:r>
              <a:rPr lang="en-US" sz="4000">
                <a:solidFill>
                  <a:srgbClr val="FFFFFF"/>
                </a:solidFill>
              </a:rPr>
              <a:t>Structure of the DMCCB</a:t>
            </a:r>
          </a:p>
        </p:txBody>
      </p:sp>
      <p:graphicFrame>
        <p:nvGraphicFramePr>
          <p:cNvPr id="5" name="Content Placeholder 2">
            <a:extLst>
              <a:ext uri="{FF2B5EF4-FFF2-40B4-BE49-F238E27FC236}">
                <a16:creationId xmlns:a16="http://schemas.microsoft.com/office/drawing/2014/main" id="{4DFB3286-FB0C-EA2D-A7A3-4966D7D5A8D4}"/>
              </a:ext>
            </a:extLst>
          </p:cNvPr>
          <p:cNvGraphicFramePr>
            <a:graphicFrameLocks noGrp="1"/>
          </p:cNvGraphicFramePr>
          <p:nvPr>
            <p:ph idx="1"/>
            <p:extLst>
              <p:ext uri="{D42A27DB-BD31-4B8C-83A1-F6EECF244321}">
                <p14:modId xmlns:p14="http://schemas.microsoft.com/office/powerpoint/2010/main" val="3448286307"/>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0214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5F1F1-A31C-4D4C-BAD1-E05F532C159C}"/>
              </a:ext>
            </a:extLst>
          </p:cNvPr>
          <p:cNvSpPr>
            <a:spLocks noGrp="1"/>
          </p:cNvSpPr>
          <p:nvPr>
            <p:ph type="title"/>
          </p:nvPr>
        </p:nvSpPr>
        <p:spPr/>
        <p:txBody>
          <a:bodyPr/>
          <a:lstStyle/>
          <a:p>
            <a:r>
              <a:rPr lang="en-US" dirty="0"/>
              <a:t>Part 1 Digital Markets</a:t>
            </a:r>
          </a:p>
        </p:txBody>
      </p:sp>
      <p:sp>
        <p:nvSpPr>
          <p:cNvPr id="3" name="Text Placeholder 2">
            <a:extLst>
              <a:ext uri="{FF2B5EF4-FFF2-40B4-BE49-F238E27FC236}">
                <a16:creationId xmlns:a16="http://schemas.microsoft.com/office/drawing/2014/main" id="{5A95DAF4-C769-3E43-A905-BA0A2C6DEC4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1410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38B25-7F65-0744-BFBC-97D35BD71D7B}"/>
              </a:ext>
            </a:extLst>
          </p:cNvPr>
          <p:cNvSpPr>
            <a:spLocks noGrp="1"/>
          </p:cNvSpPr>
          <p:nvPr>
            <p:ph type="title"/>
          </p:nvPr>
        </p:nvSpPr>
        <p:spPr/>
        <p:txBody>
          <a:bodyPr/>
          <a:lstStyle/>
          <a:p>
            <a:r>
              <a:rPr lang="en-US" dirty="0"/>
              <a:t>Digital Markets</a:t>
            </a:r>
          </a:p>
        </p:txBody>
      </p:sp>
      <p:sp>
        <p:nvSpPr>
          <p:cNvPr id="3" name="Content Placeholder 2">
            <a:extLst>
              <a:ext uri="{FF2B5EF4-FFF2-40B4-BE49-F238E27FC236}">
                <a16:creationId xmlns:a16="http://schemas.microsoft.com/office/drawing/2014/main" id="{DAB7F935-2470-0449-8C65-C9CA17D6C746}"/>
              </a:ext>
            </a:extLst>
          </p:cNvPr>
          <p:cNvSpPr>
            <a:spLocks noGrp="1"/>
          </p:cNvSpPr>
          <p:nvPr>
            <p:ph idx="1"/>
          </p:nvPr>
        </p:nvSpPr>
        <p:spPr/>
        <p:txBody>
          <a:bodyPr/>
          <a:lstStyle/>
          <a:p>
            <a:r>
              <a:rPr lang="en-US" dirty="0"/>
              <a:t>Ex-post enforcement not suitable for digital markets- shifting to ex ante enforcement</a:t>
            </a:r>
          </a:p>
          <a:p>
            <a:r>
              <a:rPr lang="en-US" dirty="0"/>
              <a:t>Offers greater flexibility to the enforcer- the CMA, e.g. by separating procedures on contestability and fairness</a:t>
            </a:r>
          </a:p>
          <a:p>
            <a:r>
              <a:rPr lang="en-US" dirty="0"/>
              <a:t>Greater focus on restoring competition rather than restoring fairness to business users</a:t>
            </a:r>
          </a:p>
        </p:txBody>
      </p:sp>
    </p:spTree>
    <p:extLst>
      <p:ext uri="{BB962C8B-B14F-4D97-AF65-F5344CB8AC3E}">
        <p14:creationId xmlns:p14="http://schemas.microsoft.com/office/powerpoint/2010/main" val="797273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586EC-4ED2-C346-B218-D06B1B4DC48F}"/>
              </a:ext>
            </a:extLst>
          </p:cNvPr>
          <p:cNvSpPr>
            <a:spLocks noGrp="1"/>
          </p:cNvSpPr>
          <p:nvPr>
            <p:ph type="title"/>
          </p:nvPr>
        </p:nvSpPr>
        <p:spPr/>
        <p:txBody>
          <a:bodyPr/>
          <a:lstStyle/>
          <a:p>
            <a:r>
              <a:rPr lang="en-US" dirty="0"/>
              <a:t>Designation of undertaking as having strategic market status (SMS) (s.2)</a:t>
            </a:r>
          </a:p>
        </p:txBody>
      </p:sp>
      <p:sp>
        <p:nvSpPr>
          <p:cNvPr id="3" name="Content Placeholder 2">
            <a:extLst>
              <a:ext uri="{FF2B5EF4-FFF2-40B4-BE49-F238E27FC236}">
                <a16:creationId xmlns:a16="http://schemas.microsoft.com/office/drawing/2014/main" id="{356B119B-FF41-E940-B9D3-2494759865F7}"/>
              </a:ext>
            </a:extLst>
          </p:cNvPr>
          <p:cNvSpPr>
            <a:spLocks noGrp="1"/>
          </p:cNvSpPr>
          <p:nvPr>
            <p:ph idx="1"/>
          </p:nvPr>
        </p:nvSpPr>
        <p:spPr/>
        <p:txBody>
          <a:bodyPr>
            <a:normAutofit fontScale="92500"/>
          </a:bodyPr>
          <a:lstStyle/>
          <a:p>
            <a:endParaRPr lang="en-US" dirty="0"/>
          </a:p>
          <a:p>
            <a:r>
              <a:rPr lang="en-US" dirty="0"/>
              <a:t>Designation by CMA following an investigation</a:t>
            </a:r>
          </a:p>
          <a:p>
            <a:r>
              <a:rPr lang="en-US" dirty="0"/>
              <a:t>The following conditions need to be fulfilled with respect to the undertaking:</a:t>
            </a:r>
          </a:p>
          <a:p>
            <a:r>
              <a:rPr lang="en-US" dirty="0"/>
              <a:t>(a) the digital activity is linked to the United Kingdom AND (b) the undertaking meets the SMS conditions in respect of the digital activity.</a:t>
            </a:r>
          </a:p>
          <a:p>
            <a:r>
              <a:rPr lang="en-US" dirty="0"/>
              <a:t>The SMS conditions are that the undertaking has—</a:t>
            </a:r>
          </a:p>
          <a:p>
            <a:r>
              <a:rPr lang="en-US" dirty="0"/>
              <a:t>(a) substantial and entrenched market power and</a:t>
            </a:r>
          </a:p>
          <a:p>
            <a:r>
              <a:rPr lang="en-US" dirty="0"/>
              <a:t>(b) a position of strategic significance (there is also a turnover condition)</a:t>
            </a:r>
          </a:p>
        </p:txBody>
      </p:sp>
    </p:spTree>
    <p:extLst>
      <p:ext uri="{BB962C8B-B14F-4D97-AF65-F5344CB8AC3E}">
        <p14:creationId xmlns:p14="http://schemas.microsoft.com/office/powerpoint/2010/main" val="3428076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F7052-5E84-F648-8BF4-CDD6A59B146B}"/>
              </a:ext>
            </a:extLst>
          </p:cNvPr>
          <p:cNvSpPr>
            <a:spLocks noGrp="1"/>
          </p:cNvSpPr>
          <p:nvPr>
            <p:ph type="title"/>
          </p:nvPr>
        </p:nvSpPr>
        <p:spPr/>
        <p:txBody>
          <a:bodyPr/>
          <a:lstStyle/>
          <a:p>
            <a:r>
              <a:rPr lang="en-US" dirty="0"/>
              <a:t>Substantial and entrenched market power (s.5)</a:t>
            </a:r>
          </a:p>
        </p:txBody>
      </p:sp>
      <p:sp>
        <p:nvSpPr>
          <p:cNvPr id="3" name="Content Placeholder 2">
            <a:extLst>
              <a:ext uri="{FF2B5EF4-FFF2-40B4-BE49-F238E27FC236}">
                <a16:creationId xmlns:a16="http://schemas.microsoft.com/office/drawing/2014/main" id="{5B417D0F-0C0C-D646-B816-407783132EEC}"/>
              </a:ext>
            </a:extLst>
          </p:cNvPr>
          <p:cNvSpPr>
            <a:spLocks noGrp="1"/>
          </p:cNvSpPr>
          <p:nvPr>
            <p:ph idx="1"/>
          </p:nvPr>
        </p:nvSpPr>
        <p:spPr/>
        <p:txBody>
          <a:bodyPr/>
          <a:lstStyle/>
          <a:p>
            <a:r>
              <a:rPr lang="en-US" dirty="0"/>
              <a:t>CMA must carry a forward-looking assessment for a period of at least </a:t>
            </a:r>
            <a:r>
              <a:rPr lang="en-US" b="1" dirty="0"/>
              <a:t>5 years, </a:t>
            </a:r>
            <a:r>
              <a:rPr lang="en-US" dirty="0"/>
              <a:t>taking into account :</a:t>
            </a:r>
          </a:p>
          <a:p>
            <a:pPr marL="0" indent="0">
              <a:buNone/>
            </a:pPr>
            <a:r>
              <a:rPr lang="en-US" dirty="0"/>
              <a:t>(a) Developments that would be expected or foreseeable if the CMA did not designate the undertaking as having SMS in respect of the digital activity, and</a:t>
            </a:r>
          </a:p>
          <a:p>
            <a:pPr marL="0" indent="0">
              <a:buNone/>
            </a:pPr>
            <a:r>
              <a:rPr lang="en-US" dirty="0"/>
              <a:t>(b) may affect the undertaking’s conduct in carrying out the digital</a:t>
            </a:r>
          </a:p>
          <a:p>
            <a:pPr marL="0" indent="0">
              <a:buNone/>
            </a:pPr>
            <a:r>
              <a:rPr lang="en-US" dirty="0"/>
              <a:t>activity</a:t>
            </a:r>
          </a:p>
        </p:txBody>
      </p:sp>
    </p:spTree>
    <p:extLst>
      <p:ext uri="{BB962C8B-B14F-4D97-AF65-F5344CB8AC3E}">
        <p14:creationId xmlns:p14="http://schemas.microsoft.com/office/powerpoint/2010/main" val="2486509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615BB-C887-1448-BB41-138F1C77A3BD}"/>
              </a:ext>
            </a:extLst>
          </p:cNvPr>
          <p:cNvSpPr>
            <a:spLocks noGrp="1"/>
          </p:cNvSpPr>
          <p:nvPr>
            <p:ph type="title"/>
          </p:nvPr>
        </p:nvSpPr>
        <p:spPr/>
        <p:txBody>
          <a:bodyPr/>
          <a:lstStyle/>
          <a:p>
            <a:r>
              <a:rPr lang="en-US" dirty="0"/>
              <a:t>Strategic significance (s.6)</a:t>
            </a:r>
          </a:p>
        </p:txBody>
      </p:sp>
      <p:sp>
        <p:nvSpPr>
          <p:cNvPr id="3" name="Content Placeholder 2">
            <a:extLst>
              <a:ext uri="{FF2B5EF4-FFF2-40B4-BE49-F238E27FC236}">
                <a16:creationId xmlns:a16="http://schemas.microsoft.com/office/drawing/2014/main" id="{BFBAEF9A-3510-694B-A799-9088324C4965}"/>
              </a:ext>
            </a:extLst>
          </p:cNvPr>
          <p:cNvSpPr>
            <a:spLocks noGrp="1"/>
          </p:cNvSpPr>
          <p:nvPr>
            <p:ph idx="1"/>
          </p:nvPr>
        </p:nvSpPr>
        <p:spPr/>
        <p:txBody>
          <a:bodyPr>
            <a:normAutofit lnSpcReduction="10000"/>
          </a:bodyPr>
          <a:lstStyle/>
          <a:p>
            <a:r>
              <a:rPr lang="en-US" dirty="0"/>
              <a:t>An undertaking has a position of strategic significance in respect of a digital activity where </a:t>
            </a:r>
            <a:r>
              <a:rPr lang="en-US" b="1" dirty="0"/>
              <a:t>one or more </a:t>
            </a:r>
            <a:r>
              <a:rPr lang="en-US" dirty="0"/>
              <a:t>of the following conditions is met—</a:t>
            </a:r>
          </a:p>
          <a:p>
            <a:pPr marL="457200" lvl="1" indent="0">
              <a:buNone/>
            </a:pPr>
            <a:r>
              <a:rPr lang="en-US" dirty="0"/>
              <a:t>(a) the undertaking has achieved a position of significant size or scale in respect of the digital activity;</a:t>
            </a:r>
          </a:p>
          <a:p>
            <a:pPr marL="457200" lvl="1" indent="0">
              <a:buNone/>
            </a:pPr>
            <a:r>
              <a:rPr lang="en-US" dirty="0"/>
              <a:t>(b) a significant number of other undertakings use the digital activity as  carried out by the undertaking in carrying on their business;</a:t>
            </a:r>
          </a:p>
          <a:p>
            <a:pPr marL="457200" lvl="1" indent="0">
              <a:buNone/>
            </a:pPr>
            <a:r>
              <a:rPr lang="en-US" dirty="0"/>
              <a:t>(c) the undertaking’s position in respect of the digital activity would allow it to extend its market power to a range of other activities;</a:t>
            </a:r>
          </a:p>
          <a:p>
            <a:pPr marL="457200" lvl="1" indent="0">
              <a:buNone/>
            </a:pPr>
            <a:r>
              <a:rPr lang="en-US" dirty="0"/>
              <a:t>(d) the undertaking’s position in respect of the digital activity allows it to determine or substantially influence the ways in which other undertakings conduct themselves, in respect of the digital activity or otherwise.</a:t>
            </a:r>
          </a:p>
        </p:txBody>
      </p:sp>
    </p:spTree>
    <p:extLst>
      <p:ext uri="{BB962C8B-B14F-4D97-AF65-F5344CB8AC3E}">
        <p14:creationId xmlns:p14="http://schemas.microsoft.com/office/powerpoint/2010/main" val="3343593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DAB49-A841-464B-B7A2-FC3BC3795A2D}"/>
              </a:ext>
            </a:extLst>
          </p:cNvPr>
          <p:cNvSpPr>
            <a:spLocks noGrp="1"/>
          </p:cNvSpPr>
          <p:nvPr>
            <p:ph type="title"/>
          </p:nvPr>
        </p:nvSpPr>
        <p:spPr/>
        <p:txBody>
          <a:bodyPr/>
          <a:lstStyle/>
          <a:p>
            <a:r>
              <a:rPr lang="en-US" dirty="0"/>
              <a:t>Turnover condition (s.7)</a:t>
            </a:r>
          </a:p>
        </p:txBody>
      </p:sp>
      <p:sp>
        <p:nvSpPr>
          <p:cNvPr id="3" name="Content Placeholder 2">
            <a:extLst>
              <a:ext uri="{FF2B5EF4-FFF2-40B4-BE49-F238E27FC236}">
                <a16:creationId xmlns:a16="http://schemas.microsoft.com/office/drawing/2014/main" id="{E51AFD76-E120-8B47-AA1E-B43E3E131094}"/>
              </a:ext>
            </a:extLst>
          </p:cNvPr>
          <p:cNvSpPr>
            <a:spLocks noGrp="1"/>
          </p:cNvSpPr>
          <p:nvPr>
            <p:ph idx="1"/>
          </p:nvPr>
        </p:nvSpPr>
        <p:spPr/>
        <p:txBody>
          <a:bodyPr/>
          <a:lstStyle/>
          <a:p>
            <a:r>
              <a:rPr lang="en-US" dirty="0"/>
              <a:t>Must be met for SMS status to be assigned</a:t>
            </a:r>
          </a:p>
          <a:p>
            <a:r>
              <a:rPr lang="en-US" dirty="0"/>
              <a:t>Total value of global turnover of the undertaking in the relevant period exceeds £25 billion OR</a:t>
            </a:r>
          </a:p>
          <a:p>
            <a:r>
              <a:rPr lang="en-US" dirty="0"/>
              <a:t>Total value of UK turnover of an undertaking in the relevant period exceeds £1 billion.</a:t>
            </a:r>
          </a:p>
          <a:p>
            <a:r>
              <a:rPr lang="en-US" dirty="0"/>
              <a:t>Relevant period is 12 months</a:t>
            </a:r>
          </a:p>
        </p:txBody>
      </p:sp>
    </p:spTree>
    <p:extLst>
      <p:ext uri="{BB962C8B-B14F-4D97-AF65-F5344CB8AC3E}">
        <p14:creationId xmlns:p14="http://schemas.microsoft.com/office/powerpoint/2010/main" val="1117278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TotalTime>
  <Words>2055</Words>
  <Application>Microsoft Macintosh PowerPoint</Application>
  <PresentationFormat>Widescreen</PresentationFormat>
  <Paragraphs>125</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Helvetica</vt:lpstr>
      <vt:lpstr>Office Theme</vt:lpstr>
      <vt:lpstr>UK Developments</vt:lpstr>
      <vt:lpstr>Digital Markets, Competition and Consumers Act 2024</vt:lpstr>
      <vt:lpstr>Structure of the DMCCB</vt:lpstr>
      <vt:lpstr>Part 1 Digital Markets</vt:lpstr>
      <vt:lpstr>Digital Markets</vt:lpstr>
      <vt:lpstr>Designation of undertaking as having strategic market status (SMS) (s.2)</vt:lpstr>
      <vt:lpstr>Substantial and entrenched market power (s.5)</vt:lpstr>
      <vt:lpstr>Strategic significance (s.6)</vt:lpstr>
      <vt:lpstr>Turnover condition (s.7)</vt:lpstr>
      <vt:lpstr>Conduct requirements s.19</vt:lpstr>
      <vt:lpstr>Reasons for imposing conduct requiremens s.19(5)</vt:lpstr>
      <vt:lpstr>PowerPoint Presentation</vt:lpstr>
      <vt:lpstr> Permitted types of conduct requirements s.20(2)</vt:lpstr>
      <vt:lpstr>Permitted conduct requirements II s.20(3)</vt:lpstr>
      <vt:lpstr>Part 4 Consumer Protection</vt:lpstr>
      <vt:lpstr>Unfair commercial practices</vt:lpstr>
      <vt:lpstr>Online reviews (Schedule 20 point 13)</vt:lpstr>
      <vt:lpstr>Subscription contracts- Part 4 ch.2</vt:lpstr>
      <vt:lpstr>What is a subscription contract? (s.254)</vt:lpstr>
      <vt:lpstr>Precontractual information s.257</vt:lpstr>
      <vt:lpstr>Reminder notices s.258</vt:lpstr>
      <vt:lpstr>Content of the notice (s.259)</vt:lpstr>
      <vt:lpstr>Cancelation right s.260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 Developments</dc:title>
  <dc:creator>Eleni Kaprou (Staff)</dc:creator>
  <cp:lastModifiedBy>Eleni Kaprou (Staff)</cp:lastModifiedBy>
  <cp:revision>9</cp:revision>
  <dcterms:created xsi:type="dcterms:W3CDTF">2024-10-23T20:27:06Z</dcterms:created>
  <dcterms:modified xsi:type="dcterms:W3CDTF">2024-10-24T01:28:10Z</dcterms:modified>
</cp:coreProperties>
</file>