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866" r:id="rId5"/>
    <p:sldMasterId id="2147483886" r:id="rId6"/>
    <p:sldMasterId id="2147483843" r:id="rId7"/>
  </p:sldMasterIdLst>
  <p:notesMasterIdLst>
    <p:notesMasterId r:id="rId36"/>
  </p:notesMasterIdLst>
  <p:handoutMasterIdLst>
    <p:handoutMasterId r:id="rId37"/>
  </p:handoutMasterIdLst>
  <p:sldIdLst>
    <p:sldId id="258" r:id="rId8"/>
    <p:sldId id="342" r:id="rId9"/>
    <p:sldId id="329" r:id="rId10"/>
    <p:sldId id="330" r:id="rId11"/>
    <p:sldId id="331" r:id="rId12"/>
    <p:sldId id="332" r:id="rId13"/>
    <p:sldId id="333" r:id="rId14"/>
    <p:sldId id="334" r:id="rId15"/>
    <p:sldId id="335" r:id="rId16"/>
    <p:sldId id="336" r:id="rId17"/>
    <p:sldId id="337" r:id="rId18"/>
    <p:sldId id="338" r:id="rId19"/>
    <p:sldId id="339" r:id="rId20"/>
    <p:sldId id="353" r:id="rId21"/>
    <p:sldId id="354" r:id="rId22"/>
    <p:sldId id="355" r:id="rId23"/>
    <p:sldId id="340" r:id="rId24"/>
    <p:sldId id="341" r:id="rId25"/>
    <p:sldId id="352" r:id="rId26"/>
    <p:sldId id="343" r:id="rId27"/>
    <p:sldId id="344" r:id="rId28"/>
    <p:sldId id="345" r:id="rId29"/>
    <p:sldId id="347" r:id="rId30"/>
    <p:sldId id="348" r:id="rId31"/>
    <p:sldId id="349" r:id="rId32"/>
    <p:sldId id="356" r:id="rId33"/>
    <p:sldId id="350" r:id="rId34"/>
    <p:sldId id="351" r:id="rId35"/>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0B69D-9948-46F3-B07D-8BF81D90CAFD}">
          <p14:sldIdLst>
            <p14:sldId id="258"/>
            <p14:sldId id="342"/>
            <p14:sldId id="329"/>
            <p14:sldId id="330"/>
            <p14:sldId id="331"/>
            <p14:sldId id="332"/>
            <p14:sldId id="333"/>
            <p14:sldId id="334"/>
            <p14:sldId id="335"/>
            <p14:sldId id="336"/>
            <p14:sldId id="337"/>
            <p14:sldId id="338"/>
            <p14:sldId id="339"/>
            <p14:sldId id="353"/>
            <p14:sldId id="354"/>
            <p14:sldId id="355"/>
            <p14:sldId id="340"/>
            <p14:sldId id="341"/>
            <p14:sldId id="352"/>
            <p14:sldId id="343"/>
            <p14:sldId id="344"/>
            <p14:sldId id="345"/>
            <p14:sldId id="347"/>
            <p14:sldId id="348"/>
            <p14:sldId id="349"/>
            <p14:sldId id="356"/>
            <p14:sldId id="350"/>
          </p14:sldIdLst>
        </p14:section>
        <p14:section name="Untitled Section" id="{BC207CB5-D627-4B15-B03B-ED7A53E19D7E}">
          <p14:sldIdLst>
            <p14:sldId id="35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D74"/>
    <a:srgbClr val="8D3786"/>
    <a:srgbClr val="EC008C"/>
    <a:srgbClr val="2DB8C5"/>
    <a:srgbClr val="73B82B"/>
    <a:srgbClr val="F18500"/>
    <a:srgbClr val="10746A"/>
    <a:srgbClr val="CDA60C"/>
    <a:srgbClr val="2DB862"/>
    <a:srgbClr val="0096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8" autoAdjust="0"/>
    <p:restoredTop sz="94695" autoAdjust="0"/>
  </p:normalViewPr>
  <p:slideViewPr>
    <p:cSldViewPr snapToGrid="0" snapToObjects="1">
      <p:cViewPr varScale="1">
        <p:scale>
          <a:sx n="111" d="100"/>
          <a:sy n="111" d="100"/>
        </p:scale>
        <p:origin x="77" y="15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1" d="100"/>
          <a:sy n="41" d="100"/>
        </p:scale>
        <p:origin x="240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066F8-4FE9-4315-A56E-3EA256F5907F}" type="datetimeFigureOut">
              <a:rPr lang="en-GB" smtClean="0">
                <a:latin typeface="Arial" panose="020B0604020202020204" pitchFamily="34" charset="0"/>
              </a:rPr>
              <a:t>03/12/2021</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F73B9F-E786-4DE9-B054-AF2D3B642399}"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A4AD6F77-CFCE-A445-8E2C-54D16F9EECCC}" type="datetimeFigureOut">
              <a:rPr lang="en-US" smtClean="0"/>
              <a:pPr/>
              <a:t>12/3/2021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0942D00-D33B-6747-961F-9152114FB45F}" type="slidenum">
              <a:rPr lang="en-US" smtClean="0"/>
              <a:pPr/>
              <a:t>‹#›</a:t>
            </a:fld>
            <a:endParaRPr lang="en-US" dirty="0"/>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Arial" panose="020B0604020202020204" pitchFamily="34" charset="0"/>
        <a:ea typeface="+mn-ea"/>
        <a:cs typeface="+mn-cs"/>
      </a:defRPr>
    </a:lvl1pPr>
    <a:lvl2pPr marL="342892" algn="l" defTabSz="685783" rtl="0" eaLnBrk="1" latinLnBrk="0" hangingPunct="1">
      <a:defRPr sz="900" kern="1200">
        <a:solidFill>
          <a:schemeClr val="tx1"/>
        </a:solidFill>
        <a:latin typeface="Arial" panose="020B0604020202020204" pitchFamily="34" charset="0"/>
        <a:ea typeface="+mn-ea"/>
        <a:cs typeface="+mn-cs"/>
      </a:defRPr>
    </a:lvl2pPr>
    <a:lvl3pPr marL="685783" algn="l" defTabSz="685783" rtl="0" eaLnBrk="1" latinLnBrk="0" hangingPunct="1">
      <a:defRPr sz="900" kern="1200">
        <a:solidFill>
          <a:schemeClr val="tx1"/>
        </a:solidFill>
        <a:latin typeface="Arial" panose="020B0604020202020204" pitchFamily="34" charset="0"/>
        <a:ea typeface="+mn-ea"/>
        <a:cs typeface="+mn-cs"/>
      </a:defRPr>
    </a:lvl3pPr>
    <a:lvl4pPr marL="1028675" algn="l" defTabSz="685783" rtl="0" eaLnBrk="1" latinLnBrk="0" hangingPunct="1">
      <a:defRPr sz="900" kern="1200">
        <a:solidFill>
          <a:schemeClr val="tx1"/>
        </a:solidFill>
        <a:latin typeface="Arial" panose="020B0604020202020204" pitchFamily="34" charset="0"/>
        <a:ea typeface="+mn-ea"/>
        <a:cs typeface="+mn-cs"/>
      </a:defRPr>
    </a:lvl4pPr>
    <a:lvl5pPr marL="1371566" algn="l" defTabSz="685783" rtl="0" eaLnBrk="1" latinLnBrk="0" hangingPunct="1">
      <a:defRPr sz="900" kern="1200">
        <a:solidFill>
          <a:schemeClr val="tx1"/>
        </a:solidFill>
        <a:latin typeface="Arial" panose="020B0604020202020204" pitchFamily="34"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smtClean="0"/>
          </a:p>
        </p:txBody>
      </p:sp>
      <p:sp>
        <p:nvSpPr>
          <p:cNvPr id="9011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7E007D5-F2CB-4756-82FC-C7AA5FDB795D}" type="slidenum">
              <a:rPr lang="en-GB" altLang="en-US" smtClean="0">
                <a:solidFill>
                  <a:srgbClr val="000000"/>
                </a:solidFill>
                <a:latin typeface="Arial" panose="020B0604020202020204" pitchFamily="34" charset="0"/>
              </a:rPr>
              <a:pPr/>
              <a:t>2</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8040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393192" lvl="1">
              <a:defRPr/>
            </a:pPr>
            <a:r>
              <a:rPr lang="en-GB" sz="2000" dirty="0"/>
              <a:t>Ask to LinkedIn with every relevant </a:t>
            </a:r>
          </a:p>
          <a:p>
            <a:pPr marL="393192" lvl="1">
              <a:defRPr/>
            </a:pPr>
            <a:r>
              <a:rPr lang="en-GB" sz="2000" dirty="0"/>
              <a:t>contact you meet</a:t>
            </a:r>
          </a:p>
          <a:p>
            <a:pPr marL="393192" lvl="1">
              <a:defRPr/>
            </a:pPr>
            <a:r>
              <a:rPr lang="en-GB" dirty="0"/>
              <a:t>Send them a personal note!!</a:t>
            </a:r>
          </a:p>
          <a:p>
            <a:pPr>
              <a:defRPr/>
            </a:pPr>
            <a:r>
              <a:rPr lang="en-GB" dirty="0"/>
              <a:t>For graduates looking for jobs LinkedIn is important as a showcase but it also can be a place to network:</a:t>
            </a:r>
          </a:p>
          <a:p>
            <a:pPr lvl="1">
              <a:defRPr/>
            </a:pPr>
            <a:r>
              <a:rPr lang="en-GB" dirty="0"/>
              <a:t>LinkedIn can automatically send connection requests to your contact list</a:t>
            </a:r>
          </a:p>
          <a:p>
            <a:pPr lvl="1">
              <a:defRPr/>
            </a:pPr>
            <a:r>
              <a:rPr lang="en-GB" dirty="0"/>
              <a:t>You can search for people you know</a:t>
            </a:r>
          </a:p>
          <a:p>
            <a:pPr lvl="1">
              <a:defRPr/>
            </a:pPr>
            <a:r>
              <a:rPr lang="en-GB" dirty="0"/>
              <a:t>Class mates and Alumni are a good source</a:t>
            </a:r>
          </a:p>
          <a:p>
            <a:pPr lvl="1">
              <a:defRPr/>
            </a:pPr>
            <a:r>
              <a:rPr lang="en-GB" dirty="0"/>
              <a:t>Join Groups</a:t>
            </a:r>
          </a:p>
          <a:p>
            <a:pPr lvl="1">
              <a:defRPr/>
            </a:pPr>
            <a:r>
              <a:rPr lang="en-GB" dirty="0"/>
              <a:t>Look for colleagues from previous employment</a:t>
            </a:r>
          </a:p>
          <a:p>
            <a:pPr lvl="1">
              <a:defRPr/>
            </a:pPr>
            <a:r>
              <a:rPr lang="en-GB" dirty="0"/>
              <a:t>LinkedIn can be viewed as an address book too!</a:t>
            </a:r>
          </a:p>
          <a:p>
            <a:pPr lvl="1">
              <a:defRPr/>
            </a:pPr>
            <a:r>
              <a:rPr lang="en-GB" dirty="0"/>
              <a:t>Can be game of six degrees of separation</a:t>
            </a:r>
          </a:p>
          <a:p>
            <a:pPr>
              <a:defRPr/>
            </a:pPr>
            <a:endParaRPr lang="en-GB" dirty="0"/>
          </a:p>
        </p:txBody>
      </p:sp>
      <p:sp>
        <p:nvSpPr>
          <p:cNvPr id="7270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D6A00E9-4A35-4778-B107-CC00E1DCB014}" type="slidenum">
              <a:rPr lang="en-GB" altLang="en-US" smtClean="0">
                <a:solidFill>
                  <a:srgbClr val="000000"/>
                </a:solidFill>
                <a:latin typeface="Arial" panose="020B0604020202020204" pitchFamily="34" charset="0"/>
              </a:rPr>
              <a:pPr/>
              <a:t>12</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818816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endParaRPr lang="en-US" altLang="en-US" smtClean="0"/>
          </a:p>
        </p:txBody>
      </p:sp>
      <p:sp>
        <p:nvSpPr>
          <p:cNvPr id="870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550FB7-4FE2-4822-8532-C9DB3DBF907F}" type="slidenum">
              <a:rPr lang="en-GB" altLang="en-US" smtClean="0">
                <a:solidFill>
                  <a:srgbClr val="000000"/>
                </a:solidFill>
                <a:latin typeface="Arial" panose="020B0604020202020204" pitchFamily="34" charset="0"/>
              </a:rPr>
              <a:pPr/>
              <a:t>13</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97001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endParaRPr lang="en-US" altLang="en-US" smtClean="0"/>
          </a:p>
        </p:txBody>
      </p:sp>
      <p:sp>
        <p:nvSpPr>
          <p:cNvPr id="870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550FB7-4FE2-4822-8532-C9DB3DBF907F}" type="slidenum">
              <a:rPr lang="en-GB" altLang="en-US" smtClean="0">
                <a:solidFill>
                  <a:srgbClr val="000000"/>
                </a:solidFill>
                <a:latin typeface="Arial" panose="020B0604020202020204" pitchFamily="34" charset="0"/>
              </a:rPr>
              <a:pPr/>
              <a:t>14</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6701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endParaRPr lang="en-US" altLang="en-US" smtClean="0"/>
          </a:p>
        </p:txBody>
      </p:sp>
      <p:sp>
        <p:nvSpPr>
          <p:cNvPr id="870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550FB7-4FE2-4822-8532-C9DB3DBF907F}" type="slidenum">
              <a:rPr lang="en-GB" altLang="en-US" smtClean="0">
                <a:solidFill>
                  <a:srgbClr val="000000"/>
                </a:solidFill>
                <a:latin typeface="Arial" panose="020B0604020202020204" pitchFamily="34" charset="0"/>
              </a:rPr>
              <a:pPr/>
              <a:t>15</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294858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endParaRPr lang="en-US" altLang="en-US" smtClean="0"/>
          </a:p>
        </p:txBody>
      </p:sp>
      <p:sp>
        <p:nvSpPr>
          <p:cNvPr id="870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550FB7-4FE2-4822-8532-C9DB3DBF907F}" type="slidenum">
              <a:rPr lang="en-GB" altLang="en-US" smtClean="0">
                <a:solidFill>
                  <a:srgbClr val="000000"/>
                </a:solidFill>
                <a:latin typeface="Arial" panose="020B0604020202020204" pitchFamily="34" charset="0"/>
              </a:rPr>
              <a:pPr/>
              <a:t>16</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02248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US" altLang="en-US" smtClean="0"/>
          </a:p>
        </p:txBody>
      </p:sp>
      <p:sp>
        <p:nvSpPr>
          <p:cNvPr id="9523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1C85AC3-A793-474D-9A73-467EBCDE2441}" type="slidenum">
              <a:rPr lang="en-GB" altLang="en-US" smtClean="0">
                <a:solidFill>
                  <a:srgbClr val="000000"/>
                </a:solidFill>
                <a:latin typeface="Arial" panose="020B0604020202020204" pitchFamily="34" charset="0"/>
              </a:rPr>
              <a:pPr/>
              <a:t>17</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566804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smtClean="0"/>
          </a:p>
        </p:txBody>
      </p:sp>
      <p:sp>
        <p:nvSpPr>
          <p:cNvPr id="9011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7E007D5-F2CB-4756-82FC-C7AA5FDB795D}" type="slidenum">
              <a:rPr lang="en-GB" altLang="en-US" smtClean="0">
                <a:solidFill>
                  <a:srgbClr val="000000"/>
                </a:solidFill>
                <a:latin typeface="Arial" panose="020B0604020202020204" pitchFamily="34" charset="0"/>
              </a:rPr>
              <a:pPr/>
              <a:t>19</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86115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endParaRPr lang="en-US" altLang="en-US" smtClean="0"/>
          </a:p>
        </p:txBody>
      </p:sp>
      <p:sp>
        <p:nvSpPr>
          <p:cNvPr id="7680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15E6A38-D610-481C-8176-51C15F21D2DB}" type="slidenum">
              <a:rPr lang="en-GB" altLang="en-US" smtClean="0">
                <a:solidFill>
                  <a:srgbClr val="000000"/>
                </a:solidFill>
                <a:latin typeface="Arial" panose="020B0604020202020204" pitchFamily="34" charset="0"/>
              </a:rPr>
              <a:pPr/>
              <a:t>20</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004867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smtClean="0"/>
          </a:p>
        </p:txBody>
      </p:sp>
      <p:sp>
        <p:nvSpPr>
          <p:cNvPr id="9216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7A6D38E-29C0-4327-AC1D-CC64438A6FD8}" type="slidenum">
              <a:rPr lang="en-GB" altLang="en-US" smtClean="0">
                <a:solidFill>
                  <a:srgbClr val="000000"/>
                </a:solidFill>
                <a:latin typeface="Arial" panose="020B0604020202020204" pitchFamily="34" charset="0"/>
              </a:rPr>
              <a:pPr/>
              <a:t>22</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939071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smtClean="0"/>
          </a:p>
        </p:txBody>
      </p:sp>
      <p:sp>
        <p:nvSpPr>
          <p:cNvPr id="9216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7A6D38E-29C0-4327-AC1D-CC64438A6FD8}" type="slidenum">
              <a:rPr lang="en-GB" altLang="en-US" smtClean="0">
                <a:solidFill>
                  <a:srgbClr val="000000"/>
                </a:solidFill>
                <a:latin typeface="Arial" panose="020B0604020202020204" pitchFamily="34" charset="0"/>
              </a:rPr>
              <a:pPr/>
              <a:t>24</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5735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smtClean="0"/>
          </a:p>
        </p:txBody>
      </p:sp>
      <p:sp>
        <p:nvSpPr>
          <p:cNvPr id="4198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FD06DA9-7E08-420F-904D-356038A7D817}" type="slidenum">
              <a:rPr lang="en-GB" altLang="en-US" smtClean="0">
                <a:solidFill>
                  <a:srgbClr val="000000"/>
                </a:solidFill>
                <a:latin typeface="Arial" panose="020B0604020202020204" pitchFamily="34" charset="0"/>
              </a:rPr>
              <a:pPr/>
              <a:t>4</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43588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smtClean="0"/>
          </a:p>
        </p:txBody>
      </p:sp>
      <p:sp>
        <p:nvSpPr>
          <p:cNvPr id="9216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7A6D38E-29C0-4327-AC1D-CC64438A6FD8}" type="slidenum">
              <a:rPr lang="en-GB" altLang="en-US" smtClean="0">
                <a:solidFill>
                  <a:srgbClr val="000000"/>
                </a:solidFill>
                <a:latin typeface="Arial" panose="020B0604020202020204" pitchFamily="34" charset="0"/>
              </a:rPr>
              <a:pPr/>
              <a:t>25</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75152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smtClean="0"/>
          </a:p>
        </p:txBody>
      </p:sp>
      <p:sp>
        <p:nvSpPr>
          <p:cNvPr id="9216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7A6D38E-29C0-4327-AC1D-CC64438A6FD8}" type="slidenum">
              <a:rPr lang="en-GB" altLang="en-US" smtClean="0">
                <a:solidFill>
                  <a:srgbClr val="000000"/>
                </a:solidFill>
                <a:latin typeface="Arial" panose="020B0604020202020204" pitchFamily="34" charset="0"/>
              </a:rPr>
              <a:pPr/>
              <a:t>26</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28342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endParaRPr lang="en-GB" altLang="en-US" dirty="0" smtClean="0"/>
          </a:p>
        </p:txBody>
      </p:sp>
      <p:sp>
        <p:nvSpPr>
          <p:cNvPr id="10138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E22032B-86C5-474E-A57B-1621E9DFAD0B}" type="slidenum">
              <a:rPr lang="en-GB" altLang="en-US" smtClean="0">
                <a:solidFill>
                  <a:srgbClr val="000000"/>
                </a:solidFill>
                <a:latin typeface="Arial" panose="020B0604020202020204" pitchFamily="34" charset="0"/>
              </a:rPr>
              <a:pPr/>
              <a:t>27</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2903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09728">
              <a:defRPr/>
            </a:pPr>
            <a:r>
              <a:rPr lang="en-GB" dirty="0"/>
              <a:t>Profile Summary</a:t>
            </a:r>
          </a:p>
          <a:p>
            <a:pPr>
              <a:defRPr/>
            </a:pPr>
            <a:r>
              <a:rPr lang="en-GB" dirty="0"/>
              <a:t>Similar to a CV but with some important differences.</a:t>
            </a:r>
          </a:p>
          <a:p>
            <a:pPr>
              <a:defRPr/>
            </a:pPr>
            <a:endParaRPr lang="en-GB" dirty="0"/>
          </a:p>
          <a:p>
            <a:pPr>
              <a:defRPr/>
            </a:pPr>
            <a:r>
              <a:rPr lang="en-GB" dirty="0"/>
              <a:t>Top 3</a:t>
            </a:r>
            <a:r>
              <a:rPr lang="en-GB" baseline="30000" dirty="0"/>
              <a:t>rd</a:t>
            </a:r>
            <a:r>
              <a:rPr lang="en-GB" dirty="0"/>
              <a:t> is a profile summary designed to give any reader a quick idea of who you are, what you have accomplished and importantly what you are looking for – like personal statement. It is one of the most important sections in the profile</a:t>
            </a:r>
          </a:p>
          <a:p>
            <a:pPr>
              <a:defRPr/>
            </a:pPr>
            <a:endParaRPr lang="en-GB" dirty="0"/>
          </a:p>
          <a:p>
            <a:pPr>
              <a:defRPr/>
            </a:pPr>
            <a:r>
              <a:rPr lang="en-GB" dirty="0"/>
              <a:t>There are two parts</a:t>
            </a:r>
          </a:p>
          <a:p>
            <a:pPr lvl="1">
              <a:defRPr/>
            </a:pPr>
            <a:r>
              <a:rPr lang="en-GB" dirty="0"/>
              <a:t>Headline</a:t>
            </a:r>
          </a:p>
          <a:p>
            <a:pPr lvl="1">
              <a:defRPr/>
            </a:pPr>
            <a:r>
              <a:rPr lang="en-GB" dirty="0" smtClean="0"/>
              <a:t>Summary</a:t>
            </a:r>
          </a:p>
          <a:p>
            <a:pPr lvl="1">
              <a:defRPr/>
            </a:pPr>
            <a:endParaRPr lang="en-GB" dirty="0" smtClean="0"/>
          </a:p>
          <a:p>
            <a:pPr>
              <a:defRPr/>
            </a:pPr>
            <a:r>
              <a:rPr lang="en-GB" dirty="0" smtClean="0"/>
              <a:t>The pencil icons are the edit button. Whenever you see one it means you can edit. So </a:t>
            </a:r>
          </a:p>
          <a:p>
            <a:pPr>
              <a:defRPr/>
            </a:pPr>
            <a:r>
              <a:rPr lang="en-GB" dirty="0" smtClean="0"/>
              <a:t>First element to a good profile is your photo and headline.</a:t>
            </a:r>
          </a:p>
          <a:p>
            <a:pPr marL="228600" indent="-228600">
              <a:buFontTx/>
              <a:buAutoNum type="arabicPeriod"/>
              <a:defRPr/>
            </a:pPr>
            <a:r>
              <a:rPr lang="en-GB" dirty="0" smtClean="0"/>
              <a:t>Photo – professional, head and shoulder – not glamour or with friends or a beach in the background. Plain background, get a friend to take a head and shoulder photo if you don’t have one. </a:t>
            </a:r>
          </a:p>
          <a:p>
            <a:pPr marL="228600" indent="-228600">
              <a:buFontTx/>
              <a:buAutoNum type="arabicPeriod"/>
              <a:defRPr/>
            </a:pPr>
            <a:r>
              <a:rPr lang="en-GB" dirty="0" smtClean="0"/>
              <a:t>Background picture – again pencil icon to edit. You can browse other people to get an idea. LinkedIn has a default background if you aren’t sure.</a:t>
            </a:r>
          </a:p>
          <a:p>
            <a:pPr marL="228600" indent="-228600">
              <a:buFontTx/>
              <a:buAutoNum type="arabicPeriod"/>
              <a:defRPr/>
            </a:pPr>
            <a:r>
              <a:rPr lang="en-GB" dirty="0" smtClean="0"/>
              <a:t>Then the first name and last name </a:t>
            </a:r>
          </a:p>
          <a:p>
            <a:pPr marL="228600" indent="-228600">
              <a:buFontTx/>
              <a:buAutoNum type="arabicPeriod"/>
              <a:defRPr/>
            </a:pPr>
            <a:r>
              <a:rPr lang="en-GB" dirty="0" smtClean="0"/>
              <a:t>Finally your headline. This is really important to spend time thinking about, as it is what defines whether you would come up in a search someone does (as it trawls headlines for keywords) and it’s what people see when they search, so it tells them who you are</a:t>
            </a:r>
          </a:p>
          <a:p>
            <a:pPr lvl="1">
              <a:defRPr/>
            </a:pPr>
            <a:endParaRPr lang="en-GB" dirty="0" smtClean="0"/>
          </a:p>
        </p:txBody>
      </p:sp>
      <p:sp>
        <p:nvSpPr>
          <p:cNvPr id="4813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78D66A2-D276-4AB9-87AB-6F4F1A8A7C20}" type="slidenum">
              <a:rPr lang="en-GB" altLang="en-US" smtClean="0">
                <a:solidFill>
                  <a:srgbClr val="000000"/>
                </a:solidFill>
                <a:latin typeface="Arial" panose="020B0604020202020204" pitchFamily="34" charset="0"/>
              </a:rPr>
              <a:pPr/>
              <a:t>5</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7640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r>
              <a:rPr lang="en-GB" altLang="en-US" smtClean="0"/>
              <a:t>Here is an example of a summary that LinkedIn say is a good one. </a:t>
            </a:r>
          </a:p>
          <a:p>
            <a:r>
              <a:rPr lang="en-GB" altLang="en-US" smtClean="0"/>
              <a:t> - states where he is in studies</a:t>
            </a:r>
          </a:p>
          <a:p>
            <a:r>
              <a:rPr lang="en-GB" altLang="en-US" smtClean="0"/>
              <a:t> - states areas of specialism relevant to future career interest</a:t>
            </a:r>
          </a:p>
          <a:p>
            <a:r>
              <a:rPr lang="en-GB" altLang="en-US" smtClean="0"/>
              <a:t> - states relevant work experience</a:t>
            </a:r>
          </a:p>
          <a:p>
            <a:r>
              <a:rPr lang="en-GB" altLang="en-US" smtClean="0"/>
              <a:t>  - states future aim</a:t>
            </a:r>
          </a:p>
          <a:p>
            <a:r>
              <a:rPr lang="en-GB" altLang="en-US" smtClean="0"/>
              <a:t> - includes a download of a CV</a:t>
            </a:r>
          </a:p>
          <a:p>
            <a:endParaRPr lang="en-GB" altLang="en-US" smtClean="0"/>
          </a:p>
          <a:p>
            <a:r>
              <a:rPr lang="en-GB" altLang="en-US" smtClean="0"/>
              <a:t>Have a go at writing your summary. </a:t>
            </a:r>
          </a:p>
          <a:p>
            <a:endParaRPr lang="en-GB" altLang="en-US" smtClean="0"/>
          </a:p>
          <a:p>
            <a:r>
              <a:rPr lang="en-GB" altLang="en-US" smtClean="0"/>
              <a:t>If you want to do a job totally unrelated to your degree, flag up other ways you have engaged with that career e.g. talks / magazines you subscribe to / blogs you read etc that inform you about that area. Also, if you don’t know what you want to do, then focus on the transferable skills that you have and how you have gained them. </a:t>
            </a:r>
          </a:p>
        </p:txBody>
      </p:sp>
      <p:sp>
        <p:nvSpPr>
          <p:cNvPr id="5018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A9ADFFD-16C6-450E-A18A-D5D33D11F371}" type="slidenum">
              <a:rPr lang="en-GB" altLang="en-US" smtClean="0">
                <a:solidFill>
                  <a:srgbClr val="000000"/>
                </a:solidFill>
                <a:latin typeface="Arial" panose="020B0604020202020204" pitchFamily="34" charset="0"/>
              </a:rPr>
              <a:pPr/>
              <a:t>6</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95637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smtClean="0"/>
          </a:p>
        </p:txBody>
      </p:sp>
      <p:sp>
        <p:nvSpPr>
          <p:cNvPr id="5222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475D356-D880-401D-ACA9-0A6D0C25F75C}" type="slidenum">
              <a:rPr lang="en-GB" altLang="en-US" smtClean="0">
                <a:solidFill>
                  <a:srgbClr val="000000"/>
                </a:solidFill>
                <a:latin typeface="Arial" panose="020B0604020202020204" pitchFamily="34" charset="0"/>
              </a:rPr>
              <a:pPr/>
              <a:t>7</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56574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endParaRPr lang="en-US" altLang="en-US" smtClean="0"/>
          </a:p>
        </p:txBody>
      </p:sp>
      <p:sp>
        <p:nvSpPr>
          <p:cNvPr id="5632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E19C211-99B4-4654-87C1-3F5FAA125D45}" type="slidenum">
              <a:rPr lang="en-GB" altLang="en-US" smtClean="0">
                <a:solidFill>
                  <a:srgbClr val="000000"/>
                </a:solidFill>
                <a:latin typeface="Arial" panose="020B0604020202020204" pitchFamily="34" charset="0"/>
              </a:rPr>
              <a:pPr/>
              <a:t>8</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66712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US" altLang="en-US"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D6DDC30-E226-45DA-873C-796DF38D95E3}" type="slidenum">
              <a:rPr lang="en-GB" altLang="en-US" smtClean="0">
                <a:solidFill>
                  <a:srgbClr val="000000"/>
                </a:solidFill>
                <a:latin typeface="Arial" panose="020B0604020202020204" pitchFamily="34" charset="0"/>
              </a:rPr>
              <a:pPr/>
              <a:t>9</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5103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GB" altLang="en-US" smtClean="0"/>
              <a:t>Highly desirable</a:t>
            </a:r>
          </a:p>
          <a:p>
            <a:r>
              <a:rPr lang="en-GB" altLang="en-US" smtClean="0"/>
              <a:t>Unsolicited, Requested, Reciprocated</a:t>
            </a:r>
          </a:p>
          <a:p>
            <a:r>
              <a:rPr lang="en-GB" altLang="en-US" smtClean="0"/>
              <a:t>LinkedIn has special functions for soliciting recommendations (under Recommendations on profile page)</a:t>
            </a:r>
          </a:p>
          <a:p>
            <a:pPr lvl="1"/>
            <a:r>
              <a:rPr lang="en-GB" altLang="en-US" smtClean="0"/>
              <a:t>The recommender needs to be a connection</a:t>
            </a:r>
          </a:p>
          <a:p>
            <a:r>
              <a:rPr lang="en-GB" altLang="en-US" smtClean="0"/>
              <a:t>It becomes clear when you write them for yourself so try to get your contact to write them and reciprocate.</a:t>
            </a:r>
          </a:p>
          <a:p>
            <a:r>
              <a:rPr lang="en-GB" altLang="en-US" smtClean="0"/>
              <a:t>Who can recommend you??</a:t>
            </a:r>
          </a:p>
        </p:txBody>
      </p:sp>
      <p:sp>
        <p:nvSpPr>
          <p:cNvPr id="6042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F037FDA-C69C-431E-9A21-8D2511A576D5}" type="slidenum">
              <a:rPr lang="en-GB" altLang="en-US" smtClean="0">
                <a:solidFill>
                  <a:srgbClr val="000000"/>
                </a:solidFill>
                <a:latin typeface="Arial" panose="020B0604020202020204" pitchFamily="34" charset="0"/>
              </a:rPr>
              <a:pPr/>
              <a:t>10</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04061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endParaRPr lang="en-US" altLang="en-US" smtClean="0"/>
          </a:p>
        </p:txBody>
      </p:sp>
      <p:sp>
        <p:nvSpPr>
          <p:cNvPr id="7885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7E18F75-0017-451C-83B8-178476D338D6}" type="slidenum">
              <a:rPr lang="en-GB" altLang="en-US" smtClean="0">
                <a:solidFill>
                  <a:srgbClr val="000000"/>
                </a:solidFill>
                <a:latin typeface="Arial" panose="020B0604020202020204" pitchFamily="34" charset="0"/>
              </a:rPr>
              <a:pPr/>
              <a:t>11</a:t>
            </a:fld>
            <a:endParaRPr lang="en-GB" altLang="en-US"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01406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50000">
              <a:srgbClr val="8D3786"/>
            </a:gs>
            <a:gs pos="0">
              <a:srgbClr val="1C3D74"/>
            </a:gs>
          </a:gsLst>
          <a:lin ang="2700000" scaled="1"/>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24373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36594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pic>
        <p:nvPicPr>
          <p:cNvPr id="3" name="Picture 2">
            <a:extLst>
              <a:ext uri="{FF2B5EF4-FFF2-40B4-BE49-F238E27FC236}">
                <a16:creationId xmlns:a16="http://schemas.microsoft.com/office/drawing/2014/main" id="{9A6B8344-2BB4-46AC-BF67-24F417DE55E9}"/>
              </a:ext>
            </a:extLst>
          </p:cNvPr>
          <p:cNvPicPr>
            <a:picLocks noChangeAspect="1"/>
          </p:cNvPicPr>
          <p:nvPr userDrawn="1"/>
        </p:nvPicPr>
        <p:blipFill>
          <a:blip r:embed="rId2"/>
          <a:stretch>
            <a:fillRect/>
          </a:stretch>
        </p:blipFill>
        <p:spPr>
          <a:xfrm>
            <a:off x="1051886" y="1680830"/>
            <a:ext cx="3628402" cy="334721"/>
          </a:xfrm>
          <a:prstGeom prst="rect">
            <a:avLst/>
          </a:prstGeom>
        </p:spPr>
      </p:pic>
      <p:sp>
        <p:nvSpPr>
          <p:cNvPr id="11" name="Content Placeholder 2">
            <a:extLst>
              <a:ext uri="{FF2B5EF4-FFF2-40B4-BE49-F238E27FC236}">
                <a16:creationId xmlns:a16="http://schemas.microsoft.com/office/drawing/2014/main" id="{034006D1-B55A-40FB-96F4-3E101622A8A4}"/>
              </a:ext>
            </a:extLst>
          </p:cNvPr>
          <p:cNvSpPr>
            <a:spLocks noGrp="1"/>
          </p:cNvSpPr>
          <p:nvPr>
            <p:ph sz="quarter" idx="13" hasCustomPrompt="1"/>
          </p:nvPr>
        </p:nvSpPr>
        <p:spPr>
          <a:xfrm>
            <a:off x="5702966" y="458789"/>
            <a:ext cx="3111456" cy="563896"/>
          </a:xfrm>
          <a:prstGeom prst="rect">
            <a:avLst/>
          </a:prstGeom>
        </p:spPr>
        <p:txBody>
          <a:bodyPr/>
          <a:lstStyle>
            <a:lvl1pPr marL="0" indent="0" algn="r">
              <a:lnSpc>
                <a:spcPct val="100000"/>
              </a:lnSpc>
              <a:spcBef>
                <a:spcPts val="0"/>
              </a:spcBef>
              <a:buNone/>
              <a:defRPr sz="1800" b="1">
                <a:solidFill>
                  <a:schemeClr val="bg1"/>
                </a:solidFill>
                <a:latin typeface="Arial" panose="020B0604020202020204" pitchFamily="34" charset="0"/>
                <a:cs typeface="Arial" panose="020B0604020202020204" pitchFamily="34" charset="0"/>
              </a:defRPr>
            </a:lvl1pPr>
          </a:lstStyle>
          <a:p>
            <a:r>
              <a:rPr lang="en-US" dirty="0"/>
              <a:t>Insert School </a:t>
            </a:r>
          </a:p>
          <a:p>
            <a:r>
              <a:rPr lang="en-US" dirty="0"/>
              <a:t>name here</a:t>
            </a:r>
          </a:p>
        </p:txBody>
      </p:sp>
    </p:spTree>
    <p:extLst>
      <p:ext uri="{BB962C8B-B14F-4D97-AF65-F5344CB8AC3E}">
        <p14:creationId xmlns:p14="http://schemas.microsoft.com/office/powerpoint/2010/main" val="3193694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71719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47394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8380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97081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1482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dirty="0">
                          <a:solidFill>
                            <a:schemeClr val="tx1"/>
                          </a:solidFill>
                          <a:latin typeface="+mj-lt"/>
                        </a:rPr>
                        <a:t>xxxxxxxxxx</a:t>
                      </a: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dirty="0">
                          <a:solidFill>
                            <a:schemeClr val="tx1"/>
                          </a:solidFill>
                          <a:latin typeface="+mj-lt"/>
                        </a:rPr>
                        <a:t>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a:solidFill>
                            <a:schemeClr val="tx1"/>
                          </a:solidFill>
                          <a:latin typeface="+mj-lt"/>
                        </a:rPr>
                        <a:t>xxxxxxxxxx</a:t>
                      </a: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14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16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278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186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A152-3642-44D0-89B2-3EEF29B53809}"/>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0A5B13-1742-42BB-83FC-824C072F960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F47C19-F1E0-479B-9F93-2EF79BA961E0}"/>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5" name="Footer Placeholder 4">
            <a:extLst>
              <a:ext uri="{FF2B5EF4-FFF2-40B4-BE49-F238E27FC236}">
                <a16:creationId xmlns:a16="http://schemas.microsoft.com/office/drawing/2014/main" id="{5A169887-83E8-4454-A738-3B0A4398044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553F7B-03E0-4180-9D7D-5898471F089F}"/>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373267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DB4A-7836-4B71-81CA-5EC10D9DA8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6357AD-6D4D-49CA-8583-3F477CCDEB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BD1F9-79FA-499A-91F2-DFEAC9C65530}"/>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5" name="Footer Placeholder 4">
            <a:extLst>
              <a:ext uri="{FF2B5EF4-FFF2-40B4-BE49-F238E27FC236}">
                <a16:creationId xmlns:a16="http://schemas.microsoft.com/office/drawing/2014/main" id="{0F0F8603-CE69-4B68-AF8D-76184DBCC2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59A42-60EB-4AC1-8006-D6EBBD61732E}"/>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1708139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898A-AC4C-4C2B-850E-BD587048E75E}"/>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FB8B3A-B2A8-405D-BC54-3F6312D7F35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9669F-E61B-4931-9CC0-551640E78399}"/>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5" name="Footer Placeholder 4">
            <a:extLst>
              <a:ext uri="{FF2B5EF4-FFF2-40B4-BE49-F238E27FC236}">
                <a16:creationId xmlns:a16="http://schemas.microsoft.com/office/drawing/2014/main" id="{9E5AC7A4-EDC0-45ED-8ACF-FB0AF98D27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F9B1D74-288E-43F4-9AA6-A93533D9B583}"/>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321063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81E7-FD52-4107-A184-ECF34CABF1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77937C-8D12-4EE9-B93C-141160F6FB94}"/>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2530BA-52BB-4D44-AB25-1C87F2BA35BD}"/>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89A9A7-1297-4CCF-A1D2-BE2907E90AE4}"/>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6" name="Footer Placeholder 5">
            <a:extLst>
              <a:ext uri="{FF2B5EF4-FFF2-40B4-BE49-F238E27FC236}">
                <a16:creationId xmlns:a16="http://schemas.microsoft.com/office/drawing/2014/main" id="{8B3B7F3F-4FD2-4254-AAC7-1A9D2805945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66EE02E-45F4-4E04-8E6D-4B031E6D8AF3}"/>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2221754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86C0-D758-4E40-B7B9-BA0320DCEC72}"/>
              </a:ext>
            </a:extLst>
          </p:cNvPr>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01A037-E39E-48F8-A62A-3C55B7422DF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7523F4-5E76-465B-AB35-91A72CCC31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30798F-09B0-4251-B790-2EC94F382CF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90861-E823-4DA2-AF2A-7B6191035808}"/>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EEC7E4-8111-48DA-9097-F9FF82620163}"/>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8" name="Footer Placeholder 7">
            <a:extLst>
              <a:ext uri="{FF2B5EF4-FFF2-40B4-BE49-F238E27FC236}">
                <a16:creationId xmlns:a16="http://schemas.microsoft.com/office/drawing/2014/main" id="{38C87188-7A6E-4AE4-A347-C52C16E6E50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3B0B0EB-9D69-4899-96A8-73583172272E}"/>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376054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5DE7-7FB0-46DB-9405-63B0634B36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D1D54A-8BFE-4A66-8C01-C3A0E8D85649}"/>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4" name="Footer Placeholder 3">
            <a:extLst>
              <a:ext uri="{FF2B5EF4-FFF2-40B4-BE49-F238E27FC236}">
                <a16:creationId xmlns:a16="http://schemas.microsoft.com/office/drawing/2014/main" id="{CF89A05A-BA7F-4E56-A9F9-0DD742EB6F5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4DD9B10-2680-4BF9-B3DE-581043C487F3}"/>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83424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994D4-AB6C-4CAB-A899-D8F8607D9CB8}"/>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3" name="Footer Placeholder 2">
            <a:extLst>
              <a:ext uri="{FF2B5EF4-FFF2-40B4-BE49-F238E27FC236}">
                <a16:creationId xmlns:a16="http://schemas.microsoft.com/office/drawing/2014/main" id="{8A4BA159-9074-4ECF-8A91-5B3378A0285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EF425A4-00FD-496D-843E-6768B4BF3403}"/>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4275634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6C9D-D52C-4D5E-BCB4-DEB2F57CCDA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C50D34-CCC7-4F29-802F-262714A2745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1E0F2B-9C6E-4C20-8966-6DFDA4751D0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90B045-964C-4063-BBFA-6B83C7E73E68}"/>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6" name="Footer Placeholder 5">
            <a:extLst>
              <a:ext uri="{FF2B5EF4-FFF2-40B4-BE49-F238E27FC236}">
                <a16:creationId xmlns:a16="http://schemas.microsoft.com/office/drawing/2014/main" id="{DDA9FE1F-97B5-4CB3-98FA-126A5398AB8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24BBF1B-9535-4ADC-9034-24B5DE021C59}"/>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226088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10C8-ACFA-4B66-BA88-C02835BB9CF9}"/>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618768-BA3C-4C85-A881-C2D742D3763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691BA98-947C-4F30-81FA-E75089E7463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536A2-429C-4E79-B977-267EAD08B344}"/>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6" name="Footer Placeholder 5">
            <a:extLst>
              <a:ext uri="{FF2B5EF4-FFF2-40B4-BE49-F238E27FC236}">
                <a16:creationId xmlns:a16="http://schemas.microsoft.com/office/drawing/2014/main" id="{D9F8B88E-AC5B-4457-B246-5D80D0F9EE5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7DEDF89-B6B4-461A-A5B2-7AEA5C98681B}"/>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4146842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BE90-E10F-453C-A574-3138DD5A5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A689D1-5BAE-4CA1-805C-240740ACE7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0B1ADD-A7F9-4415-BC8A-C2DB995BD5F9}"/>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5" name="Footer Placeholder 4">
            <a:extLst>
              <a:ext uri="{FF2B5EF4-FFF2-40B4-BE49-F238E27FC236}">
                <a16:creationId xmlns:a16="http://schemas.microsoft.com/office/drawing/2014/main" id="{2B994382-1FE3-4611-98AB-36B4561457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ACFCA8-8C69-4A1C-8ED2-B872F589313F}"/>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372732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5AC67C-C8CF-40D1-8156-8B9F9BBD133E}"/>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AD5E88-ADF8-493E-91B1-184CC4D84D8B}"/>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F852B4-90C0-4ACD-B3E3-49FE0C235D1E}"/>
              </a:ext>
            </a:extLst>
          </p:cNvPr>
          <p:cNvSpPr>
            <a:spLocks noGrp="1"/>
          </p:cNvSpPr>
          <p:nvPr>
            <p:ph type="dt" sz="half" idx="10"/>
          </p:nvPr>
        </p:nvSpPr>
        <p:spPr/>
        <p:txBody>
          <a:bodyPr/>
          <a:lstStyle/>
          <a:p>
            <a:fld id="{5946B71F-C445-4550-BC73-994E346A1C33}" type="datetimeFigureOut">
              <a:rPr lang="en-GB" smtClean="0"/>
              <a:t>03/12/2021</a:t>
            </a:fld>
            <a:endParaRPr lang="en-GB" dirty="0"/>
          </a:p>
        </p:txBody>
      </p:sp>
      <p:sp>
        <p:nvSpPr>
          <p:cNvPr id="5" name="Footer Placeholder 4">
            <a:extLst>
              <a:ext uri="{FF2B5EF4-FFF2-40B4-BE49-F238E27FC236}">
                <a16:creationId xmlns:a16="http://schemas.microsoft.com/office/drawing/2014/main" id="{DDE3609A-6240-463F-A7C1-3B71C27DBA1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2DE0658-84C6-4AC3-83AC-5FC9D58D7FD4}"/>
              </a:ext>
            </a:extLst>
          </p:cNvPr>
          <p:cNvSpPr>
            <a:spLocks noGrp="1"/>
          </p:cNvSpPr>
          <p:nvPr>
            <p:ph type="sldNum" sz="quarter" idx="12"/>
          </p:nvPr>
        </p:nvSpPr>
        <p:spPr/>
        <p:txBody>
          <a:bodyPr/>
          <a:lstStyle/>
          <a:p>
            <a:fld id="{E05CC1B7-8AD3-4D86-AEC8-A4A3278C65F8}" type="slidenum">
              <a:rPr lang="en-GB" smtClean="0"/>
              <a:t>‹#›</a:t>
            </a:fld>
            <a:endParaRPr lang="en-GB" dirty="0"/>
          </a:p>
        </p:txBody>
      </p:sp>
    </p:spTree>
    <p:extLst>
      <p:ext uri="{BB962C8B-B14F-4D97-AF65-F5344CB8AC3E}">
        <p14:creationId xmlns:p14="http://schemas.microsoft.com/office/powerpoint/2010/main" val="3655539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_Logo">
    <p:bg>
      <p:bgPr>
        <a:gradFill>
          <a:gsLst>
            <a:gs pos="50000">
              <a:srgbClr val="8D3786"/>
            </a:gs>
            <a:gs pos="0">
              <a:srgbClr val="1C3D74"/>
            </a:gs>
          </a:gsLst>
          <a:lin ang="27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3228967"/>
            <a:ext cx="4335556" cy="1158812"/>
          </a:xfrm>
          <a:prstGeom prst="rect">
            <a:avLst/>
          </a:prstGeom>
        </p:spPr>
      </p:pic>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263592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End slide_Logo">
    <p:bg>
      <p:bgPr>
        <a:gradFill>
          <a:gsLst>
            <a:gs pos="50000">
              <a:srgbClr val="8D3786"/>
            </a:gs>
            <a:gs pos="0">
              <a:srgbClr val="1C3D74"/>
            </a:gs>
          </a:gsLst>
          <a:lin ang="27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1954745"/>
            <a:ext cx="4335556" cy="1158812"/>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9082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16180862"/>
      </p:ext>
    </p:extLst>
  </p:cSld>
  <p:clrMapOvr>
    <a:masterClrMapping/>
  </p:clrMapOvr>
  <p:extLst mod="1">
    <p:ext uri="{DCECCB84-F9BA-43D5-87BE-67443E8EF086}">
      <p15:sldGuideLst xmlns:p15="http://schemas.microsoft.com/office/powerpoint/2012/main">
        <p15:guide id="1" pos="41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84004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47593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86992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685009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theme" Target="../theme/theme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2.pn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016AB-50EC-D145-8FEE-4F74E8E3B1D6}"/>
              </a:ext>
            </a:extLst>
          </p:cNvPr>
          <p:cNvPicPr>
            <a:picLocks noChangeAspect="1"/>
          </p:cNvPicPr>
          <p:nvPr userDrawn="1"/>
        </p:nvPicPr>
        <p:blipFill>
          <a:blip r:embed="rId3"/>
          <a:stretch>
            <a:fillRect/>
          </a:stretch>
        </p:blipFill>
        <p:spPr>
          <a:xfrm>
            <a:off x="298188" y="373575"/>
            <a:ext cx="2489200" cy="665316"/>
          </a:xfrm>
          <a:prstGeom prst="rect">
            <a:avLst/>
          </a:prstGeom>
        </p:spPr>
      </p:pic>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779460"/>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58" userDrawn="1">
          <p15:clr>
            <a:srgbClr val="F26B43"/>
          </p15:clr>
        </p15:guide>
        <p15:guide id="3" pos="176" userDrawn="1">
          <p15:clr>
            <a:srgbClr val="F26B43"/>
          </p15:clr>
        </p15:guide>
        <p15:guide id="4" orient="horz" pos="2981" userDrawn="1">
          <p15:clr>
            <a:srgbClr val="F26B43"/>
          </p15:clr>
        </p15:guide>
        <p15:guide id="5" pos="5585" userDrawn="1">
          <p15:clr>
            <a:srgbClr val="F26B43"/>
          </p15:clr>
        </p15:guide>
        <p15:guide id="6" orient="horz" pos="1620" userDrawn="1">
          <p15:clr>
            <a:srgbClr val="F26B43"/>
          </p15:clr>
        </p15:guide>
        <p15:guide id="7" orient="horz" pos="554" userDrawn="1">
          <p15:clr>
            <a:srgbClr val="F26B43"/>
          </p15:clr>
        </p15:guide>
        <p15:guide id="8" orient="horz" pos="690" userDrawn="1">
          <p15:clr>
            <a:srgbClr val="F26B43"/>
          </p15:clr>
        </p15:guide>
        <p15:guide id="9" orient="horz" pos="826" userDrawn="1">
          <p15:clr>
            <a:srgbClr val="F26B43"/>
          </p15:clr>
        </p15:guide>
        <p15:guide id="10" pos="2812" userDrawn="1">
          <p15:clr>
            <a:srgbClr val="F26B43"/>
          </p15:clr>
        </p15:guide>
        <p15:guide id="11" pos="2948" userDrawn="1">
          <p15:clr>
            <a:srgbClr val="F26B43"/>
          </p15:clr>
        </p15:guide>
        <p15:guide id="12" pos="1474" userDrawn="1">
          <p15:clr>
            <a:srgbClr val="F26B43"/>
          </p15:clr>
        </p15:guide>
        <p15:guide id="13" pos="4263" userDrawn="1">
          <p15:clr>
            <a:srgbClr val="F26B43"/>
          </p15:clr>
        </p15:guide>
        <p15:guide id="14" orient="horz" pos="2822" userDrawn="1">
          <p15:clr>
            <a:srgbClr val="F26B43"/>
          </p15:clr>
        </p15:guide>
        <p15:guide id="15" orient="horz" pos="2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1D3F9-65FD-49A6-AA0B-E7C74E8AAD9A}"/>
              </a:ext>
            </a:extLst>
          </p:cNvPr>
          <p:cNvSpPr/>
          <p:nvPr userDrawn="1"/>
        </p:nvSpPr>
        <p:spPr>
          <a:xfrm>
            <a:off x="10188" y="4469587"/>
            <a:ext cx="9144000" cy="673913"/>
          </a:xfrm>
          <a:prstGeom prst="rect">
            <a:avLst/>
          </a:prstGeom>
          <a:gradFill>
            <a:gsLst>
              <a:gs pos="0">
                <a:srgbClr val="1C3D74"/>
              </a:gs>
              <a:gs pos="50000">
                <a:srgbClr val="8D378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22">
            <a:alphaModFix/>
          </a:blip>
          <a:stretch>
            <a:fillRect/>
          </a:stretch>
        </p:blipFill>
        <p:spPr>
          <a:xfrm>
            <a:off x="298188" y="4539884"/>
            <a:ext cx="1760102" cy="470442"/>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37B903A-F407-4E66-81D1-1411B4A219A8}"/>
              </a:ext>
            </a:extLst>
          </p:cNvPr>
          <p:cNvPicPr>
            <a:picLocks noChangeAspect="1"/>
          </p:cNvPicPr>
          <p:nvPr userDrawn="1"/>
        </p:nvPicPr>
        <p:blipFill>
          <a:blip r:embed="rId23"/>
          <a:stretch>
            <a:fillRect/>
          </a:stretch>
        </p:blipFill>
        <p:spPr>
          <a:xfrm>
            <a:off x="6062812" y="4694920"/>
            <a:ext cx="2490540" cy="229752"/>
          </a:xfrm>
          <a:prstGeom prst="rect">
            <a:avLst/>
          </a:prstGeom>
        </p:spPr>
      </p:pic>
      <p:sp>
        <p:nvSpPr>
          <p:cNvPr id="9" name="Content Placeholder 2">
            <a:extLst>
              <a:ext uri="{FF2B5EF4-FFF2-40B4-BE49-F238E27FC236}">
                <a16:creationId xmlns:a16="http://schemas.microsoft.com/office/drawing/2014/main" id="{D62B76A7-7179-4A91-AA9E-970D6FA45E62}"/>
              </a:ext>
            </a:extLst>
          </p:cNvPr>
          <p:cNvSpPr txBox="1">
            <a:spLocks/>
          </p:cNvSpPr>
          <p:nvPr userDrawn="1"/>
        </p:nvSpPr>
        <p:spPr>
          <a:xfrm>
            <a:off x="2315776" y="2836473"/>
            <a:ext cx="4512447" cy="1456609"/>
          </a:xfrm>
          <a:prstGeom prst="rect">
            <a:avLst/>
          </a:prstGeom>
        </p:spPr>
        <p:txBody>
          <a:bodyPr/>
          <a:lstStyle>
            <a:lvl1pPr marL="0" indent="0" algn="r" defTabSz="914400" rtl="0" eaLnBrk="1" latinLnBrk="0" hangingPunct="1">
              <a:lnSpc>
                <a:spcPct val="100000"/>
              </a:lnSpc>
              <a:spcBef>
                <a:spcPts val="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School of English </a:t>
            </a:r>
          </a:p>
          <a:p>
            <a:r>
              <a:rPr lang="en-US" dirty="0"/>
              <a:t>and Drama</a:t>
            </a:r>
          </a:p>
        </p:txBody>
      </p:sp>
      <p:sp>
        <p:nvSpPr>
          <p:cNvPr id="17" name="Footer Placeholder 4">
            <a:extLst>
              <a:ext uri="{FF2B5EF4-FFF2-40B4-BE49-F238E27FC236}">
                <a16:creationId xmlns:a16="http://schemas.microsoft.com/office/drawing/2014/main" id="{AA5C0C06-AD89-4D25-91E5-1356D874D3AC}"/>
              </a:ext>
            </a:extLst>
          </p:cNvPr>
          <p:cNvSpPr>
            <a:spLocks noGrp="1"/>
          </p:cNvSpPr>
          <p:nvPr>
            <p:ph type="ftr" sz="quarter" idx="3"/>
          </p:nvPr>
        </p:nvSpPr>
        <p:spPr>
          <a:xfrm>
            <a:off x="2520139" y="4676823"/>
            <a:ext cx="3086100" cy="274637"/>
          </a:xfrm>
          <a:prstGeom prst="rect">
            <a:avLst/>
          </a:prstGeom>
        </p:spPr>
        <p:txBody>
          <a:bodyPr vert="horz" lIns="91440" tIns="45720" rIns="91440" bIns="45720" rtlCol="0" anchor="ctr"/>
          <a:lstStyle>
            <a:lvl1pPr algn="ctr">
              <a:defRPr sz="1400" b="1">
                <a:solidFill>
                  <a:schemeClr val="bg1"/>
                </a:solidFill>
                <a:latin typeface="Arial" panose="020B0604020202020204" pitchFamily="34" charset="0"/>
                <a:cs typeface="Arial" panose="020B0604020202020204" pitchFamily="34" charset="0"/>
              </a:defRPr>
            </a:lvl1pPr>
          </a:lstStyle>
          <a:p>
            <a:r>
              <a:rPr lang="en-GB" dirty="0"/>
              <a:t>Insert School name here</a:t>
            </a: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98" r:id="rId18"/>
    <p:sldLayoutId id="2147483899" r:id="rId19"/>
    <p:sldLayoutId id="21474839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BC66D-BE54-4920-9914-BD36CA85F61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D618FDC-784E-4C98-AA5C-9ECF79CEA37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6AE0225-1097-4F02-9BD3-9B761C516F9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946B71F-C445-4550-BC73-994E346A1C33}" type="datetimeFigureOut">
              <a:rPr lang="en-GB" smtClean="0"/>
              <a:pPr/>
              <a:t>03/12/2021</a:t>
            </a:fld>
            <a:endParaRPr lang="en-GB" dirty="0"/>
          </a:p>
        </p:txBody>
      </p:sp>
      <p:sp>
        <p:nvSpPr>
          <p:cNvPr id="5" name="Footer Placeholder 4">
            <a:extLst>
              <a:ext uri="{FF2B5EF4-FFF2-40B4-BE49-F238E27FC236}">
                <a16:creationId xmlns:a16="http://schemas.microsoft.com/office/drawing/2014/main" id="{55953A7A-E74E-4E87-BE9D-45DB6FF9EBF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A9667C0-0302-4CCC-A683-58E9DAF2658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05CC1B7-8AD3-4D86-AEC8-A4A3278C65F8}" type="slidenum">
              <a:rPr lang="en-GB" smtClean="0"/>
              <a:pPr/>
              <a:t>‹#›</a:t>
            </a:fld>
            <a:endParaRPr lang="en-GB" dirty="0"/>
          </a:p>
        </p:txBody>
      </p:sp>
    </p:spTree>
    <p:extLst>
      <p:ext uri="{BB962C8B-B14F-4D97-AF65-F5344CB8AC3E}">
        <p14:creationId xmlns:p14="http://schemas.microsoft.com/office/powerpoint/2010/main" val="381001934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www.lawcareers.net/Explore/Features/04052020-Aspiring-lawyers-a-guide-to-social-media"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www.qmul.networ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jlegal.co.uk/finding-your-next-legal-job-with-social-media"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hyperlink" Target="https://www.lawcareers.net/Explore/Features/04052020-Aspiring-lawyers-a-guide-to-social-media" TargetMode="External"/><Relationship Id="rId4" Type="http://schemas.openxmlformats.org/officeDocument/2006/relationships/hyperlink" Target="https://www.lawcareers.net/Explore/Videos/How-to-NETWORK-ONLIN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40C466D-AFD2-4612-98EB-B28E84FC16E1}"/>
              </a:ext>
            </a:extLst>
          </p:cNvPr>
          <p:cNvSpPr>
            <a:spLocks noGrp="1"/>
          </p:cNvSpPr>
          <p:nvPr>
            <p:ph sz="quarter" idx="10"/>
          </p:nvPr>
        </p:nvSpPr>
        <p:spPr>
          <a:xfrm>
            <a:off x="943599" y="2437395"/>
            <a:ext cx="7870825" cy="1171575"/>
          </a:xfrm>
        </p:spPr>
        <p:txBody>
          <a:bodyPr/>
          <a:lstStyle/>
          <a:p>
            <a:pPr>
              <a:spcBef>
                <a:spcPts val="0"/>
              </a:spcBef>
              <a:defRPr/>
            </a:pPr>
            <a:r>
              <a:rPr lang="en-GB" kern="0" dirty="0">
                <a:ea typeface="Source Sans Pro Black" panose="020B0803030403020204" pitchFamily="34" charset="0"/>
              </a:rPr>
              <a:t>Building a Professional Brand and Online Networking</a:t>
            </a:r>
          </a:p>
        </p:txBody>
      </p:sp>
      <p:sp>
        <p:nvSpPr>
          <p:cNvPr id="11" name="Content Placeholder 6">
            <a:extLst>
              <a:ext uri="{FF2B5EF4-FFF2-40B4-BE49-F238E27FC236}">
                <a16:creationId xmlns:a16="http://schemas.microsoft.com/office/drawing/2014/main" id="{2B3EFF6F-2781-4F5D-97C6-E4322216ADDC}"/>
              </a:ext>
            </a:extLst>
          </p:cNvPr>
          <p:cNvSpPr>
            <a:spLocks noGrp="1"/>
          </p:cNvSpPr>
          <p:nvPr>
            <p:ph sz="quarter" idx="11"/>
          </p:nvPr>
        </p:nvSpPr>
        <p:spPr>
          <a:xfrm>
            <a:off x="943598" y="3659437"/>
            <a:ext cx="7870825" cy="1171575"/>
          </a:xfrm>
        </p:spPr>
        <p:txBody>
          <a:bodyPr/>
          <a:lstStyle/>
          <a:p>
            <a:r>
              <a:rPr lang="en-GB" dirty="0" smtClean="0"/>
              <a:t>December</a:t>
            </a:r>
            <a:r>
              <a:rPr lang="en-GB" dirty="0" smtClean="0"/>
              <a:t> </a:t>
            </a:r>
            <a:r>
              <a:rPr lang="en-GB" dirty="0" smtClean="0"/>
              <a:t>2021</a:t>
            </a:r>
            <a:endParaRPr lang="en-GB" dirty="0"/>
          </a:p>
        </p:txBody>
      </p:sp>
      <p:sp>
        <p:nvSpPr>
          <p:cNvPr id="12" name="Content Placeholder 2">
            <a:extLst>
              <a:ext uri="{FF2B5EF4-FFF2-40B4-BE49-F238E27FC236}">
                <a16:creationId xmlns:a16="http://schemas.microsoft.com/office/drawing/2014/main" id="{4DBD83B4-A554-43D7-822D-5911805342B6}"/>
              </a:ext>
            </a:extLst>
          </p:cNvPr>
          <p:cNvSpPr>
            <a:spLocks noGrp="1"/>
          </p:cNvSpPr>
          <p:nvPr>
            <p:ph sz="quarter" idx="13" hasCustomPrompt="1"/>
          </p:nvPr>
        </p:nvSpPr>
        <p:spPr>
          <a:xfrm>
            <a:off x="5702966" y="458789"/>
            <a:ext cx="3111456" cy="563896"/>
          </a:xfrm>
          <a:prstGeom prst="rect">
            <a:avLst/>
          </a:prstGeom>
        </p:spPr>
        <p:txBody>
          <a:bodyPr/>
          <a:lstStyle>
            <a:lvl1pPr marL="0" indent="0" algn="r">
              <a:lnSpc>
                <a:spcPct val="100000"/>
              </a:lnSpc>
              <a:spcBef>
                <a:spcPts val="0"/>
              </a:spcBef>
              <a:buNone/>
              <a:defRPr sz="1800" b="1">
                <a:solidFill>
                  <a:schemeClr val="bg1"/>
                </a:solidFill>
                <a:latin typeface="Arial" panose="020B0604020202020204" pitchFamily="34" charset="0"/>
                <a:cs typeface="Arial" panose="020B0604020202020204" pitchFamily="34" charset="0"/>
              </a:defRPr>
            </a:lvl1pPr>
          </a:lstStyle>
          <a:p>
            <a:r>
              <a:rPr lang="en-US" dirty="0" smtClean="0"/>
              <a:t>CCLS</a:t>
            </a:r>
            <a:endParaRPr lang="en-US" dirty="0"/>
          </a:p>
        </p:txBody>
      </p:sp>
    </p:spTree>
    <p:extLst>
      <p:ext uri="{BB962C8B-B14F-4D97-AF65-F5344CB8AC3E}">
        <p14:creationId xmlns:p14="http://schemas.microsoft.com/office/powerpoint/2010/main" val="3331294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2"/>
          <p:cNvSpPr txBox="1">
            <a:spLocks/>
          </p:cNvSpPr>
          <p:nvPr/>
        </p:nvSpPr>
        <p:spPr bwMode="auto">
          <a:xfrm>
            <a:off x="4511403" y="2317171"/>
            <a:ext cx="2705100" cy="31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1438" rIns="0" bIns="51438"/>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GB" altLang="en-US" sz="1800" dirty="0" smtClean="0">
                <a:solidFill>
                  <a:srgbClr val="1C3D74"/>
                </a:solidFill>
                <a:latin typeface="Arial" panose="020B0604020202020204" pitchFamily="34" charset="0"/>
                <a:ea typeface="Source Sans Pro" panose="020B0503030403020204" pitchFamily="34" charset="0"/>
                <a:cs typeface="AvenirNext LT Pro Regular"/>
              </a:rPr>
              <a:t>Collect valued </a:t>
            </a:r>
            <a:r>
              <a:rPr lang="en-GB" altLang="en-US" sz="1800" dirty="0">
                <a:solidFill>
                  <a:srgbClr val="1C3D74"/>
                </a:solidFill>
                <a:latin typeface="Arial" panose="020B0604020202020204" pitchFamily="34" charset="0"/>
                <a:ea typeface="Source Sans Pro" panose="020B0503030403020204" pitchFamily="34" charset="0"/>
                <a:cs typeface="AvenirNext LT Pro Regular"/>
              </a:rPr>
              <a:t>recommendations </a:t>
            </a:r>
          </a:p>
        </p:txBody>
      </p:sp>
      <p:grpSp>
        <p:nvGrpSpPr>
          <p:cNvPr id="59396" name="Group 11"/>
          <p:cNvGrpSpPr>
            <a:grpSpLocks/>
          </p:cNvGrpSpPr>
          <p:nvPr/>
        </p:nvGrpSpPr>
        <p:grpSpPr bwMode="auto">
          <a:xfrm>
            <a:off x="5083970" y="1903810"/>
            <a:ext cx="426244" cy="366713"/>
            <a:chOff x="12445820" y="2681111"/>
            <a:chExt cx="1947333" cy="1947333"/>
          </a:xfrm>
        </p:grpSpPr>
        <p:sp>
          <p:nvSpPr>
            <p:cNvPr id="13" name="Oval 12"/>
            <p:cNvSpPr/>
            <p:nvPr/>
          </p:nvSpPr>
          <p:spPr>
            <a:xfrm>
              <a:off x="12445820" y="2681111"/>
              <a:ext cx="1947333" cy="1947333"/>
            </a:xfrm>
            <a:prstGeom prst="ellipse">
              <a:avLst/>
            </a:prstGeom>
            <a:noFill/>
            <a:ln w="63500" cmpd="sng">
              <a:solidFill>
                <a:srgbClr val="FFC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000000"/>
                </a:solidFill>
              </a:endParaRPr>
            </a:p>
          </p:txBody>
        </p:sp>
        <p:sp>
          <p:nvSpPr>
            <p:cNvPr id="59401" name="TextBox 13"/>
            <p:cNvSpPr txBox="1">
              <a:spLocks noChangeArrowheads="1"/>
            </p:cNvSpPr>
            <p:nvPr/>
          </p:nvSpPr>
          <p:spPr bwMode="auto">
            <a:xfrm>
              <a:off x="13151365" y="2928828"/>
              <a:ext cx="507990" cy="16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FFC000"/>
                  </a:solidFill>
                  <a:latin typeface="AvenirNext LT Pro Regular"/>
                  <a:ea typeface="AvenirNext LT Pro Regular"/>
                  <a:cs typeface="AvenirNext LT Pro Regular"/>
                </a:rPr>
                <a:t>7</a:t>
              </a:r>
            </a:p>
          </p:txBody>
        </p:sp>
      </p:grpSp>
      <p:sp>
        <p:nvSpPr>
          <p:cNvPr id="12" name="TextBox 11"/>
          <p:cNvSpPr txBox="1"/>
          <p:nvPr/>
        </p:nvSpPr>
        <p:spPr>
          <a:xfrm>
            <a:off x="4373336" y="3058402"/>
            <a:ext cx="4351278" cy="553998"/>
          </a:xfrm>
          <a:prstGeom prst="rect">
            <a:avLst/>
          </a:prstGeom>
          <a:noFill/>
          <a:ln>
            <a:noFill/>
          </a:ln>
        </p:spPr>
        <p:txBody>
          <a:bodyPr wrap="square" lIns="0" tIns="0" rIns="0" bIns="0">
            <a:spAutoFit/>
          </a:bodyPr>
          <a:lstStyle/>
          <a:p>
            <a:pPr defTabSz="257175">
              <a:spcBef>
                <a:spcPct val="20000"/>
              </a:spcBef>
              <a:buClr>
                <a:srgbClr val="BBE0E3"/>
              </a:buClr>
              <a:defRPr/>
            </a:pPr>
            <a:r>
              <a:rPr lang="en-US" sz="1800" dirty="0">
                <a:solidFill>
                  <a:srgbClr val="1C3D74"/>
                </a:solidFill>
                <a:latin typeface="Arial" panose="020B0604020202020204" pitchFamily="34" charset="0"/>
                <a:ea typeface="Source Sans Pro" panose="020B0503030403020204" pitchFamily="34" charset="0"/>
                <a:cs typeface="Arial"/>
              </a:rPr>
              <a:t>Scroll down to bottom of the profile page to ‘Recommendations’</a:t>
            </a: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948" y="361441"/>
            <a:ext cx="4169066" cy="363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7857" y="398372"/>
            <a:ext cx="3060350" cy="1361676"/>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6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0" y="706042"/>
            <a:ext cx="3429000" cy="507831"/>
          </a:xfrm>
          <a:prstGeom prst="rect">
            <a:avLst/>
          </a:prstGeom>
        </p:spPr>
        <p:txBody>
          <a:bodyPr>
            <a:spAutoFit/>
          </a:bodyPr>
          <a:lstStyle/>
          <a:p>
            <a:pPr algn="ctr" defTabSz="514350">
              <a:defRPr/>
            </a:pPr>
            <a:r>
              <a:rPr lang="en-GB" sz="2700" dirty="0">
                <a:solidFill>
                  <a:srgbClr val="1C3D74"/>
                </a:solidFill>
                <a:latin typeface="Arial" panose="020B0604020202020204" pitchFamily="34" charset="0"/>
                <a:ea typeface="Source Sans Pro" panose="020B0503030403020204" pitchFamily="34" charset="0"/>
              </a:rPr>
              <a:t>Join Groups</a:t>
            </a:r>
            <a:r>
              <a:rPr lang="en-GB" sz="1013" dirty="0">
                <a:solidFill>
                  <a:srgbClr val="1C3D74"/>
                </a:solidFill>
                <a:latin typeface="Arial" panose="020B0604020202020204" pitchFamily="34" charset="0"/>
                <a:ea typeface="Source Sans Pro" panose="020B0503030403020204" pitchFamily="34" charset="0"/>
              </a:rPr>
              <a:t> </a:t>
            </a:r>
          </a:p>
        </p:txBody>
      </p:sp>
      <p:sp>
        <p:nvSpPr>
          <p:cNvPr id="10" name="Rectangle 9"/>
          <p:cNvSpPr/>
          <p:nvPr/>
        </p:nvSpPr>
        <p:spPr>
          <a:xfrm>
            <a:off x="4942285" y="1173957"/>
            <a:ext cx="4098587" cy="1200329"/>
          </a:xfrm>
          <a:prstGeom prst="rect">
            <a:avLst/>
          </a:prstGeom>
        </p:spPr>
        <p:txBody>
          <a:bodyPr wrap="square">
            <a:spAutoFit/>
          </a:bodyPr>
          <a:lstStyle/>
          <a:p>
            <a:pPr marL="506921" lvl="1" indent="-285750" defTabSz="514350">
              <a:buFont typeface="Arial" panose="020B0604020202020204" pitchFamily="34" charset="0"/>
              <a:buChar char="•"/>
              <a:defRPr/>
            </a:pPr>
            <a:r>
              <a:rPr lang="en-GB" sz="1800" dirty="0" smtClean="0">
                <a:solidFill>
                  <a:srgbClr val="1C3D74"/>
                </a:solidFill>
                <a:latin typeface="Arial" panose="020B0604020202020204" pitchFamily="34" charset="0"/>
                <a:ea typeface="Source Sans Pro" panose="020B0503030403020204" pitchFamily="34" charset="0"/>
              </a:rPr>
              <a:t>indicates </a:t>
            </a:r>
            <a:r>
              <a:rPr lang="en-GB" sz="1800" dirty="0">
                <a:solidFill>
                  <a:srgbClr val="1C3D74"/>
                </a:solidFill>
                <a:latin typeface="Arial" panose="020B0604020202020204" pitchFamily="34" charset="0"/>
                <a:ea typeface="Source Sans Pro" panose="020B0503030403020204" pitchFamily="34" charset="0"/>
              </a:rPr>
              <a:t>your interests on your </a:t>
            </a:r>
            <a:r>
              <a:rPr lang="en-GB" sz="1800" dirty="0" smtClean="0">
                <a:solidFill>
                  <a:srgbClr val="1C3D74"/>
                </a:solidFill>
                <a:latin typeface="Arial" panose="020B0604020202020204" pitchFamily="34" charset="0"/>
                <a:ea typeface="Source Sans Pro" panose="020B0503030403020204" pitchFamily="34" charset="0"/>
              </a:rPr>
              <a:t>profile </a:t>
            </a:r>
          </a:p>
          <a:p>
            <a:pPr marL="506921" lvl="1" indent="-285750" defTabSz="514350">
              <a:buFont typeface="Arial" panose="020B0604020202020204" pitchFamily="34" charset="0"/>
              <a:buChar char="•"/>
              <a:defRPr/>
            </a:pPr>
            <a:r>
              <a:rPr lang="en-GB" sz="1800" dirty="0" smtClean="0">
                <a:solidFill>
                  <a:srgbClr val="1C3D74"/>
                </a:solidFill>
                <a:latin typeface="Arial" panose="020B0604020202020204" pitchFamily="34" charset="0"/>
                <a:ea typeface="Source Sans Pro" panose="020B0503030403020204" pitchFamily="34" charset="0"/>
              </a:rPr>
              <a:t>helps you gain more contacts</a:t>
            </a:r>
          </a:p>
          <a:p>
            <a:pPr marL="506921" lvl="1" indent="-285750" defTabSz="514350">
              <a:buFont typeface="Arial" panose="020B0604020202020204" pitchFamily="34" charset="0"/>
              <a:buChar char="•"/>
              <a:defRPr/>
            </a:pPr>
            <a:r>
              <a:rPr lang="en-GB" sz="1800" dirty="0" smtClean="0">
                <a:solidFill>
                  <a:srgbClr val="1C3D74"/>
                </a:solidFill>
                <a:latin typeface="Arial" panose="020B0604020202020204" pitchFamily="34" charset="0"/>
                <a:ea typeface="Source Sans Pro" panose="020B0503030403020204" pitchFamily="34" charset="0"/>
              </a:rPr>
              <a:t>provides </a:t>
            </a:r>
            <a:r>
              <a:rPr lang="en-GB" sz="1800" dirty="0">
                <a:solidFill>
                  <a:srgbClr val="1C3D74"/>
                </a:solidFill>
                <a:latin typeface="Arial" panose="020B0604020202020204" pitchFamily="34" charset="0"/>
                <a:ea typeface="Source Sans Pro" panose="020B0503030403020204" pitchFamily="34" charset="0"/>
              </a:rPr>
              <a:t>useful information</a:t>
            </a:r>
          </a:p>
        </p:txBody>
      </p:sp>
      <p:sp>
        <p:nvSpPr>
          <p:cNvPr id="7" name="TextBox 6"/>
          <p:cNvSpPr txBox="1"/>
          <p:nvPr/>
        </p:nvSpPr>
        <p:spPr>
          <a:xfrm>
            <a:off x="149094" y="2519710"/>
            <a:ext cx="7645940" cy="1828193"/>
          </a:xfrm>
          <a:prstGeom prst="rect">
            <a:avLst/>
          </a:prstGeom>
          <a:noFill/>
          <a:ln>
            <a:noFill/>
          </a:ln>
        </p:spPr>
        <p:txBody>
          <a:bodyPr wrap="square" lIns="0" tIns="0" rIns="0" bIns="0">
            <a:spAutoFit/>
          </a:bodyPr>
          <a:lstStyle/>
          <a:p>
            <a:pPr marL="285750" indent="-285750" defTabSz="257175">
              <a:spcBef>
                <a:spcPct val="20000"/>
              </a:spcBef>
              <a:buClr>
                <a:srgbClr val="BBE0E3"/>
              </a:buClr>
              <a:buFont typeface="Arial" panose="020B0604020202020204" pitchFamily="34" charset="0"/>
              <a:buChar char="•"/>
              <a:defRPr/>
            </a:pPr>
            <a:r>
              <a:rPr lang="en-US" sz="1800" dirty="0" smtClean="0">
                <a:latin typeface="Arial" panose="020B0604020202020204" pitchFamily="34" charset="0"/>
                <a:ea typeface="Source Sans Pro" panose="020B0503030403020204" pitchFamily="34" charset="0"/>
                <a:cs typeface="Arial"/>
              </a:rPr>
              <a:t>Use ‘Search’ </a:t>
            </a:r>
            <a:r>
              <a:rPr lang="en-US" sz="1800" dirty="0">
                <a:latin typeface="Arial" panose="020B0604020202020204" pitchFamily="34" charset="0"/>
                <a:ea typeface="Source Sans Pro" panose="020B0503030403020204" pitchFamily="34" charset="0"/>
                <a:cs typeface="Arial"/>
              </a:rPr>
              <a:t>box at the top of the page </a:t>
            </a:r>
          </a:p>
          <a:p>
            <a:pPr marL="285750" indent="-285750" defTabSz="257175">
              <a:spcBef>
                <a:spcPct val="20000"/>
              </a:spcBef>
              <a:buClr>
                <a:srgbClr val="BBE0E3"/>
              </a:buClr>
              <a:buFont typeface="Arial" panose="020B0604020202020204" pitchFamily="34" charset="0"/>
              <a:buChar char="•"/>
              <a:defRPr/>
            </a:pPr>
            <a:r>
              <a:rPr lang="en-US" sz="1800" dirty="0">
                <a:latin typeface="Arial" panose="020B0604020202020204" pitchFamily="34" charset="0"/>
                <a:ea typeface="Source Sans Pro" panose="020B0503030403020204" pitchFamily="34" charset="0"/>
                <a:cs typeface="Arial"/>
              </a:rPr>
              <a:t>Select ‘Groups’ once highlighted </a:t>
            </a:r>
          </a:p>
          <a:p>
            <a:pPr marL="285750" indent="-285750" defTabSz="257175">
              <a:spcBef>
                <a:spcPct val="20000"/>
              </a:spcBef>
              <a:buClr>
                <a:srgbClr val="BBE0E3"/>
              </a:buClr>
              <a:buFont typeface="Arial" panose="020B0604020202020204" pitchFamily="34" charset="0"/>
              <a:buChar char="•"/>
              <a:defRPr/>
            </a:pPr>
            <a:r>
              <a:rPr lang="en-US" sz="1800" dirty="0">
                <a:latin typeface="Arial" panose="020B0604020202020204" pitchFamily="34" charset="0"/>
                <a:ea typeface="Source Sans Pro" panose="020B0503030403020204" pitchFamily="34" charset="0"/>
                <a:cs typeface="Arial"/>
              </a:rPr>
              <a:t>Type your specific search in the box (e.g. human rights lawyers UK)</a:t>
            </a:r>
          </a:p>
          <a:p>
            <a:pPr marL="285750" indent="-285750" defTabSz="257175">
              <a:spcBef>
                <a:spcPct val="20000"/>
              </a:spcBef>
              <a:buClr>
                <a:srgbClr val="BBE0E3"/>
              </a:buClr>
              <a:buFont typeface="Arial" panose="020B0604020202020204" pitchFamily="34" charset="0"/>
              <a:buChar char="•"/>
              <a:defRPr/>
            </a:pPr>
            <a:r>
              <a:rPr lang="en-US" sz="1800" dirty="0">
                <a:latin typeface="Arial" panose="020B0604020202020204" pitchFamily="34" charset="0"/>
                <a:ea typeface="Source Sans Pro" panose="020B0503030403020204" pitchFamily="34" charset="0"/>
                <a:cs typeface="Arial"/>
              </a:rPr>
              <a:t>You can also check which Groups other people are in by going to the ‘Interests’ section at the bottom of their profile page (select ‘See all’ then ‘Groups’)</a:t>
            </a:r>
          </a:p>
        </p:txBody>
      </p:sp>
      <p:pic>
        <p:nvPicPr>
          <p:cNvPr id="77830" name="Picture 1"/>
          <p:cNvPicPr>
            <a:picLocks noChangeAspect="1"/>
          </p:cNvPicPr>
          <p:nvPr/>
        </p:nvPicPr>
        <p:blipFill>
          <a:blip r:embed="rId3">
            <a:extLst>
              <a:ext uri="{28A0092B-C50C-407E-A947-70E740481C1C}">
                <a14:useLocalDpi xmlns:a14="http://schemas.microsoft.com/office/drawing/2010/main" val="0"/>
              </a:ext>
            </a:extLst>
          </a:blip>
          <a:srcRect l="12396" t="7944" r="55417" b="72981"/>
          <a:stretch>
            <a:fillRect/>
          </a:stretch>
        </p:blipFill>
        <p:spPr bwMode="auto">
          <a:xfrm>
            <a:off x="124029" y="110163"/>
            <a:ext cx="3311129" cy="110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80235" y="201686"/>
            <a:ext cx="1863328" cy="244079"/>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lIns="61229" tIns="30614" rIns="61229" bIns="30614" anchor="ctr"/>
          <a:lstStyle/>
          <a:p>
            <a:pPr algn="ctr" defTabSz="514350">
              <a:defRPr/>
            </a:pPr>
            <a:endParaRPr lang="en-GB" sz="506">
              <a:solidFill>
                <a:srgbClr val="FFFFFF"/>
              </a:solidFill>
            </a:endParaRPr>
          </a:p>
        </p:txBody>
      </p:sp>
      <p:pic>
        <p:nvPicPr>
          <p:cNvPr id="77832" name="Picture 2"/>
          <p:cNvPicPr>
            <a:picLocks noChangeAspect="1"/>
          </p:cNvPicPr>
          <p:nvPr/>
        </p:nvPicPr>
        <p:blipFill>
          <a:blip r:embed="rId4">
            <a:extLst>
              <a:ext uri="{28A0092B-C50C-407E-A947-70E740481C1C}">
                <a14:useLocalDpi xmlns:a14="http://schemas.microsoft.com/office/drawing/2010/main" val="0"/>
              </a:ext>
            </a:extLst>
          </a:blip>
          <a:srcRect l="11667" t="7964" r="48802" b="78703"/>
          <a:stretch>
            <a:fillRect/>
          </a:stretch>
        </p:blipFill>
        <p:spPr bwMode="auto">
          <a:xfrm>
            <a:off x="121546" y="1305396"/>
            <a:ext cx="4067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516114" y="1691158"/>
            <a:ext cx="571500" cy="245269"/>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lIns="61229" tIns="30614" rIns="61229" bIns="30614" anchor="ctr"/>
          <a:lstStyle/>
          <a:p>
            <a:pPr algn="ctr" defTabSz="514350">
              <a:defRPr/>
            </a:pPr>
            <a:endParaRPr lang="en-GB" sz="506">
              <a:solidFill>
                <a:srgbClr val="FFFFFF"/>
              </a:solidFill>
            </a:endParaRPr>
          </a:p>
        </p:txBody>
      </p:sp>
      <p:grpSp>
        <p:nvGrpSpPr>
          <p:cNvPr id="15" name="Group 11"/>
          <p:cNvGrpSpPr>
            <a:grpSpLocks/>
          </p:cNvGrpSpPr>
          <p:nvPr/>
        </p:nvGrpSpPr>
        <p:grpSpPr bwMode="auto">
          <a:xfrm>
            <a:off x="6286500" y="229221"/>
            <a:ext cx="396479" cy="415528"/>
            <a:chOff x="12445820" y="2681111"/>
            <a:chExt cx="1947333" cy="1947333"/>
          </a:xfrm>
        </p:grpSpPr>
        <p:sp>
          <p:nvSpPr>
            <p:cNvPr id="16" name="Oval 15"/>
            <p:cNvSpPr/>
            <p:nvPr/>
          </p:nvSpPr>
          <p:spPr>
            <a:xfrm>
              <a:off x="12445820" y="2681111"/>
              <a:ext cx="1947333" cy="1947333"/>
            </a:xfrm>
            <a:prstGeom prst="ellipse">
              <a:avLst/>
            </a:prstGeom>
            <a:noFill/>
            <a:ln w="635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17" name="TextBox 13"/>
            <p:cNvSpPr txBox="1">
              <a:spLocks noChangeArrowheads="1"/>
            </p:cNvSpPr>
            <p:nvPr/>
          </p:nvSpPr>
          <p:spPr bwMode="auto">
            <a:xfrm>
              <a:off x="13087521" y="2896587"/>
              <a:ext cx="507994" cy="14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2D2D8A"/>
                  </a:solidFill>
                  <a:latin typeface="AvenirNext LT Pro Regular"/>
                  <a:ea typeface="AvenirNext LT Pro Regular"/>
                  <a:cs typeface="AvenirNext LT Pro Regular"/>
                </a:rPr>
                <a:t>8</a:t>
              </a:r>
            </a:p>
          </p:txBody>
        </p:sp>
      </p:grpSp>
    </p:spTree>
    <p:extLst>
      <p:ext uri="{BB962C8B-B14F-4D97-AF65-F5344CB8AC3E}">
        <p14:creationId xmlns:p14="http://schemas.microsoft.com/office/powerpoint/2010/main" val="14816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8"/>
          <p:cNvSpPr>
            <a:spLocks noGrp="1"/>
          </p:cNvSpPr>
          <p:nvPr>
            <p:ph type="title"/>
          </p:nvPr>
        </p:nvSpPr>
        <p:spPr>
          <a:xfrm>
            <a:off x="216100" y="164019"/>
            <a:ext cx="6517803" cy="171413"/>
          </a:xfrm>
        </p:spPr>
        <p:txBody>
          <a:bodyPr/>
          <a:lstStyle/>
          <a:p>
            <a:r>
              <a:rPr lang="en-GB" altLang="en-US" sz="2500" dirty="0">
                <a:solidFill>
                  <a:srgbClr val="1C3D74"/>
                </a:solidFill>
                <a:latin typeface="Arial" panose="020B0604020202020204" pitchFamily="34" charset="0"/>
                <a:ea typeface="Source Sans Pro" panose="020B0503030403020204" pitchFamily="34" charset="0"/>
                <a:cs typeface="Arial" panose="020B0604020202020204" pitchFamily="34" charset="0"/>
              </a:rPr>
              <a:t>Grow your network – make connections</a:t>
            </a:r>
          </a:p>
        </p:txBody>
      </p:sp>
      <p:sp>
        <p:nvSpPr>
          <p:cNvPr id="14" name="TextBox 13"/>
          <p:cNvSpPr txBox="1"/>
          <p:nvPr/>
        </p:nvSpPr>
        <p:spPr>
          <a:xfrm>
            <a:off x="2539604" y="6556772"/>
            <a:ext cx="3248025" cy="629840"/>
          </a:xfrm>
          <a:prstGeom prst="rect">
            <a:avLst/>
          </a:prstGeom>
        </p:spPr>
        <p:txBody>
          <a:bodyPr lIns="0" tIns="25718" rIns="51435" bIns="25718"/>
          <a:lstStyle/>
          <a:p>
            <a:pPr defTabSz="257175">
              <a:spcBef>
                <a:spcPct val="20000"/>
              </a:spcBef>
              <a:buClr>
                <a:srgbClr val="BBE0E3"/>
              </a:buClr>
              <a:defRPr/>
            </a:pPr>
            <a:r>
              <a:rPr lang="en-GB" sz="1013" dirty="0">
                <a:solidFill>
                  <a:srgbClr val="FFFFFF"/>
                </a:solidFill>
                <a:latin typeface="Arial" pitchFamily="34" charset="0"/>
                <a:cs typeface="Arial" pitchFamily="34" charset="0"/>
              </a:rPr>
              <a:t>Start at the profile to ensure you have the option to create a personal message.</a:t>
            </a:r>
          </a:p>
        </p:txBody>
      </p:sp>
      <p:sp>
        <p:nvSpPr>
          <p:cNvPr id="71685" name="Rectangle 2"/>
          <p:cNvSpPr>
            <a:spLocks noChangeArrowheads="1"/>
          </p:cNvSpPr>
          <p:nvPr/>
        </p:nvSpPr>
        <p:spPr bwMode="auto">
          <a:xfrm>
            <a:off x="216100" y="2465522"/>
            <a:ext cx="394751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When inviting people to connect, always send a short, </a:t>
            </a:r>
            <a:r>
              <a:rPr lang="en-US" altLang="en-US" sz="1800" dirty="0" err="1">
                <a:solidFill>
                  <a:srgbClr val="1C3D74"/>
                </a:solidFill>
                <a:latin typeface="Arial" panose="020B0604020202020204" pitchFamily="34" charset="0"/>
                <a:ea typeface="Source Sans Pro" panose="020B0503030403020204" pitchFamily="34" charset="0"/>
                <a:cs typeface="Arial" panose="020B0604020202020204" pitchFamily="34" charset="0"/>
              </a:rPr>
              <a:t>personalised</a:t>
            </a: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 invitation which lets them know why you want to connect (and where you met if applicable)</a:t>
            </a:r>
            <a:endParaRPr lang="en-US" altLang="en-US" sz="1800" dirty="0">
              <a:solidFill>
                <a:srgbClr val="1C3D74"/>
              </a:solidFill>
              <a:latin typeface="Arial" panose="020B0604020202020204" pitchFamily="34" charset="0"/>
              <a:ea typeface="Source Sans Pro" panose="020B0503030403020204" pitchFamily="34" charset="0"/>
              <a:cs typeface="Segoe UI" panose="020B0502040204020203" pitchFamily="34" charset="0"/>
            </a:endParaRPr>
          </a:p>
        </p:txBody>
      </p:sp>
      <p:sp>
        <p:nvSpPr>
          <p:cNvPr id="19" name="Rectangle 18"/>
          <p:cNvSpPr/>
          <p:nvPr/>
        </p:nvSpPr>
        <p:spPr>
          <a:xfrm>
            <a:off x="-29798" y="3949842"/>
            <a:ext cx="4163616" cy="523220"/>
          </a:xfrm>
          <a:prstGeom prst="rect">
            <a:avLst/>
          </a:prstGeom>
        </p:spPr>
        <p:txBody>
          <a:bodyPr wrap="square">
            <a:spAutoFit/>
          </a:bodyPr>
          <a:lstStyle/>
          <a:p>
            <a:pPr marL="225029" lvl="1" defTabSz="514350">
              <a:defRPr/>
            </a:pPr>
            <a:r>
              <a:rPr lang="en-US" sz="1400" b="1" dirty="0">
                <a:solidFill>
                  <a:srgbClr val="1C3D74"/>
                </a:solidFill>
                <a:latin typeface="Arial" panose="020B0604020202020204" pitchFamily="34" charset="0"/>
                <a:ea typeface="Source Sans Pro" panose="020B0503030403020204" pitchFamily="34" charset="0"/>
              </a:rPr>
              <a:t>TIP</a:t>
            </a:r>
            <a:r>
              <a:rPr lang="en-US" sz="1400" dirty="0">
                <a:solidFill>
                  <a:srgbClr val="1C3D74"/>
                </a:solidFill>
                <a:latin typeface="Arial" panose="020B0604020202020204" pitchFamily="34" charset="0"/>
                <a:ea typeface="Source Sans Pro" panose="020B0503030403020204" pitchFamily="34" charset="0"/>
              </a:rPr>
              <a:t>: Do not contact the same person too </a:t>
            </a:r>
            <a:r>
              <a:rPr lang="en-US" sz="1400" dirty="0" smtClean="0">
                <a:solidFill>
                  <a:srgbClr val="1C3D74"/>
                </a:solidFill>
                <a:latin typeface="Arial" panose="020B0604020202020204" pitchFamily="34" charset="0"/>
                <a:ea typeface="Source Sans Pro" panose="020B0503030403020204" pitchFamily="34" charset="0"/>
              </a:rPr>
              <a:t>often (no more than 5x’s or you’ll be blocked</a:t>
            </a:r>
            <a:endParaRPr lang="en-GB" sz="1400" dirty="0">
              <a:solidFill>
                <a:srgbClr val="1C3D74"/>
              </a:solidFill>
              <a:latin typeface="Arial" panose="020B0604020202020204" pitchFamily="34" charset="0"/>
              <a:ea typeface="Source Sans Pro" panose="020B0503030403020204" pitchFamily="34" charset="0"/>
            </a:endParaRPr>
          </a:p>
        </p:txBody>
      </p:sp>
      <p:pic>
        <p:nvPicPr>
          <p:cNvPr id="3" name="Picture 2"/>
          <p:cNvPicPr>
            <a:picLocks noChangeAspect="1"/>
          </p:cNvPicPr>
          <p:nvPr/>
        </p:nvPicPr>
        <p:blipFill rotWithShape="1">
          <a:blip r:embed="rId3"/>
          <a:srcRect l="24902" t="19804" r="40686" b="52832"/>
          <a:stretch/>
        </p:blipFill>
        <p:spPr>
          <a:xfrm>
            <a:off x="252970" y="628804"/>
            <a:ext cx="3822642" cy="1709843"/>
          </a:xfrm>
          <a:prstGeom prst="rect">
            <a:avLst/>
          </a:prstGeom>
        </p:spPr>
      </p:pic>
      <p:sp>
        <p:nvSpPr>
          <p:cNvPr id="15" name="Rectangle 14"/>
          <p:cNvSpPr/>
          <p:nvPr/>
        </p:nvSpPr>
        <p:spPr>
          <a:xfrm>
            <a:off x="2580766" y="1631400"/>
            <a:ext cx="489857" cy="205978"/>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lIns="61229" tIns="30614" rIns="61229" bIns="30614" anchor="ctr"/>
          <a:lstStyle/>
          <a:p>
            <a:pPr algn="ctr" defTabSz="514350">
              <a:defRPr/>
            </a:pPr>
            <a:endParaRPr lang="en-GB" sz="506">
              <a:solidFill>
                <a:srgbClr val="FFFFFF"/>
              </a:solidFill>
            </a:endParaRPr>
          </a:p>
        </p:txBody>
      </p:sp>
      <p:pic>
        <p:nvPicPr>
          <p:cNvPr id="4" name="Picture 3"/>
          <p:cNvPicPr>
            <a:picLocks noChangeAspect="1"/>
          </p:cNvPicPr>
          <p:nvPr/>
        </p:nvPicPr>
        <p:blipFill rotWithShape="1">
          <a:blip r:embed="rId4"/>
          <a:srcRect l="25196" t="18671" r="37451" b="60065"/>
          <a:stretch/>
        </p:blipFill>
        <p:spPr>
          <a:xfrm>
            <a:off x="4163616" y="628803"/>
            <a:ext cx="3582659" cy="1147203"/>
          </a:xfrm>
          <a:prstGeom prst="rect">
            <a:avLst/>
          </a:prstGeom>
        </p:spPr>
      </p:pic>
      <p:sp>
        <p:nvSpPr>
          <p:cNvPr id="16" name="Rectangle 15"/>
          <p:cNvSpPr/>
          <p:nvPr/>
        </p:nvSpPr>
        <p:spPr>
          <a:xfrm>
            <a:off x="6733903" y="1273121"/>
            <a:ext cx="529046" cy="20951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lIns="61229" tIns="30614" rIns="61229" bIns="30614" anchor="ctr"/>
          <a:lstStyle/>
          <a:p>
            <a:pPr algn="ctr" defTabSz="514350">
              <a:defRPr/>
            </a:pPr>
            <a:endParaRPr lang="en-GB" sz="506">
              <a:solidFill>
                <a:srgbClr val="FFFFFF"/>
              </a:solidFill>
            </a:endParaRPr>
          </a:p>
        </p:txBody>
      </p:sp>
      <p:pic>
        <p:nvPicPr>
          <p:cNvPr id="5" name="Picture 4"/>
          <p:cNvPicPr>
            <a:picLocks noChangeAspect="1"/>
          </p:cNvPicPr>
          <p:nvPr/>
        </p:nvPicPr>
        <p:blipFill rotWithShape="1">
          <a:blip r:embed="rId5"/>
          <a:srcRect l="38284" t="19543" r="38089" b="46035"/>
          <a:stretch/>
        </p:blipFill>
        <p:spPr>
          <a:xfrm>
            <a:off x="4192024" y="1873501"/>
            <a:ext cx="2965047" cy="2429862"/>
          </a:xfrm>
          <a:prstGeom prst="rect">
            <a:avLst/>
          </a:prstGeom>
        </p:spPr>
      </p:pic>
      <p:sp>
        <p:nvSpPr>
          <p:cNvPr id="17" name="Rectangle 16"/>
          <p:cNvSpPr/>
          <p:nvPr/>
        </p:nvSpPr>
        <p:spPr>
          <a:xfrm>
            <a:off x="6667215" y="4059709"/>
            <a:ext cx="349250" cy="205978"/>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lIns="61229" tIns="30614" rIns="61229" bIns="30614" anchor="ctr"/>
          <a:lstStyle/>
          <a:p>
            <a:pPr algn="ctr" defTabSz="514350">
              <a:defRPr/>
            </a:pPr>
            <a:endParaRPr lang="en-GB" sz="506">
              <a:solidFill>
                <a:srgbClr val="FFFFFF"/>
              </a:solidFill>
            </a:endParaRPr>
          </a:p>
        </p:txBody>
      </p:sp>
      <p:sp>
        <p:nvSpPr>
          <p:cNvPr id="18" name="Rectangle 17"/>
          <p:cNvSpPr/>
          <p:nvPr/>
        </p:nvSpPr>
        <p:spPr>
          <a:xfrm>
            <a:off x="4280029" y="2669447"/>
            <a:ext cx="2736435" cy="47578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lIns="61229" tIns="30614" rIns="61229" bIns="30614" anchor="ctr"/>
          <a:lstStyle/>
          <a:p>
            <a:pPr algn="ctr" defTabSz="514350">
              <a:defRPr/>
            </a:pPr>
            <a:endParaRPr lang="en-GB" sz="506">
              <a:solidFill>
                <a:srgbClr val="FFFFFF"/>
              </a:solidFill>
            </a:endParaRPr>
          </a:p>
        </p:txBody>
      </p:sp>
      <p:sp>
        <p:nvSpPr>
          <p:cNvPr id="20" name="Oval 19"/>
          <p:cNvSpPr/>
          <p:nvPr/>
        </p:nvSpPr>
        <p:spPr>
          <a:xfrm>
            <a:off x="6722405" y="99112"/>
            <a:ext cx="540544" cy="432197"/>
          </a:xfrm>
          <a:prstGeom prst="ellipse">
            <a:avLst/>
          </a:prstGeom>
          <a:noFill/>
          <a:ln w="635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latin typeface="Arial" panose="020B0604020202020204" pitchFamily="34" charset="0"/>
            </a:endParaRPr>
          </a:p>
        </p:txBody>
      </p:sp>
      <p:sp>
        <p:nvSpPr>
          <p:cNvPr id="21" name="TextBox 6"/>
          <p:cNvSpPr txBox="1">
            <a:spLocks noChangeArrowheads="1"/>
          </p:cNvSpPr>
          <p:nvPr/>
        </p:nvSpPr>
        <p:spPr bwMode="auto">
          <a:xfrm flipH="1">
            <a:off x="6904571" y="165723"/>
            <a:ext cx="358378"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FF0000"/>
                </a:solidFill>
                <a:latin typeface="AvenirNext LT Pro Regular"/>
                <a:ea typeface="AvenirNext LT Pro Regular"/>
                <a:cs typeface="AvenirNext LT Pro Regular"/>
              </a:rPr>
              <a:t>9</a:t>
            </a:r>
          </a:p>
        </p:txBody>
      </p:sp>
    </p:spTree>
    <p:extLst>
      <p:ext uri="{BB962C8B-B14F-4D97-AF65-F5344CB8AC3E}">
        <p14:creationId xmlns:p14="http://schemas.microsoft.com/office/powerpoint/2010/main" val="7033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86020" name="TextBox 3"/>
          <p:cNvSpPr txBox="1">
            <a:spLocks noChangeArrowheads="1"/>
          </p:cNvSpPr>
          <p:nvPr/>
        </p:nvSpPr>
        <p:spPr bwMode="auto">
          <a:xfrm>
            <a:off x="131324" y="58338"/>
            <a:ext cx="85520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Follow </a:t>
            </a:r>
            <a:r>
              <a:rPr lang="en-GB" altLang="en-US" sz="2500" b="1"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companies/organisations </a:t>
            </a:r>
            <a:r>
              <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to learn </a:t>
            </a:r>
          </a:p>
          <a:p>
            <a:pPr eaLnBrk="1" hangingPunct="1"/>
            <a:r>
              <a:rPr lang="en-GB" altLang="en-US" sz="2500" b="1"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about </a:t>
            </a:r>
            <a:r>
              <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their work </a:t>
            </a:r>
            <a:r>
              <a:rPr lang="en-GB" altLang="en-US" sz="2500" b="1"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and find </a:t>
            </a:r>
            <a:r>
              <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out about jobs </a:t>
            </a:r>
          </a:p>
        </p:txBody>
      </p:sp>
      <p:sp>
        <p:nvSpPr>
          <p:cNvPr id="5" name="Rectangle 4"/>
          <p:cNvSpPr/>
          <p:nvPr/>
        </p:nvSpPr>
        <p:spPr>
          <a:xfrm>
            <a:off x="3657601" y="2468167"/>
            <a:ext cx="2164375" cy="248209"/>
          </a:xfrm>
          <a:prstGeom prst="rect">
            <a:avLst/>
          </a:prstGeom>
        </p:spPr>
        <p:txBody>
          <a:bodyPr wrap="none">
            <a:spAutoFit/>
          </a:bodyPr>
          <a:lstStyle/>
          <a:p>
            <a:pPr defTabSz="514350">
              <a:defRPr/>
            </a:pPr>
            <a:r>
              <a:rPr lang="en-GB" sz="1013" dirty="0">
                <a:solidFill>
                  <a:srgbClr val="FFFFFF"/>
                </a:solidFill>
                <a:latin typeface="Arial" panose="020B0604020202020204" pitchFamily="34" charset="0"/>
              </a:rPr>
              <a:t>Clifford Chance Trainee Tuesdays</a:t>
            </a:r>
          </a:p>
        </p:txBody>
      </p:sp>
      <p:sp>
        <p:nvSpPr>
          <p:cNvPr id="3" name="TextBox 2"/>
          <p:cNvSpPr txBox="1"/>
          <p:nvPr/>
        </p:nvSpPr>
        <p:spPr>
          <a:xfrm>
            <a:off x="4558804" y="1269994"/>
            <a:ext cx="4435222" cy="1754326"/>
          </a:xfrm>
          <a:prstGeom prst="rect">
            <a:avLst/>
          </a:prstGeom>
          <a:noFill/>
        </p:spPr>
        <p:txBody>
          <a:bodyPr wrap="square" rtlCol="0">
            <a:spAutoFit/>
          </a:bodyPr>
          <a:lstStyle/>
          <a:p>
            <a:pPr marL="214313" indent="-214313">
              <a:buFont typeface="Arial" panose="020B0604020202020204" pitchFamily="34" charset="0"/>
              <a:buChar char="•"/>
            </a:pPr>
            <a:r>
              <a:rPr lang="en-GB" sz="1800" dirty="0"/>
              <a:t>Chat </a:t>
            </a:r>
            <a:r>
              <a:rPr lang="en-GB" sz="1800" dirty="0" smtClean="0"/>
              <a:t>with </a:t>
            </a:r>
            <a:r>
              <a:rPr lang="en-GB" sz="1800" dirty="0"/>
              <a:t>connections who work there</a:t>
            </a:r>
          </a:p>
          <a:p>
            <a:pPr marL="214313" indent="-214313">
              <a:buFont typeface="Arial" panose="020B0604020202020204" pitchFamily="34" charset="0"/>
              <a:buChar char="•"/>
            </a:pPr>
            <a:endParaRPr lang="en-GB" sz="1800" dirty="0"/>
          </a:p>
          <a:p>
            <a:pPr marL="214313" indent="-214313">
              <a:buFont typeface="Arial" panose="020B0604020202020204" pitchFamily="34" charset="0"/>
              <a:buChar char="•"/>
            </a:pPr>
            <a:r>
              <a:rPr lang="en-GB" sz="1800" dirty="0"/>
              <a:t>Look at their ‘Jobs’ section</a:t>
            </a:r>
          </a:p>
          <a:p>
            <a:pPr marL="214313" indent="-214313">
              <a:buFont typeface="Arial" panose="020B0604020202020204" pitchFamily="34" charset="0"/>
              <a:buChar char="•"/>
            </a:pPr>
            <a:endParaRPr lang="en-GB" sz="1800" dirty="0"/>
          </a:p>
          <a:p>
            <a:pPr marL="214313" indent="-214313">
              <a:buFont typeface="Arial" panose="020B0604020202020204" pitchFamily="34" charset="0"/>
              <a:buChar char="•"/>
            </a:pPr>
            <a:r>
              <a:rPr lang="en-GB" sz="1800" dirty="0"/>
              <a:t>Look </a:t>
            </a:r>
            <a:r>
              <a:rPr lang="en-GB" sz="1800" dirty="0" smtClean="0"/>
              <a:t>at </a:t>
            </a:r>
            <a:r>
              <a:rPr lang="en-GB" sz="1800" dirty="0"/>
              <a:t>other </a:t>
            </a:r>
            <a:r>
              <a:rPr lang="en-GB" sz="1800" dirty="0" smtClean="0"/>
              <a:t>similar/relevant organisations </a:t>
            </a:r>
            <a:r>
              <a:rPr lang="en-GB" sz="1800" dirty="0"/>
              <a:t>people </a:t>
            </a:r>
            <a:r>
              <a:rPr lang="en-GB" sz="1800" dirty="0" smtClean="0"/>
              <a:t>viewed</a:t>
            </a:r>
          </a:p>
        </p:txBody>
      </p:sp>
      <p:sp>
        <p:nvSpPr>
          <p:cNvPr id="14" name="Oval 13"/>
          <p:cNvSpPr/>
          <p:nvPr/>
        </p:nvSpPr>
        <p:spPr>
          <a:xfrm>
            <a:off x="8372698" y="124747"/>
            <a:ext cx="621328" cy="659375"/>
          </a:xfrm>
          <a:prstGeom prst="ellipse">
            <a:avLst/>
          </a:prstGeom>
          <a:noFill/>
          <a:ln w="63500" cmpd="sng">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15" name="TextBox 18"/>
          <p:cNvSpPr txBox="1">
            <a:spLocks noChangeArrowheads="1"/>
          </p:cNvSpPr>
          <p:nvPr/>
        </p:nvSpPr>
        <p:spPr bwMode="auto">
          <a:xfrm flipH="1">
            <a:off x="8525560" y="298622"/>
            <a:ext cx="313134"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00A0DC"/>
                </a:solidFill>
                <a:latin typeface="AvenirNext LT Pro Regular"/>
                <a:ea typeface="AvenirNext LT Pro Regular"/>
                <a:cs typeface="AvenirNext LT Pro Regular"/>
              </a:rPr>
              <a:t>10</a:t>
            </a:r>
          </a:p>
        </p:txBody>
      </p:sp>
      <p:pic>
        <p:nvPicPr>
          <p:cNvPr id="4" name="Picture 3"/>
          <p:cNvPicPr>
            <a:picLocks noChangeAspect="1"/>
          </p:cNvPicPr>
          <p:nvPr/>
        </p:nvPicPr>
        <p:blipFill rotWithShape="1">
          <a:blip r:embed="rId3"/>
          <a:srcRect l="12857" t="25869" r="13309" b="9035"/>
          <a:stretch/>
        </p:blipFill>
        <p:spPr>
          <a:xfrm>
            <a:off x="131324" y="1269994"/>
            <a:ext cx="4410879" cy="2187473"/>
          </a:xfrm>
          <a:prstGeom prst="rect">
            <a:avLst/>
          </a:prstGeom>
        </p:spPr>
      </p:pic>
    </p:spTree>
    <p:extLst>
      <p:ext uri="{BB962C8B-B14F-4D97-AF65-F5344CB8AC3E}">
        <p14:creationId xmlns:p14="http://schemas.microsoft.com/office/powerpoint/2010/main" val="41286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86020" name="TextBox 3"/>
          <p:cNvSpPr txBox="1">
            <a:spLocks noChangeArrowheads="1"/>
          </p:cNvSpPr>
          <p:nvPr/>
        </p:nvSpPr>
        <p:spPr bwMode="auto">
          <a:xfrm>
            <a:off x="131324" y="58338"/>
            <a:ext cx="85520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2500" b="1"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Connect with Queen Mary Alumni </a:t>
            </a:r>
            <a:endPar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p:txBody>
      </p:sp>
      <p:sp>
        <p:nvSpPr>
          <p:cNvPr id="5" name="Rectangle 4"/>
          <p:cNvSpPr/>
          <p:nvPr/>
        </p:nvSpPr>
        <p:spPr>
          <a:xfrm>
            <a:off x="3657601" y="2468167"/>
            <a:ext cx="2164375" cy="248209"/>
          </a:xfrm>
          <a:prstGeom prst="rect">
            <a:avLst/>
          </a:prstGeom>
        </p:spPr>
        <p:txBody>
          <a:bodyPr wrap="none">
            <a:spAutoFit/>
          </a:bodyPr>
          <a:lstStyle/>
          <a:p>
            <a:pPr defTabSz="514350">
              <a:defRPr/>
            </a:pPr>
            <a:r>
              <a:rPr lang="en-GB" sz="1013" dirty="0">
                <a:solidFill>
                  <a:srgbClr val="FFFFFF"/>
                </a:solidFill>
                <a:latin typeface="Arial" panose="020B0604020202020204" pitchFamily="34" charset="0"/>
              </a:rPr>
              <a:t>Clifford Chance Trainee Tuesdays</a:t>
            </a:r>
          </a:p>
        </p:txBody>
      </p:sp>
      <p:pic>
        <p:nvPicPr>
          <p:cNvPr id="2" name="Picture 1"/>
          <p:cNvPicPr>
            <a:picLocks noChangeAspect="1"/>
          </p:cNvPicPr>
          <p:nvPr/>
        </p:nvPicPr>
        <p:blipFill rotWithShape="1">
          <a:blip r:embed="rId3"/>
          <a:srcRect l="12218" t="27807" r="38647" b="6362"/>
          <a:stretch/>
        </p:blipFill>
        <p:spPr>
          <a:xfrm>
            <a:off x="270006" y="535391"/>
            <a:ext cx="5133892" cy="3869077"/>
          </a:xfrm>
          <a:prstGeom prst="rect">
            <a:avLst/>
          </a:prstGeom>
        </p:spPr>
      </p:pic>
      <p:sp>
        <p:nvSpPr>
          <p:cNvPr id="10" name="Rectangle 9"/>
          <p:cNvSpPr/>
          <p:nvPr/>
        </p:nvSpPr>
        <p:spPr>
          <a:xfrm>
            <a:off x="2182417" y="3172535"/>
            <a:ext cx="560783" cy="307975"/>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lIns="81638" tIns="40819" rIns="81638" bIns="40819" anchor="ctr"/>
          <a:lstStyle/>
          <a:p>
            <a:pPr algn="ctr" defTabSz="685800" eaLnBrk="1" fontAlgn="auto" hangingPunct="1">
              <a:spcBef>
                <a:spcPts val="0"/>
              </a:spcBef>
              <a:spcAft>
                <a:spcPts val="0"/>
              </a:spcAft>
              <a:defRPr/>
            </a:pPr>
            <a:endParaRPr lang="en-GB" sz="675">
              <a:solidFill>
                <a:srgbClr val="FFFFFF"/>
              </a:solidFill>
            </a:endParaRPr>
          </a:p>
        </p:txBody>
      </p:sp>
    </p:spTree>
    <p:extLst>
      <p:ext uri="{BB962C8B-B14F-4D97-AF65-F5344CB8AC3E}">
        <p14:creationId xmlns:p14="http://schemas.microsoft.com/office/powerpoint/2010/main" val="121948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86020" name="TextBox 3"/>
          <p:cNvSpPr txBox="1">
            <a:spLocks noChangeArrowheads="1"/>
          </p:cNvSpPr>
          <p:nvPr/>
        </p:nvSpPr>
        <p:spPr bwMode="auto">
          <a:xfrm>
            <a:off x="131324" y="58338"/>
            <a:ext cx="85520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2500" b="1"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Explore other people’s career paths </a:t>
            </a:r>
            <a:endPar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p:txBody>
      </p:sp>
      <p:sp>
        <p:nvSpPr>
          <p:cNvPr id="5" name="Rectangle 4"/>
          <p:cNvSpPr/>
          <p:nvPr/>
        </p:nvSpPr>
        <p:spPr>
          <a:xfrm>
            <a:off x="3657601" y="2468167"/>
            <a:ext cx="2164375" cy="248209"/>
          </a:xfrm>
          <a:prstGeom prst="rect">
            <a:avLst/>
          </a:prstGeom>
        </p:spPr>
        <p:txBody>
          <a:bodyPr wrap="none">
            <a:spAutoFit/>
          </a:bodyPr>
          <a:lstStyle/>
          <a:p>
            <a:pPr defTabSz="514350">
              <a:defRPr/>
            </a:pPr>
            <a:r>
              <a:rPr lang="en-GB" sz="1013" dirty="0">
                <a:solidFill>
                  <a:srgbClr val="FFFFFF"/>
                </a:solidFill>
                <a:latin typeface="Arial" panose="020B0604020202020204" pitchFamily="34" charset="0"/>
              </a:rPr>
              <a:t>Clifford Chance Trainee Tuesdays</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l="12344" t="7222" r="34740" b="6480"/>
          <a:stretch>
            <a:fillRect/>
          </a:stretch>
        </p:blipFill>
        <p:spPr bwMode="auto">
          <a:xfrm>
            <a:off x="253777" y="602778"/>
            <a:ext cx="4008840" cy="367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72310" y="601663"/>
            <a:ext cx="3626661" cy="3416320"/>
          </a:xfrm>
          <a:prstGeom prst="rect">
            <a:avLst/>
          </a:prstGeom>
        </p:spPr>
        <p:txBody>
          <a:bodyPr wrap="square">
            <a:spAutoFit/>
          </a:bodyPr>
          <a:lstStyle/>
          <a:p>
            <a:r>
              <a:rPr lang="en-GB" altLang="en-US" sz="2400" dirty="0">
                <a:solidFill>
                  <a:srgbClr val="1C3D74"/>
                </a:solidFill>
                <a:latin typeface="Arial" panose="020B0604020202020204" pitchFamily="34" charset="0"/>
                <a:ea typeface="Source Sans Pro" panose="020B0503030403020204" pitchFamily="34" charset="0"/>
                <a:cs typeface="Arial" panose="020B0604020202020204" pitchFamily="34" charset="0"/>
              </a:rPr>
              <a:t>Review profiles of people doing roles you are interested in (and the companies they work for) to get ideas about career paths and keywords/</a:t>
            </a:r>
          </a:p>
          <a:p>
            <a:r>
              <a:rPr lang="en-GB" altLang="en-US" sz="2400" dirty="0">
                <a:solidFill>
                  <a:srgbClr val="1C3D74"/>
                </a:solidFill>
                <a:latin typeface="Arial" panose="020B0604020202020204" pitchFamily="34" charset="0"/>
                <a:ea typeface="Source Sans Pro" panose="020B0503030403020204" pitchFamily="34" charset="0"/>
                <a:cs typeface="Arial" panose="020B0604020202020204" pitchFamily="34" charset="0"/>
              </a:rPr>
              <a:t>language to use on your profile and in your searches</a:t>
            </a:r>
          </a:p>
        </p:txBody>
      </p:sp>
    </p:spTree>
    <p:extLst>
      <p:ext uri="{BB962C8B-B14F-4D97-AF65-F5344CB8AC3E}">
        <p14:creationId xmlns:p14="http://schemas.microsoft.com/office/powerpoint/2010/main" val="2788818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86020" name="TextBox 3"/>
          <p:cNvSpPr txBox="1">
            <a:spLocks noChangeArrowheads="1"/>
          </p:cNvSpPr>
          <p:nvPr/>
        </p:nvSpPr>
        <p:spPr bwMode="auto">
          <a:xfrm>
            <a:off x="777591" y="57619"/>
            <a:ext cx="85520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2500" b="1"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Show recruiters you are open to opportunities </a:t>
            </a:r>
            <a:endPar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p:txBody>
      </p:sp>
      <p:sp>
        <p:nvSpPr>
          <p:cNvPr id="5" name="Rectangle 4"/>
          <p:cNvSpPr/>
          <p:nvPr/>
        </p:nvSpPr>
        <p:spPr>
          <a:xfrm>
            <a:off x="3657601" y="2468167"/>
            <a:ext cx="2164375" cy="248209"/>
          </a:xfrm>
          <a:prstGeom prst="rect">
            <a:avLst/>
          </a:prstGeom>
        </p:spPr>
        <p:txBody>
          <a:bodyPr wrap="none">
            <a:spAutoFit/>
          </a:bodyPr>
          <a:lstStyle/>
          <a:p>
            <a:pPr defTabSz="514350">
              <a:defRPr/>
            </a:pPr>
            <a:r>
              <a:rPr lang="en-GB" sz="1013" dirty="0">
                <a:solidFill>
                  <a:srgbClr val="FFFFFF"/>
                </a:solidFill>
                <a:latin typeface="Arial" panose="020B0604020202020204" pitchFamily="34" charset="0"/>
              </a:rPr>
              <a:t>Clifford Chance Trainee Tuesdays</a:t>
            </a:r>
          </a:p>
        </p:txBody>
      </p:sp>
      <p:pic>
        <p:nvPicPr>
          <p:cNvPr id="3" name="Picture 2"/>
          <p:cNvPicPr>
            <a:picLocks noChangeAspect="1"/>
          </p:cNvPicPr>
          <p:nvPr/>
        </p:nvPicPr>
        <p:blipFill>
          <a:blip r:embed="rId3"/>
          <a:stretch>
            <a:fillRect/>
          </a:stretch>
        </p:blipFill>
        <p:spPr>
          <a:xfrm>
            <a:off x="1958834" y="612852"/>
            <a:ext cx="4497672" cy="3615077"/>
          </a:xfrm>
          <a:prstGeom prst="rect">
            <a:avLst/>
          </a:prstGeom>
        </p:spPr>
      </p:pic>
    </p:spTree>
    <p:extLst>
      <p:ext uri="{BB962C8B-B14F-4D97-AF65-F5344CB8AC3E}">
        <p14:creationId xmlns:p14="http://schemas.microsoft.com/office/powerpoint/2010/main" val="787648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2"/>
          <p:cNvSpPr>
            <a:spLocks noGrp="1"/>
          </p:cNvSpPr>
          <p:nvPr>
            <p:ph type="title"/>
          </p:nvPr>
        </p:nvSpPr>
        <p:spPr>
          <a:xfrm>
            <a:off x="72958" y="167498"/>
            <a:ext cx="5469099" cy="197289"/>
          </a:xfrm>
        </p:spPr>
        <p:txBody>
          <a:bodyPr/>
          <a:lstStyle/>
          <a:p>
            <a:r>
              <a:rPr lang="en-GB" altLang="en-US" sz="2500" b="1" dirty="0">
                <a:solidFill>
                  <a:srgbClr val="1C3D74"/>
                </a:solidFill>
              </a:rPr>
              <a:t>Manage your personal settings</a:t>
            </a:r>
          </a:p>
        </p:txBody>
      </p:sp>
      <p:sp>
        <p:nvSpPr>
          <p:cNvPr id="94212" name="Title 2"/>
          <p:cNvSpPr txBox="1">
            <a:spLocks/>
          </p:cNvSpPr>
          <p:nvPr/>
        </p:nvSpPr>
        <p:spPr bwMode="auto">
          <a:xfrm>
            <a:off x="199723" y="4062692"/>
            <a:ext cx="5120042" cy="32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5716" rIns="0" bIns="25716">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800" dirty="0">
                <a:solidFill>
                  <a:srgbClr val="1C3D74"/>
                </a:solidFill>
                <a:latin typeface="Arial" panose="020B0604020202020204" pitchFamily="34" charset="0"/>
                <a:ea typeface="Source Sans Pro" panose="020B0503030403020204" pitchFamily="34" charset="0"/>
                <a:cs typeface="AvenirNext LT Pro Regular"/>
              </a:rPr>
              <a:t>Remember - YOU control your privacy</a:t>
            </a:r>
          </a:p>
        </p:txBody>
      </p:sp>
      <p:sp>
        <p:nvSpPr>
          <p:cNvPr id="94213" name="Title 2"/>
          <p:cNvSpPr txBox="1">
            <a:spLocks/>
          </p:cNvSpPr>
          <p:nvPr/>
        </p:nvSpPr>
        <p:spPr bwMode="auto">
          <a:xfrm>
            <a:off x="199723" y="602911"/>
            <a:ext cx="7001177" cy="60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5716" rIns="0" bIns="25716">
            <a:spAutoFit/>
          </a:bodyPr>
          <a:lstStyle>
            <a:lvl1pPr marL="342900" indent="-342900"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buFont typeface="Arial" panose="020B0604020202020204" pitchFamily="34" charset="0"/>
              <a:buChar char="•"/>
            </a:pPr>
            <a:r>
              <a:rPr lang="en-US" altLang="en-US" sz="1800" dirty="0">
                <a:solidFill>
                  <a:srgbClr val="1C3D74"/>
                </a:solidFill>
                <a:latin typeface="Arial" panose="020B0604020202020204" pitchFamily="34" charset="0"/>
                <a:ea typeface="Source Sans Pro" panose="020B0503030403020204" pitchFamily="34" charset="0"/>
                <a:cs typeface="AvenirNext LT Pro Regular"/>
              </a:rPr>
              <a:t>Click on your profile (it says ‘Me’ where your profile picture is )</a:t>
            </a:r>
          </a:p>
          <a:p>
            <a:pPr eaLnBrk="1" hangingPunct="1">
              <a:buFont typeface="Arial" panose="020B0604020202020204" pitchFamily="34" charset="0"/>
              <a:buChar char="•"/>
            </a:pPr>
            <a:r>
              <a:rPr lang="en-US" altLang="en-US" sz="1800" dirty="0">
                <a:solidFill>
                  <a:srgbClr val="1C3D74"/>
                </a:solidFill>
                <a:latin typeface="Arial" panose="020B0604020202020204" pitchFamily="34" charset="0"/>
                <a:ea typeface="Source Sans Pro" panose="020B0503030403020204" pitchFamily="34" charset="0"/>
                <a:cs typeface="AvenirNext LT Pro Regular"/>
              </a:rPr>
              <a:t>Select ‘Settings and Privacy’ under ‘Account’</a:t>
            </a:r>
          </a:p>
        </p:txBody>
      </p:sp>
      <p:pic>
        <p:nvPicPr>
          <p:cNvPr id="94214" name="Picture 11"/>
          <p:cNvPicPr>
            <a:picLocks noChangeAspect="1"/>
          </p:cNvPicPr>
          <p:nvPr/>
        </p:nvPicPr>
        <p:blipFill>
          <a:blip r:embed="rId3">
            <a:extLst>
              <a:ext uri="{28A0092B-C50C-407E-A947-70E740481C1C}">
                <a14:useLocalDpi xmlns:a14="http://schemas.microsoft.com/office/drawing/2010/main" val="0"/>
              </a:ext>
            </a:extLst>
          </a:blip>
          <a:srcRect l="22552" t="32500" r="20209" b="5740"/>
          <a:stretch>
            <a:fillRect/>
          </a:stretch>
        </p:blipFill>
        <p:spPr bwMode="auto">
          <a:xfrm>
            <a:off x="385154" y="1325458"/>
            <a:ext cx="4228097" cy="256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04779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6897" y="51171"/>
            <a:ext cx="7821038" cy="553998"/>
          </a:xfrm>
          <a:prstGeom prst="rect">
            <a:avLst/>
          </a:prstGeom>
        </p:spPr>
        <p:txBody>
          <a:bodyPr wrap="square">
            <a:spAutoFit/>
          </a:bodyPr>
          <a:lstStyle/>
          <a:p>
            <a:pPr algn="ctr"/>
            <a:r>
              <a:rPr lang="en-GB" sz="3000" b="1" kern="0" dirty="0">
                <a:solidFill>
                  <a:srgbClr val="1C3D74"/>
                </a:solidFill>
                <a:latin typeface="Arial" panose="020B0604020202020204" pitchFamily="34" charset="0"/>
                <a:ea typeface="Source Sans Pro" panose="020B0503030403020204" pitchFamily="34" charset="0"/>
              </a:rPr>
              <a:t>Informational interviews</a:t>
            </a:r>
          </a:p>
        </p:txBody>
      </p:sp>
      <p:sp>
        <p:nvSpPr>
          <p:cNvPr id="4" name="TextBox 3"/>
          <p:cNvSpPr txBox="1"/>
          <p:nvPr/>
        </p:nvSpPr>
        <p:spPr>
          <a:xfrm>
            <a:off x="3554407" y="4027145"/>
            <a:ext cx="2266018" cy="248209"/>
          </a:xfrm>
          <a:prstGeom prst="rect">
            <a:avLst/>
          </a:prstGeom>
          <a:noFill/>
        </p:spPr>
        <p:txBody>
          <a:bodyPr wrap="square" rtlCol="0">
            <a:spAutoFit/>
          </a:bodyPr>
          <a:lstStyle/>
          <a:p>
            <a:pPr algn="ctr"/>
            <a:r>
              <a:rPr lang="en-GB" sz="1013" i="1" dirty="0">
                <a:latin typeface="Arial" panose="020B0604020202020204" pitchFamily="34" charset="0"/>
                <a:ea typeface="Source Sans Pro" panose="020B0503030403020204" pitchFamily="34" charset="0"/>
              </a:rPr>
              <a:t>Image by David Travis on </a:t>
            </a:r>
            <a:r>
              <a:rPr lang="en-GB" sz="1013" i="1" dirty="0" err="1">
                <a:latin typeface="Arial" panose="020B0604020202020204" pitchFamily="34" charset="0"/>
                <a:ea typeface="Source Sans Pro" panose="020B0503030403020204" pitchFamily="34" charset="0"/>
              </a:rPr>
              <a:t>Unsplash</a:t>
            </a:r>
            <a:endParaRPr lang="en-GB" sz="1013" i="1" dirty="0">
              <a:latin typeface="Arial" panose="020B0604020202020204" pitchFamily="34" charset="0"/>
              <a:ea typeface="Source Sans Pro" panose="020B0503030403020204" pitchFamily="34" charset="0"/>
            </a:endParaRPr>
          </a:p>
        </p:txBody>
      </p:sp>
      <p:pic>
        <p:nvPicPr>
          <p:cNvPr id="2" name="Picture 1"/>
          <p:cNvPicPr>
            <a:picLocks noChangeAspect="1"/>
          </p:cNvPicPr>
          <p:nvPr/>
        </p:nvPicPr>
        <p:blipFill rotWithShape="1">
          <a:blip r:embed="rId2"/>
          <a:srcRect l="23209" t="23947" r="23919" b="13169"/>
          <a:stretch/>
        </p:blipFill>
        <p:spPr>
          <a:xfrm>
            <a:off x="2151953" y="605169"/>
            <a:ext cx="5070926" cy="3392521"/>
          </a:xfrm>
          <a:prstGeom prst="rect">
            <a:avLst/>
          </a:prstGeom>
        </p:spPr>
      </p:pic>
    </p:spTree>
    <p:extLst>
      <p:ext uri="{BB962C8B-B14F-4D97-AF65-F5344CB8AC3E}">
        <p14:creationId xmlns:p14="http://schemas.microsoft.com/office/powerpoint/2010/main" val="3368161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7" name="Rectangle 2"/>
          <p:cNvSpPr txBox="1">
            <a:spLocks noChangeArrowheads="1"/>
          </p:cNvSpPr>
          <p:nvPr/>
        </p:nvSpPr>
        <p:spPr bwMode="auto">
          <a:xfrm>
            <a:off x="131325" y="158963"/>
            <a:ext cx="5685235"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2500" kern="0" dirty="0">
                <a:solidFill>
                  <a:srgbClr val="1C3D74"/>
                </a:solidFill>
                <a:latin typeface="Arial" panose="020B0604020202020204" pitchFamily="34" charset="0"/>
                <a:ea typeface="Source Sans Pro" panose="020B0503030403020204" pitchFamily="34" charset="0"/>
              </a:rPr>
              <a:t>Informational interviews</a:t>
            </a:r>
          </a:p>
        </p:txBody>
      </p:sp>
      <p:sp>
        <p:nvSpPr>
          <p:cNvPr id="10" name="Rectangle 3"/>
          <p:cNvSpPr txBox="1">
            <a:spLocks noChangeArrowheads="1"/>
          </p:cNvSpPr>
          <p:nvPr/>
        </p:nvSpPr>
        <p:spPr bwMode="auto">
          <a:xfrm>
            <a:off x="131324" y="680557"/>
            <a:ext cx="8930173" cy="36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9288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Short conversation (ideally 20 – 30 minutes</a:t>
            </a:r>
            <a:r>
              <a:rPr lang="en-GB" sz="1800" kern="0" dirty="0" smtClean="0">
                <a:solidFill>
                  <a:srgbClr val="1C3D74"/>
                </a:solidFill>
                <a:latin typeface="Arial" panose="020B0604020202020204" pitchFamily="34" charset="0"/>
                <a:ea typeface="Source Sans Pro" panose="020B0503030403020204" pitchFamily="34" charset="0"/>
              </a:rPr>
              <a:t>)</a:t>
            </a:r>
            <a:endParaRPr lang="en-GB" sz="1800" kern="0" dirty="0">
              <a:solidFill>
                <a:srgbClr val="1C3D74"/>
              </a:solidFill>
              <a:latin typeface="Arial" panose="020B0604020202020204" pitchFamily="34" charset="0"/>
              <a:ea typeface="Source Sans Pro" panose="020B0503030403020204" pitchFamily="34" charset="0"/>
            </a:endParaRPr>
          </a:p>
          <a:p>
            <a:pPr marL="0" indent="0" defTabSz="514350">
              <a:lnSpc>
                <a:spcPct val="80000"/>
              </a:lnSpc>
              <a:spcBef>
                <a:spcPts val="675"/>
              </a:spcBef>
              <a:buNone/>
              <a:defRPr/>
            </a:pPr>
            <a:endParaRPr lang="en-GB" sz="18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With someone in a firm/chambers/organisation you want to work for or someone on your desired career path (e.g. future joiner)</a:t>
            </a:r>
          </a:p>
          <a:p>
            <a:pPr marL="0" indent="0" defTabSz="514350">
              <a:lnSpc>
                <a:spcPct val="80000"/>
              </a:lnSpc>
              <a:spcBef>
                <a:spcPts val="675"/>
              </a:spcBef>
              <a:buNone/>
              <a:defRPr/>
            </a:pPr>
            <a:endParaRPr lang="en-GB" sz="18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Focus is on gathering information </a:t>
            </a:r>
            <a:r>
              <a:rPr lang="en-GB" sz="1800" kern="0" dirty="0" smtClean="0">
                <a:solidFill>
                  <a:srgbClr val="1C3D74"/>
                </a:solidFill>
                <a:latin typeface="Arial" panose="020B0604020202020204" pitchFamily="34" charset="0"/>
                <a:ea typeface="Source Sans Pro" panose="020B0503030403020204" pitchFamily="34" charset="0"/>
              </a:rPr>
              <a:t>(</a:t>
            </a:r>
            <a:r>
              <a:rPr lang="en-GB" sz="1800" u="sng" kern="0" dirty="0" smtClean="0">
                <a:solidFill>
                  <a:srgbClr val="1C3D74"/>
                </a:solidFill>
                <a:latin typeface="Arial" panose="020B0604020202020204" pitchFamily="34" charset="0"/>
                <a:ea typeface="Source Sans Pro" panose="020B0503030403020204" pitchFamily="34" charset="0"/>
              </a:rPr>
              <a:t>NOT about getting </a:t>
            </a:r>
            <a:r>
              <a:rPr lang="en-GB" sz="1800" u="sng" kern="0" dirty="0">
                <a:solidFill>
                  <a:srgbClr val="1C3D74"/>
                </a:solidFill>
                <a:latin typeface="Arial" panose="020B0604020202020204" pitchFamily="34" charset="0"/>
                <a:ea typeface="Source Sans Pro" panose="020B0503030403020204" pitchFamily="34" charset="0"/>
              </a:rPr>
              <a:t>a </a:t>
            </a:r>
            <a:r>
              <a:rPr lang="en-GB" sz="1800" u="sng" kern="0" dirty="0" smtClean="0">
                <a:solidFill>
                  <a:srgbClr val="1C3D74"/>
                </a:solidFill>
                <a:latin typeface="Arial" panose="020B0604020202020204" pitchFamily="34" charset="0"/>
                <a:ea typeface="Source Sans Pro" panose="020B0503030403020204" pitchFamily="34" charset="0"/>
              </a:rPr>
              <a:t>job</a:t>
            </a:r>
            <a:r>
              <a:rPr lang="en-GB" sz="1800" kern="0" dirty="0" smtClean="0">
                <a:solidFill>
                  <a:srgbClr val="1C3D74"/>
                </a:solidFill>
                <a:latin typeface="Arial" panose="020B0604020202020204" pitchFamily="34" charset="0"/>
                <a:ea typeface="Source Sans Pro" panose="020B0503030403020204" pitchFamily="34" charset="0"/>
              </a:rPr>
              <a:t>)</a:t>
            </a:r>
            <a:endParaRPr lang="en-GB" sz="1800" kern="0" dirty="0">
              <a:solidFill>
                <a:srgbClr val="1C3D74"/>
              </a:solidFill>
              <a:latin typeface="Arial" panose="020B0604020202020204" pitchFamily="34" charset="0"/>
              <a:ea typeface="Source Sans Pro" panose="020B0503030403020204" pitchFamily="34" charset="0"/>
            </a:endParaRPr>
          </a:p>
          <a:p>
            <a:pPr marL="257175" lvl="1" indent="0" defTabSz="514350">
              <a:lnSpc>
                <a:spcPct val="80000"/>
              </a:lnSpc>
              <a:spcBef>
                <a:spcPts val="675"/>
              </a:spcBef>
              <a:buNone/>
              <a:defRPr/>
            </a:pPr>
            <a:endParaRPr lang="en-GB" sz="18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Ask intelligent questions (do your research before hand)</a:t>
            </a:r>
          </a:p>
          <a:p>
            <a:pPr marL="0" indent="0" defTabSz="514350">
              <a:lnSpc>
                <a:spcPct val="80000"/>
              </a:lnSpc>
              <a:spcBef>
                <a:spcPts val="675"/>
              </a:spcBef>
              <a:buNone/>
              <a:defRPr/>
            </a:pPr>
            <a:endParaRPr lang="en-GB" sz="18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Think of what you contribute to the conversation – they are likely to want</a:t>
            </a:r>
            <a:r>
              <a:rPr lang="en-GB" sz="1800" kern="0" dirty="0">
                <a:solidFill>
                  <a:srgbClr val="000000"/>
                </a:solidFill>
                <a:latin typeface="Arial" panose="020B0604020202020204" pitchFamily="34" charset="0"/>
                <a:ea typeface="Source Sans Pro" panose="020B0503030403020204" pitchFamily="34" charset="0"/>
              </a:rPr>
              <a:t> </a:t>
            </a:r>
            <a:r>
              <a:rPr lang="en-GB" sz="1800" kern="0" dirty="0">
                <a:solidFill>
                  <a:srgbClr val="1C3D74"/>
                </a:solidFill>
                <a:latin typeface="Arial" panose="020B0604020202020204" pitchFamily="34" charset="0"/>
                <a:ea typeface="Source Sans Pro" panose="020B0503030403020204" pitchFamily="34" charset="0"/>
              </a:rPr>
              <a:t>to know about you too</a:t>
            </a:r>
          </a:p>
          <a:p>
            <a:pPr marL="192881" indent="-192881" defTabSz="514350">
              <a:lnSpc>
                <a:spcPct val="80000"/>
              </a:lnSpc>
              <a:defRPr/>
            </a:pPr>
            <a:endParaRPr lang="en-GB" sz="1350" kern="0" dirty="0">
              <a:solidFill>
                <a:srgbClr val="000000"/>
              </a:solidFill>
            </a:endParaRPr>
          </a:p>
        </p:txBody>
      </p:sp>
    </p:spTree>
    <p:extLst>
      <p:ext uri="{BB962C8B-B14F-4D97-AF65-F5344CB8AC3E}">
        <p14:creationId xmlns:p14="http://schemas.microsoft.com/office/powerpoint/2010/main" val="270096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7" name="Rectangle 2"/>
          <p:cNvSpPr txBox="1">
            <a:spLocks noChangeArrowheads="1"/>
          </p:cNvSpPr>
          <p:nvPr/>
        </p:nvSpPr>
        <p:spPr bwMode="auto">
          <a:xfrm>
            <a:off x="131325" y="158963"/>
            <a:ext cx="5685235"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3200" kern="0" dirty="0" smtClean="0">
                <a:solidFill>
                  <a:srgbClr val="1C3D74"/>
                </a:solidFill>
                <a:latin typeface="Arial" panose="020B0604020202020204" pitchFamily="34" charset="0"/>
                <a:ea typeface="Source Sans Pro" panose="020B0503030403020204" pitchFamily="34" charset="0"/>
              </a:rPr>
              <a:t>Purpose of this session</a:t>
            </a:r>
            <a:endParaRPr lang="en-GB" sz="3200" kern="0" dirty="0">
              <a:solidFill>
                <a:srgbClr val="1C3D74"/>
              </a:solidFill>
              <a:latin typeface="Arial" panose="020B0604020202020204" pitchFamily="34" charset="0"/>
              <a:ea typeface="Source Sans Pro" panose="020B0503030403020204" pitchFamily="34" charset="0"/>
            </a:endParaRPr>
          </a:p>
        </p:txBody>
      </p:sp>
      <p:sp>
        <p:nvSpPr>
          <p:cNvPr id="10" name="Rectangle 3"/>
          <p:cNvSpPr txBox="1">
            <a:spLocks noChangeArrowheads="1"/>
          </p:cNvSpPr>
          <p:nvPr/>
        </p:nvSpPr>
        <p:spPr bwMode="auto">
          <a:xfrm>
            <a:off x="69448" y="1134319"/>
            <a:ext cx="8930173" cy="36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92881" indent="-192881" defTabSz="514350">
              <a:lnSpc>
                <a:spcPct val="80000"/>
              </a:lnSpc>
              <a:spcBef>
                <a:spcPts val="675"/>
              </a:spcBef>
              <a:defRPr/>
            </a:pPr>
            <a:r>
              <a:rPr lang="en-GB" sz="2400" b="1" kern="0" dirty="0" smtClean="0">
                <a:solidFill>
                  <a:srgbClr val="1C3D74"/>
                </a:solidFill>
                <a:latin typeface="Arial" panose="020B0604020202020204" pitchFamily="34" charset="0"/>
                <a:ea typeface="Source Sans Pro" panose="020B0503030403020204" pitchFamily="34" charset="0"/>
              </a:rPr>
              <a:t>Provide </a:t>
            </a:r>
            <a:r>
              <a:rPr lang="en-GB" sz="2400" b="1" kern="0" dirty="0">
                <a:solidFill>
                  <a:srgbClr val="1C3D74"/>
                </a:solidFill>
                <a:latin typeface="Arial" panose="020B0604020202020204" pitchFamily="34" charset="0"/>
                <a:ea typeface="Source Sans Pro" panose="020B0503030403020204" pitchFamily="34" charset="0"/>
              </a:rPr>
              <a:t>an overview </a:t>
            </a:r>
            <a:r>
              <a:rPr lang="en-GB" sz="2400" kern="0" dirty="0">
                <a:solidFill>
                  <a:srgbClr val="1C3D74"/>
                </a:solidFill>
                <a:latin typeface="Arial" panose="020B0604020202020204" pitchFamily="34" charset="0"/>
                <a:ea typeface="Source Sans Pro" panose="020B0503030403020204" pitchFamily="34" charset="0"/>
              </a:rPr>
              <a:t>of online networking and why it is important</a:t>
            </a:r>
          </a:p>
          <a:p>
            <a:pPr marL="192881" indent="-192881" defTabSz="514350">
              <a:lnSpc>
                <a:spcPct val="80000"/>
              </a:lnSpc>
              <a:spcBef>
                <a:spcPts val="675"/>
              </a:spcBef>
              <a:defRPr/>
            </a:pPr>
            <a:endParaRPr lang="en-GB" sz="24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2400" b="1" kern="0" dirty="0">
                <a:solidFill>
                  <a:srgbClr val="1C3D74"/>
                </a:solidFill>
                <a:latin typeface="Arial" panose="020B0604020202020204" pitchFamily="34" charset="0"/>
                <a:ea typeface="Source Sans Pro" panose="020B0503030403020204" pitchFamily="34" charset="0"/>
              </a:rPr>
              <a:t>Give you some tips </a:t>
            </a:r>
            <a:r>
              <a:rPr lang="en-GB" sz="2400" kern="0" dirty="0">
                <a:solidFill>
                  <a:srgbClr val="1C3D74"/>
                </a:solidFill>
                <a:latin typeface="Arial" panose="020B0604020202020204" pitchFamily="34" charset="0"/>
                <a:ea typeface="Source Sans Pro" panose="020B0503030403020204" pitchFamily="34" charset="0"/>
              </a:rPr>
              <a:t>on building a professional brand and online presence (focus on LinkedIn)</a:t>
            </a:r>
          </a:p>
          <a:p>
            <a:pPr marL="192881" indent="-192881" defTabSz="514350">
              <a:lnSpc>
                <a:spcPct val="80000"/>
              </a:lnSpc>
              <a:spcBef>
                <a:spcPts val="675"/>
              </a:spcBef>
              <a:defRPr/>
            </a:pPr>
            <a:endParaRPr lang="en-GB" sz="24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2400" b="1" kern="0" dirty="0">
                <a:solidFill>
                  <a:srgbClr val="1C3D74"/>
                </a:solidFill>
                <a:latin typeface="Arial" panose="020B0604020202020204" pitchFamily="34" charset="0"/>
                <a:ea typeface="Source Sans Pro" panose="020B0503030403020204" pitchFamily="34" charset="0"/>
              </a:rPr>
              <a:t>Outline the career benefits </a:t>
            </a:r>
            <a:r>
              <a:rPr lang="en-GB" sz="2400" kern="0" dirty="0">
                <a:solidFill>
                  <a:srgbClr val="1C3D74"/>
                </a:solidFill>
                <a:latin typeface="Arial" panose="020B0604020202020204" pitchFamily="34" charset="0"/>
                <a:ea typeface="Source Sans Pro" panose="020B0503030403020204" pitchFamily="34" charset="0"/>
              </a:rPr>
              <a:t>of professional networking, especially informational interviews </a:t>
            </a:r>
          </a:p>
          <a:p>
            <a:pPr marL="192881" indent="-192881" defTabSz="514350">
              <a:lnSpc>
                <a:spcPct val="80000"/>
              </a:lnSpc>
              <a:defRPr/>
            </a:pPr>
            <a:endParaRPr lang="en-GB" sz="1350" kern="0" dirty="0">
              <a:solidFill>
                <a:srgbClr val="000000"/>
              </a:solidFill>
            </a:endParaRPr>
          </a:p>
        </p:txBody>
      </p:sp>
    </p:spTree>
    <p:extLst>
      <p:ext uri="{BB962C8B-B14F-4D97-AF65-F5344CB8AC3E}">
        <p14:creationId xmlns:p14="http://schemas.microsoft.com/office/powerpoint/2010/main" val="14826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1"/>
          <p:cNvPicPr>
            <a:picLocks noChangeAspect="1"/>
          </p:cNvPicPr>
          <p:nvPr/>
        </p:nvPicPr>
        <p:blipFill>
          <a:blip r:embed="rId3">
            <a:extLst>
              <a:ext uri="{28A0092B-C50C-407E-A947-70E740481C1C}">
                <a14:useLocalDpi xmlns:a14="http://schemas.microsoft.com/office/drawing/2010/main" val="0"/>
              </a:ext>
            </a:extLst>
          </a:blip>
          <a:srcRect l="9686" t="23241" r="13333" b="4723"/>
          <a:stretch>
            <a:fillRect/>
          </a:stretch>
        </p:blipFill>
        <p:spPr bwMode="auto">
          <a:xfrm>
            <a:off x="242723" y="209006"/>
            <a:ext cx="7021427" cy="369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2"/>
          <p:cNvSpPr txBox="1">
            <a:spLocks noChangeArrowheads="1"/>
          </p:cNvSpPr>
          <p:nvPr/>
        </p:nvSpPr>
        <p:spPr bwMode="auto">
          <a:xfrm>
            <a:off x="1464470" y="4067176"/>
            <a:ext cx="58614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1800" i="1" dirty="0">
                <a:solidFill>
                  <a:srgbClr val="1C3D74"/>
                </a:solidFill>
                <a:latin typeface="Arial" panose="020B0604020202020204" pitchFamily="34" charset="0"/>
                <a:ea typeface="Source Sans Pro" panose="020B0503030403020204" pitchFamily="34" charset="0"/>
                <a:cs typeface="Arial" panose="020B0604020202020204" pitchFamily="34" charset="0"/>
              </a:rPr>
              <a:t>Taken from Steve Dalton’s ‘The 2-hour job search’ </a:t>
            </a:r>
          </a:p>
        </p:txBody>
      </p:sp>
    </p:spTree>
    <p:extLst>
      <p:ext uri="{BB962C8B-B14F-4D97-AF65-F5344CB8AC3E}">
        <p14:creationId xmlns:p14="http://schemas.microsoft.com/office/powerpoint/2010/main" val="141725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821038" cy="477054"/>
          </a:xfrm>
          <a:prstGeom prst="rect">
            <a:avLst/>
          </a:prstGeom>
        </p:spPr>
        <p:txBody>
          <a:bodyPr wrap="square">
            <a:spAutoFit/>
          </a:bodyPr>
          <a:lstStyle/>
          <a:p>
            <a:pPr algn="ctr"/>
            <a:r>
              <a:rPr lang="en-GB" sz="2500" b="1" kern="0" dirty="0">
                <a:solidFill>
                  <a:srgbClr val="1C3D74"/>
                </a:solidFill>
                <a:latin typeface="Arial" panose="020B0604020202020204" pitchFamily="34" charset="0"/>
                <a:ea typeface="Source Sans Pro" panose="020B0503030403020204" pitchFamily="34" charset="0"/>
              </a:rPr>
              <a:t>Using social media for professional networking</a:t>
            </a:r>
          </a:p>
        </p:txBody>
      </p:sp>
      <p:sp>
        <p:nvSpPr>
          <p:cNvPr id="4" name="TextBox 3"/>
          <p:cNvSpPr txBox="1"/>
          <p:nvPr/>
        </p:nvSpPr>
        <p:spPr>
          <a:xfrm>
            <a:off x="2671345" y="3883238"/>
            <a:ext cx="2471295" cy="248209"/>
          </a:xfrm>
          <a:prstGeom prst="rect">
            <a:avLst/>
          </a:prstGeom>
          <a:noFill/>
        </p:spPr>
        <p:txBody>
          <a:bodyPr wrap="square" rtlCol="0">
            <a:spAutoFit/>
          </a:bodyPr>
          <a:lstStyle/>
          <a:p>
            <a:pPr algn="ctr"/>
            <a:r>
              <a:rPr lang="en-GB" sz="1013" i="1" dirty="0">
                <a:latin typeface="Arial" panose="020B0604020202020204" pitchFamily="34" charset="0"/>
                <a:ea typeface="Source Sans Pro" panose="020B0503030403020204" pitchFamily="34" charset="0"/>
              </a:rPr>
              <a:t>Image by dole777 on </a:t>
            </a:r>
            <a:r>
              <a:rPr lang="en-GB" sz="1013" i="1" dirty="0" err="1">
                <a:latin typeface="Arial" panose="020B0604020202020204" pitchFamily="34" charset="0"/>
                <a:ea typeface="Source Sans Pro" panose="020B0503030403020204" pitchFamily="34" charset="0"/>
              </a:rPr>
              <a:t>Unsplash</a:t>
            </a:r>
            <a:endParaRPr lang="en-GB" sz="1013" i="1" dirty="0">
              <a:latin typeface="Arial" panose="020B0604020202020204" pitchFamily="34" charset="0"/>
              <a:ea typeface="Source Sans Pro" panose="020B0503030403020204" pitchFamily="34" charset="0"/>
            </a:endParaRPr>
          </a:p>
        </p:txBody>
      </p:sp>
      <p:pic>
        <p:nvPicPr>
          <p:cNvPr id="2" name="Picture 1"/>
          <p:cNvPicPr>
            <a:picLocks noChangeAspect="1"/>
          </p:cNvPicPr>
          <p:nvPr/>
        </p:nvPicPr>
        <p:blipFill rotWithShape="1">
          <a:blip r:embed="rId2"/>
          <a:srcRect l="17890" t="25178" r="19397" b="13830"/>
          <a:stretch/>
        </p:blipFill>
        <p:spPr>
          <a:xfrm>
            <a:off x="1035996" y="607569"/>
            <a:ext cx="5749047" cy="3145154"/>
          </a:xfrm>
          <a:prstGeom prst="rect">
            <a:avLst/>
          </a:prstGeom>
        </p:spPr>
      </p:pic>
    </p:spTree>
    <p:extLst>
      <p:ext uri="{BB962C8B-B14F-4D97-AF65-F5344CB8AC3E}">
        <p14:creationId xmlns:p14="http://schemas.microsoft.com/office/powerpoint/2010/main" val="2722052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7" name="Rectangle 2"/>
          <p:cNvSpPr txBox="1">
            <a:spLocks noChangeArrowheads="1"/>
          </p:cNvSpPr>
          <p:nvPr/>
        </p:nvSpPr>
        <p:spPr bwMode="auto">
          <a:xfrm>
            <a:off x="150476" y="-13751"/>
            <a:ext cx="8017247" cy="4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2500" kern="0" dirty="0">
                <a:solidFill>
                  <a:srgbClr val="1C3D74"/>
                </a:solidFill>
                <a:latin typeface="Arial" panose="020B0604020202020204" pitchFamily="34" charset="0"/>
                <a:ea typeface="Source Sans Pro" panose="020B0503030403020204" pitchFamily="34" charset="0"/>
              </a:rPr>
              <a:t>The career benefits of using social media</a:t>
            </a:r>
          </a:p>
        </p:txBody>
      </p:sp>
      <p:sp>
        <p:nvSpPr>
          <p:cNvPr id="10" name="Rectangle 3"/>
          <p:cNvSpPr txBox="1">
            <a:spLocks noChangeArrowheads="1"/>
          </p:cNvSpPr>
          <p:nvPr/>
        </p:nvSpPr>
        <p:spPr bwMode="auto">
          <a:xfrm>
            <a:off x="150476" y="674221"/>
            <a:ext cx="7210931" cy="347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514350">
              <a:lnSpc>
                <a:spcPct val="80000"/>
              </a:lnSpc>
              <a:spcBef>
                <a:spcPts val="675"/>
              </a:spcBef>
              <a:buNone/>
              <a:defRPr/>
            </a:pPr>
            <a:r>
              <a:rPr lang="en-GB" sz="1500" kern="0" dirty="0">
                <a:solidFill>
                  <a:srgbClr val="000000"/>
                </a:solidFill>
                <a:latin typeface="Arial" panose="020B0604020202020204" pitchFamily="34" charset="0"/>
                <a:ea typeface="Source Sans Pro" panose="020B0503030403020204" pitchFamily="34" charset="0"/>
                <a:hlinkClick r:id="rId3"/>
              </a:rPr>
              <a:t>Taken from an article on </a:t>
            </a:r>
            <a:r>
              <a:rPr lang="en-GB" sz="1500" kern="0" dirty="0" err="1">
                <a:solidFill>
                  <a:srgbClr val="000000"/>
                </a:solidFill>
                <a:latin typeface="Arial" panose="020B0604020202020204" pitchFamily="34" charset="0"/>
                <a:ea typeface="Source Sans Pro" panose="020B0503030403020204" pitchFamily="34" charset="0"/>
                <a:hlinkClick r:id="rId3"/>
              </a:rPr>
              <a:t>LawCareers.Net</a:t>
            </a:r>
            <a:r>
              <a:rPr lang="en-GB" sz="1500" kern="0" dirty="0">
                <a:solidFill>
                  <a:srgbClr val="000000"/>
                </a:solidFill>
                <a:latin typeface="Arial" panose="020B0604020202020204" pitchFamily="34" charset="0"/>
                <a:ea typeface="Source Sans Pro" panose="020B0503030403020204" pitchFamily="34" charset="0"/>
                <a:hlinkClick r:id="rId3"/>
              </a:rPr>
              <a:t>, ‘Aspiring lawyers: a guide to social media’</a:t>
            </a:r>
            <a:endParaRPr lang="en-GB" sz="1500" kern="0" dirty="0">
              <a:solidFill>
                <a:srgbClr val="000000"/>
              </a:solidFill>
              <a:latin typeface="Arial" panose="020B0604020202020204" pitchFamily="34" charset="0"/>
              <a:ea typeface="Source Sans Pro" panose="020B0503030403020204" pitchFamily="34" charset="0"/>
            </a:endParaRPr>
          </a:p>
          <a:p>
            <a:pPr marL="0" indent="0" defTabSz="514350">
              <a:lnSpc>
                <a:spcPct val="80000"/>
              </a:lnSpc>
              <a:spcBef>
                <a:spcPts val="675"/>
              </a:spcBef>
              <a:buNone/>
              <a:defRPr/>
            </a:pPr>
            <a:endParaRPr lang="en-GB" sz="1500" kern="0" dirty="0">
              <a:solidFill>
                <a:srgbClr val="000000"/>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1800" b="1" kern="0" dirty="0" smtClean="0">
                <a:solidFill>
                  <a:srgbClr val="1C3D74"/>
                </a:solidFill>
                <a:latin typeface="Arial" panose="020B0604020202020204" pitchFamily="34" charset="0"/>
                <a:ea typeface="Source Sans Pro" panose="020B0503030403020204" pitchFamily="34" charset="0"/>
              </a:rPr>
              <a:t>Develops commercial </a:t>
            </a:r>
            <a:r>
              <a:rPr lang="en-GB" sz="1800" b="1" kern="0" dirty="0">
                <a:solidFill>
                  <a:srgbClr val="1C3D74"/>
                </a:solidFill>
                <a:latin typeface="Arial" panose="020B0604020202020204" pitchFamily="34" charset="0"/>
                <a:ea typeface="Source Sans Pro" panose="020B0503030403020204" pitchFamily="34" charset="0"/>
              </a:rPr>
              <a:t>awareness</a:t>
            </a:r>
          </a:p>
          <a:p>
            <a:pPr marL="492919" lvl="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learn new ideas, keep up to date with trends, news and updates</a:t>
            </a:r>
          </a:p>
          <a:p>
            <a:pPr marL="492919" lvl="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engage with content creators and join discussions on issues affecting the </a:t>
            </a:r>
            <a:r>
              <a:rPr lang="en-GB" sz="1800" kern="0" dirty="0" smtClean="0">
                <a:solidFill>
                  <a:srgbClr val="1C3D74"/>
                </a:solidFill>
                <a:latin typeface="Arial" panose="020B0604020202020204" pitchFamily="34" charset="0"/>
                <a:ea typeface="Source Sans Pro" panose="020B0503030403020204" pitchFamily="34" charset="0"/>
              </a:rPr>
              <a:t>sector</a:t>
            </a:r>
          </a:p>
          <a:p>
            <a:pPr marL="492919" lvl="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p</a:t>
            </a:r>
            <a:r>
              <a:rPr lang="en-GB" sz="1800" kern="0" dirty="0" smtClean="0">
                <a:solidFill>
                  <a:srgbClr val="1C3D74"/>
                </a:solidFill>
                <a:latin typeface="Arial" panose="020B0604020202020204" pitchFamily="34" charset="0"/>
                <a:ea typeface="Source Sans Pro" panose="020B0503030403020204" pitchFamily="34" charset="0"/>
              </a:rPr>
              <a:t>rovides practical examples for applications and interviews</a:t>
            </a:r>
            <a:endParaRPr lang="en-GB" sz="1800" kern="0" dirty="0">
              <a:solidFill>
                <a:srgbClr val="1C3D74"/>
              </a:solidFill>
              <a:latin typeface="Arial" panose="020B0604020202020204" pitchFamily="34" charset="0"/>
              <a:ea typeface="Source Sans Pro" panose="020B0503030403020204" pitchFamily="34" charset="0"/>
            </a:endParaRPr>
          </a:p>
          <a:p>
            <a:pPr marL="492919" lvl="1" indent="-192881" defTabSz="514350">
              <a:lnSpc>
                <a:spcPct val="80000"/>
              </a:lnSpc>
              <a:spcBef>
                <a:spcPts val="675"/>
              </a:spcBef>
              <a:defRPr/>
            </a:pPr>
            <a:endParaRPr lang="en-GB" sz="1800" kern="0" dirty="0">
              <a:solidFill>
                <a:srgbClr val="1C3D74"/>
              </a:solidFill>
              <a:latin typeface="Arial" panose="020B0604020202020204" pitchFamily="34" charset="0"/>
              <a:ea typeface="Source Sans Pro" panose="020B0503030403020204" pitchFamily="34" charset="0"/>
            </a:endParaRPr>
          </a:p>
          <a:p>
            <a:pPr marL="192881" indent="-192881" defTabSz="514350">
              <a:lnSpc>
                <a:spcPct val="80000"/>
              </a:lnSpc>
              <a:spcBef>
                <a:spcPts val="675"/>
              </a:spcBef>
              <a:defRPr/>
            </a:pPr>
            <a:r>
              <a:rPr lang="en-GB" sz="1800" b="1" kern="0" dirty="0" smtClean="0">
                <a:solidFill>
                  <a:srgbClr val="1C3D74"/>
                </a:solidFill>
                <a:latin typeface="Arial" panose="020B0604020202020204" pitchFamily="34" charset="0"/>
                <a:ea typeface="Source Sans Pro" panose="020B0503030403020204" pitchFamily="34" charset="0"/>
              </a:rPr>
              <a:t>Creates opportunities</a:t>
            </a:r>
            <a:endParaRPr lang="en-GB" sz="1800" b="1" kern="0" dirty="0">
              <a:solidFill>
                <a:srgbClr val="1C3D74"/>
              </a:solidFill>
              <a:latin typeface="Arial" panose="020B0604020202020204" pitchFamily="34" charset="0"/>
              <a:ea typeface="Source Sans Pro" panose="020B0503030403020204" pitchFamily="34" charset="0"/>
            </a:endParaRPr>
          </a:p>
          <a:p>
            <a:pPr marL="492919" lvl="1" indent="-192881"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t</a:t>
            </a:r>
            <a:r>
              <a:rPr lang="en-GB" sz="1800" kern="0" dirty="0" smtClean="0">
                <a:solidFill>
                  <a:srgbClr val="1C3D74"/>
                </a:solidFill>
                <a:latin typeface="Arial" panose="020B0604020202020204" pitchFamily="34" charset="0"/>
                <a:ea typeface="Source Sans Pro" panose="020B0503030403020204" pitchFamily="34" charset="0"/>
              </a:rPr>
              <a:t>hrough engagement/collaboration </a:t>
            </a:r>
            <a:r>
              <a:rPr lang="en-GB" sz="1800" kern="0" dirty="0">
                <a:solidFill>
                  <a:srgbClr val="1C3D74"/>
                </a:solidFill>
                <a:latin typeface="Arial" panose="020B0604020202020204" pitchFamily="34" charset="0"/>
                <a:ea typeface="Source Sans Pro" panose="020B0503030403020204" pitchFamily="34" charset="0"/>
              </a:rPr>
              <a:t>with </a:t>
            </a:r>
            <a:r>
              <a:rPr lang="en-GB" sz="1800" kern="0" dirty="0" smtClean="0">
                <a:solidFill>
                  <a:srgbClr val="1C3D74"/>
                </a:solidFill>
                <a:latin typeface="Arial" panose="020B0604020202020204" pitchFamily="34" charset="0"/>
                <a:ea typeface="Source Sans Pro" panose="020B0503030403020204" pitchFamily="34" charset="0"/>
              </a:rPr>
              <a:t>peers/industry experts</a:t>
            </a:r>
            <a:endParaRPr lang="en-GB" sz="1800" kern="0" dirty="0">
              <a:solidFill>
                <a:srgbClr val="1C3D74"/>
              </a:solidFill>
              <a:latin typeface="Arial" panose="020B0604020202020204" pitchFamily="34" charset="0"/>
              <a:ea typeface="Source Sans Pro" panose="020B0503030403020204" pitchFamily="34" charset="0"/>
            </a:endParaRPr>
          </a:p>
          <a:p>
            <a:pPr marL="492919" lvl="1" indent="-192881" defTabSz="514350">
              <a:lnSpc>
                <a:spcPct val="80000"/>
              </a:lnSpc>
              <a:spcBef>
                <a:spcPts val="675"/>
              </a:spcBef>
              <a:defRPr/>
            </a:pPr>
            <a:r>
              <a:rPr lang="en-GB" sz="1800" kern="0" dirty="0" smtClean="0">
                <a:solidFill>
                  <a:srgbClr val="1C3D74"/>
                </a:solidFill>
                <a:latin typeface="Arial" panose="020B0604020202020204" pitchFamily="34" charset="0"/>
                <a:ea typeface="Source Sans Pro" panose="020B0503030403020204" pitchFamily="34" charset="0"/>
              </a:rPr>
              <a:t>social </a:t>
            </a:r>
            <a:r>
              <a:rPr lang="en-GB" sz="1800" kern="0" dirty="0">
                <a:solidFill>
                  <a:srgbClr val="1C3D74"/>
                </a:solidFill>
                <a:latin typeface="Arial" panose="020B0604020202020204" pitchFamily="34" charset="0"/>
                <a:ea typeface="Source Sans Pro" panose="020B0503030403020204" pitchFamily="34" charset="0"/>
              </a:rPr>
              <a:t>media </a:t>
            </a:r>
            <a:r>
              <a:rPr lang="en-GB" sz="1800" kern="0" dirty="0" smtClean="0">
                <a:solidFill>
                  <a:srgbClr val="1C3D74"/>
                </a:solidFill>
                <a:latin typeface="Arial" panose="020B0604020202020204" pitchFamily="34" charset="0"/>
                <a:ea typeface="Source Sans Pro" panose="020B0503030403020204" pitchFamily="34" charset="0"/>
              </a:rPr>
              <a:t>ambassador</a:t>
            </a:r>
            <a:endParaRPr lang="en-GB" sz="1800" kern="0" dirty="0">
              <a:solidFill>
                <a:srgbClr val="1C3D74"/>
              </a:solidFill>
              <a:latin typeface="Arial" panose="020B0604020202020204" pitchFamily="34" charset="0"/>
              <a:ea typeface="Source Sans Pro" panose="020B0503030403020204" pitchFamily="34" charset="0"/>
            </a:endParaRPr>
          </a:p>
        </p:txBody>
      </p:sp>
    </p:spTree>
    <p:extLst>
      <p:ext uri="{BB962C8B-B14F-4D97-AF65-F5344CB8AC3E}">
        <p14:creationId xmlns:p14="http://schemas.microsoft.com/office/powerpoint/2010/main" val="22386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1905" y="0"/>
            <a:ext cx="7821038" cy="553998"/>
          </a:xfrm>
          <a:prstGeom prst="rect">
            <a:avLst/>
          </a:prstGeom>
        </p:spPr>
        <p:txBody>
          <a:bodyPr wrap="square">
            <a:spAutoFit/>
          </a:bodyPr>
          <a:lstStyle/>
          <a:p>
            <a:pPr algn="ctr"/>
            <a:r>
              <a:rPr lang="en-GB" sz="3000" b="1" kern="0" dirty="0">
                <a:solidFill>
                  <a:srgbClr val="1C3D74"/>
                </a:solidFill>
                <a:latin typeface="Arial" panose="020B0604020202020204" pitchFamily="34" charset="0"/>
                <a:ea typeface="Source Sans Pro" panose="020B0503030403020204" pitchFamily="34" charset="0"/>
              </a:rPr>
              <a:t>Online/virtual professional networking</a:t>
            </a:r>
          </a:p>
        </p:txBody>
      </p:sp>
      <p:sp>
        <p:nvSpPr>
          <p:cNvPr id="4" name="TextBox 3"/>
          <p:cNvSpPr txBox="1"/>
          <p:nvPr/>
        </p:nvSpPr>
        <p:spPr>
          <a:xfrm>
            <a:off x="3697284" y="4075624"/>
            <a:ext cx="2517886" cy="248870"/>
          </a:xfrm>
          <a:prstGeom prst="rect">
            <a:avLst/>
          </a:prstGeom>
          <a:noFill/>
        </p:spPr>
        <p:txBody>
          <a:bodyPr wrap="square" rtlCol="0">
            <a:spAutoFit/>
          </a:bodyPr>
          <a:lstStyle/>
          <a:p>
            <a:pPr algn="ctr"/>
            <a:r>
              <a:rPr lang="en-GB" sz="1013" i="1" dirty="0">
                <a:latin typeface="Arial" panose="020B0604020202020204" pitchFamily="34" charset="0"/>
                <a:ea typeface="Source Sans Pro" panose="020B0503030403020204" pitchFamily="34" charset="0"/>
              </a:rPr>
              <a:t>Image by Wes Hicks on </a:t>
            </a:r>
            <a:r>
              <a:rPr lang="en-GB" sz="1013" i="1" dirty="0" err="1">
                <a:latin typeface="Arial" panose="020B0604020202020204" pitchFamily="34" charset="0"/>
                <a:ea typeface="Source Sans Pro" panose="020B0503030403020204" pitchFamily="34" charset="0"/>
              </a:rPr>
              <a:t>Unsplash</a:t>
            </a:r>
            <a:endParaRPr lang="en-GB" sz="1013" i="1" dirty="0">
              <a:latin typeface="Arial" panose="020B0604020202020204" pitchFamily="34" charset="0"/>
              <a:ea typeface="Source Sans Pro" panose="020B0503030403020204" pitchFamily="34" charset="0"/>
            </a:endParaRPr>
          </a:p>
        </p:txBody>
      </p:sp>
      <p:pic>
        <p:nvPicPr>
          <p:cNvPr id="3" name="Picture 2"/>
          <p:cNvPicPr>
            <a:picLocks noChangeAspect="1"/>
          </p:cNvPicPr>
          <p:nvPr/>
        </p:nvPicPr>
        <p:blipFill rotWithShape="1">
          <a:blip r:embed="rId2"/>
          <a:srcRect l="23156" t="24611" r="23972" b="12978"/>
          <a:stretch/>
        </p:blipFill>
        <p:spPr>
          <a:xfrm>
            <a:off x="2368012" y="553998"/>
            <a:ext cx="5188823" cy="3445296"/>
          </a:xfrm>
          <a:prstGeom prst="rect">
            <a:avLst/>
          </a:prstGeom>
        </p:spPr>
      </p:pic>
    </p:spTree>
    <p:extLst>
      <p:ext uri="{BB962C8B-B14F-4D97-AF65-F5344CB8AC3E}">
        <p14:creationId xmlns:p14="http://schemas.microsoft.com/office/powerpoint/2010/main" val="1425156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7" name="Rectangle 2"/>
          <p:cNvSpPr txBox="1">
            <a:spLocks noChangeArrowheads="1"/>
          </p:cNvSpPr>
          <p:nvPr/>
        </p:nvSpPr>
        <p:spPr bwMode="auto">
          <a:xfrm>
            <a:off x="213416" y="48127"/>
            <a:ext cx="7700989" cy="49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2500" b="0" kern="0" dirty="0">
                <a:solidFill>
                  <a:srgbClr val="1C3D74"/>
                </a:solidFill>
                <a:latin typeface="Arial" panose="020B0604020202020204" pitchFamily="34" charset="0"/>
                <a:ea typeface="Source Sans Pro" panose="020B0503030403020204" pitchFamily="34" charset="0"/>
              </a:rPr>
              <a:t>Online/virtual professional networking tips</a:t>
            </a:r>
          </a:p>
        </p:txBody>
      </p:sp>
      <p:sp>
        <p:nvSpPr>
          <p:cNvPr id="10" name="Rectangle 3"/>
          <p:cNvSpPr txBox="1">
            <a:spLocks noChangeArrowheads="1"/>
          </p:cNvSpPr>
          <p:nvPr/>
        </p:nvSpPr>
        <p:spPr bwMode="auto">
          <a:xfrm>
            <a:off x="88599" y="801800"/>
            <a:ext cx="8911022" cy="374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Set </a:t>
            </a:r>
            <a:r>
              <a:rPr lang="en-GB" sz="1800" kern="0" dirty="0" smtClean="0">
                <a:solidFill>
                  <a:srgbClr val="1C3D74"/>
                </a:solidFill>
                <a:latin typeface="Arial" panose="020B0604020202020204" pitchFamily="34" charset="0"/>
                <a:ea typeface="Source Sans Pro" panose="020B0503030403020204" pitchFamily="34" charset="0"/>
              </a:rPr>
              <a:t>clear </a:t>
            </a:r>
            <a:r>
              <a:rPr lang="en-GB" sz="1800" kern="0" dirty="0">
                <a:solidFill>
                  <a:srgbClr val="1C3D74"/>
                </a:solidFill>
                <a:latin typeface="Arial" panose="020B0604020202020204" pitchFamily="34" charset="0"/>
                <a:ea typeface="Source Sans Pro" panose="020B0503030403020204" pitchFamily="34" charset="0"/>
              </a:rPr>
              <a:t>objectives (e.g</a:t>
            </a:r>
            <a:r>
              <a:rPr lang="en-GB" sz="1800" kern="0" dirty="0" smtClean="0">
                <a:solidFill>
                  <a:srgbClr val="1C3D74"/>
                </a:solidFill>
                <a:latin typeface="Arial" panose="020B0604020202020204" pitchFamily="34" charset="0"/>
                <a:ea typeface="Source Sans Pro" panose="020B0503030403020204" pitchFamily="34" charset="0"/>
              </a:rPr>
              <a:t>. explore career options, gain first-hand insights)</a:t>
            </a:r>
            <a:endParaRPr lang="en-GB" sz="1800" kern="0" dirty="0">
              <a:solidFill>
                <a:srgbClr val="1C3D74"/>
              </a:solidFill>
              <a:latin typeface="Arial" panose="020B0604020202020204" pitchFamily="34" charset="0"/>
              <a:ea typeface="Source Sans Pro" panose="020B0503030403020204" pitchFamily="34" charset="0"/>
            </a:endParaRPr>
          </a:p>
          <a:p>
            <a:pPr marL="0" indent="0" defTabSz="514350">
              <a:lnSpc>
                <a:spcPct val="80000"/>
              </a:lnSpc>
              <a:spcBef>
                <a:spcPts val="675"/>
              </a:spcBef>
              <a:buNone/>
              <a:defRPr/>
            </a:pP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Maximise opportunities to connect with recruiters, alumni and other </a:t>
            </a:r>
            <a:r>
              <a:rPr lang="en-GB" sz="1800" kern="0" dirty="0" smtClean="0">
                <a:solidFill>
                  <a:srgbClr val="1C3D74"/>
                </a:solidFill>
                <a:latin typeface="Arial" panose="020B0604020202020204" pitchFamily="34" charset="0"/>
                <a:ea typeface="Source Sans Pro" panose="020B0503030403020204" pitchFamily="34" charset="0"/>
              </a:rPr>
              <a:t>professionals</a:t>
            </a:r>
          </a:p>
          <a:p>
            <a:pPr defTabSz="514350">
              <a:lnSpc>
                <a:spcPct val="80000"/>
              </a:lnSpc>
              <a:spcBef>
                <a:spcPts val="675"/>
              </a:spcBef>
              <a:defRPr/>
            </a:pP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Read </a:t>
            </a:r>
            <a:r>
              <a:rPr lang="en-GB" sz="1800" kern="0" dirty="0" smtClean="0">
                <a:solidFill>
                  <a:srgbClr val="1C3D74"/>
                </a:solidFill>
                <a:latin typeface="Arial" panose="020B0604020202020204" pitchFamily="34" charset="0"/>
                <a:ea typeface="Source Sans Pro" panose="020B0503030403020204" pitchFamily="34" charset="0"/>
              </a:rPr>
              <a:t>and implement useful </a:t>
            </a:r>
            <a:r>
              <a:rPr lang="en-GB" sz="1800" kern="0" dirty="0">
                <a:solidFill>
                  <a:srgbClr val="1C3D74"/>
                </a:solidFill>
                <a:latin typeface="Arial" panose="020B0604020202020204" pitchFamily="34" charset="0"/>
                <a:ea typeface="Source Sans Pro" panose="020B0503030403020204" pitchFamily="34" charset="0"/>
              </a:rPr>
              <a:t>advice and guidance on </a:t>
            </a:r>
            <a:r>
              <a:rPr lang="en-GB" sz="1800" kern="0" dirty="0" smtClean="0">
                <a:solidFill>
                  <a:srgbClr val="1C3D74"/>
                </a:solidFill>
                <a:latin typeface="Arial" panose="020B0604020202020204" pitchFamily="34" charset="0"/>
                <a:ea typeface="Source Sans Pro" panose="020B0503030403020204" pitchFamily="34" charset="0"/>
              </a:rPr>
              <a:t>online/professional networking</a:t>
            </a:r>
          </a:p>
          <a:p>
            <a:pPr defTabSz="514350">
              <a:lnSpc>
                <a:spcPct val="80000"/>
              </a:lnSpc>
              <a:spcBef>
                <a:spcPts val="675"/>
              </a:spcBef>
              <a:defRPr/>
            </a:pP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Present a professional image (e.g. smart attire, professional profile photo and bio)</a:t>
            </a:r>
          </a:p>
          <a:p>
            <a:pPr defTabSz="514350">
              <a:lnSpc>
                <a:spcPct val="80000"/>
              </a:lnSpc>
              <a:spcBef>
                <a:spcPts val="675"/>
              </a:spcBef>
              <a:defRPr/>
            </a:pP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Keep your information up to date</a:t>
            </a:r>
          </a:p>
          <a:p>
            <a:pPr marL="0" indent="0" defTabSz="514350">
              <a:lnSpc>
                <a:spcPct val="80000"/>
              </a:lnSpc>
              <a:spcBef>
                <a:spcPts val="675"/>
              </a:spcBef>
              <a:buNone/>
              <a:defRPr/>
            </a:pP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Practise, practise, practise…..</a:t>
            </a:r>
          </a:p>
          <a:p>
            <a:pPr defTabSz="514350">
              <a:lnSpc>
                <a:spcPct val="80000"/>
              </a:lnSpc>
              <a:spcBef>
                <a:spcPts val="675"/>
              </a:spcBef>
              <a:defRPr/>
            </a:pPr>
            <a:endParaRPr lang="en-GB" sz="1500" kern="0" dirty="0">
              <a:solidFill>
                <a:srgbClr val="000000"/>
              </a:solidFill>
              <a:latin typeface="Arial" panose="020B0604020202020204" pitchFamily="34" charset="0"/>
              <a:ea typeface="Source Sans Pro" panose="020B0503030403020204" pitchFamily="34" charset="0"/>
            </a:endParaRPr>
          </a:p>
          <a:p>
            <a:pPr defTabSz="514350">
              <a:lnSpc>
                <a:spcPct val="80000"/>
              </a:lnSpc>
              <a:spcBef>
                <a:spcPts val="675"/>
              </a:spcBef>
              <a:defRPr/>
            </a:pPr>
            <a:endParaRPr lang="en-GB" sz="1500" kern="0" dirty="0">
              <a:solidFill>
                <a:srgbClr val="000000"/>
              </a:solidFill>
              <a:latin typeface="Arial" panose="020B0604020202020204" pitchFamily="34" charset="0"/>
              <a:ea typeface="Source Sans Pro" panose="020B0503030403020204" pitchFamily="34" charset="0"/>
            </a:endParaRPr>
          </a:p>
        </p:txBody>
      </p:sp>
    </p:spTree>
    <p:extLst>
      <p:ext uri="{BB962C8B-B14F-4D97-AF65-F5344CB8AC3E}">
        <p14:creationId xmlns:p14="http://schemas.microsoft.com/office/powerpoint/2010/main" val="5792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7" name="Rectangle 2"/>
          <p:cNvSpPr txBox="1">
            <a:spLocks noChangeArrowheads="1"/>
          </p:cNvSpPr>
          <p:nvPr/>
        </p:nvSpPr>
        <p:spPr bwMode="auto">
          <a:xfrm>
            <a:off x="150476" y="88924"/>
            <a:ext cx="5685235"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2500" kern="0" dirty="0">
                <a:solidFill>
                  <a:srgbClr val="1C3D74"/>
                </a:solidFill>
                <a:latin typeface="Arial" panose="020B0604020202020204" pitchFamily="34" charset="0"/>
                <a:ea typeface="Source Sans Pro" panose="020B0503030403020204" pitchFamily="34" charset="0"/>
              </a:rPr>
              <a:t>The Queen Mary Alumni Network </a:t>
            </a:r>
          </a:p>
        </p:txBody>
      </p:sp>
      <p:sp>
        <p:nvSpPr>
          <p:cNvPr id="10" name="Rectangle 3"/>
          <p:cNvSpPr txBox="1">
            <a:spLocks noChangeArrowheads="1"/>
          </p:cNvSpPr>
          <p:nvPr/>
        </p:nvSpPr>
        <p:spPr bwMode="auto">
          <a:xfrm>
            <a:off x="2521384" y="725831"/>
            <a:ext cx="6622616" cy="32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defTabSz="514350">
              <a:lnSpc>
                <a:spcPct val="80000"/>
              </a:lnSpc>
              <a:spcBef>
                <a:spcPts val="675"/>
              </a:spcBef>
              <a:defRPr/>
            </a:pPr>
            <a:r>
              <a:rPr lang="en-GB" sz="1800" dirty="0">
                <a:latin typeface="Arial" panose="020B0604020202020204" pitchFamily="34" charset="0"/>
                <a:ea typeface="Source Sans Pro" panose="020B0503030403020204" pitchFamily="34" charset="0"/>
              </a:rPr>
              <a:t>G</a:t>
            </a:r>
            <a:r>
              <a:rPr lang="en-GB" sz="1800" dirty="0" smtClean="0">
                <a:latin typeface="Arial" panose="020B0604020202020204" pitchFamily="34" charset="0"/>
                <a:ea typeface="Source Sans Pro" panose="020B0503030403020204" pitchFamily="34" charset="0"/>
              </a:rPr>
              <a:t>lobal </a:t>
            </a:r>
            <a:r>
              <a:rPr lang="en-GB" sz="1800" dirty="0">
                <a:latin typeface="Arial" panose="020B0604020202020204" pitchFamily="34" charset="0"/>
                <a:ea typeface="Source Sans Pro" panose="020B0503030403020204" pitchFamily="34" charset="0"/>
              </a:rPr>
              <a:t>community of almost 180,000 former students, in over 160 countries around the world</a:t>
            </a:r>
          </a:p>
          <a:p>
            <a:pPr defTabSz="514350">
              <a:lnSpc>
                <a:spcPct val="80000"/>
              </a:lnSpc>
              <a:spcBef>
                <a:spcPts val="675"/>
              </a:spcBef>
              <a:defRPr/>
            </a:pPr>
            <a:endParaRPr lang="en-GB" sz="1800" dirty="0">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dirty="0">
                <a:latin typeface="Arial" panose="020B0604020202020204" pitchFamily="34" charset="0"/>
                <a:ea typeface="Source Sans Pro" panose="020B0503030403020204" pitchFamily="34" charset="0"/>
              </a:rPr>
              <a:t>L</a:t>
            </a:r>
            <a:r>
              <a:rPr lang="en-GB" sz="1800" dirty="0" smtClean="0">
                <a:latin typeface="Arial" panose="020B0604020202020204" pitchFamily="34" charset="0"/>
                <a:ea typeface="Source Sans Pro" panose="020B0503030403020204" pitchFamily="34" charset="0"/>
              </a:rPr>
              <a:t>ifelong </a:t>
            </a:r>
            <a:r>
              <a:rPr lang="en-GB" sz="1800" dirty="0">
                <a:latin typeface="Arial" panose="020B0604020202020204" pitchFamily="34" charset="0"/>
                <a:ea typeface="Source Sans Pro" panose="020B0503030403020204" pitchFamily="34" charset="0"/>
              </a:rPr>
              <a:t>link to the </a:t>
            </a:r>
            <a:r>
              <a:rPr lang="en-GB" sz="1800" dirty="0" smtClean="0">
                <a:latin typeface="Arial" panose="020B0604020202020204" pitchFamily="34" charset="0"/>
                <a:ea typeface="Source Sans Pro" panose="020B0503030403020204" pitchFamily="34" charset="0"/>
              </a:rPr>
              <a:t>university</a:t>
            </a:r>
            <a:endParaRPr lang="en-GB" sz="1800" dirty="0">
              <a:latin typeface="Arial" panose="020B0604020202020204" pitchFamily="34" charset="0"/>
              <a:ea typeface="Source Sans Pro" panose="020B0503030403020204" pitchFamily="34" charset="0"/>
            </a:endParaRPr>
          </a:p>
          <a:p>
            <a:pPr defTabSz="514350">
              <a:lnSpc>
                <a:spcPct val="80000"/>
              </a:lnSpc>
              <a:spcBef>
                <a:spcPts val="675"/>
              </a:spcBef>
              <a:defRPr/>
            </a:pPr>
            <a:endParaRPr lang="en-GB" sz="1800" kern="0" dirty="0">
              <a:solidFill>
                <a:srgbClr val="000000"/>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You can join as a current student</a:t>
            </a:r>
          </a:p>
          <a:p>
            <a:pPr defTabSz="514350">
              <a:lnSpc>
                <a:spcPct val="80000"/>
              </a:lnSpc>
              <a:spcBef>
                <a:spcPts val="675"/>
              </a:spcBef>
              <a:defRPr/>
            </a:pP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Provides access to alumni willing to provide a wide range of support, including </a:t>
            </a:r>
            <a:r>
              <a:rPr lang="en-GB" sz="1800" kern="0" dirty="0" smtClean="0">
                <a:solidFill>
                  <a:srgbClr val="1C3D74"/>
                </a:solidFill>
                <a:latin typeface="Arial" panose="020B0604020202020204" pitchFamily="34" charset="0"/>
                <a:ea typeface="Source Sans Pro" panose="020B0503030403020204" pitchFamily="34" charset="0"/>
              </a:rPr>
              <a:t>e-mentoring and careers advice</a:t>
            </a:r>
            <a:endParaRPr lang="en-GB" sz="18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endParaRPr lang="en-GB" sz="1500" kern="0" dirty="0">
              <a:solidFill>
                <a:srgbClr val="1C3D74"/>
              </a:solidFill>
              <a:latin typeface="Arial" panose="020B0604020202020204" pitchFamily="34" charset="0"/>
              <a:ea typeface="Source Sans Pro" panose="020B0503030403020204" pitchFamily="34" charset="0"/>
            </a:endParaRPr>
          </a:p>
          <a:p>
            <a:pPr defTabSz="514350">
              <a:lnSpc>
                <a:spcPct val="80000"/>
              </a:lnSpc>
              <a:spcBef>
                <a:spcPts val="675"/>
              </a:spcBef>
              <a:defRPr/>
            </a:pPr>
            <a:r>
              <a:rPr lang="en-GB" sz="1800" kern="0" dirty="0">
                <a:solidFill>
                  <a:srgbClr val="1C3D74"/>
                </a:solidFill>
                <a:latin typeface="Arial" panose="020B0604020202020204" pitchFamily="34" charset="0"/>
                <a:ea typeface="Source Sans Pro" panose="020B0503030403020204" pitchFamily="34" charset="0"/>
              </a:rPr>
              <a:t>A good way to practise your professional networking skills</a:t>
            </a:r>
          </a:p>
        </p:txBody>
      </p:sp>
      <p:pic>
        <p:nvPicPr>
          <p:cNvPr id="2" name="Picture 1"/>
          <p:cNvPicPr>
            <a:picLocks noChangeAspect="1"/>
          </p:cNvPicPr>
          <p:nvPr/>
        </p:nvPicPr>
        <p:blipFill rotWithShape="1">
          <a:blip r:embed="rId3"/>
          <a:srcRect l="27206" t="11525" r="51225" b="22941"/>
          <a:stretch/>
        </p:blipFill>
        <p:spPr>
          <a:xfrm>
            <a:off x="227414" y="484676"/>
            <a:ext cx="2210537" cy="3778010"/>
          </a:xfrm>
          <a:prstGeom prst="rect">
            <a:avLst/>
          </a:prstGeom>
        </p:spPr>
      </p:pic>
      <p:sp>
        <p:nvSpPr>
          <p:cNvPr id="6" name="TextBox 3"/>
          <p:cNvSpPr txBox="1">
            <a:spLocks noChangeArrowheads="1"/>
          </p:cNvSpPr>
          <p:nvPr/>
        </p:nvSpPr>
        <p:spPr bwMode="auto">
          <a:xfrm>
            <a:off x="4207670" y="3989607"/>
            <a:ext cx="3015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Verdana" panose="020B0604030504040204" pitchFamily="34" charset="0"/>
              </a:defRPr>
            </a:lvl1pPr>
            <a:lvl2pPr marL="742950" indent="-285750" defTabSz="457200">
              <a:defRPr>
                <a:solidFill>
                  <a:schemeClr val="tx1"/>
                </a:solidFill>
                <a:latin typeface="Verdana" panose="020B0604030504040204" pitchFamily="34" charset="0"/>
              </a:defRPr>
            </a:lvl2pPr>
            <a:lvl3pPr marL="1143000" indent="-228600" defTabSz="457200">
              <a:defRPr>
                <a:solidFill>
                  <a:schemeClr val="tx1"/>
                </a:solidFill>
                <a:latin typeface="Verdana" panose="020B0604030504040204" pitchFamily="34" charset="0"/>
              </a:defRPr>
            </a:lvl3pPr>
            <a:lvl4pPr marL="1600200" indent="-228600" defTabSz="457200">
              <a:defRPr>
                <a:solidFill>
                  <a:schemeClr val="tx1"/>
                </a:solidFill>
                <a:latin typeface="Verdana" panose="020B0604030504040204" pitchFamily="34" charset="0"/>
              </a:defRPr>
            </a:lvl4pPr>
            <a:lvl5pPr marL="2057400" indent="-228600" defTabSz="457200">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1800" dirty="0">
                <a:solidFill>
                  <a:srgbClr val="FF66CC"/>
                </a:solidFill>
                <a:latin typeface="Arial" panose="020B0604020202020204" pitchFamily="34" charset="0"/>
                <a:cs typeface="Arial" panose="020B0604020202020204" pitchFamily="34" charset="0"/>
                <a:hlinkClick r:id="rId4"/>
              </a:rPr>
              <a:t>https://www.qmul.network</a:t>
            </a:r>
            <a:endParaRPr lang="en-GB" altLang="en-US" sz="1800" dirty="0">
              <a:solidFill>
                <a:srgbClr val="FF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2417" y="1599011"/>
            <a:ext cx="4050506" cy="235744"/>
          </a:xfrm>
        </p:spPr>
        <p:txBody>
          <a:bodyPr>
            <a:normAutofit fontScale="90000"/>
          </a:bodyPr>
          <a:lstStyle/>
          <a:p>
            <a:pPr algn="ctr" eaLnBrk="1" hangingPunct="1">
              <a:defRPr/>
            </a:pPr>
            <a:r>
              <a:rPr lang="en-GB" dirty="0"/>
              <a:t/>
            </a:r>
            <a:br>
              <a:rPr lang="en-GB" dirty="0"/>
            </a:br>
            <a:r>
              <a:rPr lang="en-GB" dirty="0" smtClean="0"/>
              <a:t/>
            </a:r>
            <a:br>
              <a:rPr lang="en-GB" dirty="0" smtClean="0"/>
            </a:br>
            <a:endParaRPr lang="en-GB" dirty="0" smtClean="0"/>
          </a:p>
        </p:txBody>
      </p:sp>
      <p:sp>
        <p:nvSpPr>
          <p:cNvPr id="7" name="Rectangle 2"/>
          <p:cNvSpPr txBox="1">
            <a:spLocks noChangeArrowheads="1"/>
          </p:cNvSpPr>
          <p:nvPr/>
        </p:nvSpPr>
        <p:spPr bwMode="auto">
          <a:xfrm>
            <a:off x="150476" y="88924"/>
            <a:ext cx="5685235"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2500" kern="0" dirty="0" smtClean="0">
                <a:solidFill>
                  <a:srgbClr val="1C3D74"/>
                </a:solidFill>
                <a:latin typeface="Arial" panose="020B0604020202020204" pitchFamily="34" charset="0"/>
                <a:ea typeface="Source Sans Pro" panose="020B0503030403020204" pitchFamily="34" charset="0"/>
              </a:rPr>
              <a:t>Useful resources </a:t>
            </a:r>
            <a:endParaRPr lang="en-GB" sz="2500" kern="0" dirty="0">
              <a:solidFill>
                <a:srgbClr val="1C3D74"/>
              </a:solidFill>
              <a:latin typeface="Arial" panose="020B0604020202020204" pitchFamily="34" charset="0"/>
              <a:ea typeface="Source Sans Pro" panose="020B0503030403020204" pitchFamily="34" charset="0"/>
            </a:endParaRPr>
          </a:p>
        </p:txBody>
      </p:sp>
      <p:sp>
        <p:nvSpPr>
          <p:cNvPr id="10" name="Rectangle 3"/>
          <p:cNvSpPr txBox="1">
            <a:spLocks noChangeArrowheads="1"/>
          </p:cNvSpPr>
          <p:nvPr/>
        </p:nvSpPr>
        <p:spPr bwMode="auto">
          <a:xfrm>
            <a:off x="150476" y="629578"/>
            <a:ext cx="6622616" cy="32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1" hangingPunct="1"/>
            <a:r>
              <a:rPr lang="en-GB" altLang="en-US" sz="2000" dirty="0">
                <a:solidFill>
                  <a:srgbClr val="1C3D74"/>
                </a:solidFill>
                <a:ea typeface="Source Sans Pro" panose="020B0503030403020204" pitchFamily="34" charset="0"/>
                <a:cs typeface="Source Sans Pro" panose="020B0503030403020204" pitchFamily="34" charset="0"/>
              </a:rPr>
              <a:t>EJ Legal</a:t>
            </a:r>
          </a:p>
          <a:p>
            <a:pPr lvl="1" eaLnBrk="1" hangingPunct="1">
              <a:spcBef>
                <a:spcPts val="450"/>
              </a:spcBef>
            </a:pPr>
            <a:r>
              <a:rPr lang="en-GB" altLang="en-US" sz="2000" dirty="0">
                <a:solidFill>
                  <a:srgbClr val="000000"/>
                </a:solidFill>
                <a:ea typeface="Source Sans Pro" panose="020B0503030403020204" pitchFamily="34" charset="0"/>
                <a:cs typeface="Source Sans Pro" panose="020B0503030403020204" pitchFamily="34" charset="0"/>
                <a:hlinkClick r:id="rId3"/>
              </a:rPr>
              <a:t>http://www.ejlegal.co.uk/finding-your-next-legal-job-with-social-media</a:t>
            </a:r>
            <a:endParaRPr lang="en-GB" altLang="en-US" sz="2000" dirty="0">
              <a:solidFill>
                <a:srgbClr val="000000"/>
              </a:solidFill>
              <a:ea typeface="Source Sans Pro" panose="020B0503030403020204" pitchFamily="34" charset="0"/>
              <a:cs typeface="Source Sans Pro" panose="020B0503030403020204" pitchFamily="34" charset="0"/>
            </a:endParaRPr>
          </a:p>
          <a:p>
            <a:pPr marL="457200" lvl="1" indent="0" eaLnBrk="1" hangingPunct="1">
              <a:spcBef>
                <a:spcPts val="450"/>
              </a:spcBef>
              <a:buNone/>
            </a:pPr>
            <a:endParaRPr lang="en-GB" altLang="en-US" sz="2000" dirty="0">
              <a:solidFill>
                <a:srgbClr val="000000"/>
              </a:solidFill>
              <a:ea typeface="Source Sans Pro" panose="020B0503030403020204" pitchFamily="34" charset="0"/>
              <a:cs typeface="Source Sans Pro" panose="020B0503030403020204" pitchFamily="34" charset="0"/>
            </a:endParaRPr>
          </a:p>
          <a:p>
            <a:pPr eaLnBrk="1" hangingPunct="1">
              <a:spcBef>
                <a:spcPts val="450"/>
              </a:spcBef>
            </a:pPr>
            <a:r>
              <a:rPr lang="en-GB" altLang="en-US" sz="2000" dirty="0" err="1">
                <a:solidFill>
                  <a:srgbClr val="1C3D74"/>
                </a:solidFill>
                <a:ea typeface="Source Sans Pro" panose="020B0503030403020204" pitchFamily="34" charset="0"/>
                <a:cs typeface="Source Sans Pro" panose="020B0503030403020204" pitchFamily="34" charset="0"/>
              </a:rPr>
              <a:t>LawCareers.Net</a:t>
            </a:r>
            <a:endParaRPr lang="en-GB" altLang="en-US" sz="2000" dirty="0">
              <a:solidFill>
                <a:srgbClr val="1C3D74"/>
              </a:solidFill>
              <a:ea typeface="Source Sans Pro" panose="020B0503030403020204" pitchFamily="34" charset="0"/>
              <a:cs typeface="Source Sans Pro" panose="020B0503030403020204" pitchFamily="34" charset="0"/>
            </a:endParaRPr>
          </a:p>
          <a:p>
            <a:pPr lvl="1" eaLnBrk="1" hangingPunct="1">
              <a:spcBef>
                <a:spcPts val="450"/>
              </a:spcBef>
            </a:pPr>
            <a:r>
              <a:rPr lang="en-GB" altLang="en-US" sz="2000" dirty="0">
                <a:solidFill>
                  <a:srgbClr val="000000"/>
                </a:solidFill>
                <a:ea typeface="Source Sans Pro" panose="020B0503030403020204" pitchFamily="34" charset="0"/>
                <a:cs typeface="Source Sans Pro" panose="020B0503030403020204" pitchFamily="34" charset="0"/>
                <a:hlinkClick r:id="rId4"/>
              </a:rPr>
              <a:t>How to network </a:t>
            </a:r>
            <a:r>
              <a:rPr lang="en-GB" altLang="en-US" sz="2000" dirty="0" smtClean="0">
                <a:solidFill>
                  <a:srgbClr val="000000"/>
                </a:solidFill>
                <a:ea typeface="Source Sans Pro" panose="020B0503030403020204" pitchFamily="34" charset="0"/>
                <a:cs typeface="Source Sans Pro" panose="020B0503030403020204" pitchFamily="34" charset="0"/>
                <a:hlinkClick r:id="rId4"/>
              </a:rPr>
              <a:t>online</a:t>
            </a:r>
            <a:endParaRPr lang="en-GB" altLang="en-US" sz="2000" dirty="0">
              <a:solidFill>
                <a:srgbClr val="000000"/>
              </a:solidFill>
              <a:ea typeface="Source Sans Pro" panose="020B0503030403020204" pitchFamily="34" charset="0"/>
              <a:cs typeface="Source Sans Pro" panose="020B0503030403020204" pitchFamily="34" charset="0"/>
            </a:endParaRPr>
          </a:p>
          <a:p>
            <a:pPr lvl="1" eaLnBrk="1" hangingPunct="1">
              <a:spcBef>
                <a:spcPts val="450"/>
              </a:spcBef>
            </a:pPr>
            <a:r>
              <a:rPr lang="en-GB" altLang="en-US" sz="2000" dirty="0">
                <a:solidFill>
                  <a:srgbClr val="000000"/>
                </a:solidFill>
                <a:ea typeface="Source Sans Pro" panose="020B0503030403020204" pitchFamily="34" charset="0"/>
                <a:cs typeface="Source Sans Pro" panose="020B0503030403020204" pitchFamily="34" charset="0"/>
                <a:hlinkClick r:id="rId5"/>
              </a:rPr>
              <a:t>Aspiring lawyers: a guide to social media</a:t>
            </a:r>
            <a:endParaRPr lang="en-GB" altLang="en-US" sz="2000" dirty="0">
              <a:solidFill>
                <a:srgbClr val="000000"/>
              </a:solidFill>
              <a:ea typeface="Source Sans Pro" panose="020B0503030403020204" pitchFamily="34" charset="0"/>
              <a:cs typeface="Source Sans Pro" panose="020B0503030403020204" pitchFamily="34" charset="0"/>
            </a:endParaRPr>
          </a:p>
          <a:p>
            <a:pPr defTabSz="514350">
              <a:lnSpc>
                <a:spcPct val="80000"/>
              </a:lnSpc>
              <a:spcBef>
                <a:spcPts val="675"/>
              </a:spcBef>
              <a:defRPr/>
            </a:pPr>
            <a:endParaRPr lang="en-GB" sz="1800" kern="0" dirty="0">
              <a:solidFill>
                <a:srgbClr val="1C3D74"/>
              </a:solidFill>
              <a:latin typeface="Arial" panose="020B0604020202020204" pitchFamily="34" charset="0"/>
              <a:ea typeface="Source Sans Pro" panose="020B0503030403020204" pitchFamily="34" charset="0"/>
            </a:endParaRPr>
          </a:p>
        </p:txBody>
      </p:sp>
    </p:spTree>
    <p:extLst>
      <p:ext uri="{BB962C8B-B14F-4D97-AF65-F5344CB8AC3E}">
        <p14:creationId xmlns:p14="http://schemas.microsoft.com/office/powerpoint/2010/main" val="20882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2711" y="0"/>
            <a:ext cx="3838647" cy="522806"/>
          </a:xfrm>
          <a:prstGeom prst="rect">
            <a:avLst/>
          </a:prstGeom>
        </p:spPr>
        <p:txBody>
          <a:bodyP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Verdana" pitchFamily="34" charset="0"/>
              </a:defRPr>
            </a:lvl2pPr>
            <a:lvl3pPr algn="l" rtl="0" eaLnBrk="0" fontAlgn="base" hangingPunct="0">
              <a:spcBef>
                <a:spcPct val="0"/>
              </a:spcBef>
              <a:spcAft>
                <a:spcPct val="0"/>
              </a:spcAft>
              <a:defRPr sz="4400" b="1">
                <a:solidFill>
                  <a:schemeClr val="tx2"/>
                </a:solidFill>
                <a:latin typeface="Verdana" pitchFamily="34" charset="0"/>
              </a:defRPr>
            </a:lvl3pPr>
            <a:lvl4pPr algn="l" rtl="0" eaLnBrk="0" fontAlgn="base" hangingPunct="0">
              <a:spcBef>
                <a:spcPct val="0"/>
              </a:spcBef>
              <a:spcAft>
                <a:spcPct val="0"/>
              </a:spcAft>
              <a:defRPr sz="4400" b="1">
                <a:solidFill>
                  <a:schemeClr val="tx2"/>
                </a:solidFill>
                <a:latin typeface="Verdana" pitchFamily="34" charset="0"/>
              </a:defRPr>
            </a:lvl4pPr>
            <a:lvl5pPr algn="l" rtl="0" eaLnBrk="0" fontAlgn="base" hangingPunct="0">
              <a:spcBef>
                <a:spcPct val="0"/>
              </a:spcBef>
              <a:spcAft>
                <a:spcPct val="0"/>
              </a:spcAft>
              <a:defRPr sz="4400" b="1">
                <a:solidFill>
                  <a:schemeClr val="tx2"/>
                </a:solidFill>
                <a:latin typeface="Verdana" pitchFamily="34" charset="0"/>
              </a:defRPr>
            </a:lvl5pPr>
            <a:lvl6pPr marL="457200" algn="l" rtl="0" eaLnBrk="1" fontAlgn="base" hangingPunct="1">
              <a:spcBef>
                <a:spcPct val="0"/>
              </a:spcBef>
              <a:spcAft>
                <a:spcPct val="0"/>
              </a:spcAft>
              <a:defRPr sz="4400" b="1">
                <a:solidFill>
                  <a:schemeClr val="tx2"/>
                </a:solidFill>
                <a:latin typeface="Verdana" pitchFamily="34" charset="0"/>
              </a:defRPr>
            </a:lvl6pPr>
            <a:lvl7pPr marL="914400" algn="l" rtl="0" eaLnBrk="1" fontAlgn="base" hangingPunct="1">
              <a:spcBef>
                <a:spcPct val="0"/>
              </a:spcBef>
              <a:spcAft>
                <a:spcPct val="0"/>
              </a:spcAft>
              <a:defRPr sz="4400" b="1">
                <a:solidFill>
                  <a:schemeClr val="tx2"/>
                </a:solidFill>
                <a:latin typeface="Verdana" pitchFamily="34" charset="0"/>
              </a:defRPr>
            </a:lvl7pPr>
            <a:lvl8pPr marL="1371600" algn="l" rtl="0" eaLnBrk="1" fontAlgn="base" hangingPunct="1">
              <a:spcBef>
                <a:spcPct val="0"/>
              </a:spcBef>
              <a:spcAft>
                <a:spcPct val="0"/>
              </a:spcAft>
              <a:defRPr sz="4400" b="1">
                <a:solidFill>
                  <a:schemeClr val="tx2"/>
                </a:solidFill>
                <a:latin typeface="Verdana" pitchFamily="34" charset="0"/>
              </a:defRPr>
            </a:lvl8pPr>
            <a:lvl9pPr marL="1828800" algn="l" rtl="0" eaLnBrk="1" fontAlgn="base" hangingPunct="1">
              <a:spcBef>
                <a:spcPct val="0"/>
              </a:spcBef>
              <a:spcAft>
                <a:spcPct val="0"/>
              </a:spcAft>
              <a:defRPr sz="4400" b="1">
                <a:solidFill>
                  <a:schemeClr val="tx2"/>
                </a:solidFill>
                <a:latin typeface="Verdana" pitchFamily="34" charset="0"/>
              </a:defRPr>
            </a:lvl9pPr>
          </a:lstStyle>
          <a:p>
            <a:pPr defTabSz="514350">
              <a:defRPr/>
            </a:pPr>
            <a:r>
              <a:rPr lang="en-GB" sz="2500" kern="0" dirty="0">
                <a:solidFill>
                  <a:srgbClr val="1C3D74"/>
                </a:solidFill>
                <a:latin typeface="Arial" panose="020B0604020202020204" pitchFamily="34" charset="0"/>
                <a:ea typeface="Source Sans Pro" panose="020B0503030403020204" pitchFamily="34" charset="0"/>
              </a:rPr>
              <a:t>Final thoughts</a:t>
            </a:r>
          </a:p>
        </p:txBody>
      </p:sp>
      <p:sp>
        <p:nvSpPr>
          <p:cNvPr id="4" name="Content Placeholder 3"/>
          <p:cNvSpPr txBox="1">
            <a:spLocks/>
          </p:cNvSpPr>
          <p:nvPr/>
        </p:nvSpPr>
        <p:spPr>
          <a:xfrm>
            <a:off x="162711" y="988670"/>
            <a:ext cx="8850660" cy="335865"/>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92881" indent="-192881" defTabSz="514350">
              <a:buNone/>
              <a:defRPr/>
            </a:pPr>
            <a:r>
              <a:rPr lang="en-GB" sz="1800" kern="0" dirty="0">
                <a:solidFill>
                  <a:srgbClr val="1C3D74"/>
                </a:solidFill>
                <a:latin typeface="Arial" panose="020B0604020202020204" pitchFamily="34" charset="0"/>
                <a:ea typeface="Source Sans Pro" panose="020B0503030403020204" pitchFamily="34" charset="0"/>
              </a:rPr>
              <a:t>..but take the first steps, keep working at it and start laying a foundation for your entire career</a:t>
            </a:r>
          </a:p>
        </p:txBody>
      </p:sp>
      <p:sp>
        <p:nvSpPr>
          <p:cNvPr id="100356" name="TextBox 6"/>
          <p:cNvSpPr txBox="1">
            <a:spLocks noChangeArrowheads="1"/>
          </p:cNvSpPr>
          <p:nvPr/>
        </p:nvSpPr>
        <p:spPr bwMode="auto">
          <a:xfrm>
            <a:off x="162711" y="533686"/>
            <a:ext cx="4882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GB"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You don’t have to do everything all at once … </a:t>
            </a:r>
          </a:p>
        </p:txBody>
      </p:sp>
      <p:pic>
        <p:nvPicPr>
          <p:cNvPr id="2" name="Picture 1"/>
          <p:cNvPicPr>
            <a:picLocks noChangeAspect="1"/>
          </p:cNvPicPr>
          <p:nvPr/>
        </p:nvPicPr>
        <p:blipFill rotWithShape="1">
          <a:blip r:embed="rId3"/>
          <a:srcRect l="22731" t="24610" r="23812" b="13735"/>
          <a:stretch/>
        </p:blipFill>
        <p:spPr>
          <a:xfrm>
            <a:off x="2901329" y="1442763"/>
            <a:ext cx="4097611" cy="2658351"/>
          </a:xfrm>
          <a:prstGeom prst="rect">
            <a:avLst/>
          </a:prstGeom>
        </p:spPr>
      </p:pic>
      <p:sp>
        <p:nvSpPr>
          <p:cNvPr id="8" name="TextBox 7"/>
          <p:cNvSpPr txBox="1"/>
          <p:nvPr/>
        </p:nvSpPr>
        <p:spPr>
          <a:xfrm>
            <a:off x="3428971" y="4219343"/>
            <a:ext cx="3042326" cy="248209"/>
          </a:xfrm>
          <a:prstGeom prst="rect">
            <a:avLst/>
          </a:prstGeom>
          <a:noFill/>
        </p:spPr>
        <p:txBody>
          <a:bodyPr wrap="square" rtlCol="0">
            <a:spAutoFit/>
          </a:bodyPr>
          <a:lstStyle/>
          <a:p>
            <a:pPr algn="ctr"/>
            <a:r>
              <a:rPr lang="en-GB" sz="1013" i="1" dirty="0">
                <a:latin typeface="Arial" panose="020B0604020202020204" pitchFamily="34" charset="0"/>
                <a:ea typeface="Source Sans Pro" panose="020B0503030403020204" pitchFamily="34" charset="0"/>
              </a:rPr>
              <a:t>Image by Dayne Topkin on Unsplash</a:t>
            </a:r>
          </a:p>
        </p:txBody>
      </p:sp>
    </p:spTree>
    <p:extLst>
      <p:ext uri="{BB962C8B-B14F-4D97-AF65-F5344CB8AC3E}">
        <p14:creationId xmlns:p14="http://schemas.microsoft.com/office/powerpoint/2010/main" val="141046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40C466D-AFD2-4612-98EB-B28E84FC16E1}"/>
              </a:ext>
            </a:extLst>
          </p:cNvPr>
          <p:cNvSpPr>
            <a:spLocks noGrp="1"/>
          </p:cNvSpPr>
          <p:nvPr>
            <p:ph sz="quarter" idx="10"/>
          </p:nvPr>
        </p:nvSpPr>
        <p:spPr>
          <a:xfrm>
            <a:off x="943599" y="2437395"/>
            <a:ext cx="7870825" cy="1171575"/>
          </a:xfrm>
        </p:spPr>
        <p:txBody>
          <a:bodyPr/>
          <a:lstStyle/>
          <a:p>
            <a:r>
              <a:rPr lang="en-US" dirty="0"/>
              <a:t>E</a:t>
            </a:r>
            <a:r>
              <a:rPr lang="en-US" dirty="0" smtClean="0"/>
              <a:t>njoy </a:t>
            </a:r>
            <a:r>
              <a:rPr lang="en-US" dirty="0" smtClean="0"/>
              <a:t>building your brand and </a:t>
            </a:r>
            <a:r>
              <a:rPr lang="en-US" dirty="0" smtClean="0"/>
              <a:t>networking</a:t>
            </a:r>
            <a:endParaRPr lang="en-US" dirty="0"/>
          </a:p>
        </p:txBody>
      </p:sp>
      <p:sp>
        <p:nvSpPr>
          <p:cNvPr id="12" name="Content Placeholder 2">
            <a:extLst>
              <a:ext uri="{FF2B5EF4-FFF2-40B4-BE49-F238E27FC236}">
                <a16:creationId xmlns:a16="http://schemas.microsoft.com/office/drawing/2014/main" id="{4DBD83B4-A554-43D7-822D-5911805342B6}"/>
              </a:ext>
            </a:extLst>
          </p:cNvPr>
          <p:cNvSpPr>
            <a:spLocks noGrp="1"/>
          </p:cNvSpPr>
          <p:nvPr>
            <p:ph sz="quarter" idx="13" hasCustomPrompt="1"/>
          </p:nvPr>
        </p:nvSpPr>
        <p:spPr>
          <a:xfrm>
            <a:off x="5702966" y="458789"/>
            <a:ext cx="3111456" cy="563896"/>
          </a:xfrm>
          <a:prstGeom prst="rect">
            <a:avLst/>
          </a:prstGeom>
        </p:spPr>
        <p:txBody>
          <a:bodyPr/>
          <a:lstStyle>
            <a:lvl1pPr marL="0" indent="0" algn="r">
              <a:lnSpc>
                <a:spcPct val="100000"/>
              </a:lnSpc>
              <a:spcBef>
                <a:spcPts val="0"/>
              </a:spcBef>
              <a:buNone/>
              <a:defRPr sz="1800" b="1">
                <a:solidFill>
                  <a:schemeClr val="bg1"/>
                </a:solidFill>
                <a:latin typeface="Arial" panose="020B0604020202020204" pitchFamily="34" charset="0"/>
                <a:cs typeface="Arial" panose="020B0604020202020204" pitchFamily="34" charset="0"/>
              </a:defRPr>
            </a:lvl1pPr>
          </a:lstStyle>
          <a:p>
            <a:r>
              <a:rPr lang="en-US" dirty="0" smtClean="0"/>
              <a:t>CCLS</a:t>
            </a:r>
            <a:endParaRPr lang="en-US" dirty="0"/>
          </a:p>
        </p:txBody>
      </p:sp>
    </p:spTree>
    <p:extLst>
      <p:ext uri="{BB962C8B-B14F-4D97-AF65-F5344CB8AC3E}">
        <p14:creationId xmlns:p14="http://schemas.microsoft.com/office/powerpoint/2010/main" val="594105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633" y="126180"/>
            <a:ext cx="7821038" cy="1015663"/>
          </a:xfrm>
          <a:prstGeom prst="rect">
            <a:avLst/>
          </a:prstGeom>
        </p:spPr>
        <p:txBody>
          <a:bodyPr wrap="square">
            <a:spAutoFit/>
          </a:bodyPr>
          <a:lstStyle/>
          <a:p>
            <a:pPr algn="ctr"/>
            <a:r>
              <a:rPr lang="en-GB" sz="3000" b="1" kern="0" dirty="0" smtClean="0">
                <a:solidFill>
                  <a:srgbClr val="1C3D74"/>
                </a:solidFill>
                <a:latin typeface="Arial" panose="020B0604020202020204" pitchFamily="34" charset="0"/>
                <a:ea typeface="Source Sans Pro" panose="020B0503030403020204" pitchFamily="34" charset="0"/>
              </a:rPr>
              <a:t>Building a Professional Brand and Network on LinkedIn</a:t>
            </a:r>
            <a:endParaRPr lang="en-GB" sz="3000" b="1" kern="0" dirty="0">
              <a:solidFill>
                <a:srgbClr val="1C3D74"/>
              </a:solidFill>
              <a:latin typeface="Arial" panose="020B0604020202020204" pitchFamily="34" charset="0"/>
              <a:ea typeface="Source Sans Pro" panose="020B0503030403020204" pitchFamily="34" charset="0"/>
            </a:endParaRPr>
          </a:p>
        </p:txBody>
      </p:sp>
      <p:sp>
        <p:nvSpPr>
          <p:cNvPr id="4" name="TextBox 3"/>
          <p:cNvSpPr txBox="1"/>
          <p:nvPr/>
        </p:nvSpPr>
        <p:spPr>
          <a:xfrm>
            <a:off x="2369203" y="4103598"/>
            <a:ext cx="3082629" cy="248209"/>
          </a:xfrm>
          <a:prstGeom prst="rect">
            <a:avLst/>
          </a:prstGeom>
          <a:noFill/>
        </p:spPr>
        <p:txBody>
          <a:bodyPr wrap="square" rtlCol="0">
            <a:spAutoFit/>
          </a:bodyPr>
          <a:lstStyle/>
          <a:p>
            <a:pPr algn="ctr"/>
            <a:r>
              <a:rPr lang="en-GB" sz="1013" i="1" dirty="0">
                <a:latin typeface="Arial" panose="020B0604020202020204" pitchFamily="34" charset="0"/>
                <a:ea typeface="Source Sans Pro" panose="020B0503030403020204" pitchFamily="34" charset="0"/>
              </a:rPr>
              <a:t>Image by </a:t>
            </a:r>
            <a:r>
              <a:rPr lang="en-GB" sz="1013" i="1" dirty="0" err="1">
                <a:latin typeface="Arial" panose="020B0604020202020204" pitchFamily="34" charset="0"/>
                <a:ea typeface="Source Sans Pro" panose="020B0503030403020204" pitchFamily="34" charset="0"/>
              </a:rPr>
              <a:t>inlytics</a:t>
            </a:r>
            <a:r>
              <a:rPr lang="en-GB" sz="1013" i="1" dirty="0">
                <a:latin typeface="Arial" panose="020B0604020202020204" pitchFamily="34" charset="0"/>
                <a:ea typeface="Source Sans Pro" panose="020B0503030403020204" pitchFamily="34" charset="0"/>
              </a:rPr>
              <a:t> on </a:t>
            </a:r>
            <a:r>
              <a:rPr lang="en-GB" sz="1013" i="1" dirty="0" err="1">
                <a:latin typeface="Arial" panose="020B0604020202020204" pitchFamily="34" charset="0"/>
                <a:ea typeface="Source Sans Pro" panose="020B0503030403020204" pitchFamily="34" charset="0"/>
              </a:rPr>
              <a:t>Unsplash</a:t>
            </a:r>
            <a:endParaRPr lang="en-GB" sz="1013" i="1" dirty="0">
              <a:latin typeface="Arial" panose="020B0604020202020204" pitchFamily="34" charset="0"/>
              <a:ea typeface="Source Sans Pro" panose="020B0503030403020204" pitchFamily="34" charset="0"/>
            </a:endParaRPr>
          </a:p>
        </p:txBody>
      </p:sp>
      <p:pic>
        <p:nvPicPr>
          <p:cNvPr id="9" name="Picture 8"/>
          <p:cNvPicPr>
            <a:picLocks noChangeAspect="1"/>
          </p:cNvPicPr>
          <p:nvPr/>
        </p:nvPicPr>
        <p:blipFill rotWithShape="1">
          <a:blip r:embed="rId2"/>
          <a:srcRect l="25000" t="23813" r="26568" b="13355"/>
          <a:stretch/>
        </p:blipFill>
        <p:spPr>
          <a:xfrm>
            <a:off x="2011596" y="1236970"/>
            <a:ext cx="3797841" cy="2771501"/>
          </a:xfrm>
          <a:prstGeom prst="rect">
            <a:avLst/>
          </a:prstGeom>
        </p:spPr>
      </p:pic>
    </p:spTree>
    <p:extLst>
      <p:ext uri="{BB962C8B-B14F-4D97-AF65-F5344CB8AC3E}">
        <p14:creationId xmlns:p14="http://schemas.microsoft.com/office/powerpoint/2010/main" val="3606168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6046" y="689261"/>
            <a:ext cx="326231" cy="3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987" y="1559719"/>
            <a:ext cx="406004"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355" y="2751235"/>
            <a:ext cx="259556" cy="25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p:nvPr/>
        </p:nvSpPr>
        <p:spPr>
          <a:xfrm>
            <a:off x="3831433" y="391887"/>
            <a:ext cx="3978781" cy="3782446"/>
          </a:xfrm>
          <a:prstGeom prst="ellipse">
            <a:avLst/>
          </a:prstGeom>
          <a:noFill/>
          <a:ln w="381000" cmpd="sng">
            <a:solidFill>
              <a:schemeClr val="tx1">
                <a:alpha val="14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14350">
              <a:defRPr/>
            </a:pPr>
            <a:endParaRPr lang="en-US" sz="675" dirty="0">
              <a:solidFill>
                <a:srgbClr val="000000"/>
              </a:solidFill>
            </a:endParaRPr>
          </a:p>
        </p:txBody>
      </p:sp>
      <p:pic>
        <p:nvPicPr>
          <p:cNvPr id="40967" name="Picture 20" descr="In-Black-108px-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91207" y="2176892"/>
            <a:ext cx="570309"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21"/>
          <p:cNvSpPr txBox="1">
            <a:spLocks noChangeArrowheads="1"/>
          </p:cNvSpPr>
          <p:nvPr/>
        </p:nvSpPr>
        <p:spPr bwMode="auto">
          <a:xfrm>
            <a:off x="5519592" y="1067695"/>
            <a:ext cx="7191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5718" rIns="0" bIns="25718"/>
          <a:lstStyle>
            <a:lvl1pPr marL="257175" indent="-257175"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Make career </a:t>
            </a:r>
          </a:p>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decisions</a:t>
            </a:r>
          </a:p>
        </p:txBody>
      </p:sp>
      <p:sp>
        <p:nvSpPr>
          <p:cNvPr id="40969" name="TextBox 22"/>
          <p:cNvSpPr txBox="1">
            <a:spLocks noChangeArrowheads="1"/>
          </p:cNvSpPr>
          <p:nvPr/>
        </p:nvSpPr>
        <p:spPr bwMode="auto">
          <a:xfrm>
            <a:off x="4608911" y="2684942"/>
            <a:ext cx="7477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5718" rIns="0" bIns="25718"/>
          <a:lstStyle>
            <a:lvl1pPr marL="257175" indent="-257175"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80000"/>
              </a:lnSpc>
              <a:spcBef>
                <a:spcPct val="20000"/>
              </a:spcBef>
              <a:buClr>
                <a:srgbClr val="BBE0E3"/>
              </a:buClr>
            </a:pPr>
            <a:r>
              <a:rPr lang="en-US" altLang="en-US" sz="1800" dirty="0" smtClean="0">
                <a:solidFill>
                  <a:srgbClr val="1C3D74"/>
                </a:solidFill>
                <a:latin typeface="Arial" panose="020B0604020202020204" pitchFamily="34" charset="0"/>
              </a:rPr>
              <a:t>Create</a:t>
            </a:r>
            <a:endParaRPr lang="en-US" altLang="en-US" sz="1800" dirty="0">
              <a:solidFill>
                <a:srgbClr val="1C3D74"/>
              </a:solidFill>
              <a:latin typeface="Arial" panose="020B0604020202020204" pitchFamily="34" charset="0"/>
            </a:endParaRPr>
          </a:p>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rPr>
              <a:t>o</a:t>
            </a:r>
            <a:r>
              <a:rPr lang="en-US" altLang="en-US" sz="1800" dirty="0" smtClean="0">
                <a:solidFill>
                  <a:srgbClr val="1C3D74"/>
                </a:solidFill>
                <a:latin typeface="Arial" panose="020B0604020202020204" pitchFamily="34" charset="0"/>
              </a:rPr>
              <a:t>nline profile</a:t>
            </a:r>
            <a:endParaRPr lang="en-US" altLang="en-US" sz="1800" dirty="0">
              <a:solidFill>
                <a:srgbClr val="1C3D74"/>
              </a:solidFill>
              <a:latin typeface="Arial" panose="020B0604020202020204" pitchFamily="34" charset="0"/>
              <a:cs typeface="Arial" panose="020B0604020202020204" pitchFamily="34" charset="0"/>
            </a:endParaRPr>
          </a:p>
        </p:txBody>
      </p:sp>
      <p:sp>
        <p:nvSpPr>
          <p:cNvPr id="40970" name="TextBox 23"/>
          <p:cNvSpPr txBox="1">
            <a:spLocks noChangeArrowheads="1"/>
          </p:cNvSpPr>
          <p:nvPr/>
        </p:nvSpPr>
        <p:spPr bwMode="auto">
          <a:xfrm>
            <a:off x="6416133" y="1811341"/>
            <a:ext cx="7477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5718" rIns="0" bIns="25718"/>
          <a:lstStyle>
            <a:lvl1pPr marL="257175" indent="-257175"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Gain academic </a:t>
            </a:r>
          </a:p>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insights</a:t>
            </a:r>
          </a:p>
        </p:txBody>
      </p:sp>
      <p:sp>
        <p:nvSpPr>
          <p:cNvPr id="40971" name="TextBox 24"/>
          <p:cNvSpPr txBox="1">
            <a:spLocks noChangeArrowheads="1"/>
          </p:cNvSpPr>
          <p:nvPr/>
        </p:nvSpPr>
        <p:spPr bwMode="auto">
          <a:xfrm>
            <a:off x="6042277" y="3044319"/>
            <a:ext cx="7477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5718" rIns="0" bIns="25718"/>
          <a:lstStyle>
            <a:lvl1pPr marL="257175" indent="-257175"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rPr>
              <a:t>Research </a:t>
            </a:r>
          </a:p>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rPr>
              <a:t>career paths</a:t>
            </a:r>
            <a:endParaRPr lang="en-US" altLang="en-US" sz="1800" dirty="0">
              <a:solidFill>
                <a:srgbClr val="1C3D74"/>
              </a:solidFill>
              <a:latin typeface="Arial" panose="020B0604020202020204" pitchFamily="34" charset="0"/>
              <a:cs typeface="Arial" panose="020B0604020202020204" pitchFamily="34" charset="0"/>
            </a:endParaRPr>
          </a:p>
        </p:txBody>
      </p:sp>
      <p:pic>
        <p:nvPicPr>
          <p:cNvPr id="40972"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8581" y="2283949"/>
            <a:ext cx="30837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59417" y="1272095"/>
            <a:ext cx="325040" cy="3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27"/>
          <p:cNvSpPr>
            <a:spLocks noChangeArrowheads="1"/>
          </p:cNvSpPr>
          <p:nvPr/>
        </p:nvSpPr>
        <p:spPr bwMode="auto">
          <a:xfrm>
            <a:off x="4034664" y="1633937"/>
            <a:ext cx="11745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80000"/>
              </a:lnSpc>
              <a:spcBef>
                <a:spcPct val="20000"/>
              </a:spcBef>
              <a:buClr>
                <a:srgbClr val="BBE0E3"/>
              </a:buClr>
            </a:pP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Network</a:t>
            </a:r>
          </a:p>
        </p:txBody>
      </p:sp>
      <p:sp>
        <p:nvSpPr>
          <p:cNvPr id="40984" name="TextBox 1"/>
          <p:cNvSpPr txBox="1">
            <a:spLocks noChangeArrowheads="1"/>
          </p:cNvSpPr>
          <p:nvPr/>
        </p:nvSpPr>
        <p:spPr bwMode="auto">
          <a:xfrm>
            <a:off x="74384" y="65275"/>
            <a:ext cx="462200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Benefits of using LinkedIn </a:t>
            </a:r>
          </a:p>
        </p:txBody>
      </p:sp>
      <p:pic>
        <p:nvPicPr>
          <p:cNvPr id="2" name="Picture 1"/>
          <p:cNvPicPr>
            <a:picLocks noChangeAspect="1"/>
          </p:cNvPicPr>
          <p:nvPr/>
        </p:nvPicPr>
        <p:blipFill rotWithShape="1">
          <a:blip r:embed="rId9"/>
          <a:srcRect l="28008" t="23930" r="29060" b="25276"/>
          <a:stretch/>
        </p:blipFill>
        <p:spPr>
          <a:xfrm>
            <a:off x="348859" y="1358208"/>
            <a:ext cx="3082344" cy="2051297"/>
          </a:xfrm>
          <a:prstGeom prst="rect">
            <a:avLst/>
          </a:prstGeom>
        </p:spPr>
      </p:pic>
    </p:spTree>
    <p:extLst>
      <p:ext uri="{BB962C8B-B14F-4D97-AF65-F5344CB8AC3E}">
        <p14:creationId xmlns:p14="http://schemas.microsoft.com/office/powerpoint/2010/main" val="2449546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2"/>
          <p:cNvSpPr>
            <a:spLocks noGrp="1"/>
          </p:cNvSpPr>
          <p:nvPr>
            <p:ph type="title"/>
          </p:nvPr>
        </p:nvSpPr>
        <p:spPr>
          <a:xfrm>
            <a:off x="617456" y="3560754"/>
            <a:ext cx="1874667" cy="524281"/>
          </a:xfrm>
        </p:spPr>
        <p:txBody>
          <a:bodyPr anchor="t"/>
          <a:lstStyle/>
          <a:p>
            <a:r>
              <a:rPr lang="en-US" altLang="en-US" sz="1800" b="1" dirty="0" smtClean="0">
                <a:latin typeface="Arial" panose="020B0604020202020204" pitchFamily="34" charset="0"/>
                <a:ea typeface="Source Sans Pro" panose="020B0503030403020204" pitchFamily="34" charset="0"/>
                <a:cs typeface="Arial" panose="020B0604020202020204" pitchFamily="34" charset="0"/>
              </a:rPr>
              <a:t>Add</a:t>
            </a:r>
            <a:r>
              <a:rPr lang="en-US" altLang="en-US" sz="1800" b="1" dirty="0">
                <a:latin typeface="Arial" panose="020B0604020202020204" pitchFamily="34" charset="0"/>
                <a:ea typeface="Source Sans Pro" panose="020B0503030403020204" pitchFamily="34" charset="0"/>
                <a:cs typeface="Arial" panose="020B0604020202020204" pitchFamily="34" charset="0"/>
              </a:rPr>
              <a:t/>
            </a:r>
            <a:br>
              <a:rPr lang="en-US" altLang="en-US" sz="1800" b="1" dirty="0">
                <a:latin typeface="Arial" panose="020B0604020202020204" pitchFamily="34" charset="0"/>
                <a:ea typeface="Source Sans Pro" panose="020B0503030403020204" pitchFamily="34" charset="0"/>
                <a:cs typeface="Arial" panose="020B0604020202020204" pitchFamily="34" charset="0"/>
              </a:rPr>
            </a:br>
            <a:r>
              <a:rPr lang="en-US" altLang="en-US" sz="1800" b="1" dirty="0">
                <a:latin typeface="Arial" panose="020B0604020202020204" pitchFamily="34" charset="0"/>
                <a:ea typeface="Source Sans Pro" panose="020B0503030403020204" pitchFamily="34" charset="0"/>
                <a:cs typeface="Arial" panose="020B0604020202020204" pitchFamily="34" charset="0"/>
              </a:rPr>
              <a:t>professional photo</a:t>
            </a:r>
          </a:p>
        </p:txBody>
      </p:sp>
      <p:sp>
        <p:nvSpPr>
          <p:cNvPr id="14" name="TextBox 13"/>
          <p:cNvSpPr txBox="1"/>
          <p:nvPr/>
        </p:nvSpPr>
        <p:spPr bwMode="auto">
          <a:xfrm>
            <a:off x="2264117" y="3657356"/>
            <a:ext cx="2074127" cy="492443"/>
          </a:xfrm>
          <a:prstGeom prst="rect">
            <a:avLst/>
          </a:prstGeom>
        </p:spPr>
        <p:txBody>
          <a:bodyPr wrap="square" lIns="0" tIns="0" rIns="0" bIns="0">
            <a:spAutoFit/>
          </a:bodyPr>
          <a:lstStyle/>
          <a:p>
            <a:pPr defTabSz="128562">
              <a:spcBef>
                <a:spcPct val="20000"/>
              </a:spcBef>
              <a:buClr>
                <a:srgbClr val="BBE0E3"/>
              </a:buClr>
              <a:defRPr/>
            </a:pPr>
            <a:r>
              <a:rPr lang="en-US" sz="1600" dirty="0" smtClean="0">
                <a:solidFill>
                  <a:srgbClr val="1C3D74"/>
                </a:solidFill>
                <a:latin typeface="Arial" panose="020B0604020202020204" pitchFamily="34" charset="0"/>
                <a:cs typeface="Arial"/>
              </a:rPr>
              <a:t>14x more views </a:t>
            </a:r>
            <a:r>
              <a:rPr lang="en-US" sz="1600" dirty="0">
                <a:solidFill>
                  <a:srgbClr val="1C3D74"/>
                </a:solidFill>
                <a:latin typeface="Arial" panose="020B0604020202020204" pitchFamily="34" charset="0"/>
                <a:cs typeface="Arial"/>
              </a:rPr>
              <a:t>with a profile </a:t>
            </a:r>
            <a:r>
              <a:rPr lang="en-US" sz="1600" dirty="0" smtClean="0">
                <a:solidFill>
                  <a:srgbClr val="1C3D74"/>
                </a:solidFill>
                <a:latin typeface="Arial" panose="020B0604020202020204" pitchFamily="34" charset="0"/>
                <a:cs typeface="Arial"/>
              </a:rPr>
              <a:t>photo</a:t>
            </a:r>
            <a:endParaRPr lang="en-US" sz="1600" dirty="0">
              <a:solidFill>
                <a:srgbClr val="1C3D74"/>
              </a:solidFill>
              <a:latin typeface="Arial" panose="020B0604020202020204" pitchFamily="34" charset="0"/>
              <a:cs typeface="Arial"/>
            </a:endParaRPr>
          </a:p>
        </p:txBody>
      </p:sp>
      <p:sp>
        <p:nvSpPr>
          <p:cNvPr id="47109" name="TextBox 18"/>
          <p:cNvSpPr txBox="1">
            <a:spLocks noChangeArrowheads="1"/>
          </p:cNvSpPr>
          <p:nvPr/>
        </p:nvSpPr>
        <p:spPr bwMode="auto">
          <a:xfrm flipH="1">
            <a:off x="246584" y="3742891"/>
            <a:ext cx="313134"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00A0DC"/>
                </a:solidFill>
                <a:latin typeface="AvenirNext LT Pro Regular"/>
                <a:ea typeface="AvenirNext LT Pro Regular"/>
                <a:cs typeface="AvenirNext LT Pro Regular"/>
              </a:rPr>
              <a:t>1</a:t>
            </a:r>
          </a:p>
        </p:txBody>
      </p:sp>
      <p:sp>
        <p:nvSpPr>
          <p:cNvPr id="20" name="Oval 19"/>
          <p:cNvSpPr/>
          <p:nvPr/>
        </p:nvSpPr>
        <p:spPr>
          <a:xfrm>
            <a:off x="108177" y="3679641"/>
            <a:ext cx="444103" cy="458390"/>
          </a:xfrm>
          <a:prstGeom prst="ellipse">
            <a:avLst/>
          </a:prstGeom>
          <a:noFill/>
          <a:ln w="63500" cmpd="sng">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47111" name="TextBox 20"/>
          <p:cNvSpPr txBox="1">
            <a:spLocks noChangeArrowheads="1"/>
          </p:cNvSpPr>
          <p:nvPr/>
        </p:nvSpPr>
        <p:spPr bwMode="auto">
          <a:xfrm flipH="1">
            <a:off x="4652838" y="3742891"/>
            <a:ext cx="2690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7030A0"/>
                </a:solidFill>
                <a:latin typeface="AvenirNext LT Pro Regular"/>
                <a:ea typeface="AvenirNext LT Pro Regular"/>
                <a:cs typeface="AvenirNext LT Pro Regular"/>
              </a:rPr>
              <a:t>2</a:t>
            </a:r>
          </a:p>
        </p:txBody>
      </p:sp>
      <p:sp>
        <p:nvSpPr>
          <p:cNvPr id="22" name="Oval 21"/>
          <p:cNvSpPr/>
          <p:nvPr/>
        </p:nvSpPr>
        <p:spPr>
          <a:xfrm>
            <a:off x="4480782" y="3668912"/>
            <a:ext cx="451247" cy="459581"/>
          </a:xfrm>
          <a:prstGeom prst="ellipse">
            <a:avLst/>
          </a:prstGeom>
          <a:noFill/>
          <a:ln w="63500" cmpd="sng">
            <a:solidFill>
              <a:srgbClr val="9933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6" name="Rectangle 5"/>
          <p:cNvSpPr/>
          <p:nvPr/>
        </p:nvSpPr>
        <p:spPr>
          <a:xfrm>
            <a:off x="5016104" y="3555207"/>
            <a:ext cx="1557584" cy="830997"/>
          </a:xfrm>
          <a:prstGeom prst="rect">
            <a:avLst/>
          </a:prstGeom>
        </p:spPr>
        <p:txBody>
          <a:bodyPr wrap="square" lIns="60750" rIns="0">
            <a:spAutoFit/>
          </a:bodyPr>
          <a:lstStyle/>
          <a:p>
            <a:pPr defTabSz="514350">
              <a:defRPr/>
            </a:pPr>
            <a:r>
              <a:rPr lang="en-US" sz="1600" b="1" dirty="0" smtClean="0">
                <a:solidFill>
                  <a:srgbClr val="1C3D74"/>
                </a:solidFill>
                <a:latin typeface="Arial" panose="020B0604020202020204" pitchFamily="34" charset="0"/>
              </a:rPr>
              <a:t>Write </a:t>
            </a:r>
            <a:r>
              <a:rPr lang="en-US" sz="1600" b="1" dirty="0">
                <a:solidFill>
                  <a:srgbClr val="1C3D74"/>
                </a:solidFill>
                <a:latin typeface="Arial" panose="020B0604020202020204" pitchFamily="34" charset="0"/>
              </a:rPr>
              <a:t>attention grabbing headline</a:t>
            </a:r>
            <a:endParaRPr lang="en-GB" sz="1600" b="1" dirty="0">
              <a:solidFill>
                <a:srgbClr val="1C3D74"/>
              </a:solidFill>
              <a:latin typeface="Arial" panose="020B0604020202020204" pitchFamily="34" charset="0"/>
            </a:endParaRPr>
          </a:p>
        </p:txBody>
      </p:sp>
      <p:sp>
        <p:nvSpPr>
          <p:cNvPr id="23" name="Rectangle 22"/>
          <p:cNvSpPr/>
          <p:nvPr/>
        </p:nvSpPr>
        <p:spPr>
          <a:xfrm>
            <a:off x="6634437" y="3447171"/>
            <a:ext cx="2810198" cy="923330"/>
          </a:xfrm>
          <a:prstGeom prst="rect">
            <a:avLst/>
          </a:prstGeom>
        </p:spPr>
        <p:txBody>
          <a:bodyPr wrap="square">
            <a:spAutoFit/>
          </a:bodyPr>
          <a:lstStyle/>
          <a:p>
            <a:pPr marL="160735" indent="-160735" defTabSz="514350">
              <a:buFont typeface="Arial" panose="020B0604020202020204" pitchFamily="34" charset="0"/>
              <a:buChar char="•"/>
              <a:defRPr/>
            </a:pPr>
            <a:r>
              <a:rPr lang="en-US" sz="1800" dirty="0" smtClean="0">
                <a:solidFill>
                  <a:srgbClr val="1C3D74"/>
                </a:solidFill>
                <a:latin typeface="Arial" panose="020B0604020202020204" pitchFamily="34" charset="0"/>
              </a:rPr>
              <a:t>What </a:t>
            </a:r>
            <a:r>
              <a:rPr lang="en-US" sz="1800" dirty="0">
                <a:solidFill>
                  <a:srgbClr val="1C3D74"/>
                </a:solidFill>
                <a:latin typeface="Arial" panose="020B0604020202020204" pitchFamily="34" charset="0"/>
              </a:rPr>
              <a:t>you currently </a:t>
            </a:r>
            <a:r>
              <a:rPr lang="en-US" sz="1800" dirty="0" smtClean="0">
                <a:solidFill>
                  <a:srgbClr val="1C3D74"/>
                </a:solidFill>
                <a:latin typeface="Arial" panose="020B0604020202020204" pitchFamily="34" charset="0"/>
              </a:rPr>
              <a:t>do</a:t>
            </a:r>
            <a:endParaRPr lang="en-US" sz="1800" dirty="0">
              <a:solidFill>
                <a:srgbClr val="1C3D74"/>
              </a:solidFill>
              <a:latin typeface="Arial" panose="020B0604020202020204" pitchFamily="34" charset="0"/>
            </a:endParaRPr>
          </a:p>
          <a:p>
            <a:pPr marL="160735" indent="-160735" defTabSz="514350">
              <a:buFont typeface="Arial" panose="020B0604020202020204" pitchFamily="34" charset="0"/>
              <a:buChar char="•"/>
              <a:defRPr/>
            </a:pPr>
            <a:r>
              <a:rPr lang="en-US" sz="1800" dirty="0">
                <a:solidFill>
                  <a:srgbClr val="1C3D74"/>
                </a:solidFill>
                <a:latin typeface="Arial" panose="020B0604020202020204" pitchFamily="34" charset="0"/>
              </a:rPr>
              <a:t>Show your value</a:t>
            </a:r>
          </a:p>
          <a:p>
            <a:pPr marL="160735" indent="-160735" defTabSz="514350">
              <a:buFont typeface="Arial" panose="020B0604020202020204" pitchFamily="34" charset="0"/>
              <a:buChar char="•"/>
              <a:defRPr/>
            </a:pPr>
            <a:r>
              <a:rPr lang="en-US" sz="1800" dirty="0">
                <a:solidFill>
                  <a:srgbClr val="1C3D74"/>
                </a:solidFill>
                <a:latin typeface="Arial" panose="020B0604020202020204" pitchFamily="34" charset="0"/>
              </a:rPr>
              <a:t>Use </a:t>
            </a:r>
            <a:r>
              <a:rPr lang="en-US" sz="1800" dirty="0" smtClean="0">
                <a:solidFill>
                  <a:srgbClr val="1C3D74"/>
                </a:solidFill>
                <a:latin typeface="Arial" panose="020B0604020202020204" pitchFamily="34" charset="0"/>
              </a:rPr>
              <a:t>keywords</a:t>
            </a:r>
            <a:endParaRPr lang="en-US" sz="1800" dirty="0">
              <a:solidFill>
                <a:srgbClr val="1C3D74"/>
              </a:solidFill>
              <a:latin typeface="Arial" panose="020B0604020202020204" pitchFamily="34" charset="0"/>
            </a:endParaRPr>
          </a:p>
        </p:txBody>
      </p:sp>
      <p:sp>
        <p:nvSpPr>
          <p:cNvPr id="47115" name="Rectangle 2"/>
          <p:cNvSpPr>
            <a:spLocks noChangeArrowheads="1"/>
          </p:cNvSpPr>
          <p:nvPr/>
        </p:nvSpPr>
        <p:spPr bwMode="auto">
          <a:xfrm>
            <a:off x="799284" y="50092"/>
            <a:ext cx="615424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First impressions – photo and headline</a:t>
            </a:r>
          </a:p>
        </p:txBody>
      </p:sp>
      <p:pic>
        <p:nvPicPr>
          <p:cNvPr id="19"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7549" y="775089"/>
            <a:ext cx="5357717" cy="1847556"/>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74145" y="2797322"/>
            <a:ext cx="8859852" cy="584775"/>
          </a:xfrm>
          <a:prstGeom prst="rect">
            <a:avLst/>
          </a:prstGeom>
        </p:spPr>
        <p:txBody>
          <a:bodyPr wrap="square">
            <a:spAutoFit/>
          </a:bodyPr>
          <a:lstStyle/>
          <a:p>
            <a:pPr algn="ctr"/>
            <a:r>
              <a:rPr lang="en-GB" sz="1600" i="1" dirty="0" smtClean="0"/>
              <a:t>“Spanish </a:t>
            </a:r>
            <a:r>
              <a:rPr lang="en-GB" sz="1600" i="1" dirty="0"/>
              <a:t>qualified lawyer currently </a:t>
            </a:r>
            <a:r>
              <a:rPr lang="en-GB" sz="1600" i="1" dirty="0" smtClean="0"/>
              <a:t>completing Regulation and Compliance LLM at Queen Mary University of London and seeking in-house roles </a:t>
            </a:r>
            <a:r>
              <a:rPr lang="en-GB" sz="1600" i="1" dirty="0"/>
              <a:t>in </a:t>
            </a:r>
            <a:r>
              <a:rPr lang="en-GB" sz="1600" i="1" dirty="0" smtClean="0"/>
              <a:t>the same area”</a:t>
            </a:r>
            <a:endParaRPr lang="en-GB" sz="1600" i="1" dirty="0"/>
          </a:p>
        </p:txBody>
      </p:sp>
    </p:spTree>
    <p:extLst>
      <p:ext uri="{BB962C8B-B14F-4D97-AF65-F5344CB8AC3E}">
        <p14:creationId xmlns:p14="http://schemas.microsoft.com/office/powerpoint/2010/main" val="195392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3">
            <a:extLst>
              <a:ext uri="{28A0092B-C50C-407E-A947-70E740481C1C}">
                <a14:useLocalDpi xmlns:a14="http://schemas.microsoft.com/office/drawing/2010/main" val="0"/>
              </a:ext>
            </a:extLst>
          </a:blip>
          <a:srcRect l="21378" t="21420" r="36603" b="11224"/>
          <a:stretch>
            <a:fillRect/>
          </a:stretch>
        </p:blipFill>
        <p:spPr bwMode="auto">
          <a:xfrm>
            <a:off x="90516" y="821175"/>
            <a:ext cx="4144565" cy="35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35081" y="724923"/>
            <a:ext cx="4812666" cy="4126194"/>
          </a:xfrm>
          <a:prstGeom prst="rect">
            <a:avLst/>
          </a:prstGeom>
          <a:noFill/>
        </p:spPr>
        <p:txBody>
          <a:bodyPr wrap="square">
            <a:spAutoFit/>
          </a:bodyPr>
          <a:lstStyle/>
          <a:p>
            <a:pPr defTabSz="514350">
              <a:defRPr/>
            </a:pPr>
            <a:r>
              <a:rPr lang="en-GB" sz="1800" b="1" dirty="0">
                <a:solidFill>
                  <a:srgbClr val="1C3D74"/>
                </a:solidFill>
                <a:latin typeface="Arial" panose="020B0604020202020204" pitchFamily="34" charset="0"/>
                <a:ea typeface="Source Sans Pro" panose="020B0503030403020204" pitchFamily="34" charset="0"/>
              </a:rPr>
              <a:t>Example of </a:t>
            </a:r>
            <a:r>
              <a:rPr lang="en-GB" sz="1800" b="1" dirty="0" smtClean="0">
                <a:solidFill>
                  <a:srgbClr val="1C3D74"/>
                </a:solidFill>
                <a:latin typeface="Arial" panose="020B0604020202020204" pitchFamily="34" charset="0"/>
                <a:ea typeface="Source Sans Pro" panose="020B0503030403020204" pitchFamily="34" charset="0"/>
              </a:rPr>
              <a:t>good LinkedIn summary</a:t>
            </a:r>
          </a:p>
          <a:p>
            <a:pPr defTabSz="514350">
              <a:defRPr/>
            </a:pPr>
            <a:endParaRPr lang="en-GB" sz="1800" dirty="0">
              <a:solidFill>
                <a:srgbClr val="1C3D74"/>
              </a:solidFill>
              <a:latin typeface="Arial" panose="020B0604020202020204" pitchFamily="34" charset="0"/>
              <a:ea typeface="Source Sans Pro" panose="020B0503030403020204" pitchFamily="34" charset="0"/>
            </a:endParaRPr>
          </a:p>
          <a:p>
            <a:pPr marL="214313" indent="-214313" defTabSz="514350">
              <a:buFontTx/>
              <a:buChar char="-"/>
              <a:defRPr/>
            </a:pPr>
            <a:r>
              <a:rPr lang="en-GB" sz="1800" dirty="0">
                <a:solidFill>
                  <a:srgbClr val="1C3D74"/>
                </a:solidFill>
                <a:latin typeface="Arial" panose="020B0604020202020204" pitchFamily="34" charset="0"/>
                <a:ea typeface="Source Sans Pro" panose="020B0503030403020204" pitchFamily="34" charset="0"/>
              </a:rPr>
              <a:t>information about their studies</a:t>
            </a:r>
          </a:p>
          <a:p>
            <a:pPr marL="214313" indent="-214313" defTabSz="514350">
              <a:buFontTx/>
              <a:buChar char="-"/>
              <a:defRPr/>
            </a:pPr>
            <a:endParaRPr lang="en-GB" sz="1800" dirty="0">
              <a:solidFill>
                <a:srgbClr val="1C3D74"/>
              </a:solidFill>
              <a:latin typeface="Arial" panose="020B0604020202020204" pitchFamily="34" charset="0"/>
              <a:ea typeface="Source Sans Pro" panose="020B0503030403020204" pitchFamily="34" charset="0"/>
            </a:endParaRPr>
          </a:p>
          <a:p>
            <a:pPr marL="214313" indent="-214313" defTabSz="514350">
              <a:buFontTx/>
              <a:buChar char="-"/>
              <a:defRPr/>
            </a:pPr>
            <a:r>
              <a:rPr lang="en-GB" sz="1800" dirty="0">
                <a:solidFill>
                  <a:srgbClr val="1C3D74"/>
                </a:solidFill>
                <a:latin typeface="Arial" panose="020B0604020202020204" pitchFamily="34" charset="0"/>
                <a:ea typeface="Source Sans Pro" panose="020B0503030403020204" pitchFamily="34" charset="0"/>
              </a:rPr>
              <a:t>includes keywords</a:t>
            </a:r>
          </a:p>
          <a:p>
            <a:pPr marL="214313" indent="-214313" defTabSz="514350">
              <a:buFontTx/>
              <a:buChar char="-"/>
              <a:defRPr/>
            </a:pPr>
            <a:endParaRPr lang="en-GB" sz="1800" dirty="0">
              <a:solidFill>
                <a:srgbClr val="1C3D74"/>
              </a:solidFill>
              <a:latin typeface="Arial" panose="020B0604020202020204" pitchFamily="34" charset="0"/>
              <a:ea typeface="Source Sans Pro" panose="020B0503030403020204" pitchFamily="34" charset="0"/>
            </a:endParaRPr>
          </a:p>
          <a:p>
            <a:pPr marL="214313" indent="-214313" defTabSz="514350">
              <a:buFontTx/>
              <a:buChar char="-"/>
              <a:defRPr/>
            </a:pPr>
            <a:r>
              <a:rPr lang="en-GB" sz="1800" dirty="0">
                <a:solidFill>
                  <a:srgbClr val="1C3D74"/>
                </a:solidFill>
                <a:latin typeface="Arial" panose="020B0604020202020204" pitchFamily="34" charset="0"/>
                <a:ea typeface="Source Sans Pro" panose="020B0503030403020204" pitchFamily="34" charset="0"/>
              </a:rPr>
              <a:t>includes areas of specialism related to career interest</a:t>
            </a:r>
          </a:p>
          <a:p>
            <a:pPr marL="214313" indent="-214313" defTabSz="514350">
              <a:buFontTx/>
              <a:buChar char="-"/>
              <a:defRPr/>
            </a:pPr>
            <a:endParaRPr lang="en-GB" sz="1800" dirty="0">
              <a:solidFill>
                <a:srgbClr val="1C3D74"/>
              </a:solidFill>
              <a:latin typeface="Arial" panose="020B0604020202020204" pitchFamily="34" charset="0"/>
              <a:ea typeface="Source Sans Pro" panose="020B0503030403020204" pitchFamily="34" charset="0"/>
            </a:endParaRPr>
          </a:p>
          <a:p>
            <a:pPr marL="214313" indent="-214313" defTabSz="514350">
              <a:buFontTx/>
              <a:buChar char="-"/>
              <a:defRPr/>
            </a:pPr>
            <a:r>
              <a:rPr lang="en-GB" sz="1800" dirty="0">
                <a:solidFill>
                  <a:srgbClr val="1C3D74"/>
                </a:solidFill>
                <a:latin typeface="Arial" panose="020B0604020202020204" pitchFamily="34" charset="0"/>
                <a:ea typeface="Source Sans Pro" panose="020B0503030403020204" pitchFamily="34" charset="0"/>
              </a:rPr>
              <a:t>relevant work experience/project experience</a:t>
            </a:r>
          </a:p>
          <a:p>
            <a:pPr marL="214313" indent="-214313" defTabSz="514350">
              <a:buFontTx/>
              <a:buChar char="-"/>
              <a:defRPr/>
            </a:pPr>
            <a:endParaRPr lang="en-GB" sz="1800" dirty="0">
              <a:solidFill>
                <a:srgbClr val="1C3D74"/>
              </a:solidFill>
              <a:latin typeface="Arial" panose="020B0604020202020204" pitchFamily="34" charset="0"/>
              <a:ea typeface="Source Sans Pro" panose="020B0503030403020204" pitchFamily="34" charset="0"/>
            </a:endParaRPr>
          </a:p>
          <a:p>
            <a:pPr marL="214313" indent="-214313" defTabSz="514350">
              <a:buFontTx/>
              <a:buChar char="-"/>
              <a:defRPr/>
            </a:pPr>
            <a:r>
              <a:rPr lang="en-GB" sz="1800" dirty="0">
                <a:solidFill>
                  <a:srgbClr val="1C3D74"/>
                </a:solidFill>
                <a:latin typeface="Arial" panose="020B0604020202020204" pitchFamily="34" charset="0"/>
                <a:ea typeface="Source Sans Pro" panose="020B0503030403020204" pitchFamily="34" charset="0"/>
              </a:rPr>
              <a:t>future aims stated</a:t>
            </a:r>
          </a:p>
          <a:p>
            <a:pPr marL="214313" indent="-214313" defTabSz="514350">
              <a:buFontTx/>
              <a:buChar char="-"/>
              <a:defRPr/>
            </a:pPr>
            <a:endParaRPr lang="en-GB" sz="1800" dirty="0">
              <a:solidFill>
                <a:srgbClr val="1C3D74"/>
              </a:solidFill>
              <a:latin typeface="Arial" panose="020B0604020202020204" pitchFamily="34" charset="0"/>
              <a:ea typeface="Source Sans Pro" panose="020B0503030403020204" pitchFamily="34" charset="0"/>
            </a:endParaRPr>
          </a:p>
          <a:p>
            <a:pPr defTabSz="514350">
              <a:defRPr/>
            </a:pPr>
            <a:endParaRPr lang="en-GB" sz="1013" dirty="0">
              <a:solidFill>
                <a:srgbClr val="000000"/>
              </a:solidFill>
              <a:latin typeface="Verdana"/>
            </a:endParaRPr>
          </a:p>
        </p:txBody>
      </p:sp>
      <p:sp>
        <p:nvSpPr>
          <p:cNvPr id="6" name="Oval 5"/>
          <p:cNvSpPr/>
          <p:nvPr/>
        </p:nvSpPr>
        <p:spPr>
          <a:xfrm>
            <a:off x="237965" y="195264"/>
            <a:ext cx="540544" cy="432197"/>
          </a:xfrm>
          <a:prstGeom prst="ellipse">
            <a:avLst/>
          </a:prstGeom>
          <a:noFill/>
          <a:ln w="635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latin typeface="Arial" panose="020B0604020202020204" pitchFamily="34" charset="0"/>
            </a:endParaRPr>
          </a:p>
        </p:txBody>
      </p:sp>
      <p:sp>
        <p:nvSpPr>
          <p:cNvPr id="49157" name="TextBox 6"/>
          <p:cNvSpPr txBox="1">
            <a:spLocks noChangeArrowheads="1"/>
          </p:cNvSpPr>
          <p:nvPr/>
        </p:nvSpPr>
        <p:spPr bwMode="auto">
          <a:xfrm flipH="1">
            <a:off x="420131" y="255550"/>
            <a:ext cx="358378"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FF0000"/>
                </a:solidFill>
                <a:latin typeface="AvenirNext LT Pro Regular"/>
                <a:ea typeface="AvenirNext LT Pro Regular"/>
                <a:cs typeface="AvenirNext LT Pro Regular"/>
              </a:rPr>
              <a:t>3</a:t>
            </a:r>
          </a:p>
        </p:txBody>
      </p:sp>
      <p:sp>
        <p:nvSpPr>
          <p:cNvPr id="49158" name="Rectangle 1"/>
          <p:cNvSpPr>
            <a:spLocks noChangeArrowheads="1"/>
          </p:cNvSpPr>
          <p:nvPr/>
        </p:nvSpPr>
        <p:spPr bwMode="auto">
          <a:xfrm>
            <a:off x="960675" y="173832"/>
            <a:ext cx="457048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rPr>
              <a:t>First impressions - summary</a:t>
            </a:r>
            <a:endParaRPr lang="en-GB" altLang="en-US" sz="2500" b="1"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7842128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11"/>
          <p:cNvSpPr>
            <a:spLocks noChangeArrowheads="1"/>
          </p:cNvSpPr>
          <p:nvPr/>
        </p:nvSpPr>
        <p:spPr bwMode="auto">
          <a:xfrm>
            <a:off x="4535383" y="3500686"/>
            <a:ext cx="60305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FF9900"/>
                </a:solidFill>
                <a:latin typeface="Arial" panose="020B0604020202020204" pitchFamily="34" charset="0"/>
                <a:cs typeface="Arial" panose="020B0604020202020204" pitchFamily="34" charset="0"/>
              </a:rPr>
              <a:t>12x</a:t>
            </a:r>
          </a:p>
        </p:txBody>
      </p:sp>
      <p:cxnSp>
        <p:nvCxnSpPr>
          <p:cNvPr id="16" name="Straight Connector 15"/>
          <p:cNvCxnSpPr/>
          <p:nvPr/>
        </p:nvCxnSpPr>
        <p:spPr>
          <a:xfrm>
            <a:off x="4673799" y="3923922"/>
            <a:ext cx="1053704" cy="10715"/>
          </a:xfrm>
          <a:prstGeom prst="line">
            <a:avLst/>
          </a:prstGeom>
          <a:ln w="38100" cap="sq" cmpd="sng">
            <a:solidFill>
              <a:srgbClr val="FF9900"/>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543425" y="4012635"/>
            <a:ext cx="4142815" cy="369332"/>
          </a:xfrm>
          <a:prstGeom prst="rect">
            <a:avLst/>
          </a:prstGeom>
        </p:spPr>
        <p:txBody>
          <a:bodyPr wrap="square">
            <a:spAutoFit/>
          </a:bodyPr>
          <a:lstStyle/>
          <a:p>
            <a:pPr defTabSz="257175">
              <a:spcBef>
                <a:spcPct val="20000"/>
              </a:spcBef>
              <a:buClr>
                <a:srgbClr val="BBE0E3"/>
              </a:buClr>
              <a:defRPr/>
            </a:pPr>
            <a:r>
              <a:rPr lang="en-US" sz="1800" dirty="0">
                <a:solidFill>
                  <a:srgbClr val="1C3D74"/>
                </a:solidFill>
                <a:latin typeface="Arial" panose="020B0604020202020204" pitchFamily="34" charset="0"/>
                <a:cs typeface="Arial"/>
              </a:rPr>
              <a:t>More profile views than those without</a:t>
            </a:r>
          </a:p>
        </p:txBody>
      </p:sp>
      <p:sp>
        <p:nvSpPr>
          <p:cNvPr id="51209" name="TextBox 17"/>
          <p:cNvSpPr txBox="1">
            <a:spLocks noChangeArrowheads="1"/>
          </p:cNvSpPr>
          <p:nvPr/>
        </p:nvSpPr>
        <p:spPr bwMode="auto">
          <a:xfrm flipH="1">
            <a:off x="5066111" y="2016920"/>
            <a:ext cx="2690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a:solidFill>
                  <a:srgbClr val="FF9900"/>
                </a:solidFill>
                <a:latin typeface="AvenirNext LT Pro Regular"/>
                <a:ea typeface="AvenirNext LT Pro Regular"/>
                <a:cs typeface="AvenirNext LT Pro Regular"/>
              </a:rPr>
              <a:t>4</a:t>
            </a:r>
          </a:p>
        </p:txBody>
      </p:sp>
      <p:sp>
        <p:nvSpPr>
          <p:cNvPr id="19" name="Oval 18"/>
          <p:cNvSpPr/>
          <p:nvPr/>
        </p:nvSpPr>
        <p:spPr>
          <a:xfrm>
            <a:off x="4938712" y="1900238"/>
            <a:ext cx="452438" cy="458391"/>
          </a:xfrm>
          <a:prstGeom prst="ellipse">
            <a:avLst/>
          </a:prstGeom>
          <a:noFill/>
          <a:ln w="63500" cmpd="sng">
            <a:solidFill>
              <a:srgbClr val="FF99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51211" name="Rectangle 19"/>
          <p:cNvSpPr>
            <a:spLocks noChangeArrowheads="1"/>
          </p:cNvSpPr>
          <p:nvPr/>
        </p:nvSpPr>
        <p:spPr bwMode="auto">
          <a:xfrm>
            <a:off x="4543425" y="2437210"/>
            <a:ext cx="45386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Detail your current and past</a:t>
            </a:r>
            <a:b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br>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work experience and education</a:t>
            </a:r>
          </a:p>
          <a:p>
            <a:pPr eaLnBrk="1" hangingPunct="1"/>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(most recent first)</a:t>
            </a:r>
            <a:endParaRPr lang="en-GB"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579" y="162563"/>
            <a:ext cx="3172571" cy="416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3798" y="172832"/>
            <a:ext cx="4276891" cy="134658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309" y="172832"/>
            <a:ext cx="2609158" cy="2935626"/>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33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9" name="Group 11"/>
          <p:cNvGrpSpPr>
            <a:grpSpLocks/>
          </p:cNvGrpSpPr>
          <p:nvPr/>
        </p:nvGrpSpPr>
        <p:grpSpPr bwMode="auto">
          <a:xfrm>
            <a:off x="5274469" y="1665686"/>
            <a:ext cx="396479" cy="415528"/>
            <a:chOff x="12445820" y="2681111"/>
            <a:chExt cx="1947333" cy="1947333"/>
          </a:xfrm>
        </p:grpSpPr>
        <p:sp>
          <p:nvSpPr>
            <p:cNvPr id="13" name="Oval 12"/>
            <p:cNvSpPr/>
            <p:nvPr/>
          </p:nvSpPr>
          <p:spPr>
            <a:xfrm>
              <a:off x="12445820" y="2681111"/>
              <a:ext cx="1947333" cy="1947333"/>
            </a:xfrm>
            <a:prstGeom prst="ellipse">
              <a:avLst/>
            </a:prstGeom>
            <a:noFill/>
            <a:ln w="635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55308" name="TextBox 13"/>
            <p:cNvSpPr txBox="1">
              <a:spLocks noChangeArrowheads="1"/>
            </p:cNvSpPr>
            <p:nvPr/>
          </p:nvSpPr>
          <p:spPr bwMode="auto">
            <a:xfrm>
              <a:off x="13087521" y="2896587"/>
              <a:ext cx="507994" cy="14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2D2D8A"/>
                  </a:solidFill>
                  <a:latin typeface="AvenirNext LT Pro Regular"/>
                  <a:ea typeface="AvenirNext LT Pro Regular"/>
                  <a:cs typeface="AvenirNext LT Pro Regular"/>
                </a:rPr>
                <a:t>5</a:t>
              </a:r>
            </a:p>
          </p:txBody>
        </p:sp>
      </p:grpSp>
      <p:sp>
        <p:nvSpPr>
          <p:cNvPr id="55300" name="Rectangle 2"/>
          <p:cNvSpPr>
            <a:spLocks noChangeArrowheads="1"/>
          </p:cNvSpPr>
          <p:nvPr/>
        </p:nvSpPr>
        <p:spPr bwMode="auto">
          <a:xfrm>
            <a:off x="4826726" y="2163367"/>
            <a:ext cx="27516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Include volunteer experiences &amp; interests</a:t>
            </a:r>
            <a:endParaRPr lang="en-GB"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p:txBody>
      </p:sp>
      <p:sp>
        <p:nvSpPr>
          <p:cNvPr id="19" name="TextBox 18"/>
          <p:cNvSpPr txBox="1"/>
          <p:nvPr/>
        </p:nvSpPr>
        <p:spPr>
          <a:xfrm>
            <a:off x="221865" y="4092552"/>
            <a:ext cx="8884154" cy="276999"/>
          </a:xfrm>
          <a:prstGeom prst="rect">
            <a:avLst/>
          </a:prstGeom>
          <a:noFill/>
          <a:ln>
            <a:noFill/>
          </a:ln>
        </p:spPr>
        <p:txBody>
          <a:bodyPr wrap="square" lIns="0" tIns="0" rIns="0" bIns="0">
            <a:spAutoFit/>
          </a:bodyPr>
          <a:lstStyle/>
          <a:p>
            <a:pPr defTabSz="257175">
              <a:spcBef>
                <a:spcPct val="20000"/>
              </a:spcBef>
              <a:buClr>
                <a:srgbClr val="BBE0E3"/>
              </a:buClr>
              <a:defRPr/>
            </a:pPr>
            <a:r>
              <a:rPr lang="en-US" sz="1800" dirty="0">
                <a:solidFill>
                  <a:srgbClr val="1C3D74"/>
                </a:solidFill>
                <a:latin typeface="Arial" panose="020B0604020202020204" pitchFamily="34" charset="0"/>
                <a:ea typeface="Source Sans Pro" panose="020B0503030403020204" pitchFamily="34" charset="0"/>
                <a:cs typeface="Arial"/>
              </a:rPr>
              <a:t>On profile page, go to ‘Add profile section’ and select ‘volunteer experience’</a:t>
            </a:r>
          </a:p>
        </p:txBody>
      </p:sp>
      <p:sp>
        <p:nvSpPr>
          <p:cNvPr id="55302" name="TextBox 19"/>
          <p:cNvSpPr txBox="1">
            <a:spLocks noChangeArrowheads="1"/>
          </p:cNvSpPr>
          <p:nvPr/>
        </p:nvSpPr>
        <p:spPr bwMode="auto">
          <a:xfrm>
            <a:off x="5269707" y="2975373"/>
            <a:ext cx="2397919"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2D2D8A"/>
                </a:solidFill>
                <a:latin typeface="Arial" panose="020B0604020202020204" pitchFamily="34" charset="0"/>
                <a:cs typeface="Arial" panose="020B0604020202020204" pitchFamily="34" charset="0"/>
              </a:rPr>
              <a:t>6x</a:t>
            </a:r>
          </a:p>
        </p:txBody>
      </p:sp>
      <p:cxnSp>
        <p:nvCxnSpPr>
          <p:cNvPr id="21" name="Straight Connector 20"/>
          <p:cNvCxnSpPr/>
          <p:nvPr/>
        </p:nvCxnSpPr>
        <p:spPr>
          <a:xfrm>
            <a:off x="5274469" y="3287316"/>
            <a:ext cx="1072754" cy="0"/>
          </a:xfrm>
          <a:prstGeom prst="line">
            <a:avLst/>
          </a:prstGeom>
          <a:ln w="38100" cap="sq" cmpd="sng">
            <a:solidFill>
              <a:srgbClr val="DC4B89"/>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5153060" y="3326607"/>
            <a:ext cx="3867186" cy="646331"/>
          </a:xfrm>
          <a:prstGeom prst="rect">
            <a:avLst/>
          </a:prstGeom>
        </p:spPr>
        <p:txBody>
          <a:bodyPr wrap="square">
            <a:spAutoFit/>
          </a:bodyPr>
          <a:lstStyle/>
          <a:p>
            <a:pPr defTabSz="257175">
              <a:spcBef>
                <a:spcPct val="20000"/>
              </a:spcBef>
              <a:buClr>
                <a:srgbClr val="BBE0E3"/>
              </a:buClr>
              <a:defRPr/>
            </a:pPr>
            <a:r>
              <a:rPr lang="en-US" sz="1800" dirty="0">
                <a:solidFill>
                  <a:srgbClr val="002060"/>
                </a:solidFill>
                <a:latin typeface="Arial" panose="020B0604020202020204" pitchFamily="34" charset="0"/>
                <a:cs typeface="Arial"/>
              </a:rPr>
              <a:t>More profile views than those without</a:t>
            </a:r>
          </a:p>
        </p:txBody>
      </p:sp>
      <p:pic>
        <p:nvPicPr>
          <p:cNvPr id="12"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085571"/>
            <a:ext cx="4607355" cy="220174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4"/>
          <p:cNvPicPr>
            <a:picLocks noChangeAspect="1"/>
          </p:cNvPicPr>
          <p:nvPr/>
        </p:nvPicPr>
        <p:blipFill>
          <a:blip r:embed="rId4">
            <a:extLst>
              <a:ext uri="{28A0092B-C50C-407E-A947-70E740481C1C}">
                <a14:useLocalDpi xmlns:a14="http://schemas.microsoft.com/office/drawing/2010/main" val="0"/>
              </a:ext>
            </a:extLst>
          </a:blip>
          <a:srcRect b="30345"/>
          <a:stretch>
            <a:fillRect/>
          </a:stretch>
        </p:blipFill>
        <p:spPr bwMode="auto">
          <a:xfrm>
            <a:off x="5508548" y="321382"/>
            <a:ext cx="3162300" cy="10858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42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7" name="Group 4"/>
          <p:cNvGrpSpPr>
            <a:grpSpLocks/>
          </p:cNvGrpSpPr>
          <p:nvPr/>
        </p:nvGrpSpPr>
        <p:grpSpPr bwMode="auto">
          <a:xfrm>
            <a:off x="4549379" y="1343025"/>
            <a:ext cx="360759" cy="375779"/>
            <a:chOff x="12445820" y="2681111"/>
            <a:chExt cx="1947333" cy="1983680"/>
          </a:xfrm>
        </p:grpSpPr>
        <p:sp>
          <p:nvSpPr>
            <p:cNvPr id="6" name="Oval 5"/>
            <p:cNvSpPr/>
            <p:nvPr/>
          </p:nvSpPr>
          <p:spPr>
            <a:xfrm>
              <a:off x="12445820" y="2681111"/>
              <a:ext cx="1947333" cy="1948391"/>
            </a:xfrm>
            <a:prstGeom prst="ellipse">
              <a:avLst/>
            </a:prstGeom>
            <a:noFill/>
            <a:ln w="635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57354" name="TextBox 6"/>
            <p:cNvSpPr txBox="1">
              <a:spLocks noChangeArrowheads="1"/>
            </p:cNvSpPr>
            <p:nvPr/>
          </p:nvSpPr>
          <p:spPr bwMode="auto">
            <a:xfrm>
              <a:off x="13151366" y="3019775"/>
              <a:ext cx="507989" cy="16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42900">
                <a:defRPr>
                  <a:solidFill>
                    <a:schemeClr val="tx1"/>
                  </a:solidFill>
                  <a:latin typeface="Verdana" panose="020B0604030504040204" pitchFamily="34" charset="0"/>
                </a:defRPr>
              </a:lvl1pPr>
              <a:lvl2pPr marL="742950" indent="-285750" defTabSz="342900">
                <a:defRPr>
                  <a:solidFill>
                    <a:schemeClr val="tx1"/>
                  </a:solidFill>
                  <a:latin typeface="Verdana" panose="020B0604030504040204" pitchFamily="34" charset="0"/>
                </a:defRPr>
              </a:lvl2pPr>
              <a:lvl3pPr marL="1143000" indent="-228600" defTabSz="342900">
                <a:defRPr>
                  <a:solidFill>
                    <a:schemeClr val="tx1"/>
                  </a:solidFill>
                  <a:latin typeface="Verdana" panose="020B0604030504040204" pitchFamily="34" charset="0"/>
                </a:defRPr>
              </a:lvl3pPr>
              <a:lvl4pPr marL="1600200" indent="-228600" defTabSz="342900">
                <a:defRPr>
                  <a:solidFill>
                    <a:schemeClr val="tx1"/>
                  </a:solidFill>
                  <a:latin typeface="Verdana" panose="020B0604030504040204" pitchFamily="34" charset="0"/>
                </a:defRPr>
              </a:lvl4pPr>
              <a:lvl5pPr marL="2057400" indent="-228600" defTabSz="342900">
                <a:defRPr>
                  <a:solidFill>
                    <a:schemeClr val="tx1"/>
                  </a:solidFill>
                  <a:latin typeface="Verdana" panose="020B0604030504040204" pitchFamily="34" charset="0"/>
                </a:defRPr>
              </a:lvl5pPr>
              <a:lvl6pPr marL="2514600" indent="-228600" defTabSz="342900" eaLnBrk="0" fontAlgn="base" hangingPunct="0">
                <a:spcBef>
                  <a:spcPct val="0"/>
                </a:spcBef>
                <a:spcAft>
                  <a:spcPct val="0"/>
                </a:spcAft>
                <a:defRPr>
                  <a:solidFill>
                    <a:schemeClr val="tx1"/>
                  </a:solidFill>
                  <a:latin typeface="Verdana" panose="020B0604030504040204" pitchFamily="34" charset="0"/>
                </a:defRPr>
              </a:lvl6pPr>
              <a:lvl7pPr marL="2971800" indent="-228600" defTabSz="342900" eaLnBrk="0" fontAlgn="base" hangingPunct="0">
                <a:spcBef>
                  <a:spcPct val="0"/>
                </a:spcBef>
                <a:spcAft>
                  <a:spcPct val="0"/>
                </a:spcAft>
                <a:defRPr>
                  <a:solidFill>
                    <a:schemeClr val="tx1"/>
                  </a:solidFill>
                  <a:latin typeface="Verdana" panose="020B0604030504040204" pitchFamily="34" charset="0"/>
                </a:defRPr>
              </a:lvl7pPr>
              <a:lvl8pPr marL="3429000" indent="-228600" defTabSz="342900" eaLnBrk="0" fontAlgn="base" hangingPunct="0">
                <a:spcBef>
                  <a:spcPct val="0"/>
                </a:spcBef>
                <a:spcAft>
                  <a:spcPct val="0"/>
                </a:spcAft>
                <a:defRPr>
                  <a:solidFill>
                    <a:schemeClr val="tx1"/>
                  </a:solidFill>
                  <a:latin typeface="Verdana" panose="020B0604030504040204" pitchFamily="34" charset="0"/>
                </a:defRPr>
              </a:lvl8pPr>
              <a:lvl9pPr marL="3886200" indent="-228600" defTabSz="3429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rgbClr val="BBE0E3"/>
                </a:buClr>
              </a:pPr>
              <a:r>
                <a:rPr lang="en-US" altLang="en-US" sz="2025" dirty="0">
                  <a:solidFill>
                    <a:srgbClr val="002060"/>
                  </a:solidFill>
                  <a:latin typeface="AvenirNext LT Pro Regular"/>
                  <a:ea typeface="AvenirNext LT Pro Regular"/>
                  <a:cs typeface="AvenirNext LT Pro Regular"/>
                </a:rPr>
                <a:t>6</a:t>
              </a:r>
            </a:p>
          </p:txBody>
        </p:sp>
      </p:grpSp>
      <p:sp>
        <p:nvSpPr>
          <p:cNvPr id="57348" name="Rectangle 3"/>
          <p:cNvSpPr>
            <a:spLocks noChangeArrowheads="1"/>
          </p:cNvSpPr>
          <p:nvPr/>
        </p:nvSpPr>
        <p:spPr bwMode="auto">
          <a:xfrm>
            <a:off x="4324351" y="2519328"/>
            <a:ext cx="459058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600" dirty="0" smtClean="0">
                <a:solidFill>
                  <a:srgbClr val="1C3D74"/>
                </a:solidFill>
                <a:latin typeface="Arial" panose="020B0604020202020204" pitchFamily="34" charset="0"/>
                <a:ea typeface="Source Sans Pro" panose="020B0503030403020204" pitchFamily="34" charset="0"/>
                <a:cs typeface="Arial" panose="020B0604020202020204" pitchFamily="34" charset="0"/>
              </a:rPr>
              <a:t>Include </a:t>
            </a:r>
            <a:r>
              <a:rPr lang="en-US" altLang="en-US" sz="1600" dirty="0">
                <a:solidFill>
                  <a:srgbClr val="1C3D74"/>
                </a:solidFill>
                <a:latin typeface="Arial" panose="020B0604020202020204" pitchFamily="34" charset="0"/>
                <a:ea typeface="Source Sans Pro" panose="020B0503030403020204" pitchFamily="34" charset="0"/>
                <a:cs typeface="Arial" panose="020B0604020202020204" pitchFamily="34" charset="0"/>
              </a:rPr>
              <a:t>mix of technical/legal and transferable </a:t>
            </a:r>
          </a:p>
          <a:p>
            <a:pPr eaLnBrk="1" hangingPunct="1"/>
            <a:endParaRPr lang="en-US" altLang="en-US" sz="1600"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a:p>
            <a:pPr eaLnBrk="1" hangingPunct="1"/>
            <a:r>
              <a:rPr lang="en-US" altLang="en-US" sz="1600" dirty="0">
                <a:solidFill>
                  <a:srgbClr val="1C3D74"/>
                </a:solidFill>
                <a:latin typeface="Arial" panose="020B0604020202020204" pitchFamily="34" charset="0"/>
                <a:ea typeface="Source Sans Pro" panose="020B0503030403020204" pitchFamily="34" charset="0"/>
                <a:cs typeface="Arial" panose="020B0604020202020204" pitchFamily="34" charset="0"/>
              </a:rPr>
              <a:t>Skills and endorsements contribute to elevation in search results…</a:t>
            </a:r>
          </a:p>
          <a:p>
            <a:pPr eaLnBrk="1" hangingPunct="1"/>
            <a:endPar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endParaRPr>
          </a:p>
          <a:p>
            <a:pPr eaLnBrk="1" hangingPunct="1"/>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…so don’t be shy!</a:t>
            </a:r>
          </a:p>
        </p:txBody>
      </p:sp>
      <p:sp>
        <p:nvSpPr>
          <p:cNvPr id="57349" name="Rectangle 8"/>
          <p:cNvSpPr>
            <a:spLocks noChangeArrowheads="1"/>
          </p:cNvSpPr>
          <p:nvPr/>
        </p:nvSpPr>
        <p:spPr bwMode="auto">
          <a:xfrm>
            <a:off x="4324351" y="1883569"/>
            <a:ext cx="3929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Verdana" panose="020B0604030504040204" pitchFamily="34" charset="0"/>
              </a:defRPr>
            </a:lvl1pPr>
            <a:lvl2pPr marL="742950" indent="-285750" defTabSz="685800">
              <a:defRPr>
                <a:solidFill>
                  <a:schemeClr val="tx1"/>
                </a:solidFill>
                <a:latin typeface="Verdana" panose="020B0604030504040204" pitchFamily="34" charset="0"/>
              </a:defRPr>
            </a:lvl2pPr>
            <a:lvl3pPr marL="1143000" indent="-228600" defTabSz="685800">
              <a:defRPr>
                <a:solidFill>
                  <a:schemeClr val="tx1"/>
                </a:solidFill>
                <a:latin typeface="Verdana" panose="020B0604030504040204" pitchFamily="34" charset="0"/>
              </a:defRPr>
            </a:lvl3pPr>
            <a:lvl4pPr marL="1600200" indent="-228600" defTabSz="685800">
              <a:defRPr>
                <a:solidFill>
                  <a:schemeClr val="tx1"/>
                </a:solidFill>
                <a:latin typeface="Verdana" panose="020B0604030504040204" pitchFamily="34" charset="0"/>
              </a:defRPr>
            </a:lvl4pPr>
            <a:lvl5pPr marL="2057400" indent="-228600" defTabSz="685800">
              <a:defRPr>
                <a:solidFill>
                  <a:schemeClr val="tx1"/>
                </a:solidFill>
                <a:latin typeface="Verdana" panose="020B0604030504040204" pitchFamily="34" charset="0"/>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1800" dirty="0">
                <a:solidFill>
                  <a:srgbClr val="1C3D74"/>
                </a:solidFill>
                <a:latin typeface="Arial" panose="020B0604020202020204" pitchFamily="34" charset="0"/>
                <a:ea typeface="Source Sans Pro" panose="020B0503030403020204" pitchFamily="34" charset="0"/>
                <a:cs typeface="Arial" panose="020B0604020202020204" pitchFamily="34" charset="0"/>
              </a:rPr>
              <a:t>Add skills and get endorsed for them</a:t>
            </a:r>
          </a:p>
        </p:txBody>
      </p:sp>
      <p:sp>
        <p:nvSpPr>
          <p:cNvPr id="11" name="TextBox 10"/>
          <p:cNvSpPr txBox="1"/>
          <p:nvPr/>
        </p:nvSpPr>
        <p:spPr>
          <a:xfrm>
            <a:off x="232506" y="2661422"/>
            <a:ext cx="4062078" cy="553998"/>
          </a:xfrm>
          <a:prstGeom prst="rect">
            <a:avLst/>
          </a:prstGeom>
          <a:noFill/>
          <a:ln>
            <a:noFill/>
          </a:ln>
        </p:spPr>
        <p:txBody>
          <a:bodyPr wrap="square" lIns="0" tIns="0" rIns="0" bIns="0">
            <a:spAutoFit/>
          </a:bodyPr>
          <a:lstStyle/>
          <a:p>
            <a:pPr defTabSz="257175">
              <a:spcBef>
                <a:spcPct val="20000"/>
              </a:spcBef>
              <a:buClr>
                <a:srgbClr val="BBE0E3"/>
              </a:buClr>
              <a:defRPr/>
            </a:pPr>
            <a:r>
              <a:rPr lang="en-US" sz="1800" dirty="0">
                <a:solidFill>
                  <a:srgbClr val="1C3D74"/>
                </a:solidFill>
                <a:latin typeface="Arial" panose="020B0604020202020204" pitchFamily="34" charset="0"/>
                <a:ea typeface="Source Sans Pro" panose="020B0503030403020204" pitchFamily="34" charset="0"/>
                <a:cs typeface="Arial"/>
              </a:rPr>
              <a:t>Scroll down to bottom of profile page to ‘Skills and endorsements’</a:t>
            </a:r>
          </a:p>
        </p:txBody>
      </p:sp>
      <p:pic>
        <p:nvPicPr>
          <p:cNvPr id="2" name="Picture 1"/>
          <p:cNvPicPr>
            <a:picLocks noChangeAspect="1"/>
          </p:cNvPicPr>
          <p:nvPr/>
        </p:nvPicPr>
        <p:blipFill rotWithShape="1">
          <a:blip r:embed="rId3"/>
          <a:srcRect l="22059" t="44902" r="50490" b="26950"/>
          <a:stretch/>
        </p:blipFill>
        <p:spPr>
          <a:xfrm>
            <a:off x="79914" y="88366"/>
            <a:ext cx="4214670" cy="2430962"/>
          </a:xfrm>
          <a:prstGeom prst="rect">
            <a:avLst/>
          </a:prstGeom>
        </p:spPr>
      </p:pic>
    </p:spTree>
    <p:extLst>
      <p:ext uri="{BB962C8B-B14F-4D97-AF65-F5344CB8AC3E}">
        <p14:creationId xmlns:p14="http://schemas.microsoft.com/office/powerpoint/2010/main" val="12185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8CE09B53D6A242984DC0348C444E18" ma:contentTypeVersion="13" ma:contentTypeDescription="Create a new document." ma:contentTypeScope="" ma:versionID="6682396ab2da6571346dadac9c766101">
  <xsd:schema xmlns:xsd="http://www.w3.org/2001/XMLSchema" xmlns:xs="http://www.w3.org/2001/XMLSchema" xmlns:p="http://schemas.microsoft.com/office/2006/metadata/properties" xmlns:ns3="2349775a-393f-41ac-958b-ad35b47271d4" xmlns:ns4="2db691e3-01ee-44a3-ae03-a82ccef27236" targetNamespace="http://schemas.microsoft.com/office/2006/metadata/properties" ma:root="true" ma:fieldsID="cccbd60414c911ede703d2b70900471c" ns3:_="" ns4:_="">
    <xsd:import namespace="2349775a-393f-41ac-958b-ad35b47271d4"/>
    <xsd:import namespace="2db691e3-01ee-44a3-ae03-a82ccef272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9775a-393f-41ac-958b-ad35b47271d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b691e3-01ee-44a3-ae03-a82ccef272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C8DA7F-E3DC-402E-A298-BFC6182D9F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9775a-393f-41ac-958b-ad35b47271d4"/>
    <ds:schemaRef ds:uri="2db691e3-01ee-44a3-ae03-a82ccef27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5158A7-2C92-4597-9098-7B1DC0491390}">
  <ds:schemaRefs>
    <ds:schemaRef ds:uri="http://schemas.microsoft.com/sharepoint/v3/contenttype/forms"/>
  </ds:schemaRefs>
</ds:datastoreItem>
</file>

<file path=customXml/itemProps3.xml><?xml version="1.0" encoding="utf-8"?>
<ds:datastoreItem xmlns:ds="http://schemas.openxmlformats.org/officeDocument/2006/customXml" ds:itemID="{F9D2715A-9151-4459-816D-086FA2D28C27}">
  <ds:schemaRefs>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2db691e3-01ee-44a3-ae03-a82ccef27236"/>
    <ds:schemaRef ds:uri="2349775a-393f-41ac-958b-ad35b47271d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1681</TotalTime>
  <Words>1493</Words>
  <Application>Microsoft Office PowerPoint</Application>
  <PresentationFormat>On-screen Show (16:9)</PresentationFormat>
  <Paragraphs>238</Paragraphs>
  <Slides>28</Slides>
  <Notes>22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4 Text</vt:lpstr>
      <vt:lpstr>Arial</vt:lpstr>
      <vt:lpstr>AvenirNext LT Pro Regular</vt:lpstr>
      <vt:lpstr>Channel 4 Chadwick</vt:lpstr>
      <vt:lpstr>Frutiger-Light</vt:lpstr>
      <vt:lpstr>Segoe UI</vt:lpstr>
      <vt:lpstr>Source Sans Pro</vt:lpstr>
      <vt:lpstr>Source Sans Pro Black</vt:lpstr>
      <vt:lpstr>Verdana</vt:lpstr>
      <vt:lpstr>Office Theme</vt:lpstr>
      <vt:lpstr>1_Custom Design</vt:lpstr>
      <vt:lpstr>Custom Design</vt:lpstr>
      <vt:lpstr>2_Custom Design</vt:lpstr>
      <vt:lpstr>PowerPoint Presentation</vt:lpstr>
      <vt:lpstr>  </vt:lpstr>
      <vt:lpstr>PowerPoint Presentation</vt:lpstr>
      <vt:lpstr>PowerPoint Presentation</vt:lpstr>
      <vt:lpstr>Add professional photo</vt:lpstr>
      <vt:lpstr>PowerPoint Presentation</vt:lpstr>
      <vt:lpstr>PowerPoint Presentation</vt:lpstr>
      <vt:lpstr>PowerPoint Presentation</vt:lpstr>
      <vt:lpstr>PowerPoint Presentation</vt:lpstr>
      <vt:lpstr>PowerPoint Presentation</vt:lpstr>
      <vt:lpstr>PowerPoint Presentation</vt:lpstr>
      <vt:lpstr>Grow your network – make connections</vt:lpstr>
      <vt:lpstr>  </vt:lpstr>
      <vt:lpstr>  </vt:lpstr>
      <vt:lpstr>  </vt:lpstr>
      <vt:lpstr>  </vt:lpstr>
      <vt:lpstr>Manage your personal settings</vt:lpstr>
      <vt:lpstr>PowerPoint Presentation</vt:lpstr>
      <vt:lpstr>  </vt:lpstr>
      <vt:lpstr>PowerPoint Presentation</vt:lpstr>
      <vt:lpstr>PowerPoint Presentation</vt:lpstr>
      <vt:lpstr>  </vt:lpstr>
      <vt:lpstr>PowerPoint Presentation</vt:lpstr>
      <vt:lpstr>  </vt:lpstr>
      <vt:lpstr>  </vt:lpstr>
      <vt:lpst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Afua Kudom</cp:lastModifiedBy>
  <cp:revision>129</cp:revision>
  <dcterms:created xsi:type="dcterms:W3CDTF">2020-06-18T12:08:25Z</dcterms:created>
  <dcterms:modified xsi:type="dcterms:W3CDTF">2021-12-03T09:14:15Z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0x0101006E8CE09B53D6A242984DC0348C444E18</vt:lpwstr>
  </property>
</Properties>
</file>