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4" r:id="rId3"/>
    <p:sldId id="275" r:id="rId4"/>
    <p:sldId id="276" r:id="rId5"/>
    <p:sldId id="268" r:id="rId6"/>
    <p:sldId id="272" r:id="rId7"/>
    <p:sldId id="273" r:id="rId8"/>
    <p:sldId id="277" r:id="rId9"/>
    <p:sldId id="270" r:id="rId10"/>
    <p:sldId id="271" r:id="rId11"/>
    <p:sldId id="262" r:id="rId12"/>
    <p:sldId id="269"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5631"/>
  </p:normalViewPr>
  <p:slideViewPr>
    <p:cSldViewPr snapToGrid="0">
      <p:cViewPr varScale="1">
        <p:scale>
          <a:sx n="106" d="100"/>
          <a:sy n="106" d="100"/>
        </p:scale>
        <p:origin x="824" y="184"/>
      </p:cViewPr>
      <p:guideLst/>
    </p:cSldViewPr>
  </p:slideViewPr>
  <p:outlineViewPr>
    <p:cViewPr>
      <p:scale>
        <a:sx n="33" d="100"/>
        <a:sy n="33" d="100"/>
      </p:scale>
      <p:origin x="0" y="-23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B5B51-9226-4EDB-B8F6-80B742281C0E}" type="datetimeFigureOut">
              <a:rPr lang="en-GB" smtClean="0"/>
              <a:t>15/11/2021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F37E8-8885-4730-8AE9-4E64A4F145B2}" type="slidenum">
              <a:rPr lang="en-GB" smtClean="0"/>
              <a:t>‹#›</a:t>
            </a:fld>
            <a:endParaRPr lang="en-GB"/>
          </a:p>
        </p:txBody>
      </p:sp>
    </p:spTree>
    <p:extLst>
      <p:ext uri="{BB962C8B-B14F-4D97-AF65-F5344CB8AC3E}">
        <p14:creationId xmlns:p14="http://schemas.microsoft.com/office/powerpoint/2010/main" val="2957960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028CA9-8A6E-DA4A-BA5B-339BB2FE612E}" type="slidenum">
              <a:rPr lang="en-US" smtClean="0"/>
              <a:t>1</a:t>
            </a:fld>
            <a:endParaRPr lang="en-US"/>
          </a:p>
        </p:txBody>
      </p:sp>
    </p:spTree>
    <p:extLst>
      <p:ext uri="{BB962C8B-B14F-4D97-AF65-F5344CB8AC3E}">
        <p14:creationId xmlns:p14="http://schemas.microsoft.com/office/powerpoint/2010/main" val="27971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BF37E8-8885-4730-8AE9-4E64A4F145B2}" type="slidenum">
              <a:rPr lang="en-GB" smtClean="0"/>
              <a:t>5</a:t>
            </a:fld>
            <a:endParaRPr lang="en-GB"/>
          </a:p>
        </p:txBody>
      </p:sp>
    </p:spTree>
    <p:extLst>
      <p:ext uri="{BB962C8B-B14F-4D97-AF65-F5344CB8AC3E}">
        <p14:creationId xmlns:p14="http://schemas.microsoft.com/office/powerpoint/2010/main" val="223230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BF37E8-8885-4730-8AE9-4E64A4F145B2}" type="slidenum">
              <a:rPr lang="en-GB" smtClean="0"/>
              <a:t>6</a:t>
            </a:fld>
            <a:endParaRPr lang="en-GB"/>
          </a:p>
        </p:txBody>
      </p:sp>
    </p:spTree>
    <p:extLst>
      <p:ext uri="{BB962C8B-B14F-4D97-AF65-F5344CB8AC3E}">
        <p14:creationId xmlns:p14="http://schemas.microsoft.com/office/powerpoint/2010/main" val="350311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BF37E8-8885-4730-8AE9-4E64A4F145B2}" type="slidenum">
              <a:rPr lang="en-GB" smtClean="0"/>
              <a:t>7</a:t>
            </a:fld>
            <a:endParaRPr lang="en-GB"/>
          </a:p>
        </p:txBody>
      </p:sp>
    </p:spTree>
    <p:extLst>
      <p:ext uri="{BB962C8B-B14F-4D97-AF65-F5344CB8AC3E}">
        <p14:creationId xmlns:p14="http://schemas.microsoft.com/office/powerpoint/2010/main" val="265689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BF37E8-8885-4730-8AE9-4E64A4F145B2}" type="slidenum">
              <a:rPr lang="en-GB" smtClean="0"/>
              <a:t>13</a:t>
            </a:fld>
            <a:endParaRPr lang="en-GB"/>
          </a:p>
        </p:txBody>
      </p:sp>
    </p:spTree>
    <p:extLst>
      <p:ext uri="{BB962C8B-B14F-4D97-AF65-F5344CB8AC3E}">
        <p14:creationId xmlns:p14="http://schemas.microsoft.com/office/powerpoint/2010/main" val="399337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BF37E8-8885-4730-8AE9-4E64A4F145B2}" type="slidenum">
              <a:rPr lang="en-GB" smtClean="0"/>
              <a:t>15</a:t>
            </a:fld>
            <a:endParaRPr lang="en-GB"/>
          </a:p>
        </p:txBody>
      </p:sp>
    </p:spTree>
    <p:extLst>
      <p:ext uri="{BB962C8B-B14F-4D97-AF65-F5344CB8AC3E}">
        <p14:creationId xmlns:p14="http://schemas.microsoft.com/office/powerpoint/2010/main" val="379576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a:latin typeface="Garamond" panose="02020404030301010803"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0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FC2C225C-0786-4FA9-8025-445D6B6D29DD}"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65704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2C225C-0786-4FA9-8025-445D6B6D29DD}"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31057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2C225C-0786-4FA9-8025-445D6B6D29DD}"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330915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atin typeface="Garamond" panose="02020404030301010803" pitchFamily="18"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3000">
                <a:latin typeface="Garamond" panose="02020404030301010803" pitchFamily="18" charset="0"/>
              </a:defRPr>
            </a:lvl1pPr>
            <a:lvl2pPr>
              <a:defRPr sz="3000">
                <a:latin typeface="Garamond" panose="02020404030301010803" pitchFamily="18" charset="0"/>
              </a:defRPr>
            </a:lvl2pPr>
            <a:lvl3pPr>
              <a:defRPr sz="3000">
                <a:latin typeface="Garamond" panose="02020404030301010803" pitchFamily="18" charset="0"/>
              </a:defRPr>
            </a:lvl3pPr>
            <a:lvl4pPr>
              <a:defRPr sz="3000">
                <a:latin typeface="Garamond" panose="02020404030301010803" pitchFamily="18" charset="0"/>
              </a:defRPr>
            </a:lvl4pPr>
            <a:lvl5pPr>
              <a:defRPr sz="3000">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2C225C-0786-4FA9-8025-445D6B6D29DD}"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127345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2C225C-0786-4FA9-8025-445D6B6D29DD}"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313467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C2C225C-0786-4FA9-8025-445D6B6D29DD}"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114171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C2C225C-0786-4FA9-8025-445D6B6D29DD}" type="datetimeFigureOut">
              <a:rPr lang="en-GB" smtClean="0"/>
              <a:t>15/11/2021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13944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2C225C-0786-4FA9-8025-445D6B6D29DD}" type="datetimeFigureOut">
              <a:rPr lang="en-GB" smtClean="0"/>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103243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C225C-0786-4FA9-8025-445D6B6D29DD}" type="datetimeFigureOut">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383293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2C225C-0786-4FA9-8025-445D6B6D29DD}"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9655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2C225C-0786-4FA9-8025-445D6B6D29DD}"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E7E66-4B39-4C20-AB6C-48083C9E1700}" type="slidenum">
              <a:rPr lang="en-GB" smtClean="0"/>
              <a:t>‹#›</a:t>
            </a:fld>
            <a:endParaRPr lang="en-GB"/>
          </a:p>
        </p:txBody>
      </p:sp>
    </p:spTree>
    <p:extLst>
      <p:ext uri="{BB962C8B-B14F-4D97-AF65-F5344CB8AC3E}">
        <p14:creationId xmlns:p14="http://schemas.microsoft.com/office/powerpoint/2010/main" val="61692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3077" y="1"/>
            <a:ext cx="9589477" cy="107266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93077" y="1336431"/>
            <a:ext cx="11060723" cy="48405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C225C-0786-4FA9-8025-445D6B6D29DD}" type="datetimeFigureOut">
              <a:rPr lang="en-GB" smtClean="0"/>
              <a:t>15/11/2021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E7E66-4B39-4C20-AB6C-48083C9E1700}" type="slidenum">
              <a:rPr lang="en-GB" smtClean="0"/>
              <a:t>‹#›</a:t>
            </a:fld>
            <a:endParaRPr lang="en-GB"/>
          </a:p>
        </p:txBody>
      </p:sp>
    </p:spTree>
    <p:extLst>
      <p:ext uri="{BB962C8B-B14F-4D97-AF65-F5344CB8AC3E}">
        <p14:creationId xmlns:p14="http://schemas.microsoft.com/office/powerpoint/2010/main" val="112794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000" b="1" kern="1200">
          <a:solidFill>
            <a:schemeClr val="accent1">
              <a:lumMod val="75000"/>
            </a:schemeClr>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F514-3A18-B540-90F3-E0610E85515A}"/>
              </a:ext>
            </a:extLst>
          </p:cNvPr>
          <p:cNvSpPr>
            <a:spLocks noGrp="1"/>
          </p:cNvSpPr>
          <p:nvPr>
            <p:ph type="ctrTitle"/>
          </p:nvPr>
        </p:nvSpPr>
        <p:spPr>
          <a:xfrm>
            <a:off x="310896" y="411163"/>
            <a:ext cx="11881104" cy="2387600"/>
          </a:xfrm>
        </p:spPr>
        <p:txBody>
          <a:bodyPr>
            <a:normAutofit/>
          </a:bodyPr>
          <a:lstStyle/>
          <a:p>
            <a:r>
              <a:rPr lang="en-US" sz="3300" b="1" dirty="0">
                <a:solidFill>
                  <a:schemeClr val="tx1"/>
                </a:solidFill>
                <a:latin typeface="Garamond" panose="02020404030301010803" pitchFamily="18" charset="0"/>
                <a:ea typeface="Source Sans Pro" panose="020B0503030403020204" pitchFamily="34" charset="0"/>
              </a:rPr>
              <a:t>COM6006 / FRE6006 Narrative in Theory and Practice: </a:t>
            </a:r>
            <a:br>
              <a:rPr lang="en-US" sz="3300" b="1" dirty="0">
                <a:solidFill>
                  <a:schemeClr val="tx1"/>
                </a:solidFill>
                <a:latin typeface="Garamond" panose="02020404030301010803" pitchFamily="18" charset="0"/>
                <a:ea typeface="Source Sans Pro" panose="020B0503030403020204" pitchFamily="34" charset="0"/>
              </a:rPr>
            </a:br>
            <a:r>
              <a:rPr lang="en-US" sz="3300" b="1" dirty="0" err="1">
                <a:solidFill>
                  <a:schemeClr val="tx1"/>
                </a:solidFill>
                <a:latin typeface="Garamond" panose="02020404030301010803" pitchFamily="18" charset="0"/>
                <a:ea typeface="Source Sans Pro" panose="020B0503030403020204" pitchFamily="34" charset="0"/>
              </a:rPr>
              <a:t>Analysing</a:t>
            </a:r>
            <a:r>
              <a:rPr lang="en-US" sz="3300" b="1" dirty="0">
                <a:solidFill>
                  <a:schemeClr val="tx1"/>
                </a:solidFill>
                <a:latin typeface="Garamond" panose="02020404030301010803" pitchFamily="18" charset="0"/>
                <a:ea typeface="Source Sans Pro" panose="020B0503030403020204" pitchFamily="34" charset="0"/>
              </a:rPr>
              <a:t> and Creatively Responding to French Literature Through the Ages</a:t>
            </a:r>
            <a:br>
              <a:rPr lang="en-US" sz="4000" b="1" dirty="0">
                <a:solidFill>
                  <a:schemeClr val="tx1"/>
                </a:solidFill>
                <a:latin typeface="Garamond" panose="02020404030301010803" pitchFamily="18" charset="0"/>
                <a:ea typeface="Source Sans Pro" panose="020B0503030403020204" pitchFamily="34" charset="0"/>
              </a:rPr>
            </a:br>
            <a:endParaRPr lang="en-US" sz="4000" b="1" dirty="0">
              <a:solidFill>
                <a:schemeClr val="tx1"/>
              </a:solidFill>
              <a:latin typeface="Garamond" panose="02020404030301010803" pitchFamily="18" charset="0"/>
              <a:ea typeface="Source Sans Pro" panose="020B0503030403020204" pitchFamily="34" charset="0"/>
            </a:endParaRPr>
          </a:p>
        </p:txBody>
      </p:sp>
      <p:sp>
        <p:nvSpPr>
          <p:cNvPr id="3" name="Subtitle 2">
            <a:extLst>
              <a:ext uri="{FF2B5EF4-FFF2-40B4-BE49-F238E27FC236}">
                <a16:creationId xmlns:a16="http://schemas.microsoft.com/office/drawing/2014/main" id="{65077A20-4779-BC48-819B-D27C8318F337}"/>
              </a:ext>
            </a:extLst>
          </p:cNvPr>
          <p:cNvSpPr>
            <a:spLocks noGrp="1"/>
          </p:cNvSpPr>
          <p:nvPr>
            <p:ph type="subTitle" idx="1"/>
          </p:nvPr>
        </p:nvSpPr>
        <p:spPr>
          <a:xfrm>
            <a:off x="1042416" y="2596896"/>
            <a:ext cx="9608167" cy="3328416"/>
          </a:xfrm>
        </p:spPr>
        <p:txBody>
          <a:bodyPr>
            <a:normAutofit/>
          </a:bodyPr>
          <a:lstStyle/>
          <a:p>
            <a:r>
              <a:rPr lang="en-US" sz="3200" dirty="0">
                <a:solidFill>
                  <a:schemeClr val="tx1"/>
                </a:solidFill>
                <a:latin typeface="Garamond" panose="02020404030301010803" pitchFamily="18" charset="0"/>
                <a:ea typeface="Source Sans Pro" panose="020B0503030403020204" pitchFamily="34" charset="0"/>
              </a:rPr>
              <a:t>Dr Richard Mason</a:t>
            </a:r>
          </a:p>
          <a:p>
            <a:r>
              <a:rPr lang="en-US" sz="3200" dirty="0" err="1">
                <a:solidFill>
                  <a:schemeClr val="tx1"/>
                </a:solidFill>
                <a:latin typeface="Garamond" panose="02020404030301010803" pitchFamily="18" charset="0"/>
                <a:ea typeface="Source Sans Pro" panose="020B0503030403020204" pitchFamily="34" charset="0"/>
              </a:rPr>
              <a:t>richard.mason@qmul.ac.uk</a:t>
            </a:r>
            <a:endParaRPr lang="en-US" sz="3200" dirty="0">
              <a:solidFill>
                <a:schemeClr val="tx1"/>
              </a:solidFill>
              <a:latin typeface="Garamond" panose="02020404030301010803" pitchFamily="18" charset="0"/>
              <a:ea typeface="Source Sans Pro" panose="020B0503030403020204" pitchFamily="34" charset="0"/>
            </a:endParaRPr>
          </a:p>
          <a:p>
            <a:endParaRPr lang="en-US" dirty="0">
              <a:solidFill>
                <a:schemeClr val="tx1"/>
              </a:solidFill>
              <a:latin typeface="Garamond" panose="02020404030301010803" pitchFamily="18" charset="0"/>
              <a:ea typeface="Source Sans Pro" panose="020B0503030403020204" pitchFamily="34" charset="0"/>
            </a:endParaRPr>
          </a:p>
        </p:txBody>
      </p:sp>
    </p:spTree>
    <p:extLst>
      <p:ext uri="{BB962C8B-B14F-4D97-AF65-F5344CB8AC3E}">
        <p14:creationId xmlns:p14="http://schemas.microsoft.com/office/powerpoint/2010/main" val="187381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135" y="368135"/>
            <a:ext cx="10985665" cy="5808828"/>
          </a:xfrm>
        </p:spPr>
        <p:txBody>
          <a:bodyPr>
            <a:normAutofit fontScale="62500" lnSpcReduction="20000"/>
          </a:bodyPr>
          <a:lstStyle/>
          <a:p>
            <a:pPr marL="0" indent="0">
              <a:buNone/>
            </a:pPr>
            <a:r>
              <a:rPr lang="en-GB" sz="3200" b="1" dirty="0"/>
              <a:t>Gustave Flaubert, ‘Un </a:t>
            </a:r>
            <a:r>
              <a:rPr lang="en-GB" sz="3200" b="1" dirty="0" err="1"/>
              <a:t>cœur</a:t>
            </a:r>
            <a:r>
              <a:rPr lang="en-GB" sz="3200" b="1" dirty="0"/>
              <a:t> simple’ (‘A Simple Heart’)</a:t>
            </a:r>
          </a:p>
          <a:p>
            <a:pPr marL="0" indent="0">
              <a:buNone/>
            </a:pPr>
            <a:endParaRPr lang="en-GB" b="1" dirty="0">
              <a:solidFill>
                <a:schemeClr val="tx1"/>
              </a:solidFill>
              <a:latin typeface="Garamond" panose="02020404030301010803" pitchFamily="18" charset="0"/>
            </a:endParaRPr>
          </a:p>
          <a:p>
            <a:pPr marL="0" indent="0">
              <a:buNone/>
            </a:pPr>
            <a:r>
              <a:rPr lang="en-GB" dirty="0">
                <a:solidFill>
                  <a:schemeClr val="tx1"/>
                </a:solidFill>
                <a:latin typeface="Garamond" panose="02020404030301010803" pitchFamily="18" charset="0"/>
              </a:rPr>
              <a:t>What did you take to be the story’s key events? (discussion)</a:t>
            </a:r>
          </a:p>
          <a:p>
            <a:pPr marL="0" indent="0">
              <a:buNone/>
            </a:pPr>
            <a:r>
              <a:rPr lang="en-GB" dirty="0">
                <a:solidFill>
                  <a:schemeClr val="tx1"/>
                </a:solidFill>
                <a:latin typeface="Garamond" panose="02020404030301010803" pitchFamily="18" charset="0"/>
              </a:rPr>
              <a:t>To which genre woul</a:t>
            </a:r>
            <a:r>
              <a:rPr lang="en-GB" dirty="0"/>
              <a:t>d you say the story belonged? </a:t>
            </a:r>
            <a:endParaRPr lang="en-GB" dirty="0">
              <a:solidFill>
                <a:schemeClr val="tx1"/>
              </a:solidFill>
              <a:latin typeface="Garamond" panose="02020404030301010803" pitchFamily="18" charset="0"/>
            </a:endParaRPr>
          </a:p>
          <a:p>
            <a:pPr marL="0" indent="0">
              <a:buNone/>
            </a:pPr>
            <a:endParaRPr lang="en-GB" dirty="0">
              <a:solidFill>
                <a:schemeClr val="tx1"/>
              </a:solidFill>
              <a:latin typeface="Garamond" panose="02020404030301010803" pitchFamily="18" charset="0"/>
            </a:endParaRPr>
          </a:p>
          <a:p>
            <a:r>
              <a:rPr lang="en-GB" dirty="0"/>
              <a:t>Critical perspectives: </a:t>
            </a:r>
          </a:p>
          <a:p>
            <a:pPr marL="0" indent="0">
              <a:buNone/>
            </a:pPr>
            <a:endParaRPr lang="en-GB" dirty="0">
              <a:solidFill>
                <a:schemeClr val="tx1"/>
              </a:solidFill>
              <a:latin typeface="Garamond" panose="02020404030301010803" pitchFamily="18" charset="0"/>
            </a:endParaRPr>
          </a:p>
          <a:p>
            <a:pPr marL="0" indent="0">
              <a:lnSpc>
                <a:spcPct val="170000"/>
              </a:lnSpc>
              <a:buNone/>
            </a:pPr>
            <a:r>
              <a:rPr lang="en-GB" dirty="0">
                <a:solidFill>
                  <a:schemeClr val="tx1"/>
                </a:solidFill>
                <a:latin typeface="Garamond" panose="02020404030301010803" pitchFamily="18" charset="0"/>
              </a:rPr>
              <a:t>‘The absence of action and incident which rendered the subject unsuitable for a novel would not be a drawback in a much shorter work.’  (</a:t>
            </a:r>
            <a:r>
              <a:rPr lang="en-GB" dirty="0" err="1">
                <a:solidFill>
                  <a:schemeClr val="tx1"/>
                </a:solidFill>
                <a:latin typeface="Garamond" panose="02020404030301010803" pitchFamily="18" charset="0"/>
              </a:rPr>
              <a:t>Raitt</a:t>
            </a:r>
            <a:r>
              <a:rPr lang="en-GB" dirty="0">
                <a:solidFill>
                  <a:schemeClr val="tx1"/>
                </a:solidFill>
                <a:latin typeface="Garamond" panose="02020404030301010803" pitchFamily="18" charset="0"/>
              </a:rPr>
              <a:t> 1991: 13)</a:t>
            </a:r>
          </a:p>
          <a:p>
            <a:pPr marL="0" indent="0">
              <a:lnSpc>
                <a:spcPct val="170000"/>
              </a:lnSpc>
              <a:buNone/>
            </a:pPr>
            <a:r>
              <a:rPr lang="en-GB" dirty="0">
                <a:solidFill>
                  <a:schemeClr val="tx1"/>
                </a:solidFill>
                <a:latin typeface="Garamond" panose="02020404030301010803" pitchFamily="18" charset="0"/>
              </a:rPr>
              <a:t>‘In general, writers of short stories have preferred to avoid relating the whole life of a character, illuminating it instead by means of a single salient incident. Flaubert on the other hand has chosen to recount a whole life, and a life which has no single incident to act as a focal point. This means that the work is largely lacking in any forward impulse, save what is imparted by the passage of time.’ (</a:t>
            </a:r>
            <a:r>
              <a:rPr lang="en-GB" dirty="0" err="1">
                <a:solidFill>
                  <a:schemeClr val="tx1"/>
                </a:solidFill>
                <a:latin typeface="Garamond" panose="02020404030301010803" pitchFamily="18" charset="0"/>
              </a:rPr>
              <a:t>Raitt</a:t>
            </a:r>
            <a:r>
              <a:rPr lang="en-GB" dirty="0">
                <a:solidFill>
                  <a:schemeClr val="tx1"/>
                </a:solidFill>
                <a:latin typeface="Garamond" panose="02020404030301010803" pitchFamily="18" charset="0"/>
              </a:rPr>
              <a:t> 1991: 29)</a:t>
            </a:r>
          </a:p>
          <a:p>
            <a:pPr marL="0" indent="0" algn="r">
              <a:buNone/>
            </a:pPr>
            <a:endParaRPr lang="en-GB"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67195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761" y="463138"/>
            <a:ext cx="10950039" cy="5713825"/>
          </a:xfrm>
        </p:spPr>
        <p:txBody>
          <a:bodyPr>
            <a:normAutofit/>
          </a:bodyPr>
          <a:lstStyle/>
          <a:p>
            <a:pPr marL="0" lvl="0" indent="0">
              <a:buNone/>
            </a:pPr>
            <a:r>
              <a:rPr lang="en-GB" sz="2400" b="1" dirty="0"/>
              <a:t>Textual analysis: Flaubert, ‘Un </a:t>
            </a:r>
            <a:r>
              <a:rPr lang="en-GB" sz="2400" b="1" dirty="0" err="1"/>
              <a:t>cœur</a:t>
            </a:r>
            <a:r>
              <a:rPr lang="en-GB" sz="2400" b="1" dirty="0"/>
              <a:t> simple’ (‘A Simple Heart’)</a:t>
            </a:r>
          </a:p>
          <a:p>
            <a:pPr marL="457200" lvl="0" indent="-457200">
              <a:buAutoNum type="arabicPeriod"/>
            </a:pPr>
            <a:r>
              <a:rPr lang="en-GB" sz="2400" dirty="0"/>
              <a:t>D</a:t>
            </a:r>
            <a:r>
              <a:rPr lang="en-GB" sz="2400" dirty="0">
                <a:solidFill>
                  <a:schemeClr val="tx1"/>
                </a:solidFill>
                <a:latin typeface="Garamond" panose="02020404030301010803" pitchFamily="18" charset="0"/>
              </a:rPr>
              <a:t>escription of Mme Aubain’s house (</a:t>
            </a:r>
            <a:r>
              <a:rPr lang="en-GB" sz="2400" dirty="0" err="1">
                <a:solidFill>
                  <a:schemeClr val="tx1"/>
                </a:solidFill>
                <a:latin typeface="Garamond" panose="02020404030301010803" pitchFamily="18" charset="0"/>
              </a:rPr>
              <a:t>Eng</a:t>
            </a:r>
            <a:r>
              <a:rPr lang="en-GB" sz="2400" dirty="0">
                <a:solidFill>
                  <a:schemeClr val="tx1"/>
                </a:solidFill>
                <a:latin typeface="Garamond" panose="02020404030301010803" pitchFamily="18" charset="0"/>
              </a:rPr>
              <a:t>, pp. 3–4, </a:t>
            </a:r>
            <a:r>
              <a:rPr lang="en-GB" sz="2400" dirty="0" err="1">
                <a:solidFill>
                  <a:schemeClr val="tx1"/>
                </a:solidFill>
                <a:latin typeface="Garamond" panose="02020404030301010803" pitchFamily="18" charset="0"/>
              </a:rPr>
              <a:t>Fre</a:t>
            </a:r>
            <a:r>
              <a:rPr lang="en-GB" sz="2400" dirty="0">
                <a:solidFill>
                  <a:schemeClr val="tx1"/>
                </a:solidFill>
                <a:latin typeface="Garamond" panose="02020404030301010803" pitchFamily="18" charset="0"/>
              </a:rPr>
              <a:t>, pp. 11–12) </a:t>
            </a:r>
          </a:p>
          <a:p>
            <a:pPr marL="457200" lvl="0" indent="-457200">
              <a:buAutoNum type="arabicPeriod"/>
            </a:pPr>
            <a:r>
              <a:rPr lang="en-GB" sz="2400" dirty="0"/>
              <a:t>D</a:t>
            </a:r>
            <a:r>
              <a:rPr lang="en-GB" sz="2400" dirty="0">
                <a:solidFill>
                  <a:schemeClr val="tx1"/>
                </a:solidFill>
                <a:latin typeface="Garamond" panose="02020404030301010803" pitchFamily="18" charset="0"/>
              </a:rPr>
              <a:t>escription of </a:t>
            </a:r>
            <a:r>
              <a:rPr lang="en-GB" sz="2400" dirty="0" err="1">
                <a:solidFill>
                  <a:schemeClr val="tx1"/>
                </a:solidFill>
                <a:latin typeface="Garamond" panose="02020404030301010803" pitchFamily="18" charset="0"/>
              </a:rPr>
              <a:t>Félicité’s</a:t>
            </a:r>
            <a:r>
              <a:rPr lang="en-GB" sz="2400" dirty="0">
                <a:solidFill>
                  <a:schemeClr val="tx1"/>
                </a:solidFill>
                <a:latin typeface="Garamond" panose="02020404030301010803" pitchFamily="18" charset="0"/>
              </a:rPr>
              <a:t> bedroom (</a:t>
            </a:r>
            <a:r>
              <a:rPr lang="en-GB" sz="2400" dirty="0" err="1">
                <a:solidFill>
                  <a:schemeClr val="tx1"/>
                </a:solidFill>
                <a:latin typeface="Garamond" panose="02020404030301010803" pitchFamily="18" charset="0"/>
              </a:rPr>
              <a:t>Eng</a:t>
            </a:r>
            <a:r>
              <a:rPr lang="en-GB" sz="2400" dirty="0">
                <a:solidFill>
                  <a:schemeClr val="tx1"/>
                </a:solidFill>
                <a:latin typeface="Garamond" panose="02020404030301010803" pitchFamily="18" charset="0"/>
              </a:rPr>
              <a:t>, p. 34, </a:t>
            </a:r>
            <a:r>
              <a:rPr lang="en-GB" sz="2400" dirty="0" err="1">
                <a:solidFill>
                  <a:schemeClr val="tx1"/>
                </a:solidFill>
                <a:latin typeface="Garamond" panose="02020404030301010803" pitchFamily="18" charset="0"/>
              </a:rPr>
              <a:t>Fre</a:t>
            </a:r>
            <a:r>
              <a:rPr lang="en-GB" sz="2400" dirty="0">
                <a:solidFill>
                  <a:schemeClr val="tx1"/>
                </a:solidFill>
                <a:latin typeface="Garamond" panose="02020404030301010803" pitchFamily="18" charset="0"/>
              </a:rPr>
              <a:t>, pp. 49) </a:t>
            </a:r>
          </a:p>
          <a:p>
            <a:pPr marL="0" indent="0">
              <a:buNone/>
            </a:pPr>
            <a:r>
              <a:rPr lang="en-GB" sz="2400" dirty="0">
                <a:solidFill>
                  <a:schemeClr val="tx1"/>
                </a:solidFill>
                <a:latin typeface="Garamond" panose="02020404030301010803" pitchFamily="18" charset="0"/>
              </a:rPr>
              <a:t>Discussion:</a:t>
            </a:r>
          </a:p>
          <a:p>
            <a:r>
              <a:rPr lang="en-GB" sz="2400" dirty="0">
                <a:solidFill>
                  <a:schemeClr val="tx1"/>
                </a:solidFill>
                <a:latin typeface="Garamond" panose="02020404030301010803" pitchFamily="18" charset="0"/>
              </a:rPr>
              <a:t>In what ways does the description of interiors contribute to characterization in these extracts? </a:t>
            </a:r>
          </a:p>
          <a:p>
            <a:r>
              <a:rPr lang="en-GB" sz="2400" dirty="0">
                <a:solidFill>
                  <a:schemeClr val="tx1"/>
                </a:solidFill>
                <a:latin typeface="Garamond" panose="02020404030301010803" pitchFamily="18" charset="0"/>
              </a:rPr>
              <a:t>Are there any other narrative features worth noting in these extracts? </a:t>
            </a:r>
          </a:p>
        </p:txBody>
      </p:sp>
    </p:spTree>
    <p:extLst>
      <p:ext uri="{BB962C8B-B14F-4D97-AF65-F5344CB8AC3E}">
        <p14:creationId xmlns:p14="http://schemas.microsoft.com/office/powerpoint/2010/main" val="37394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1"/>
            <a:ext cx="11103469" cy="1037062"/>
          </a:xfrm>
        </p:spPr>
        <p:txBody>
          <a:bodyPr/>
          <a:lstStyle/>
          <a:p>
            <a:r>
              <a:rPr lang="en-GB" dirty="0">
                <a:solidFill>
                  <a:schemeClr val="tx1"/>
                </a:solidFill>
                <a:latin typeface="Garamond" panose="02020404030301010803" pitchFamily="18" charset="0"/>
              </a:rPr>
              <a:t>Warm up: ‘Places where I have slept’ (after Georges </a:t>
            </a:r>
            <a:r>
              <a:rPr lang="en-GB" dirty="0" err="1">
                <a:solidFill>
                  <a:schemeClr val="tx1"/>
                </a:solidFill>
                <a:latin typeface="Garamond" panose="02020404030301010803" pitchFamily="18" charset="0"/>
              </a:rPr>
              <a:t>Perec</a:t>
            </a:r>
            <a:r>
              <a:rPr lang="en-GB" dirty="0">
                <a:solidFill>
                  <a:schemeClr val="tx1"/>
                </a:solidFill>
                <a:latin typeface="Garamond" panose="02020404030301010803" pitchFamily="18" charset="0"/>
              </a:rPr>
              <a:t>)</a:t>
            </a:r>
          </a:p>
        </p:txBody>
      </p:sp>
      <p:sp>
        <p:nvSpPr>
          <p:cNvPr id="3" name="Content Placeholder 2"/>
          <p:cNvSpPr>
            <a:spLocks noGrp="1"/>
          </p:cNvSpPr>
          <p:nvPr>
            <p:ph idx="1"/>
          </p:nvPr>
        </p:nvSpPr>
        <p:spPr>
          <a:xfrm>
            <a:off x="293078" y="1336431"/>
            <a:ext cx="6642982" cy="4484506"/>
          </a:xfrm>
        </p:spPr>
        <p:txBody>
          <a:bodyPr>
            <a:normAutofit fontScale="92500" lnSpcReduction="20000"/>
          </a:bodyPr>
          <a:lstStyle/>
          <a:p>
            <a:r>
              <a:rPr lang="en-GB" dirty="0">
                <a:solidFill>
                  <a:schemeClr val="tx1"/>
                </a:solidFill>
                <a:latin typeface="Garamond" panose="02020404030301010803" pitchFamily="18" charset="0"/>
              </a:rPr>
              <a:t>Places I have slept outside </a:t>
            </a:r>
          </a:p>
          <a:p>
            <a:r>
              <a:rPr lang="en-GB" dirty="0">
                <a:solidFill>
                  <a:schemeClr val="tx1"/>
                </a:solidFill>
                <a:latin typeface="Garamond" panose="02020404030301010803" pitchFamily="18" charset="0"/>
              </a:rPr>
              <a:t>Places I have slept in an emergency </a:t>
            </a:r>
          </a:p>
          <a:p>
            <a:r>
              <a:rPr lang="en-GB" dirty="0">
                <a:solidFill>
                  <a:schemeClr val="tx1"/>
                </a:solidFill>
                <a:latin typeface="Garamond" panose="02020404030301010803" pitchFamily="18" charset="0"/>
              </a:rPr>
              <a:t>Family bedrooms </a:t>
            </a:r>
          </a:p>
          <a:p>
            <a:r>
              <a:rPr lang="en-GB" dirty="0">
                <a:solidFill>
                  <a:schemeClr val="tx1"/>
                </a:solidFill>
                <a:latin typeface="Garamond" panose="02020404030301010803" pitchFamily="18" charset="0"/>
              </a:rPr>
              <a:t>Places I have slept where it was too cold to sleep </a:t>
            </a:r>
          </a:p>
          <a:p>
            <a:r>
              <a:rPr lang="en-GB" dirty="0">
                <a:solidFill>
                  <a:schemeClr val="tx1"/>
                </a:solidFill>
                <a:latin typeface="Garamond" panose="02020404030301010803" pitchFamily="18" charset="0"/>
              </a:rPr>
              <a:t>Places where I have slept on the floor</a:t>
            </a:r>
          </a:p>
          <a:p>
            <a:r>
              <a:rPr lang="en-GB" dirty="0">
                <a:solidFill>
                  <a:schemeClr val="tx1"/>
                </a:solidFill>
                <a:latin typeface="Garamond" panose="02020404030301010803" pitchFamily="18" charset="0"/>
              </a:rPr>
              <a:t>Places where I fell asleep accidentally </a:t>
            </a:r>
          </a:p>
          <a:p>
            <a:pPr marL="0" indent="0">
              <a:buNone/>
            </a:pPr>
            <a:r>
              <a:rPr lang="en-GB" dirty="0">
                <a:solidFill>
                  <a:schemeClr val="tx1"/>
                </a:solidFill>
                <a:latin typeface="Garamond" panose="02020404030301010803" pitchFamily="18" charset="0"/>
              </a:rPr>
              <a:t>Etc.!</a:t>
            </a:r>
          </a:p>
          <a:p>
            <a:pPr marL="0" indent="0">
              <a:buNone/>
            </a:pPr>
            <a:endParaRPr lang="en-GB" dirty="0"/>
          </a:p>
          <a:p>
            <a:pPr marL="0" indent="0">
              <a:buNone/>
            </a:pPr>
            <a:r>
              <a:rPr lang="en-GB" dirty="0">
                <a:solidFill>
                  <a:schemeClr val="tx1"/>
                </a:solidFill>
                <a:latin typeface="Garamond" panose="02020404030301010803" pitchFamily="18" charset="0"/>
              </a:rPr>
              <a:t>Make a list of as many as you can and then write some in the messenger </a:t>
            </a:r>
          </a:p>
          <a:p>
            <a:endParaRPr lang="en-GB" dirty="0">
              <a:solidFill>
                <a:schemeClr val="tx1"/>
              </a:solidFill>
              <a:latin typeface="Garamond" panose="02020404030301010803" pitchFamily="18" charset="0"/>
            </a:endParaRPr>
          </a:p>
        </p:txBody>
      </p:sp>
      <p:pic>
        <p:nvPicPr>
          <p:cNvPr id="4" name="Content Placeholder 3">
            <a:extLst>
              <a:ext uri="{FF2B5EF4-FFF2-40B4-BE49-F238E27FC236}">
                <a16:creationId xmlns:a16="http://schemas.microsoft.com/office/drawing/2014/main" id="{B90523F9-E2B6-1F40-9563-16C5A13E5436}"/>
              </a:ext>
            </a:extLst>
          </p:cNvPr>
          <p:cNvPicPr>
            <a:picLocks noChangeAspect="1"/>
          </p:cNvPicPr>
          <p:nvPr/>
        </p:nvPicPr>
        <p:blipFill>
          <a:blip r:embed="rId2"/>
          <a:stretch>
            <a:fillRect/>
          </a:stretch>
        </p:blipFill>
        <p:spPr>
          <a:xfrm>
            <a:off x="8674121" y="1364460"/>
            <a:ext cx="2416865" cy="4129079"/>
          </a:xfrm>
          <a:prstGeom prst="rect">
            <a:avLst/>
          </a:prstGeom>
        </p:spPr>
      </p:pic>
    </p:spTree>
    <p:extLst>
      <p:ext uri="{BB962C8B-B14F-4D97-AF65-F5344CB8AC3E}">
        <p14:creationId xmlns:p14="http://schemas.microsoft.com/office/powerpoint/2010/main" val="423442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59" y="463138"/>
            <a:ext cx="11720945" cy="6056415"/>
          </a:xfrm>
        </p:spPr>
        <p:txBody>
          <a:bodyPr>
            <a:normAutofit fontScale="77500" lnSpcReduction="20000"/>
          </a:bodyPr>
          <a:lstStyle/>
          <a:p>
            <a:pPr marL="0" indent="0">
              <a:lnSpc>
                <a:spcPct val="170000"/>
              </a:lnSpc>
              <a:buNone/>
            </a:pPr>
            <a:r>
              <a:rPr lang="en-GB" b="1" dirty="0"/>
              <a:t>Creative exercise: write a description of an interior to evoke a character</a:t>
            </a:r>
          </a:p>
          <a:p>
            <a:pPr marL="0" indent="0">
              <a:lnSpc>
                <a:spcPct val="160000"/>
              </a:lnSpc>
              <a:buNone/>
            </a:pPr>
            <a:r>
              <a:rPr lang="en-GB" dirty="0"/>
              <a:t>The task is as follows: using roughly 200 words, describe a room in such a way that it evokes a character who inhabits that room. You should not directly describe the character (who could be yourself if you wish, or anyone that you fancy), but rather, you should use indirect presentation of the room to evoke that person or persons. </a:t>
            </a:r>
          </a:p>
          <a:p>
            <a:pPr>
              <a:lnSpc>
                <a:spcPct val="160000"/>
              </a:lnSpc>
            </a:pPr>
            <a:r>
              <a:rPr lang="en-GB" dirty="0"/>
              <a:t>Once you have completed your piece of creative writing, you should write a few sentences in answer to the following question: how can descriptions of interiors contribute to characterization? </a:t>
            </a:r>
          </a:p>
          <a:p>
            <a:pPr>
              <a:lnSpc>
                <a:spcPct val="160000"/>
              </a:lnSpc>
            </a:pPr>
            <a:r>
              <a:rPr lang="en-GB" dirty="0"/>
              <a:t>FRE6006 students are encouraged to write their creative piece in French, as they will be required to do so for the second assignment. Reflective commentaries should be written in English by all students. </a:t>
            </a:r>
            <a:endParaRPr lang="en-GB" dirty="0">
              <a:solidFill>
                <a:schemeClr val="tx1"/>
              </a:solidFill>
              <a:latin typeface="Garamond" panose="02020404030301010803" pitchFamily="18" charset="0"/>
            </a:endParaRPr>
          </a:p>
          <a:p>
            <a:pPr>
              <a:lnSpc>
                <a:spcPct val="160000"/>
              </a:lnSpc>
            </a:pPr>
            <a:r>
              <a:rPr lang="en-GB" dirty="0">
                <a:solidFill>
                  <a:schemeClr val="tx1"/>
                </a:solidFill>
                <a:latin typeface="Garamond" panose="02020404030301010803" pitchFamily="18" charset="0"/>
              </a:rPr>
              <a:t>Once you have finished, you upload your description to the wiki on </a:t>
            </a:r>
            <a:r>
              <a:rPr lang="en-GB" dirty="0" err="1">
                <a:solidFill>
                  <a:schemeClr val="tx1"/>
                </a:solidFill>
                <a:latin typeface="Garamond" panose="02020404030301010803" pitchFamily="18" charset="0"/>
              </a:rPr>
              <a:t>Qmplus</a:t>
            </a:r>
            <a:r>
              <a:rPr lang="en-GB" dirty="0">
                <a:solidFill>
                  <a:schemeClr val="tx1"/>
                </a:solidFill>
                <a:latin typeface="Garamond" panose="02020404030301010803" pitchFamily="18" charset="0"/>
              </a:rPr>
              <a:t>. </a:t>
            </a:r>
          </a:p>
          <a:p>
            <a:pPr marL="0" indent="0">
              <a:buNone/>
            </a:pPr>
            <a:endParaRPr lang="en-GB"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81667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Garamond" panose="02020404030301010803" pitchFamily="18" charset="0"/>
              </a:rPr>
              <a:t>Reflection</a:t>
            </a:r>
          </a:p>
        </p:txBody>
      </p:sp>
      <p:sp>
        <p:nvSpPr>
          <p:cNvPr id="3" name="Content Placeholder 2"/>
          <p:cNvSpPr>
            <a:spLocks noGrp="1"/>
          </p:cNvSpPr>
          <p:nvPr>
            <p:ph idx="1"/>
          </p:nvPr>
        </p:nvSpPr>
        <p:spPr/>
        <p:txBody>
          <a:bodyPr>
            <a:normAutofit/>
          </a:bodyPr>
          <a:lstStyle/>
          <a:p>
            <a:pPr lvl="0"/>
            <a:r>
              <a:rPr lang="en-GB" dirty="0">
                <a:solidFill>
                  <a:schemeClr val="tx1"/>
                </a:solidFill>
                <a:latin typeface="Garamond" panose="02020404030301010803" pitchFamily="18" charset="0"/>
              </a:rPr>
              <a:t>How did you find this piece of creative writing? what did you find difficult/stimulating etc.?</a:t>
            </a:r>
          </a:p>
          <a:p>
            <a:pPr marL="0" lvl="0" indent="0">
              <a:buNone/>
            </a:pPr>
            <a:endParaRPr lang="en-GB" dirty="0">
              <a:solidFill>
                <a:schemeClr val="tx1"/>
              </a:solidFill>
              <a:latin typeface="Garamond" panose="02020404030301010803" pitchFamily="18" charset="0"/>
            </a:endParaRPr>
          </a:p>
          <a:p>
            <a:pPr lvl="0"/>
            <a:r>
              <a:rPr lang="en-GB" dirty="0">
                <a:solidFill>
                  <a:schemeClr val="tx1"/>
                </a:solidFill>
                <a:latin typeface="Garamond" panose="02020404030301010803" pitchFamily="18" charset="0"/>
              </a:rPr>
              <a:t>After having done this creative task, return t</a:t>
            </a:r>
            <a:r>
              <a:rPr lang="en-GB" dirty="0"/>
              <a:t>o a discussion of Flaubert’s use of </a:t>
            </a:r>
            <a:r>
              <a:rPr lang="en-GB"/>
              <a:t>indirect presentation. </a:t>
            </a:r>
            <a:endParaRPr lang="en-GB"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38866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Garamond" panose="02020404030301010803" pitchFamily="18" charset="0"/>
              </a:rPr>
              <a:t>For next week</a:t>
            </a:r>
          </a:p>
        </p:txBody>
      </p:sp>
      <p:sp>
        <p:nvSpPr>
          <p:cNvPr id="3" name="Content Placeholder 2"/>
          <p:cNvSpPr>
            <a:spLocks noGrp="1"/>
          </p:cNvSpPr>
          <p:nvPr>
            <p:ph idx="1"/>
          </p:nvPr>
        </p:nvSpPr>
        <p:spPr>
          <a:xfrm>
            <a:off x="490301" y="1426078"/>
            <a:ext cx="11060723" cy="4840532"/>
          </a:xfrm>
        </p:spPr>
        <p:txBody>
          <a:bodyPr/>
          <a:lstStyle/>
          <a:p>
            <a:pPr lvl="0"/>
            <a:r>
              <a:rPr lang="en-GB" dirty="0">
                <a:solidFill>
                  <a:schemeClr val="tx1"/>
                </a:solidFill>
                <a:latin typeface="Garamond" panose="02020404030301010803" pitchFamily="18" charset="0"/>
              </a:rPr>
              <a:t>Write up description on to the wiki if you have not already done so. </a:t>
            </a:r>
          </a:p>
          <a:p>
            <a:pPr lvl="0"/>
            <a:endParaRPr lang="en-GB" dirty="0">
              <a:solidFill>
                <a:schemeClr val="tx1"/>
              </a:solidFill>
              <a:latin typeface="Garamond" panose="02020404030301010803" pitchFamily="18" charset="0"/>
            </a:endParaRPr>
          </a:p>
          <a:p>
            <a:pPr lvl="0"/>
            <a:endParaRPr lang="en-GB" dirty="0">
              <a:solidFill>
                <a:schemeClr val="tx1"/>
              </a:solidFill>
              <a:latin typeface="Garamond" panose="02020404030301010803" pitchFamily="18" charset="0"/>
            </a:endParaRPr>
          </a:p>
          <a:p>
            <a:pPr lvl="0"/>
            <a:r>
              <a:rPr lang="en-GB" dirty="0">
                <a:solidFill>
                  <a:schemeClr val="tx1"/>
                </a:solidFill>
                <a:latin typeface="Garamond" panose="02020404030301010803" pitchFamily="18" charset="0"/>
              </a:rPr>
              <a:t>Read ‘Saint Julien’ and ‘</a:t>
            </a:r>
            <a:r>
              <a:rPr lang="en-GB" dirty="0" err="1">
                <a:solidFill>
                  <a:schemeClr val="tx1"/>
                </a:solidFill>
                <a:latin typeface="Garamond" panose="02020404030301010803" pitchFamily="18" charset="0"/>
              </a:rPr>
              <a:t>Hérodias</a:t>
            </a:r>
            <a:r>
              <a:rPr lang="en-GB" dirty="0">
                <a:solidFill>
                  <a:schemeClr val="tx1"/>
                </a:solidFill>
                <a:latin typeface="Garamond" panose="02020404030301010803" pitchFamily="18" charset="0"/>
              </a:rPr>
              <a:t>’</a:t>
            </a:r>
          </a:p>
          <a:p>
            <a:endParaRPr lang="en-GB"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21684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C73B5-ED8C-EE43-94B2-C57588A7BE45}"/>
              </a:ext>
            </a:extLst>
          </p:cNvPr>
          <p:cNvSpPr>
            <a:spLocks noGrp="1"/>
          </p:cNvSpPr>
          <p:nvPr>
            <p:ph idx="1"/>
          </p:nvPr>
        </p:nvSpPr>
        <p:spPr>
          <a:xfrm>
            <a:off x="296883" y="498764"/>
            <a:ext cx="11056917" cy="5678199"/>
          </a:xfrm>
        </p:spPr>
        <p:txBody>
          <a:bodyPr/>
          <a:lstStyle/>
          <a:p>
            <a:pPr marL="0" indent="0">
              <a:buNone/>
            </a:pPr>
            <a:r>
              <a:rPr lang="en-US" sz="2600" b="1" dirty="0"/>
              <a:t>Post-Reading Week approach:</a:t>
            </a:r>
          </a:p>
          <a:p>
            <a:pPr marL="0" indent="0">
              <a:buNone/>
            </a:pPr>
            <a:endParaRPr lang="en-US" sz="2600" dirty="0"/>
          </a:p>
          <a:p>
            <a:pPr marL="0" indent="0">
              <a:buNone/>
            </a:pPr>
            <a:r>
              <a:rPr lang="en-US" sz="2600" dirty="0"/>
              <a:t>Analyzing and </a:t>
            </a:r>
            <a:r>
              <a:rPr lang="en-US" sz="2600" i="1" dirty="0"/>
              <a:t>creatively responding </a:t>
            </a:r>
            <a:r>
              <a:rPr lang="en-US" sz="2600" dirty="0"/>
              <a:t>to literary texts </a:t>
            </a:r>
          </a:p>
          <a:p>
            <a:pPr marL="0" indent="0">
              <a:buNone/>
            </a:pPr>
            <a:endParaRPr lang="en-US" sz="2600" dirty="0"/>
          </a:p>
          <a:p>
            <a:pPr marL="0" indent="0">
              <a:buNone/>
            </a:pPr>
            <a:r>
              <a:rPr lang="en-US" sz="2600" dirty="0"/>
              <a:t>Why?</a:t>
            </a:r>
          </a:p>
          <a:p>
            <a:pPr marL="0" indent="0">
              <a:buNone/>
            </a:pPr>
            <a:endParaRPr lang="en-US" sz="2600" dirty="0"/>
          </a:p>
          <a:p>
            <a:pPr marL="0" indent="0">
              <a:buNone/>
            </a:pPr>
            <a:r>
              <a:rPr lang="en-US" sz="2600" dirty="0"/>
              <a:t>Understanding by </a:t>
            </a:r>
            <a:r>
              <a:rPr lang="en-US" sz="2600" i="1" dirty="0"/>
              <a:t>doing </a:t>
            </a: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152985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65290-9D3D-B547-A966-7ACF17D123DE}"/>
              </a:ext>
            </a:extLst>
          </p:cNvPr>
          <p:cNvSpPr>
            <a:spLocks noGrp="1"/>
          </p:cNvSpPr>
          <p:nvPr>
            <p:ph idx="1"/>
          </p:nvPr>
        </p:nvSpPr>
        <p:spPr>
          <a:xfrm>
            <a:off x="178131" y="213756"/>
            <a:ext cx="11780322" cy="6448301"/>
          </a:xfrm>
        </p:spPr>
        <p:txBody>
          <a:bodyPr>
            <a:normAutofit fontScale="85000" lnSpcReduction="20000"/>
          </a:bodyPr>
          <a:lstStyle/>
          <a:p>
            <a:pPr marL="0" indent="0">
              <a:buNone/>
            </a:pPr>
            <a:r>
              <a:rPr lang="en-GB" sz="2800" b="1" dirty="0"/>
              <a:t>Assignment 2: </a:t>
            </a:r>
            <a:r>
              <a:rPr lang="en-GB" sz="2800" dirty="0"/>
              <a:t>2500-word creative exercise and reflective commentary (60%) due 23:55 on Sunday 9 January 2022</a:t>
            </a:r>
          </a:p>
          <a:p>
            <a:pPr marL="0" indent="0">
              <a:buNone/>
            </a:pPr>
            <a:r>
              <a:rPr lang="en-GB" sz="2800" dirty="0"/>
              <a:t>Guidelines</a:t>
            </a:r>
          </a:p>
          <a:p>
            <a:r>
              <a:rPr lang="en-GB" sz="2800" dirty="0"/>
              <a:t>There is no fixed proportion for the lengths of the creative exercise and reflective commentary; neither component, however, should be less than 1000 words.</a:t>
            </a:r>
            <a:r>
              <a:rPr lang="en-GB" sz="2800" i="1" dirty="0"/>
              <a:t> </a:t>
            </a:r>
            <a:r>
              <a:rPr lang="en-GB" sz="2800" dirty="0"/>
              <a:t>If you were to write a creative piece of 1200 words, for example, you would have 1300 words remaining for the reflective commentary. </a:t>
            </a:r>
          </a:p>
          <a:p>
            <a:r>
              <a:rPr lang="en-GB" sz="2800" dirty="0"/>
              <a:t>FRE6006 students should write their creative exercise in French, but their reflective commentary in English. </a:t>
            </a:r>
          </a:p>
          <a:p>
            <a:r>
              <a:rPr lang="en-GB" sz="2800" dirty="0"/>
              <a:t>Your creative piece should not be inspired by the same text you discussed in your first assignment. </a:t>
            </a:r>
          </a:p>
          <a:p>
            <a:r>
              <a:rPr lang="en-GB" sz="2800" dirty="0"/>
              <a:t>You should approach (and present) the reflective commentary as you would a normal piece of academic writing. The reflective commentary provides you with a space for discussing key narrative features of the primary texts and the ways in which you have responded to these in your creative writing. You might analyse, for example, how focalization is used in the literary work before discussing how you adopted or subverted this narrative approach in your own work. </a:t>
            </a:r>
          </a:p>
          <a:p>
            <a:r>
              <a:rPr lang="en-GB" sz="2800" dirty="0"/>
              <a:t>Your reflective commentary should demonstrate an awareness of relevant secondary literature. It should be accompanied, therefore, by a bibliography detailing the critical works you have used. The bibliography is not included in the word count. </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01644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4C861-D8A8-3B44-B0CE-706ACAE9F750}"/>
              </a:ext>
            </a:extLst>
          </p:cNvPr>
          <p:cNvSpPr>
            <a:spLocks noGrp="1"/>
          </p:cNvSpPr>
          <p:nvPr>
            <p:ph idx="1"/>
          </p:nvPr>
        </p:nvSpPr>
        <p:spPr>
          <a:xfrm>
            <a:off x="380010" y="510639"/>
            <a:ext cx="10973790" cy="5666324"/>
          </a:xfrm>
        </p:spPr>
        <p:txBody>
          <a:bodyPr>
            <a:normAutofit lnSpcReduction="10000"/>
          </a:bodyPr>
          <a:lstStyle/>
          <a:p>
            <a:pPr marL="0" indent="0">
              <a:buNone/>
            </a:pPr>
            <a:r>
              <a:rPr lang="en-US" sz="2600" b="1" dirty="0"/>
              <a:t>Assignment 2 task based on ‘Un </a:t>
            </a:r>
            <a:r>
              <a:rPr lang="en-US" sz="2600" b="1" dirty="0" err="1"/>
              <a:t>cœur</a:t>
            </a:r>
            <a:r>
              <a:rPr lang="en-US" sz="2600" b="1" dirty="0"/>
              <a:t> simple’: </a:t>
            </a:r>
            <a:endParaRPr lang="en-US" sz="2600" dirty="0"/>
          </a:p>
          <a:p>
            <a:pPr marL="0" indent="0">
              <a:lnSpc>
                <a:spcPct val="150000"/>
              </a:lnSpc>
              <a:buNone/>
            </a:pPr>
            <a:r>
              <a:rPr lang="en-GB" sz="2600" dirty="0"/>
              <a:t>3. Based on your reading of Flaubert’s </a:t>
            </a:r>
            <a:r>
              <a:rPr lang="en-GB" sz="2600" i="1" dirty="0"/>
              <a:t>Trois contes </a:t>
            </a:r>
            <a:r>
              <a:rPr lang="en-GB" sz="2600" dirty="0"/>
              <a:t>(</a:t>
            </a:r>
            <a:r>
              <a:rPr lang="en-GB" sz="2600" i="1" dirty="0"/>
              <a:t>Three Tales</a:t>
            </a:r>
            <a:r>
              <a:rPr lang="en-GB" sz="2600" dirty="0"/>
              <a:t>), complete </a:t>
            </a:r>
            <a:r>
              <a:rPr lang="en-GB" sz="2600" u="sng" dirty="0"/>
              <a:t>one</a:t>
            </a:r>
            <a:r>
              <a:rPr lang="en-GB" sz="2600" i="1" dirty="0"/>
              <a:t> </a:t>
            </a:r>
            <a:r>
              <a:rPr lang="en-GB" sz="2600" dirty="0"/>
              <a:t>of the following tasks: </a:t>
            </a:r>
          </a:p>
          <a:p>
            <a:pPr marL="0" indent="0">
              <a:lnSpc>
                <a:spcPct val="150000"/>
              </a:lnSpc>
              <a:buNone/>
            </a:pPr>
            <a:r>
              <a:rPr lang="en-GB" sz="2600" dirty="0"/>
              <a:t>a) Rewrite one or more scenes from ‘Un </a:t>
            </a:r>
            <a:r>
              <a:rPr lang="en-GB" sz="2600" dirty="0" err="1"/>
              <a:t>cœur</a:t>
            </a:r>
            <a:r>
              <a:rPr lang="en-GB" sz="2600" dirty="0"/>
              <a:t> simple’ (‘A Simple Heart’) in order to explore the views, feelings and perceptions of Mme Aubain. Options for scenes to rewrite include the group’s encounter with the bull; the episode in which </a:t>
            </a:r>
            <a:r>
              <a:rPr lang="en-GB" sz="2600" dirty="0" err="1"/>
              <a:t>Félicité</a:t>
            </a:r>
            <a:r>
              <a:rPr lang="en-GB" sz="2600" dirty="0"/>
              <a:t> becomes acquainted with her nephew Victor and the announcement of his death; Virginie’s illness and death; the arrival of the parrot and Mme Aubain’s perspective on </a:t>
            </a:r>
            <a:r>
              <a:rPr lang="en-GB" sz="2600" dirty="0" err="1"/>
              <a:t>Félicité’s</a:t>
            </a:r>
            <a:r>
              <a:rPr lang="en-GB" sz="2600" dirty="0"/>
              <a:t> relationship with it. Accompany your piece with a reflective commentary. </a:t>
            </a:r>
          </a:p>
          <a:p>
            <a:endParaRPr lang="en-US" dirty="0"/>
          </a:p>
        </p:txBody>
      </p:sp>
    </p:spTree>
    <p:extLst>
      <p:ext uri="{BB962C8B-B14F-4D97-AF65-F5344CB8AC3E}">
        <p14:creationId xmlns:p14="http://schemas.microsoft.com/office/powerpoint/2010/main" val="316361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1"/>
            <a:ext cx="11605846" cy="1336430"/>
          </a:xfrm>
        </p:spPr>
        <p:txBody>
          <a:bodyPr/>
          <a:lstStyle/>
          <a:p>
            <a:r>
              <a:rPr lang="en-GB" dirty="0">
                <a:solidFill>
                  <a:schemeClr val="tx1"/>
                </a:solidFill>
                <a:latin typeface="Garamond" panose="02020404030301010803" pitchFamily="18" charset="0"/>
              </a:rPr>
              <a:t>Week 8. </a:t>
            </a:r>
            <a:r>
              <a:rPr lang="fr-FR" dirty="0">
                <a:solidFill>
                  <a:schemeClr val="tx1"/>
                </a:solidFill>
                <a:latin typeface="Garamond" panose="02020404030301010803" pitchFamily="18" charset="0"/>
              </a:rPr>
              <a:t>6006 </a:t>
            </a:r>
            <a:r>
              <a:rPr lang="fr-FR" dirty="0" err="1">
                <a:solidFill>
                  <a:schemeClr val="tx1"/>
                </a:solidFill>
                <a:latin typeface="Garamond" panose="02020404030301010803" pitchFamily="18" charset="0"/>
              </a:rPr>
              <a:t>Creative</a:t>
            </a:r>
            <a:r>
              <a:rPr lang="fr-FR" dirty="0">
                <a:solidFill>
                  <a:schemeClr val="tx1"/>
                </a:solidFill>
                <a:latin typeface="Garamond" panose="02020404030301010803" pitchFamily="18" charset="0"/>
              </a:rPr>
              <a:t> session 1 : Flaubert, ‘Un cœur simple’</a:t>
            </a:r>
            <a:endParaRPr lang="en-GB" dirty="0">
              <a:solidFill>
                <a:schemeClr val="tx1"/>
              </a:solidFill>
              <a:latin typeface="Garamond" panose="02020404030301010803"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GB" dirty="0">
                <a:solidFill>
                  <a:schemeClr val="tx1"/>
                </a:solidFill>
                <a:latin typeface="Garamond" panose="02020404030301010803" pitchFamily="18" charset="0"/>
              </a:rPr>
              <a:t>Objectives:</a:t>
            </a:r>
          </a:p>
          <a:p>
            <a:pPr marL="0" indent="0">
              <a:buNone/>
            </a:pPr>
            <a:endParaRPr lang="en-GB" dirty="0">
              <a:solidFill>
                <a:schemeClr val="tx1"/>
              </a:solidFill>
              <a:latin typeface="Garamond" panose="02020404030301010803" pitchFamily="18" charset="0"/>
            </a:endParaRPr>
          </a:p>
          <a:p>
            <a:r>
              <a:rPr lang="en-GB" dirty="0">
                <a:solidFill>
                  <a:schemeClr val="tx1"/>
                </a:solidFill>
                <a:latin typeface="Garamond" panose="02020404030301010803" pitchFamily="18" charset="0"/>
              </a:rPr>
              <a:t>Discuss narrative technique in the first of Flaubert’s </a:t>
            </a:r>
            <a:r>
              <a:rPr lang="en-GB" i="1" dirty="0" err="1">
                <a:solidFill>
                  <a:schemeClr val="tx1"/>
                </a:solidFill>
                <a:latin typeface="Garamond" panose="02020404030301010803" pitchFamily="18" charset="0"/>
              </a:rPr>
              <a:t>Trois</a:t>
            </a:r>
            <a:r>
              <a:rPr lang="en-GB" i="1" dirty="0">
                <a:solidFill>
                  <a:schemeClr val="tx1"/>
                </a:solidFill>
                <a:latin typeface="Garamond" panose="02020404030301010803" pitchFamily="18" charset="0"/>
              </a:rPr>
              <a:t> </a:t>
            </a:r>
            <a:r>
              <a:rPr lang="en-GB" i="1" dirty="0" err="1">
                <a:solidFill>
                  <a:schemeClr val="tx1"/>
                </a:solidFill>
                <a:latin typeface="Garamond" panose="02020404030301010803" pitchFamily="18" charset="0"/>
              </a:rPr>
              <a:t>contes</a:t>
            </a:r>
            <a:r>
              <a:rPr lang="en-GB" dirty="0">
                <a:solidFill>
                  <a:schemeClr val="tx1"/>
                </a:solidFill>
                <a:latin typeface="Garamond" panose="02020404030301010803" pitchFamily="18" charset="0"/>
              </a:rPr>
              <a:t> (</a:t>
            </a:r>
            <a:r>
              <a:rPr lang="en-GB" i="1" dirty="0">
                <a:solidFill>
                  <a:schemeClr val="tx1"/>
                </a:solidFill>
                <a:latin typeface="Garamond" panose="02020404030301010803" pitchFamily="18" charset="0"/>
              </a:rPr>
              <a:t>Three Tales</a:t>
            </a:r>
            <a:r>
              <a:rPr lang="en-GB" dirty="0">
                <a:solidFill>
                  <a:schemeClr val="tx1"/>
                </a:solidFill>
                <a:latin typeface="Garamond" panose="02020404030301010803" pitchFamily="18" charset="0"/>
              </a:rPr>
              <a:t>)</a:t>
            </a:r>
          </a:p>
          <a:p>
            <a:endParaRPr lang="en-GB" dirty="0">
              <a:solidFill>
                <a:schemeClr val="tx1"/>
              </a:solidFill>
              <a:latin typeface="Garamond" panose="02020404030301010803" pitchFamily="18" charset="0"/>
            </a:endParaRPr>
          </a:p>
          <a:p>
            <a:r>
              <a:rPr lang="en-GB" dirty="0">
                <a:solidFill>
                  <a:schemeClr val="tx1"/>
                </a:solidFill>
                <a:latin typeface="Garamond" panose="02020404030301010803" pitchFamily="18" charset="0"/>
              </a:rPr>
              <a:t>Undertake a creative exercise inspired by Flaubert’s description of objects and interiors. </a:t>
            </a:r>
          </a:p>
          <a:p>
            <a:endParaRPr lang="en-GB" dirty="0">
              <a:solidFill>
                <a:schemeClr val="tx1"/>
              </a:solidFill>
              <a:latin typeface="Garamond" panose="02020404030301010803" pitchFamily="18" charset="0"/>
            </a:endParaRPr>
          </a:p>
          <a:p>
            <a:r>
              <a:rPr lang="en-GB" dirty="0">
                <a:solidFill>
                  <a:schemeClr val="tx1"/>
                </a:solidFill>
                <a:latin typeface="Garamond" panose="02020404030301010803" pitchFamily="18" charset="0"/>
              </a:rPr>
              <a:t>Reflect on how such description overlaps with narrative features such as focalization, characterization, time…</a:t>
            </a:r>
          </a:p>
        </p:txBody>
      </p:sp>
    </p:spTree>
    <p:extLst>
      <p:ext uri="{BB962C8B-B14F-4D97-AF65-F5344CB8AC3E}">
        <p14:creationId xmlns:p14="http://schemas.microsoft.com/office/powerpoint/2010/main" val="360412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chemeClr val="tx1"/>
                </a:solidFill>
                <a:latin typeface="Garamond" panose="02020404030301010803" pitchFamily="18" charset="0"/>
              </a:rPr>
              <a:t>Gustave Flaubert (1821–1880)</a:t>
            </a:r>
          </a:p>
        </p:txBody>
      </p:sp>
      <p:sp>
        <p:nvSpPr>
          <p:cNvPr id="3" name="Content Placeholder 2"/>
          <p:cNvSpPr>
            <a:spLocks noGrp="1"/>
          </p:cNvSpPr>
          <p:nvPr>
            <p:ph idx="1"/>
          </p:nvPr>
        </p:nvSpPr>
        <p:spPr>
          <a:xfrm>
            <a:off x="394286" y="924605"/>
            <a:ext cx="8398022" cy="5673142"/>
          </a:xfrm>
        </p:spPr>
        <p:txBody>
          <a:bodyPr>
            <a:normAutofit fontScale="70000" lnSpcReduction="20000"/>
          </a:bodyPr>
          <a:lstStyle/>
          <a:p>
            <a:pPr marL="0" indent="0">
              <a:lnSpc>
                <a:spcPct val="170000"/>
              </a:lnSpc>
              <a:buNone/>
            </a:pPr>
            <a:r>
              <a:rPr lang="en-GB" sz="2900" dirty="0">
                <a:solidFill>
                  <a:schemeClr val="tx1"/>
                </a:solidFill>
                <a:latin typeface="Garamond" panose="02020404030301010803" pitchFamily="18" charset="0"/>
              </a:rPr>
              <a:t>‘</a:t>
            </a:r>
            <a:r>
              <a:rPr lang="fr-FR" sz="2900" dirty="0">
                <a:solidFill>
                  <a:schemeClr val="tx1"/>
                </a:solidFill>
                <a:latin typeface="Garamond" panose="02020404030301010803" pitchFamily="18" charset="0"/>
              </a:rPr>
              <a:t>un homme qui par l’usage entièrement nouveau et personnel qu’il a fait du passé défini, du passé indéfini, du participe présent, de certains pronoms et de certaines prépositions, a renouvelé presque autant notre vision des choses que Kant, avec ses Catégories, les théories de la Connaissance et de la Réalité du monde extérieur.’ </a:t>
            </a:r>
          </a:p>
          <a:p>
            <a:pPr marL="0" indent="0">
              <a:lnSpc>
                <a:spcPct val="170000"/>
              </a:lnSpc>
              <a:buNone/>
            </a:pPr>
            <a:endParaRPr lang="en-GB" sz="2900" dirty="0">
              <a:solidFill>
                <a:schemeClr val="tx1"/>
              </a:solidFill>
              <a:latin typeface="Garamond" panose="02020404030301010803" pitchFamily="18" charset="0"/>
            </a:endParaRPr>
          </a:p>
          <a:p>
            <a:pPr marL="0" indent="0">
              <a:lnSpc>
                <a:spcPct val="170000"/>
              </a:lnSpc>
              <a:buNone/>
            </a:pPr>
            <a:r>
              <a:rPr lang="en-GB" sz="2900" dirty="0">
                <a:solidFill>
                  <a:schemeClr val="tx1"/>
                </a:solidFill>
                <a:latin typeface="Garamond" panose="02020404030301010803" pitchFamily="18" charset="0"/>
              </a:rPr>
              <a:t>‘A man whose entirely original and singular use of the definite and indefinite past tenses, of certain pronouns and prepositions, has upturned our vision of things as much as did Kant with his Categories and his theories of Knowledge and of the Reality of the exterior world.’ </a:t>
            </a:r>
            <a:endParaRPr lang="en-GB" sz="2900" dirty="0"/>
          </a:p>
          <a:p>
            <a:pPr marL="0" indent="0">
              <a:lnSpc>
                <a:spcPct val="170000"/>
              </a:lnSpc>
              <a:buNone/>
            </a:pPr>
            <a:r>
              <a:rPr lang="en-GB" sz="2900" dirty="0">
                <a:solidFill>
                  <a:schemeClr val="tx1"/>
                </a:solidFill>
                <a:latin typeface="Garamond" panose="02020404030301010803" pitchFamily="18" charset="0"/>
              </a:rPr>
              <a:t>		Marcel Proust, ‘A propos du style de Flaubert’, 1920</a:t>
            </a:r>
          </a:p>
          <a:p>
            <a:pPr marL="0" indent="0">
              <a:buNone/>
            </a:pPr>
            <a:endParaRPr lang="en-GB" dirty="0">
              <a:solidFill>
                <a:schemeClr val="tx1"/>
              </a:solidFill>
              <a:latin typeface="Garamond" panose="02020404030301010803" pitchFamily="18" charset="0"/>
            </a:endParaRPr>
          </a:p>
        </p:txBody>
      </p:sp>
      <p:pic>
        <p:nvPicPr>
          <p:cNvPr id="1026" name="Picture 2" descr="Portrait by Eugène Giraud, c. 1856.">
            <a:extLst>
              <a:ext uri="{FF2B5EF4-FFF2-40B4-BE49-F238E27FC236}">
                <a16:creationId xmlns:a16="http://schemas.microsoft.com/office/drawing/2014/main" id="{027BCA68-F19F-4949-964E-5AD6E074C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714" y="1527516"/>
            <a:ext cx="2794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8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144B4-D5BB-814C-A706-E7DA6F27CA45}"/>
              </a:ext>
            </a:extLst>
          </p:cNvPr>
          <p:cNvSpPr>
            <a:spLocks noGrp="1"/>
          </p:cNvSpPr>
          <p:nvPr>
            <p:ph idx="1"/>
          </p:nvPr>
        </p:nvSpPr>
        <p:spPr>
          <a:xfrm>
            <a:off x="407963" y="520505"/>
            <a:ext cx="6822831" cy="5656458"/>
          </a:xfrm>
        </p:spPr>
        <p:txBody>
          <a:bodyPr>
            <a:normAutofit/>
          </a:bodyPr>
          <a:lstStyle/>
          <a:p>
            <a:pPr marL="0" indent="0">
              <a:buNone/>
            </a:pPr>
            <a:r>
              <a:rPr lang="en-GB" sz="2800" b="1" dirty="0"/>
              <a:t>Gustave Flaubert (1821–1880)</a:t>
            </a:r>
            <a:endParaRPr lang="en-GB" sz="3200" dirty="0"/>
          </a:p>
          <a:p>
            <a:pPr marL="0" indent="0">
              <a:lnSpc>
                <a:spcPct val="150000"/>
              </a:lnSpc>
              <a:buNone/>
            </a:pPr>
            <a:r>
              <a:rPr lang="en-GB" sz="2500" i="1" dirty="0"/>
              <a:t>Madame Bovary </a:t>
            </a:r>
            <a:r>
              <a:rPr lang="en-GB" sz="2500" dirty="0"/>
              <a:t>(1856) </a:t>
            </a:r>
          </a:p>
          <a:p>
            <a:pPr marL="0" indent="0">
              <a:lnSpc>
                <a:spcPct val="150000"/>
              </a:lnSpc>
              <a:buNone/>
            </a:pPr>
            <a:r>
              <a:rPr lang="en-GB" sz="2500" i="1" dirty="0" err="1"/>
              <a:t>Salammbô</a:t>
            </a:r>
            <a:r>
              <a:rPr lang="en-GB" sz="2500" i="1" dirty="0"/>
              <a:t>  </a:t>
            </a:r>
            <a:r>
              <a:rPr lang="en-GB" sz="2500" dirty="0"/>
              <a:t>(1862)</a:t>
            </a:r>
          </a:p>
          <a:p>
            <a:pPr marL="0" indent="0">
              <a:lnSpc>
                <a:spcPct val="150000"/>
              </a:lnSpc>
              <a:buNone/>
            </a:pPr>
            <a:r>
              <a:rPr lang="en-GB" sz="2500" i="1" dirty="0" err="1"/>
              <a:t>L’Éducation</a:t>
            </a:r>
            <a:r>
              <a:rPr lang="en-GB" sz="2500" i="1" dirty="0"/>
              <a:t> </a:t>
            </a:r>
            <a:r>
              <a:rPr lang="en-GB" sz="2500" i="1" dirty="0" err="1"/>
              <a:t>sentimentale</a:t>
            </a:r>
            <a:r>
              <a:rPr lang="en-GB" sz="2500" i="1" dirty="0"/>
              <a:t> </a:t>
            </a:r>
            <a:r>
              <a:rPr lang="en-GB" sz="2500" dirty="0"/>
              <a:t>(1869)</a:t>
            </a:r>
          </a:p>
          <a:p>
            <a:pPr marL="0" indent="0">
              <a:lnSpc>
                <a:spcPct val="150000"/>
              </a:lnSpc>
              <a:buNone/>
            </a:pPr>
            <a:r>
              <a:rPr lang="en-GB" sz="2500" i="1" dirty="0"/>
              <a:t>Trois contes </a:t>
            </a:r>
            <a:r>
              <a:rPr lang="en-GB" sz="2500" dirty="0"/>
              <a:t>(1877)</a:t>
            </a:r>
          </a:p>
          <a:p>
            <a:pPr marL="0" indent="0">
              <a:lnSpc>
                <a:spcPct val="150000"/>
              </a:lnSpc>
              <a:buNone/>
            </a:pPr>
            <a:r>
              <a:rPr lang="en-GB" sz="2500" i="1" dirty="0">
                <a:solidFill>
                  <a:prstClr val="black"/>
                </a:solidFill>
              </a:rPr>
              <a:t>Bouvard et </a:t>
            </a:r>
            <a:r>
              <a:rPr lang="en-GB" sz="2500" i="1" dirty="0" err="1">
                <a:solidFill>
                  <a:prstClr val="black"/>
                </a:solidFill>
              </a:rPr>
              <a:t>Pécuchet</a:t>
            </a:r>
            <a:r>
              <a:rPr lang="en-GB" sz="2500" i="1" dirty="0">
                <a:solidFill>
                  <a:prstClr val="black"/>
                </a:solidFill>
              </a:rPr>
              <a:t> </a:t>
            </a:r>
            <a:r>
              <a:rPr lang="en-GB" sz="2500" dirty="0">
                <a:solidFill>
                  <a:prstClr val="black"/>
                </a:solidFill>
              </a:rPr>
              <a:t>(1881)</a:t>
            </a:r>
          </a:p>
          <a:p>
            <a:pPr marL="0" indent="0">
              <a:buNone/>
            </a:pPr>
            <a:endParaRPr lang="en-US" dirty="0"/>
          </a:p>
        </p:txBody>
      </p:sp>
      <p:pic>
        <p:nvPicPr>
          <p:cNvPr id="2050" name="Picture 2" descr="Language Trainers :: Foreign Books Reviews from Gustave Flaubert :: Madame  Bovary">
            <a:extLst>
              <a:ext uri="{FF2B5EF4-FFF2-40B4-BE49-F238E27FC236}">
                <a16:creationId xmlns:a16="http://schemas.microsoft.com/office/drawing/2014/main" id="{B149E36F-4AC1-F74C-821C-D804BBAA2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079" y="520505"/>
            <a:ext cx="1679530" cy="27514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lammbo (Ldp Classiques): Amazon.co.uk: Flaubert, Gustave: 9782253160939:  Books">
            <a:extLst>
              <a:ext uri="{FF2B5EF4-FFF2-40B4-BE49-F238E27FC236}">
                <a16:creationId xmlns:a16="http://schemas.microsoft.com/office/drawing/2014/main" id="{19A47328-6326-054F-BA64-F0910CD2E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028" y="520505"/>
            <a:ext cx="1825009" cy="29471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ducation Sentimentale (Folio (Gallimard)) (French Edition): Gustave Flaubert">
            <a:extLst>
              <a:ext uri="{FF2B5EF4-FFF2-40B4-BE49-F238E27FC236}">
                <a16:creationId xmlns:a16="http://schemas.microsoft.com/office/drawing/2014/main" id="{7DC8C6EC-FAA2-9C4B-BCFE-F8189A9EC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9028" y="3629465"/>
            <a:ext cx="1833984" cy="3039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ois contes By Gustave Flaubert">
            <a:extLst>
              <a:ext uri="{FF2B5EF4-FFF2-40B4-BE49-F238E27FC236}">
                <a16:creationId xmlns:a16="http://schemas.microsoft.com/office/drawing/2014/main" id="{ED7627E6-F4CB-6A46-96B6-274DA63E14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6963" y="3467687"/>
            <a:ext cx="1833985" cy="30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9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C8623-0208-4743-89C6-B2E9B3F03EE1}"/>
              </a:ext>
            </a:extLst>
          </p:cNvPr>
          <p:cNvSpPr>
            <a:spLocks noGrp="1"/>
          </p:cNvSpPr>
          <p:nvPr>
            <p:ph idx="1"/>
          </p:nvPr>
        </p:nvSpPr>
        <p:spPr>
          <a:xfrm>
            <a:off x="372979" y="517358"/>
            <a:ext cx="10980821" cy="5659605"/>
          </a:xfrm>
        </p:spPr>
        <p:txBody>
          <a:bodyPr>
            <a:normAutofit fontScale="70000" lnSpcReduction="20000"/>
          </a:bodyPr>
          <a:lstStyle/>
          <a:p>
            <a:pPr marL="0" indent="0">
              <a:lnSpc>
                <a:spcPct val="160000"/>
              </a:lnSpc>
              <a:buNone/>
            </a:pPr>
            <a:r>
              <a:rPr lang="en-GB" dirty="0"/>
              <a:t>‘</a:t>
            </a:r>
            <a:r>
              <a:rPr lang="fr-FR" dirty="0"/>
              <a:t>Ce qui me semble beau, ce que je voudrais faire, c’est un livre sur rien, un livre sans attache extérieure, qui se tiendrait de lui-même par la force interne de son style, comme la terre sans être soutenue se tient en l’air, un livre qui n’aurait presque pas de sujet ou du moins où le sujet serait presque invisible, si cela se peut.’</a:t>
            </a:r>
          </a:p>
          <a:p>
            <a:pPr marL="0" indent="0">
              <a:buNone/>
            </a:pPr>
            <a:endParaRPr lang="en-GB" dirty="0"/>
          </a:p>
          <a:p>
            <a:pPr marL="0" indent="0">
              <a:lnSpc>
                <a:spcPct val="160000"/>
              </a:lnSpc>
              <a:buNone/>
            </a:pPr>
            <a:r>
              <a:rPr lang="en-GB" dirty="0"/>
              <a:t>‘What seems beautiful to me, what I should like to write, is a book about nothing, a book dependent on nothing external, which would be held together by the strength of its style, just as the earth, suspended in the void, depends on nothing external for its support; a book which would have almost no subject, or at least in which the subject would be almost invisible, if such a thing is possible.’</a:t>
            </a:r>
          </a:p>
          <a:p>
            <a:pPr marL="0" indent="0">
              <a:buNone/>
            </a:pPr>
            <a:endParaRPr lang="en-GB" dirty="0"/>
          </a:p>
          <a:p>
            <a:pPr marL="0" indent="0" algn="r">
              <a:buNone/>
            </a:pPr>
            <a:r>
              <a:rPr lang="en-GB" dirty="0"/>
              <a:t>Flaubert, Letter to Louise Colet, 1852.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64253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1"/>
                </a:solidFill>
                <a:latin typeface="Garamond" panose="02020404030301010803" pitchFamily="18" charset="0"/>
              </a:rPr>
              <a:t>Gustave Flaubert, ‘Un </a:t>
            </a:r>
            <a:r>
              <a:rPr lang="en-GB" sz="2400" dirty="0" err="1">
                <a:solidFill>
                  <a:schemeClr val="tx1"/>
                </a:solidFill>
                <a:latin typeface="Garamond" panose="02020404030301010803" pitchFamily="18" charset="0"/>
              </a:rPr>
              <a:t>cœur</a:t>
            </a:r>
            <a:r>
              <a:rPr lang="en-GB" sz="2400" dirty="0">
                <a:solidFill>
                  <a:schemeClr val="tx1"/>
                </a:solidFill>
                <a:latin typeface="Garamond" panose="02020404030301010803" pitchFamily="18" charset="0"/>
              </a:rPr>
              <a:t> simple’ (‘A Simple Heart’)</a:t>
            </a:r>
          </a:p>
        </p:txBody>
      </p:sp>
      <p:sp>
        <p:nvSpPr>
          <p:cNvPr id="3" name="Content Placeholder 2"/>
          <p:cNvSpPr>
            <a:spLocks noGrp="1"/>
          </p:cNvSpPr>
          <p:nvPr>
            <p:ph idx="1"/>
          </p:nvPr>
        </p:nvSpPr>
        <p:spPr>
          <a:xfrm>
            <a:off x="293077" y="926275"/>
            <a:ext cx="7697371" cy="5418254"/>
          </a:xfrm>
        </p:spPr>
        <p:txBody>
          <a:bodyPr>
            <a:noAutofit/>
          </a:bodyPr>
          <a:lstStyle/>
          <a:p>
            <a:pPr marL="0" indent="0">
              <a:lnSpc>
                <a:spcPct val="150000"/>
              </a:lnSpc>
              <a:buNone/>
            </a:pPr>
            <a:r>
              <a:rPr lang="en-GB" sz="2000" dirty="0">
                <a:solidFill>
                  <a:schemeClr val="tx1"/>
                </a:solidFill>
                <a:latin typeface="Garamond" panose="02020404030301010803" pitchFamily="18" charset="0"/>
              </a:rPr>
              <a:t>‘[‘A Simple Heart’] is quite simply the tale of the obscure life of a poor country girl, devout but not given to mysticism, devoted in a quiet sober way and soft as newly baked bread. One after the other she loves a man, her mistress’s children, a nephew, an old man she nurses, then her parrot; when the parrot dies she has it stuffed, and when she is on her deathbed she takes the parrot for the Holy Ghost. It is in no way ironic (though you might suppose it to be so) but on the contrary very serious and very sad. I want to move my readers to pity, I want to make sensitive souls weep, being one myself.’ </a:t>
            </a:r>
          </a:p>
          <a:p>
            <a:pPr marL="0" indent="0" algn="r">
              <a:lnSpc>
                <a:spcPct val="150000"/>
              </a:lnSpc>
              <a:buNone/>
            </a:pPr>
            <a:r>
              <a:rPr lang="en-GB" sz="2000" dirty="0">
                <a:solidFill>
                  <a:schemeClr val="tx1"/>
                </a:solidFill>
                <a:latin typeface="Garamond" panose="02020404030301010803" pitchFamily="18" charset="0"/>
              </a:rPr>
              <a:t>Flaubert, cited ‘Introduction’, </a:t>
            </a:r>
            <a:r>
              <a:rPr lang="en-GB" sz="2000" i="1" dirty="0">
                <a:solidFill>
                  <a:schemeClr val="tx1"/>
                </a:solidFill>
                <a:latin typeface="Garamond" panose="02020404030301010803" pitchFamily="18" charset="0"/>
              </a:rPr>
              <a:t>Three Tales, </a:t>
            </a:r>
            <a:r>
              <a:rPr lang="en-GB" sz="2000" dirty="0">
                <a:solidFill>
                  <a:schemeClr val="tx1"/>
                </a:solidFill>
                <a:latin typeface="Garamond" panose="02020404030301010803" pitchFamily="18" charset="0"/>
              </a:rPr>
              <a:t>p. xx.</a:t>
            </a:r>
          </a:p>
        </p:txBody>
      </p:sp>
      <p:pic>
        <p:nvPicPr>
          <p:cNvPr id="3074" name="Picture 2" descr="parrot">
            <a:extLst>
              <a:ext uri="{FF2B5EF4-FFF2-40B4-BE49-F238E27FC236}">
                <a16:creationId xmlns:a16="http://schemas.microsoft.com/office/drawing/2014/main" id="{36BC84EF-3B71-CB4B-9753-83B372239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232" y="1525941"/>
            <a:ext cx="3271690" cy="32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13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1500</Words>
  <Application>Microsoft Macintosh PowerPoint</Application>
  <PresentationFormat>Widescreen</PresentationFormat>
  <Paragraphs>93</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Source Sans Pro</vt:lpstr>
      <vt:lpstr>Office Theme</vt:lpstr>
      <vt:lpstr>COM6006 / FRE6006 Narrative in Theory and Practice:  Analysing and Creatively Responding to French Literature Through the Ages </vt:lpstr>
      <vt:lpstr>PowerPoint Presentation</vt:lpstr>
      <vt:lpstr>PowerPoint Presentation</vt:lpstr>
      <vt:lpstr>PowerPoint Presentation</vt:lpstr>
      <vt:lpstr>Week 8. 6006 Creative session 1 : Flaubert, ‘Un cœur simple’</vt:lpstr>
      <vt:lpstr>Gustave Flaubert (1821–1880)</vt:lpstr>
      <vt:lpstr>PowerPoint Presentation</vt:lpstr>
      <vt:lpstr>PowerPoint Presentation</vt:lpstr>
      <vt:lpstr>Gustave Flaubert, ‘Un cœur simple’ (‘A Simple Heart’)</vt:lpstr>
      <vt:lpstr>PowerPoint Presentation</vt:lpstr>
      <vt:lpstr>PowerPoint Presentation</vt:lpstr>
      <vt:lpstr>Warm up: ‘Places where I have slept’ (after Georges Perec)</vt:lpstr>
      <vt:lpstr>PowerPoint Presentation</vt:lpstr>
      <vt:lpstr>Reflection</vt:lpstr>
      <vt:lpstr>For next week</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COM6006 / FRE6006 Narrative in Theory and Practice:  Analysing and Creatively Responding to French Literature Through the Ages</dc:title>
  <dc:creator>Richard Mason</dc:creator>
  <cp:lastModifiedBy>Richard Mason</cp:lastModifiedBy>
  <cp:revision>37</cp:revision>
  <dcterms:created xsi:type="dcterms:W3CDTF">2019-11-11T11:44:36Z</dcterms:created>
  <dcterms:modified xsi:type="dcterms:W3CDTF">2021-11-15T10:30:48Z</dcterms:modified>
</cp:coreProperties>
</file>