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8" r:id="rId1"/>
  </p:sldMasterIdLst>
  <p:notesMasterIdLst>
    <p:notesMasterId r:id="rId13"/>
  </p:notesMasterIdLst>
  <p:sldIdLst>
    <p:sldId id="256" r:id="rId2"/>
    <p:sldId id="308" r:id="rId3"/>
    <p:sldId id="300" r:id="rId4"/>
    <p:sldId id="313" r:id="rId5"/>
    <p:sldId id="319" r:id="rId6"/>
    <p:sldId id="320" r:id="rId7"/>
    <p:sldId id="321" r:id="rId8"/>
    <p:sldId id="333" r:id="rId9"/>
    <p:sldId id="332" r:id="rId10"/>
    <p:sldId id="330" r:id="rId11"/>
    <p:sldId id="3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7"/>
    <p:restoredTop sz="91436"/>
  </p:normalViewPr>
  <p:slideViewPr>
    <p:cSldViewPr snapToGrid="0" snapToObjects="1">
      <p:cViewPr varScale="1">
        <p:scale>
          <a:sx n="74" d="100"/>
          <a:sy n="74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3C03-287E-7346-AB84-143E6FD94BD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7D01-6A6F-3C43-B26C-FD21E33CF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8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9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7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48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2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r"/>
            <a:br>
              <a:rPr lang="en-US" sz="27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spc="200" dirty="0">
                <a:solidFill>
                  <a:schemeClr val="tx1"/>
                </a:solidFill>
                <a:ea typeface="+mj-ea"/>
                <a:cs typeface="+mj-cs"/>
              </a:rPr>
              <a:t>Queen Mary univ of London</a:t>
            </a:r>
            <a:br>
              <a:rPr lang="en-US" sz="2900" spc="2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2900" spc="2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Energy Law &amp; Ethics</a:t>
            </a: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spc="200" dirty="0">
                <a:solidFill>
                  <a:schemeClr val="tx1"/>
                </a:solidFill>
                <a:ea typeface="+mj-ea"/>
                <a:cs typeface="+mj-cs"/>
              </a:rPr>
              <a:t>Dr Tibisay Morgandi</a:t>
            </a:r>
            <a:br>
              <a:rPr lang="en-US" sz="29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816" y="1284836"/>
            <a:ext cx="2927363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WEEKS 2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dirty="0"/>
              <a:t>INTERNATIONAL, </a:t>
            </a:r>
            <a:r>
              <a:rPr lang="en-US" sz="2400"/>
              <a:t>EU LEGAL </a:t>
            </a:r>
            <a:r>
              <a:rPr lang="en-US" sz="2400" dirty="0"/>
              <a:t>FRAMEWORKS FOR ESG REQUIREMENTS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1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74A58-F205-0DCA-3E6C-C4258923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/>
              <a:t>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C7197-E1F7-E7A7-A09F-D8E71B1C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7" y="-7295"/>
            <a:ext cx="5623557" cy="68579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3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E5D528-181D-3142-83FF-C12D0D0F6D0B}"/>
              </a:ext>
            </a:extLst>
          </p:cNvPr>
          <p:cNvSpPr txBox="1">
            <a:spLocks/>
          </p:cNvSpPr>
          <p:nvPr/>
        </p:nvSpPr>
        <p:spPr>
          <a:xfrm>
            <a:off x="1095630" y="3222572"/>
            <a:ext cx="9873505" cy="281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B0AEA-4BC7-0A4A-826F-BD148E98696A}"/>
              </a:ext>
            </a:extLst>
          </p:cNvPr>
          <p:cNvSpPr txBox="1"/>
          <p:nvPr/>
        </p:nvSpPr>
        <p:spPr>
          <a:xfrm>
            <a:off x="3077737" y="3668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diagram of steps to a change&#10;&#10;Description automatically generated with medium confidence">
            <a:extLst>
              <a:ext uri="{FF2B5EF4-FFF2-40B4-BE49-F238E27FC236}">
                <a16:creationId xmlns:a16="http://schemas.microsoft.com/office/drawing/2014/main" id="{4FA00651-D784-CB70-173E-D4738F09F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21" y="592876"/>
            <a:ext cx="9697714" cy="5672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D5C8F-389D-4DB7-0B0D-5E0A5FC5C1A9}"/>
              </a:ext>
            </a:extLst>
          </p:cNvPr>
          <p:cNvSpPr txBox="1"/>
          <p:nvPr/>
        </p:nvSpPr>
        <p:spPr>
          <a:xfrm>
            <a:off x="10270671" y="6379423"/>
            <a:ext cx="2233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Deloitte</a:t>
            </a:r>
          </a:p>
        </p:txBody>
      </p:sp>
    </p:spTree>
    <p:extLst>
      <p:ext uri="{BB962C8B-B14F-4D97-AF65-F5344CB8AC3E}">
        <p14:creationId xmlns:p14="http://schemas.microsoft.com/office/powerpoint/2010/main" val="163586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cap="small" dirty="0"/>
              <a:t>I. INTERNATIONAL LEGAL FRAMEWORK FOR ESG REQUIREMENTS</a:t>
            </a:r>
            <a:br>
              <a:rPr lang="en-US" dirty="0"/>
            </a:br>
            <a:br>
              <a:rPr lang="en-US" dirty="0"/>
            </a:br>
            <a:br>
              <a:rPr lang="en-US" cap="small" dirty="0"/>
            </a:b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15191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20" y="498389"/>
            <a:ext cx="9961834" cy="1599344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/>
              <a:t>UN ‘Protect, Respect and Remedy’ Framework and Guiding Principles (2008)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819" y="2854410"/>
            <a:ext cx="9961834" cy="1305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State’s </a:t>
            </a:r>
            <a:r>
              <a:rPr lang="en-US" sz="2800" b="1" dirty="0"/>
              <a:t>duty to protect</a:t>
            </a:r>
            <a:r>
              <a:rPr lang="en-US" sz="2800" dirty="0"/>
              <a:t> (+/-) against human rights abuses by third parties (including business) and </a:t>
            </a:r>
            <a:r>
              <a:rPr lang="en-US" sz="2800" b="1" dirty="0"/>
              <a:t>fulfil</a:t>
            </a:r>
            <a:r>
              <a:rPr lang="en-US" sz="2800" dirty="0"/>
              <a:t> (+) human rights and fundamental freedoms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2361C9-B246-CC4F-B464-C6297E460F35}"/>
              </a:ext>
            </a:extLst>
          </p:cNvPr>
          <p:cNvSpPr txBox="1">
            <a:spLocks/>
          </p:cNvSpPr>
          <p:nvPr/>
        </p:nvSpPr>
        <p:spPr>
          <a:xfrm>
            <a:off x="1120347" y="2125501"/>
            <a:ext cx="9807483" cy="572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en-US" sz="2800" cap="small" dirty="0">
                <a:solidFill>
                  <a:srgbClr val="0070C0"/>
                </a:solidFill>
              </a:rPr>
              <a:t>International framework</a:t>
            </a:r>
          </a:p>
          <a:p>
            <a:pPr marL="0" indent="0" algn="just">
              <a:buFont typeface="Garamond" pitchFamily="18" charset="0"/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7028C-2C12-E441-A5B4-DD162A34DA3F}"/>
              </a:ext>
            </a:extLst>
          </p:cNvPr>
          <p:cNvSpPr txBox="1">
            <a:spLocks/>
          </p:cNvSpPr>
          <p:nvPr/>
        </p:nvSpPr>
        <p:spPr>
          <a:xfrm>
            <a:off x="1109818" y="4003589"/>
            <a:ext cx="9961836" cy="235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A95ABA-EAF8-024C-8261-F0C991266DB9}"/>
              </a:ext>
            </a:extLst>
          </p:cNvPr>
          <p:cNvSpPr txBox="1">
            <a:spLocks/>
          </p:cNvSpPr>
          <p:nvPr/>
        </p:nvSpPr>
        <p:spPr>
          <a:xfrm>
            <a:off x="1120348" y="4940215"/>
            <a:ext cx="9961834" cy="1305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en-US" sz="2800" dirty="0"/>
              <a:t>The corporate responsibility to </a:t>
            </a:r>
            <a:r>
              <a:rPr lang="en-US" sz="2800" b="1" dirty="0"/>
              <a:t>respect</a:t>
            </a:r>
            <a:r>
              <a:rPr lang="en-US" sz="2800" dirty="0"/>
              <a:t> (-) human rights + State’s and corporate responsibility for providing </a:t>
            </a:r>
            <a:r>
              <a:rPr lang="en-US" sz="2800" b="1" dirty="0"/>
              <a:t>access to remedies</a:t>
            </a:r>
          </a:p>
          <a:p>
            <a:pPr marL="0" indent="0" algn="just">
              <a:buFont typeface="Garamond" pitchFamily="18" charset="0"/>
              <a:buNone/>
            </a:pP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781741-58F0-144A-8A34-5304CA130B01}"/>
              </a:ext>
            </a:extLst>
          </p:cNvPr>
          <p:cNvSpPr txBox="1">
            <a:spLocks/>
          </p:cNvSpPr>
          <p:nvPr/>
        </p:nvSpPr>
        <p:spPr>
          <a:xfrm>
            <a:off x="1120347" y="4327655"/>
            <a:ext cx="9807483" cy="572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en-US" sz="2800" cap="small" dirty="0">
                <a:solidFill>
                  <a:srgbClr val="0070C0"/>
                </a:solidFill>
              </a:rPr>
              <a:t>National framework</a:t>
            </a:r>
          </a:p>
          <a:p>
            <a:pPr marL="0" indent="0" algn="just">
              <a:buFont typeface="Garamond" pitchFamily="18" charset="0"/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48" y="543232"/>
            <a:ext cx="9937120" cy="1026962"/>
          </a:xfrm>
        </p:spPr>
        <p:txBody>
          <a:bodyPr>
            <a:normAutofit/>
          </a:bodyPr>
          <a:lstStyle/>
          <a:p>
            <a:pPr algn="ctr"/>
            <a:r>
              <a:rPr lang="en-US" sz="3600" cap="small" dirty="0"/>
              <a:t>Home States and TNCs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248" y="1690490"/>
            <a:ext cx="9937120" cy="138601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800" dirty="0"/>
              <a:t> Do obligations of home states arising under human rights treaties typically extend to the </a:t>
            </a:r>
            <a:r>
              <a:rPr lang="en-GB" sz="2800" b="1" dirty="0"/>
              <a:t>acts</a:t>
            </a:r>
            <a:r>
              <a:rPr lang="en-GB" sz="2800" dirty="0"/>
              <a:t> or </a:t>
            </a:r>
            <a:r>
              <a:rPr lang="en-GB" sz="2800" b="1" dirty="0"/>
              <a:t>impacts</a:t>
            </a:r>
            <a:r>
              <a:rPr lang="en-GB" sz="2800" dirty="0"/>
              <a:t> of the </a:t>
            </a:r>
            <a:r>
              <a:rPr lang="en-GB" sz="2800" b="1" dirty="0"/>
              <a:t>TNCs in other states</a:t>
            </a:r>
            <a:r>
              <a:rPr lang="en-GB" sz="2800" dirty="0"/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E5D528-181D-3142-83FF-C12D0D0F6D0B}"/>
              </a:ext>
            </a:extLst>
          </p:cNvPr>
          <p:cNvSpPr txBox="1">
            <a:spLocks/>
          </p:cNvSpPr>
          <p:nvPr/>
        </p:nvSpPr>
        <p:spPr>
          <a:xfrm>
            <a:off x="1095630" y="3222572"/>
            <a:ext cx="9873505" cy="281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B0AEA-4BC7-0A4A-826F-BD148E98696A}"/>
              </a:ext>
            </a:extLst>
          </p:cNvPr>
          <p:cNvSpPr txBox="1"/>
          <p:nvPr/>
        </p:nvSpPr>
        <p:spPr>
          <a:xfrm>
            <a:off x="3077737" y="3668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5C084-DA76-6448-B59B-78E6E47D57A3}"/>
              </a:ext>
            </a:extLst>
          </p:cNvPr>
          <p:cNvSpPr txBox="1"/>
          <p:nvPr/>
        </p:nvSpPr>
        <p:spPr>
          <a:xfrm>
            <a:off x="1063822" y="3303984"/>
            <a:ext cx="1003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/>
              <a:t>Is this a rule or rather an exception, </a:t>
            </a:r>
            <a:r>
              <a:rPr lang="en-US" sz="2800" dirty="0" err="1"/>
              <a:t>eg</a:t>
            </a:r>
            <a:r>
              <a:rPr lang="en-US" sz="2800" dirty="0"/>
              <a:t> when the </a:t>
            </a:r>
            <a:r>
              <a:rPr lang="en-US" sz="2800" b="1" dirty="0"/>
              <a:t>TNC</a:t>
            </a:r>
            <a:r>
              <a:rPr lang="en-US" sz="2800" dirty="0"/>
              <a:t> is a </a:t>
            </a:r>
            <a:r>
              <a:rPr lang="en-US" sz="2800" b="1" dirty="0"/>
              <a:t>state-owned</a:t>
            </a:r>
            <a:r>
              <a:rPr lang="en-US" sz="2800" dirty="0"/>
              <a:t> or </a:t>
            </a:r>
            <a:r>
              <a:rPr lang="en-US" sz="2800" b="1" dirty="0"/>
              <a:t>controlled enterprise</a:t>
            </a:r>
            <a:r>
              <a:rPr lang="en-US" sz="2800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9B291-298E-2E4D-896A-4BCABD08D593}"/>
              </a:ext>
            </a:extLst>
          </p:cNvPr>
          <p:cNvSpPr txBox="1"/>
          <p:nvPr/>
        </p:nvSpPr>
        <p:spPr>
          <a:xfrm>
            <a:off x="1095630" y="4485568"/>
            <a:ext cx="1000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800" dirty="0"/>
              <a:t>Do home state have a </a:t>
            </a:r>
            <a:r>
              <a:rPr lang="en-US" sz="2800" b="1" dirty="0"/>
              <a:t>duty to regulate </a:t>
            </a:r>
            <a:r>
              <a:rPr lang="en-US" sz="2800" dirty="0"/>
              <a:t>TNCs abroad, </a:t>
            </a:r>
            <a:r>
              <a:rPr lang="en-US" sz="2800" dirty="0" err="1"/>
              <a:t>eg</a:t>
            </a:r>
            <a:r>
              <a:rPr lang="en-US" sz="2800" dirty="0"/>
              <a:t> by enacting legislation? </a:t>
            </a:r>
          </a:p>
        </p:txBody>
      </p:sp>
    </p:spTree>
    <p:extLst>
      <p:ext uri="{BB962C8B-B14F-4D97-AF65-F5344CB8AC3E}">
        <p14:creationId xmlns:p14="http://schemas.microsoft.com/office/powerpoint/2010/main" val="8234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54C1-9E10-0D3B-FE7E-7FC60D28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B613-8AFC-D1F5-26F7-B9E9F77E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cap="small" dirty="0"/>
              <a:t>II. EU LEGAL FRAMEWORK FOR ESG REQUIREMENTS</a:t>
            </a:r>
            <a:br>
              <a:rPr lang="en-US" dirty="0"/>
            </a:br>
            <a:br>
              <a:rPr lang="en-US" dirty="0"/>
            </a:br>
            <a:br>
              <a:rPr lang="en-US" cap="small" dirty="0"/>
            </a:b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416612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table with text on it&#10;&#10;Description automatically generated">
            <a:extLst>
              <a:ext uri="{FF2B5EF4-FFF2-40B4-BE49-F238E27FC236}">
                <a16:creationId xmlns:a16="http://schemas.microsoft.com/office/drawing/2014/main" id="{CDEE59B2-E7B2-5959-2859-8182A9367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115" y="2072201"/>
            <a:ext cx="9271770" cy="42881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4E943-E43F-E735-08A0-488A26DB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52" y="321732"/>
            <a:ext cx="3379730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Companies &amp; Sectors covered</a:t>
            </a:r>
          </a:p>
        </p:txBody>
      </p:sp>
    </p:spTree>
    <p:extLst>
      <p:ext uri="{BB962C8B-B14F-4D97-AF65-F5344CB8AC3E}">
        <p14:creationId xmlns:p14="http://schemas.microsoft.com/office/powerpoint/2010/main" val="96055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7EEF2-DA7A-276F-D2B1-63DD5AF8E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012" y="1820928"/>
            <a:ext cx="8875975" cy="43936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D894B-7CC2-C129-DAD9-E149A83C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09" y="392191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Key Provisions</a:t>
            </a:r>
          </a:p>
        </p:txBody>
      </p:sp>
    </p:spTree>
    <p:extLst>
      <p:ext uri="{BB962C8B-B14F-4D97-AF65-F5344CB8AC3E}">
        <p14:creationId xmlns:p14="http://schemas.microsoft.com/office/powerpoint/2010/main" val="357981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507DA-C541-1A21-23E5-0FC1581E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292" y="2120174"/>
            <a:ext cx="2586586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Key Provisions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8E2A0354-32BE-429C-ED0A-CBA40CAE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1" y="728799"/>
            <a:ext cx="7488013" cy="54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6DCFC-B833-A746-61D4-920E49B4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76A6B-D35C-5B96-F06A-C53A0C46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601" y="2182850"/>
            <a:ext cx="2559277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Key Provisions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E6172862-D18F-2D9A-88DB-7F5863E6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2" y="1420372"/>
            <a:ext cx="7561991" cy="40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3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211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Wingdings</vt:lpstr>
      <vt:lpstr>Savon</vt:lpstr>
      <vt:lpstr>   Queen Mary univ of London     Energy Law &amp; Ethics  Dr Tibisay Morgandi </vt:lpstr>
      <vt:lpstr>        I. INTERNATIONAL LEGAL FRAMEWORK FOR ESG REQUIREMENTS   </vt:lpstr>
      <vt:lpstr>UN ‘Protect, Respect and Remedy’ Framework and Guiding Principles (2008)</vt:lpstr>
      <vt:lpstr>Home States and TNCs</vt:lpstr>
      <vt:lpstr>        II. EU LEGAL FRAMEWORK FOR ESG REQUIREMENTS   </vt:lpstr>
      <vt:lpstr>Companies &amp; Sectors covered</vt:lpstr>
      <vt:lpstr>Key Provisions</vt:lpstr>
      <vt:lpstr>Key Provisions</vt:lpstr>
      <vt:lpstr>Key Provisions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Queen Mary univ of London  PARIS LLM PROGRAMME   Energy Law &amp; Ethics  Dr Tibisay Morgandi </dc:title>
  <dc:creator>Tibisay Morgandi</dc:creator>
  <cp:lastModifiedBy>Tibisay Morgandi</cp:lastModifiedBy>
  <cp:revision>83</cp:revision>
  <dcterms:created xsi:type="dcterms:W3CDTF">2019-05-06T17:59:22Z</dcterms:created>
  <dcterms:modified xsi:type="dcterms:W3CDTF">2024-11-20T14:11:03Z</dcterms:modified>
</cp:coreProperties>
</file>