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FB7C6-5AC4-45EA-9F89-46A10C27AA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685BA0-2E69-4FAF-A0E4-EFFC2DC16F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F40EF3-5E63-41EE-83EC-FA0EA271C6F4}"/>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2E601FE0-BB39-44C2-9496-8CB0551F4A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5E2DC6-5390-45E3-A983-23BBBF8EFAE5}"/>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339353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6B32-ECD0-45C3-8C7C-E3D65D2CD6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029733-6930-4B23-9053-F94281AFDB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9BE8FD-8CAC-4315-972B-61C62C0BC37E}"/>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2614C776-B335-4BBD-9A42-8F45EEAD03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F51838-B984-4BB5-A165-B0731AE172F8}"/>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411417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5BEAA0-7074-47EE-BB31-5E3EB4540C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155276-D9C1-4101-9427-F169E4E80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E3598B-CFDD-45C5-8F9C-CA855BC39785}"/>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4F5E698C-20C1-42B4-895F-2A0B54A180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E7AB7A-26FA-4699-B93C-8E6783A78DFB}"/>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276283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4E6F3-4FB1-4353-8E46-A8CD0F0E54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7DC1B8-99A4-467A-96EA-BF1D4858BF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9EA392-55F5-4C67-8C7A-E24A6D46E193}"/>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FE7CC5EB-2966-4728-9D53-05C52D68F5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C6C64B-3293-480F-AAF0-2C8787487AF3}"/>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38041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B848F-D701-49C0-9C20-4F07A68058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BEEB691-6B59-4A23-B974-344990880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A58CB4-3224-4C46-8848-44162E9AD887}"/>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196D3EBB-BC8B-4A30-BBEC-154C07E220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0A3C6C-C271-40AA-A46C-A990CDE4C5E6}"/>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2962204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DAF15-374C-4E6B-AF3D-2DC8329879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2273B6-00B8-45D6-A1DB-E9A10C7FBF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70F136-DF58-4F8D-BE52-C73994979D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AF15DCA-DB3A-4F58-8585-F5CB8CCE4E0C}"/>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6" name="Footer Placeholder 5">
            <a:extLst>
              <a:ext uri="{FF2B5EF4-FFF2-40B4-BE49-F238E27FC236}">
                <a16:creationId xmlns:a16="http://schemas.microsoft.com/office/drawing/2014/main" id="{CC76996B-71D5-409E-B1D4-282B4B5441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C03BDB-6E61-4503-9376-31A45B85190A}"/>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3113141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1330-C2DA-4456-AEC2-4C62BF1A03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43B140-9014-4DA6-A606-9C8DDCE63B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309E4-D9FB-4A2F-BBD2-4D41F70250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DA176FE-FCEF-408E-B3D4-94A1BA4FB9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F960E-CF5C-465F-952E-98ECDDD8E6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601602-DC21-4EB1-BD83-2AE37FA848BE}"/>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8" name="Footer Placeholder 7">
            <a:extLst>
              <a:ext uri="{FF2B5EF4-FFF2-40B4-BE49-F238E27FC236}">
                <a16:creationId xmlns:a16="http://schemas.microsoft.com/office/drawing/2014/main" id="{734BE84B-43E2-4082-B529-4D6FE1530F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C5659E8-133D-4B95-AA72-8315A71658A2}"/>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65735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EC7D-5621-417C-B041-80398C508B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C704DC-BBE0-4464-8EA9-1FFB32F7D570}"/>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4" name="Footer Placeholder 3">
            <a:extLst>
              <a:ext uri="{FF2B5EF4-FFF2-40B4-BE49-F238E27FC236}">
                <a16:creationId xmlns:a16="http://schemas.microsoft.com/office/drawing/2014/main" id="{DBDD77DC-AAC7-4F9A-AD88-034378871DA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AB9881-38CC-405F-B40E-73C7C908287A}"/>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298204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9A64C-313A-49D1-9963-A5B3E4F0079F}"/>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3" name="Footer Placeholder 2">
            <a:extLst>
              <a:ext uri="{FF2B5EF4-FFF2-40B4-BE49-F238E27FC236}">
                <a16:creationId xmlns:a16="http://schemas.microsoft.com/office/drawing/2014/main" id="{5B79CCAC-7252-4D1D-AA97-4EC4A9EBDB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7F68AB-8021-447A-BF14-BF192B6100C5}"/>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48739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7D8D-321E-4080-82C6-7406D59A9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E0DBE6A-4EF2-42F3-A3F2-08FA829867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36B4603-0676-4328-B5D7-48261FD9EF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71758E-3593-44FE-9E88-648E9DD3496A}"/>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6" name="Footer Placeholder 5">
            <a:extLst>
              <a:ext uri="{FF2B5EF4-FFF2-40B4-BE49-F238E27FC236}">
                <a16:creationId xmlns:a16="http://schemas.microsoft.com/office/drawing/2014/main" id="{B260C4E1-D132-4093-895E-0D85C11999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2CB090-F996-4B2E-9A37-4500CEDDA855}"/>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2310219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21D1-769C-489D-9FFD-EA3810C294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C0A4BD3-2463-45A8-ADC7-E183C3DECA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044632-800D-4DB2-857A-661DD15E4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D2A868-9BEA-499E-B5E3-A7800AD29717}"/>
              </a:ext>
            </a:extLst>
          </p:cNvPr>
          <p:cNvSpPr>
            <a:spLocks noGrp="1"/>
          </p:cNvSpPr>
          <p:nvPr>
            <p:ph type="dt" sz="half" idx="10"/>
          </p:nvPr>
        </p:nvSpPr>
        <p:spPr/>
        <p:txBody>
          <a:bodyPr/>
          <a:lstStyle/>
          <a:p>
            <a:fld id="{CD7F03B5-0386-47D1-8A51-36489CA8BE3E}" type="datetimeFigureOut">
              <a:rPr lang="en-GB" smtClean="0"/>
              <a:t>30/11/2022</a:t>
            </a:fld>
            <a:endParaRPr lang="en-GB"/>
          </a:p>
        </p:txBody>
      </p:sp>
      <p:sp>
        <p:nvSpPr>
          <p:cNvPr id="6" name="Footer Placeholder 5">
            <a:extLst>
              <a:ext uri="{FF2B5EF4-FFF2-40B4-BE49-F238E27FC236}">
                <a16:creationId xmlns:a16="http://schemas.microsoft.com/office/drawing/2014/main" id="{F9BBBBAD-5037-4944-A488-5FE97092D4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EB97AB-30A9-4522-B306-C360CEC12BBB}"/>
              </a:ext>
            </a:extLst>
          </p:cNvPr>
          <p:cNvSpPr>
            <a:spLocks noGrp="1"/>
          </p:cNvSpPr>
          <p:nvPr>
            <p:ph type="sldNum" sz="quarter" idx="12"/>
          </p:nvPr>
        </p:nvSpPr>
        <p:spPr/>
        <p:txBody>
          <a:bodyPr/>
          <a:lstStyle/>
          <a:p>
            <a:fld id="{E6B6A4BB-FE35-4221-937C-80A7626DB3E2}" type="slidenum">
              <a:rPr lang="en-GB" smtClean="0"/>
              <a:t>‹#›</a:t>
            </a:fld>
            <a:endParaRPr lang="en-GB"/>
          </a:p>
        </p:txBody>
      </p:sp>
    </p:spTree>
    <p:extLst>
      <p:ext uri="{BB962C8B-B14F-4D97-AF65-F5344CB8AC3E}">
        <p14:creationId xmlns:p14="http://schemas.microsoft.com/office/powerpoint/2010/main" val="380291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6B058-2831-4372-AF9A-0E32172FB9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2DEDD0-F3B1-4A1A-A932-EE65EA5CCD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635DBF-88F5-4AEA-BE8B-D56837CFB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F03B5-0386-47D1-8A51-36489CA8BE3E}" type="datetimeFigureOut">
              <a:rPr lang="en-GB" smtClean="0"/>
              <a:t>30/11/2022</a:t>
            </a:fld>
            <a:endParaRPr lang="en-GB"/>
          </a:p>
        </p:txBody>
      </p:sp>
      <p:sp>
        <p:nvSpPr>
          <p:cNvPr id="5" name="Footer Placeholder 4">
            <a:extLst>
              <a:ext uri="{FF2B5EF4-FFF2-40B4-BE49-F238E27FC236}">
                <a16:creationId xmlns:a16="http://schemas.microsoft.com/office/drawing/2014/main" id="{A8A3D817-3F09-4781-B318-6BD2933728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8722D31-D12F-4D43-90A7-483F7CCB64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6A4BB-FE35-4221-937C-80A7626DB3E2}" type="slidenum">
              <a:rPr lang="en-GB" smtClean="0"/>
              <a:t>‹#›</a:t>
            </a:fld>
            <a:endParaRPr lang="en-GB"/>
          </a:p>
        </p:txBody>
      </p:sp>
    </p:spTree>
    <p:extLst>
      <p:ext uri="{BB962C8B-B14F-4D97-AF65-F5344CB8AC3E}">
        <p14:creationId xmlns:p14="http://schemas.microsoft.com/office/powerpoint/2010/main" val="5200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8857-5CDF-43FB-BBF6-2B070697F0A7}"/>
              </a:ext>
            </a:extLst>
          </p:cNvPr>
          <p:cNvSpPr>
            <a:spLocks noGrp="1"/>
          </p:cNvSpPr>
          <p:nvPr>
            <p:ph type="ctrTitle"/>
          </p:nvPr>
        </p:nvSpPr>
        <p:spPr>
          <a:xfrm>
            <a:off x="1524000" y="1508256"/>
            <a:ext cx="9144000" cy="2387600"/>
          </a:xfrm>
        </p:spPr>
        <p:txBody>
          <a:bodyPr>
            <a:normAutofit fontScale="90000"/>
          </a:bodyPr>
          <a:lstStyle/>
          <a:p>
            <a:r>
              <a:rPr lang="en-GB" dirty="0"/>
              <a:t>3 Tips for Devising a Research Question</a:t>
            </a:r>
            <a:br>
              <a:rPr lang="en-GB" dirty="0"/>
            </a:br>
            <a:r>
              <a:rPr lang="en-GB" dirty="0"/>
              <a:t>(and some bonus tips)</a:t>
            </a:r>
          </a:p>
        </p:txBody>
      </p:sp>
    </p:spTree>
    <p:extLst>
      <p:ext uri="{BB962C8B-B14F-4D97-AF65-F5344CB8AC3E}">
        <p14:creationId xmlns:p14="http://schemas.microsoft.com/office/powerpoint/2010/main" val="2273829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47BB8-1D8C-4B22-B617-E0FEDB7CE2E7}"/>
              </a:ext>
            </a:extLst>
          </p:cNvPr>
          <p:cNvSpPr>
            <a:spLocks noGrp="1"/>
          </p:cNvSpPr>
          <p:nvPr>
            <p:ph type="title"/>
          </p:nvPr>
        </p:nvSpPr>
        <p:spPr/>
        <p:txBody>
          <a:bodyPr/>
          <a:lstStyle/>
          <a:p>
            <a:r>
              <a:rPr lang="en-GB" dirty="0"/>
              <a:t>Tip #1 – Be Critical</a:t>
            </a:r>
          </a:p>
        </p:txBody>
      </p:sp>
      <p:sp>
        <p:nvSpPr>
          <p:cNvPr id="3" name="Content Placeholder 2">
            <a:extLst>
              <a:ext uri="{FF2B5EF4-FFF2-40B4-BE49-F238E27FC236}">
                <a16:creationId xmlns:a16="http://schemas.microsoft.com/office/drawing/2014/main" id="{8DF0B2C8-FBEC-4838-9142-633A2AC89427}"/>
              </a:ext>
            </a:extLst>
          </p:cNvPr>
          <p:cNvSpPr>
            <a:spLocks noGrp="1"/>
          </p:cNvSpPr>
          <p:nvPr>
            <p:ph idx="1"/>
          </p:nvPr>
        </p:nvSpPr>
        <p:spPr/>
        <p:txBody>
          <a:bodyPr>
            <a:normAutofit/>
          </a:bodyPr>
          <a:lstStyle/>
          <a:p>
            <a:r>
              <a:rPr lang="en-GB" dirty="0"/>
              <a:t>Critical analysis is almost inarguably the key criteria for getting a distinction. Obviously getting the fundamentals correct is important, (</a:t>
            </a:r>
            <a:r>
              <a:rPr lang="en-GB" dirty="0" err="1"/>
              <a:t>e.g</a:t>
            </a:r>
            <a:r>
              <a:rPr lang="en-GB" dirty="0"/>
              <a:t> accuracy &amp; relevance) but without critical analysis, it is difficult to obtain high merits and distinctions.</a:t>
            </a:r>
          </a:p>
          <a:p>
            <a:r>
              <a:rPr lang="en-GB" dirty="0"/>
              <a:t>Pick questions that let you provide in-depth or insightful analysis, that enable you to go beyond surface level observations.</a:t>
            </a:r>
          </a:p>
          <a:p>
            <a:r>
              <a:rPr lang="en-GB" dirty="0" err="1"/>
              <a:t>E.g</a:t>
            </a:r>
            <a:r>
              <a:rPr lang="en-GB" dirty="0"/>
              <a:t> identifying a normative legal question, and asking why the law ought to be a certain way, requires you to justify that, whether that be with reference to a certain theory, a doctrinal principle, etc.</a:t>
            </a:r>
          </a:p>
          <a:p>
            <a:endParaRPr lang="en-GB" dirty="0"/>
          </a:p>
          <a:p>
            <a:endParaRPr lang="en-GB" dirty="0"/>
          </a:p>
        </p:txBody>
      </p:sp>
    </p:spTree>
    <p:extLst>
      <p:ext uri="{BB962C8B-B14F-4D97-AF65-F5344CB8AC3E}">
        <p14:creationId xmlns:p14="http://schemas.microsoft.com/office/powerpoint/2010/main" val="225518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AD13-DE16-45EF-858C-B557D3F95224}"/>
              </a:ext>
            </a:extLst>
          </p:cNvPr>
          <p:cNvSpPr>
            <a:spLocks noGrp="1"/>
          </p:cNvSpPr>
          <p:nvPr>
            <p:ph type="title"/>
          </p:nvPr>
        </p:nvSpPr>
        <p:spPr/>
        <p:txBody>
          <a:bodyPr/>
          <a:lstStyle/>
          <a:p>
            <a:r>
              <a:rPr lang="en-GB" dirty="0"/>
              <a:t>Tip #1 – Be Critical (and not descriptive)</a:t>
            </a:r>
          </a:p>
        </p:txBody>
      </p:sp>
      <p:sp>
        <p:nvSpPr>
          <p:cNvPr id="3" name="Content Placeholder 2">
            <a:extLst>
              <a:ext uri="{FF2B5EF4-FFF2-40B4-BE49-F238E27FC236}">
                <a16:creationId xmlns:a16="http://schemas.microsoft.com/office/drawing/2014/main" id="{D75B609B-DC00-4A9E-A7F5-15D31E461024}"/>
              </a:ext>
            </a:extLst>
          </p:cNvPr>
          <p:cNvSpPr>
            <a:spLocks noGrp="1"/>
          </p:cNvSpPr>
          <p:nvPr>
            <p:ph idx="1"/>
          </p:nvPr>
        </p:nvSpPr>
        <p:spPr/>
        <p:txBody>
          <a:bodyPr>
            <a:normAutofit fontScale="77500" lnSpcReduction="20000"/>
          </a:bodyPr>
          <a:lstStyle/>
          <a:p>
            <a:endParaRPr lang="en-GB" dirty="0"/>
          </a:p>
          <a:p>
            <a:r>
              <a:rPr lang="en-GB" dirty="0"/>
              <a:t>Generally, avoid being descriptive.* Descriptive questions often lead to descriptive research and therefore non-critical analysis or research.</a:t>
            </a:r>
          </a:p>
          <a:p>
            <a:r>
              <a:rPr lang="en-GB" dirty="0"/>
              <a:t>Asking “How the law protects against game cloning” is not a question that immediately facilitates critical analysis</a:t>
            </a:r>
          </a:p>
          <a:p>
            <a:r>
              <a:rPr lang="en-GB" dirty="0"/>
              <a:t>*Disclaimer, descriptive questions and analysis per se is not necessarily lacking in depth or insight, for instance, providing an alternative account for copyright’s history for instance can be described as descriptive whilst obviously being insightful. BUT, for the length of the papers and for the available scope, it may prove difficult to be descriptive whilst providing sufficient critical analysis. </a:t>
            </a:r>
          </a:p>
          <a:p>
            <a:r>
              <a:rPr lang="en-GB" dirty="0"/>
              <a:t>*Disclaimer 2, providing some level of description is invariably necessary at least for context, what is important is making sure what you’re describing is relevant to the research question and linked to analysis. </a:t>
            </a:r>
            <a:r>
              <a:rPr lang="en-GB" dirty="0" err="1"/>
              <a:t>E.g</a:t>
            </a:r>
            <a:r>
              <a:rPr lang="en-GB" dirty="0"/>
              <a:t> describing the facts of a case where the facts are unconnected to your question or analysis is not the best use of your limited word count.</a:t>
            </a:r>
          </a:p>
          <a:p>
            <a:endParaRPr lang="en-GB" dirty="0"/>
          </a:p>
        </p:txBody>
      </p:sp>
    </p:spTree>
    <p:extLst>
      <p:ext uri="{BB962C8B-B14F-4D97-AF65-F5344CB8AC3E}">
        <p14:creationId xmlns:p14="http://schemas.microsoft.com/office/powerpoint/2010/main" val="163212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E6CF6-64C6-46C4-ABE3-C55494F61D95}"/>
              </a:ext>
            </a:extLst>
          </p:cNvPr>
          <p:cNvSpPr>
            <a:spLocks noGrp="1"/>
          </p:cNvSpPr>
          <p:nvPr>
            <p:ph type="title"/>
          </p:nvPr>
        </p:nvSpPr>
        <p:spPr/>
        <p:txBody>
          <a:bodyPr/>
          <a:lstStyle/>
          <a:p>
            <a:r>
              <a:rPr lang="en-GB" dirty="0"/>
              <a:t>Tip #2 – Think about scope (theoretical)</a:t>
            </a:r>
          </a:p>
        </p:txBody>
      </p:sp>
      <p:sp>
        <p:nvSpPr>
          <p:cNvPr id="3" name="Content Placeholder 2">
            <a:extLst>
              <a:ext uri="{FF2B5EF4-FFF2-40B4-BE49-F238E27FC236}">
                <a16:creationId xmlns:a16="http://schemas.microsoft.com/office/drawing/2014/main" id="{D68CC30F-2192-43D2-A20A-4DE9AB2F1D72}"/>
              </a:ext>
            </a:extLst>
          </p:cNvPr>
          <p:cNvSpPr>
            <a:spLocks noGrp="1"/>
          </p:cNvSpPr>
          <p:nvPr>
            <p:ph idx="1"/>
          </p:nvPr>
        </p:nvSpPr>
        <p:spPr/>
        <p:txBody>
          <a:bodyPr>
            <a:normAutofit/>
          </a:bodyPr>
          <a:lstStyle/>
          <a:p>
            <a:r>
              <a:rPr lang="en-GB" dirty="0"/>
              <a:t>Theoretical:</a:t>
            </a:r>
          </a:p>
          <a:p>
            <a:endParaRPr lang="en-GB" dirty="0"/>
          </a:p>
          <a:p>
            <a:pPr lvl="1"/>
            <a:r>
              <a:rPr lang="en-GB" dirty="0"/>
              <a:t>What jurisdictions or frameworks are you looking at?</a:t>
            </a:r>
          </a:p>
          <a:p>
            <a:pPr lvl="1"/>
            <a:r>
              <a:rPr lang="en-GB" dirty="0"/>
              <a:t>What issue are you trying to address?</a:t>
            </a:r>
          </a:p>
          <a:p>
            <a:pPr lvl="1"/>
            <a:r>
              <a:rPr lang="en-GB" dirty="0"/>
              <a:t>How specific is your issue?</a:t>
            </a:r>
          </a:p>
          <a:p>
            <a:pPr lvl="1"/>
            <a:r>
              <a:rPr lang="en-GB" dirty="0"/>
              <a:t>Rule of thumb for ‘shorter’ length research: Generally, the more narrow and focused your scope is, the more likely you’re able to provide critical analysis. And the easier it is to be comprehensive. At minimum, you have less groundwork to cover. </a:t>
            </a:r>
          </a:p>
          <a:p>
            <a:endParaRPr lang="en-GB" dirty="0"/>
          </a:p>
        </p:txBody>
      </p:sp>
    </p:spTree>
    <p:extLst>
      <p:ext uri="{BB962C8B-B14F-4D97-AF65-F5344CB8AC3E}">
        <p14:creationId xmlns:p14="http://schemas.microsoft.com/office/powerpoint/2010/main" val="3075214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CC348-EFA4-4F41-B692-B33915585990}"/>
              </a:ext>
            </a:extLst>
          </p:cNvPr>
          <p:cNvSpPr>
            <a:spLocks noGrp="1"/>
          </p:cNvSpPr>
          <p:nvPr>
            <p:ph type="title"/>
          </p:nvPr>
        </p:nvSpPr>
        <p:spPr/>
        <p:txBody>
          <a:bodyPr/>
          <a:lstStyle/>
          <a:p>
            <a:r>
              <a:rPr lang="en-GB" dirty="0"/>
              <a:t>Tip #2 – Think about scope (practical)</a:t>
            </a:r>
          </a:p>
        </p:txBody>
      </p:sp>
      <p:sp>
        <p:nvSpPr>
          <p:cNvPr id="3" name="Content Placeholder 2">
            <a:extLst>
              <a:ext uri="{FF2B5EF4-FFF2-40B4-BE49-F238E27FC236}">
                <a16:creationId xmlns:a16="http://schemas.microsoft.com/office/drawing/2014/main" id="{816378A7-F597-4AB9-96D2-ED57C702192E}"/>
              </a:ext>
            </a:extLst>
          </p:cNvPr>
          <p:cNvSpPr>
            <a:spLocks noGrp="1"/>
          </p:cNvSpPr>
          <p:nvPr>
            <p:ph idx="1"/>
          </p:nvPr>
        </p:nvSpPr>
        <p:spPr/>
        <p:txBody>
          <a:bodyPr/>
          <a:lstStyle/>
          <a:p>
            <a:r>
              <a:rPr lang="en-GB"/>
              <a:t>Practical:</a:t>
            </a:r>
          </a:p>
          <a:p>
            <a:pPr lvl="1"/>
            <a:r>
              <a:rPr lang="en-GB"/>
              <a:t>Scope must be feasible and reasonable – you must be capable of answering the question within the available limits. Obvious limitations being time, word limit.</a:t>
            </a:r>
          </a:p>
          <a:p>
            <a:pPr lvl="1"/>
            <a:r>
              <a:rPr lang="en-GB"/>
              <a:t>It can also include obstacles such as skills or expertise. For instance, interdisciplinary or empirical research can be an excellent approach to devising questions, but if you do not have experience with writing those types of research papers, you risk giving yourself too little time to actually write your paper. Do not bite off more than you can chew. </a:t>
            </a:r>
            <a:endParaRPr lang="en-GB" dirty="0"/>
          </a:p>
        </p:txBody>
      </p:sp>
    </p:spTree>
    <p:extLst>
      <p:ext uri="{BB962C8B-B14F-4D97-AF65-F5344CB8AC3E}">
        <p14:creationId xmlns:p14="http://schemas.microsoft.com/office/powerpoint/2010/main" val="300726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13DE-633C-44B4-8F0E-1244BA7B36D1}"/>
              </a:ext>
            </a:extLst>
          </p:cNvPr>
          <p:cNvSpPr>
            <a:spLocks noGrp="1"/>
          </p:cNvSpPr>
          <p:nvPr>
            <p:ph type="title"/>
          </p:nvPr>
        </p:nvSpPr>
        <p:spPr/>
        <p:txBody>
          <a:bodyPr/>
          <a:lstStyle/>
          <a:p>
            <a:r>
              <a:rPr lang="en-GB" dirty="0"/>
              <a:t>Tip #3 – Do reading and do further reading</a:t>
            </a:r>
          </a:p>
        </p:txBody>
      </p:sp>
      <p:sp>
        <p:nvSpPr>
          <p:cNvPr id="3" name="Content Placeholder 2">
            <a:extLst>
              <a:ext uri="{FF2B5EF4-FFF2-40B4-BE49-F238E27FC236}">
                <a16:creationId xmlns:a16="http://schemas.microsoft.com/office/drawing/2014/main" id="{CB3C0AE0-A223-4AE0-B769-22F383B99D56}"/>
              </a:ext>
            </a:extLst>
          </p:cNvPr>
          <p:cNvSpPr>
            <a:spLocks noGrp="1"/>
          </p:cNvSpPr>
          <p:nvPr>
            <p:ph idx="1"/>
          </p:nvPr>
        </p:nvSpPr>
        <p:spPr/>
        <p:txBody>
          <a:bodyPr>
            <a:normAutofit fontScale="92500" lnSpcReduction="10000"/>
          </a:bodyPr>
          <a:lstStyle/>
          <a:p>
            <a:r>
              <a:rPr lang="en-GB" dirty="0"/>
              <a:t>Tyranny of the blank page can be quite real. There is no guarantee that you will magically come up with a research question out of nowhere. SO,</a:t>
            </a:r>
          </a:p>
          <a:p>
            <a:r>
              <a:rPr lang="en-GB" dirty="0"/>
              <a:t>Do further reading. Reading caselaw obviously is important, but reading related articles, journals or even blog posts can help</a:t>
            </a:r>
          </a:p>
          <a:p>
            <a:r>
              <a:rPr lang="en-GB" dirty="0"/>
              <a:t>1) identify what interests you,</a:t>
            </a:r>
          </a:p>
          <a:p>
            <a:r>
              <a:rPr lang="en-GB" dirty="0"/>
              <a:t>2) develop ideas and present perspectives that can be crucial or formative in helping you devise your own research question, and</a:t>
            </a:r>
          </a:p>
          <a:p>
            <a:r>
              <a:rPr lang="en-GB" dirty="0"/>
              <a:t>3) can provide angles you had not considered, or angles which you may wish to challenge. </a:t>
            </a:r>
          </a:p>
          <a:p>
            <a:r>
              <a:rPr lang="en-GB" dirty="0"/>
              <a:t>In addition, further reading is another important factor that helps elevate essays from a merit to a distinction, so you might as well start now.</a:t>
            </a:r>
          </a:p>
          <a:p>
            <a:endParaRPr lang="en-GB" dirty="0"/>
          </a:p>
        </p:txBody>
      </p:sp>
    </p:spTree>
    <p:extLst>
      <p:ext uri="{BB962C8B-B14F-4D97-AF65-F5344CB8AC3E}">
        <p14:creationId xmlns:p14="http://schemas.microsoft.com/office/powerpoint/2010/main" val="314135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C93B7-FFAB-49B9-83D4-CB31F0E153F4}"/>
              </a:ext>
            </a:extLst>
          </p:cNvPr>
          <p:cNvSpPr>
            <a:spLocks noGrp="1"/>
          </p:cNvSpPr>
          <p:nvPr>
            <p:ph type="title"/>
          </p:nvPr>
        </p:nvSpPr>
        <p:spPr/>
        <p:txBody>
          <a:bodyPr/>
          <a:lstStyle/>
          <a:p>
            <a:r>
              <a:rPr lang="en-GB" dirty="0"/>
              <a:t>Bonus tips and advice</a:t>
            </a:r>
          </a:p>
        </p:txBody>
      </p:sp>
      <p:sp>
        <p:nvSpPr>
          <p:cNvPr id="3" name="Content Placeholder 2">
            <a:extLst>
              <a:ext uri="{FF2B5EF4-FFF2-40B4-BE49-F238E27FC236}">
                <a16:creationId xmlns:a16="http://schemas.microsoft.com/office/drawing/2014/main" id="{2954D1CC-72B2-4E92-A497-FA0A9B194C1B}"/>
              </a:ext>
            </a:extLst>
          </p:cNvPr>
          <p:cNvSpPr>
            <a:spLocks noGrp="1"/>
          </p:cNvSpPr>
          <p:nvPr>
            <p:ph idx="1"/>
          </p:nvPr>
        </p:nvSpPr>
        <p:spPr/>
        <p:txBody>
          <a:bodyPr>
            <a:normAutofit lnSpcReduction="10000"/>
          </a:bodyPr>
          <a:lstStyle/>
          <a:p>
            <a:r>
              <a:rPr lang="en-GB" dirty="0"/>
              <a:t>If relevant or helpful, think about and identify early on your research methodology and analysis. Are you doing interdisciplinary, empirical (qualitative or quantitative), doctrinal legal/black letter, comparative, etc.</a:t>
            </a:r>
          </a:p>
          <a:p>
            <a:r>
              <a:rPr lang="en-GB" dirty="0"/>
              <a:t>Try diving your question into a series of questions or sub-questions ( such as macro legal questions and micro legal questions) to help identify your specific focus and then build your question.</a:t>
            </a:r>
          </a:p>
          <a:p>
            <a:r>
              <a:rPr lang="en-GB" dirty="0"/>
              <a:t>Try Identify issues and start asking questions about why those issues exist, </a:t>
            </a:r>
            <a:r>
              <a:rPr lang="en-GB" dirty="0" err="1"/>
              <a:t>e.g</a:t>
            </a:r>
            <a:r>
              <a:rPr lang="en-GB" dirty="0"/>
              <a:t> is it a product of inconsistency, incoherence, conflicting legal norms, gaps in the law, theoretical shortcomings, inadequate definitions, etc. </a:t>
            </a:r>
          </a:p>
          <a:p>
            <a:endParaRPr lang="en-GB" dirty="0"/>
          </a:p>
        </p:txBody>
      </p:sp>
    </p:spTree>
    <p:extLst>
      <p:ext uri="{BB962C8B-B14F-4D97-AF65-F5344CB8AC3E}">
        <p14:creationId xmlns:p14="http://schemas.microsoft.com/office/powerpoint/2010/main" val="2408908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759</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3 Tips for Devising a Research Question (and some bonus tips)</vt:lpstr>
      <vt:lpstr>Tip #1 – Be Critical</vt:lpstr>
      <vt:lpstr>Tip #1 – Be Critical (and not descriptive)</vt:lpstr>
      <vt:lpstr>Tip #2 – Think about scope (theoretical)</vt:lpstr>
      <vt:lpstr>Tip #2 – Think about scope (practical)</vt:lpstr>
      <vt:lpstr>Tip #3 – Do reading and do further reading</vt:lpstr>
      <vt:lpstr>Bonus tips and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Tips for Devising a Research Question</dc:title>
  <dc:creator>Anthony Michael Catton</dc:creator>
  <cp:lastModifiedBy>Anthony Michael Catton</cp:lastModifiedBy>
  <cp:revision>6</cp:revision>
  <dcterms:created xsi:type="dcterms:W3CDTF">2022-10-19T16:55:02Z</dcterms:created>
  <dcterms:modified xsi:type="dcterms:W3CDTF">2022-11-30T10:51:02Z</dcterms:modified>
</cp:coreProperties>
</file>