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32"/>
  </p:notesMasterIdLst>
  <p:handoutMasterIdLst>
    <p:handoutMasterId r:id="rId33"/>
  </p:handoutMasterIdLst>
  <p:sldIdLst>
    <p:sldId id="280" r:id="rId5"/>
    <p:sldId id="351" r:id="rId6"/>
    <p:sldId id="381" r:id="rId7"/>
    <p:sldId id="435" r:id="rId8"/>
    <p:sldId id="383" r:id="rId9"/>
    <p:sldId id="417" r:id="rId10"/>
    <p:sldId id="423" r:id="rId11"/>
    <p:sldId id="386" r:id="rId12"/>
    <p:sldId id="388" r:id="rId13"/>
    <p:sldId id="429" r:id="rId14"/>
    <p:sldId id="391" r:id="rId15"/>
    <p:sldId id="442" r:id="rId16"/>
    <p:sldId id="424" r:id="rId17"/>
    <p:sldId id="437" r:id="rId18"/>
    <p:sldId id="411" r:id="rId19"/>
    <p:sldId id="440" r:id="rId20"/>
    <p:sldId id="441" r:id="rId21"/>
    <p:sldId id="389" r:id="rId22"/>
    <p:sldId id="393" r:id="rId23"/>
    <p:sldId id="438" r:id="rId24"/>
    <p:sldId id="439" r:id="rId25"/>
    <p:sldId id="392" r:id="rId26"/>
    <p:sldId id="425" r:id="rId27"/>
    <p:sldId id="436" r:id="rId28"/>
    <p:sldId id="430" r:id="rId29"/>
    <p:sldId id="431" r:id="rId30"/>
    <p:sldId id="443" r:id="rId31"/>
  </p:sldIdLst>
  <p:sldSz cx="9144000" cy="6858000" type="screen4x3"/>
  <p:notesSz cx="7099300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324">
          <p15:clr>
            <a:srgbClr val="A4A3A4"/>
          </p15:clr>
        </p15:guide>
        <p15:guide id="4" orient="horz" pos="555">
          <p15:clr>
            <a:srgbClr val="A4A3A4"/>
          </p15:clr>
        </p15:guide>
        <p15:guide id="5" orient="horz" pos="900">
          <p15:clr>
            <a:srgbClr val="A4A3A4"/>
          </p15:clr>
        </p15:guide>
        <p15:guide id="6" orient="horz" pos="3655">
          <p15:clr>
            <a:srgbClr val="A4A3A4"/>
          </p15:clr>
        </p15:guide>
        <p15:guide id="7" pos="318">
          <p15:clr>
            <a:srgbClr val="A4A3A4"/>
          </p15:clr>
        </p15:guide>
        <p15:guide id="8" pos="543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88CF"/>
    <a:srgbClr val="658190"/>
    <a:srgbClr val="094A8B"/>
    <a:srgbClr val="3333CC"/>
    <a:srgbClr val="004A8B"/>
    <a:srgbClr val="BC00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3127E0-F230-4B45-875F-4F09EEE0F6CE}" v="92" dt="2020-09-24T08:48:26.14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3774" autoAdjust="0"/>
  </p:normalViewPr>
  <p:slideViewPr>
    <p:cSldViewPr snapToGrid="0" snapToObjects="1">
      <p:cViewPr varScale="1">
        <p:scale>
          <a:sx n="72" d="100"/>
          <a:sy n="72" d="100"/>
        </p:scale>
        <p:origin x="1790" y="53"/>
      </p:cViewPr>
      <p:guideLst>
        <p:guide orient="horz" pos="1620"/>
        <p:guide pos="2880"/>
        <p:guide orient="horz" pos="324"/>
        <p:guide orient="horz" pos="555"/>
        <p:guide orient="horz" pos="900"/>
        <p:guide orient="horz" pos="3655"/>
        <p:guide pos="318"/>
        <p:guide pos="543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handoutMaster" Target="handoutMasters/handoutMaster1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crowe-my.sharepoint.com/personal/lloyd_richards_crowe_com/Documents/Desktop/QMUL/Book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Sheet2!$C$6</c:f>
              <c:strCache>
                <c:ptCount val="1"/>
                <c:pt idx="0">
                  <c:v>Exemptions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Sheet2!$B$7:$B$51</c:f>
              <c:numCache>
                <c:formatCode>General</c:formatCode>
                <c:ptCount val="45"/>
                <c:pt idx="0">
                  <c:v>21</c:v>
                </c:pt>
                <c:pt idx="1">
                  <c:v>22</c:v>
                </c:pt>
                <c:pt idx="2">
                  <c:v>23</c:v>
                </c:pt>
                <c:pt idx="3">
                  <c:v>24</c:v>
                </c:pt>
                <c:pt idx="4">
                  <c:v>25</c:v>
                </c:pt>
                <c:pt idx="5">
                  <c:v>26</c:v>
                </c:pt>
                <c:pt idx="6">
                  <c:v>27</c:v>
                </c:pt>
                <c:pt idx="7">
                  <c:v>28</c:v>
                </c:pt>
                <c:pt idx="8">
                  <c:v>29</c:v>
                </c:pt>
                <c:pt idx="9">
                  <c:v>30</c:v>
                </c:pt>
                <c:pt idx="10">
                  <c:v>31</c:v>
                </c:pt>
                <c:pt idx="11">
                  <c:v>32</c:v>
                </c:pt>
                <c:pt idx="12">
                  <c:v>33</c:v>
                </c:pt>
                <c:pt idx="13">
                  <c:v>34</c:v>
                </c:pt>
                <c:pt idx="14">
                  <c:v>35</c:v>
                </c:pt>
                <c:pt idx="15">
                  <c:v>36</c:v>
                </c:pt>
                <c:pt idx="16">
                  <c:v>37</c:v>
                </c:pt>
                <c:pt idx="17">
                  <c:v>38</c:v>
                </c:pt>
                <c:pt idx="18">
                  <c:v>39</c:v>
                </c:pt>
                <c:pt idx="19">
                  <c:v>40</c:v>
                </c:pt>
                <c:pt idx="20">
                  <c:v>41</c:v>
                </c:pt>
                <c:pt idx="21">
                  <c:v>42</c:v>
                </c:pt>
                <c:pt idx="22">
                  <c:v>43</c:v>
                </c:pt>
                <c:pt idx="23">
                  <c:v>44</c:v>
                </c:pt>
                <c:pt idx="24">
                  <c:v>45</c:v>
                </c:pt>
                <c:pt idx="25">
                  <c:v>46</c:v>
                </c:pt>
                <c:pt idx="26">
                  <c:v>47</c:v>
                </c:pt>
                <c:pt idx="27">
                  <c:v>48</c:v>
                </c:pt>
                <c:pt idx="28">
                  <c:v>49</c:v>
                </c:pt>
                <c:pt idx="29">
                  <c:v>50</c:v>
                </c:pt>
                <c:pt idx="30">
                  <c:v>51</c:v>
                </c:pt>
                <c:pt idx="31">
                  <c:v>52</c:v>
                </c:pt>
                <c:pt idx="32">
                  <c:v>53</c:v>
                </c:pt>
                <c:pt idx="33">
                  <c:v>54</c:v>
                </c:pt>
                <c:pt idx="34">
                  <c:v>55</c:v>
                </c:pt>
                <c:pt idx="35">
                  <c:v>56</c:v>
                </c:pt>
                <c:pt idx="36">
                  <c:v>57</c:v>
                </c:pt>
                <c:pt idx="37">
                  <c:v>58</c:v>
                </c:pt>
                <c:pt idx="38">
                  <c:v>59</c:v>
                </c:pt>
                <c:pt idx="39">
                  <c:v>60</c:v>
                </c:pt>
                <c:pt idx="40">
                  <c:v>61</c:v>
                </c:pt>
                <c:pt idx="41">
                  <c:v>62</c:v>
                </c:pt>
                <c:pt idx="42">
                  <c:v>63</c:v>
                </c:pt>
                <c:pt idx="43">
                  <c:v>64</c:v>
                </c:pt>
                <c:pt idx="44">
                  <c:v>65</c:v>
                </c:pt>
              </c:numCache>
            </c:numRef>
          </c:cat>
          <c:val>
            <c:numRef>
              <c:f>Sheet2!$C$7:$C$51</c:f>
              <c:numCache>
                <c:formatCode>_-* #,##0_-;\-* #,##0_-;_-* "-"??_-;_-@_-</c:formatCode>
                <c:ptCount val="45"/>
                <c:pt idx="0">
                  <c:v>30000</c:v>
                </c:pt>
                <c:pt idx="1">
                  <c:v>30900</c:v>
                </c:pt>
                <c:pt idx="2">
                  <c:v>51827</c:v>
                </c:pt>
                <c:pt idx="3">
                  <c:v>53381.810000000005</c:v>
                </c:pt>
                <c:pt idx="4">
                  <c:v>54983.26430000001</c:v>
                </c:pt>
                <c:pt idx="5">
                  <c:v>56632.762229000014</c:v>
                </c:pt>
                <c:pt idx="6">
                  <c:v>58331.745095870014</c:v>
                </c:pt>
                <c:pt idx="7">
                  <c:v>60081.697448746119</c:v>
                </c:pt>
                <c:pt idx="8">
                  <c:v>61884.148372208503</c:v>
                </c:pt>
                <c:pt idx="9">
                  <c:v>63740.672823374756</c:v>
                </c:pt>
                <c:pt idx="10">
                  <c:v>65652.893008076004</c:v>
                </c:pt>
                <c:pt idx="11">
                  <c:v>67622.47979831828</c:v>
                </c:pt>
                <c:pt idx="12">
                  <c:v>69651.15419226783</c:v>
                </c:pt>
                <c:pt idx="13">
                  <c:v>71740.688818035866</c:v>
                </c:pt>
                <c:pt idx="14">
                  <c:v>73892.909482576943</c:v>
                </c:pt>
                <c:pt idx="15">
                  <c:v>76109.696767054251</c:v>
                </c:pt>
                <c:pt idx="16">
                  <c:v>78392.987670065879</c:v>
                </c:pt>
                <c:pt idx="17">
                  <c:v>80744.777300167858</c:v>
                </c:pt>
                <c:pt idx="18">
                  <c:v>83167.1206191729</c:v>
                </c:pt>
                <c:pt idx="19">
                  <c:v>85662.134237748091</c:v>
                </c:pt>
                <c:pt idx="20">
                  <c:v>88231.998264880531</c:v>
                </c:pt>
                <c:pt idx="21">
                  <c:v>90878.958212826954</c:v>
                </c:pt>
                <c:pt idx="22">
                  <c:v>93605.326959211772</c:v>
                </c:pt>
                <c:pt idx="23">
                  <c:v>96413.486767988128</c:v>
                </c:pt>
                <c:pt idx="24">
                  <c:v>99305.89137102777</c:v>
                </c:pt>
                <c:pt idx="25">
                  <c:v>102285.06811215861</c:v>
                </c:pt>
                <c:pt idx="26">
                  <c:v>105353.62015552337</c:v>
                </c:pt>
                <c:pt idx="27">
                  <c:v>108514.22876018907</c:v>
                </c:pt>
                <c:pt idx="28">
                  <c:v>111769.65562299475</c:v>
                </c:pt>
                <c:pt idx="29">
                  <c:v>115122.74529168459</c:v>
                </c:pt>
                <c:pt idx="30">
                  <c:v>118576.42765043513</c:v>
                </c:pt>
                <c:pt idx="31">
                  <c:v>122133.72047994818</c:v>
                </c:pt>
                <c:pt idx="32">
                  <c:v>125797.73209434663</c:v>
                </c:pt>
                <c:pt idx="33">
                  <c:v>129571.66405717704</c:v>
                </c:pt>
                <c:pt idx="34">
                  <c:v>133458.81397889234</c:v>
                </c:pt>
                <c:pt idx="35">
                  <c:v>137462.57839825912</c:v>
                </c:pt>
                <c:pt idx="36">
                  <c:v>141586.45575020689</c:v>
                </c:pt>
                <c:pt idx="37">
                  <c:v>145834.04942271311</c:v>
                </c:pt>
                <c:pt idx="38">
                  <c:v>150209.0709053945</c:v>
                </c:pt>
                <c:pt idx="39">
                  <c:v>154715.34303255635</c:v>
                </c:pt>
                <c:pt idx="40">
                  <c:v>159356.80332353304</c:v>
                </c:pt>
                <c:pt idx="41">
                  <c:v>164137.50742323903</c:v>
                </c:pt>
                <c:pt idx="42">
                  <c:v>169061.63264593622</c:v>
                </c:pt>
                <c:pt idx="43">
                  <c:v>174133.48162531431</c:v>
                </c:pt>
                <c:pt idx="44">
                  <c:v>179357.48607407373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9D9-4C86-BC95-11A725EB9138}"/>
            </c:ext>
          </c:extLst>
        </c:ser>
        <c:ser>
          <c:idx val="1"/>
          <c:order val="1"/>
          <c:tx>
            <c:strRef>
              <c:f>Sheet2!$D$6</c:f>
              <c:strCache>
                <c:ptCount val="1"/>
                <c:pt idx="0">
                  <c:v>No Exemptions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val>
            <c:numRef>
              <c:f>Sheet2!$D$7:$D$51</c:f>
              <c:numCache>
                <c:formatCode>_-* #,##0_-;\-* #,##0_-;_-* "-"??_-;_-@_-</c:formatCode>
                <c:ptCount val="45"/>
                <c:pt idx="0">
                  <c:v>30000</c:v>
                </c:pt>
                <c:pt idx="1">
                  <c:v>30900</c:v>
                </c:pt>
                <c:pt idx="2">
                  <c:v>31827</c:v>
                </c:pt>
                <c:pt idx="3">
                  <c:v>32781.81</c:v>
                </c:pt>
                <c:pt idx="4">
                  <c:v>33765.264299999995</c:v>
                </c:pt>
                <c:pt idx="5">
                  <c:v>54778.222228999999</c:v>
                </c:pt>
                <c:pt idx="6">
                  <c:v>56421.568895869998</c:v>
                </c:pt>
                <c:pt idx="7">
                  <c:v>58114.215962746101</c:v>
                </c:pt>
                <c:pt idx="8">
                  <c:v>59857.642441628486</c:v>
                </c:pt>
                <c:pt idx="9">
                  <c:v>61653.371714877343</c:v>
                </c:pt>
                <c:pt idx="10">
                  <c:v>63502.972866323667</c:v>
                </c:pt>
                <c:pt idx="11">
                  <c:v>65408.062052313377</c:v>
                </c:pt>
                <c:pt idx="12">
                  <c:v>67370.303913882773</c:v>
                </c:pt>
                <c:pt idx="13">
                  <c:v>69391.413031299264</c:v>
                </c:pt>
                <c:pt idx="14">
                  <c:v>71473.15542223824</c:v>
                </c:pt>
                <c:pt idx="15">
                  <c:v>73617.350084905396</c:v>
                </c:pt>
                <c:pt idx="16">
                  <c:v>75825.870587452562</c:v>
                </c:pt>
                <c:pt idx="17">
                  <c:v>78100.646705076142</c:v>
                </c:pt>
                <c:pt idx="18">
                  <c:v>80443.666106228426</c:v>
                </c:pt>
                <c:pt idx="19">
                  <c:v>82856.976089415286</c:v>
                </c:pt>
                <c:pt idx="20">
                  <c:v>85342.685372097752</c:v>
                </c:pt>
                <c:pt idx="21">
                  <c:v>87902.965933260683</c:v>
                </c:pt>
                <c:pt idx="22">
                  <c:v>90540.054911258499</c:v>
                </c:pt>
                <c:pt idx="23">
                  <c:v>93256.256558596258</c:v>
                </c:pt>
                <c:pt idx="24">
                  <c:v>96053.944255354145</c:v>
                </c:pt>
                <c:pt idx="25">
                  <c:v>98935.562583014776</c:v>
                </c:pt>
                <c:pt idx="26">
                  <c:v>101903.62946050522</c:v>
                </c:pt>
                <c:pt idx="27">
                  <c:v>104960.73834432039</c:v>
                </c:pt>
                <c:pt idx="28">
                  <c:v>108109.56049465</c:v>
                </c:pt>
                <c:pt idx="29">
                  <c:v>111352.8473094895</c:v>
                </c:pt>
                <c:pt idx="30">
                  <c:v>114693.43272877419</c:v>
                </c:pt>
                <c:pt idx="31">
                  <c:v>118134.23571063743</c:v>
                </c:pt>
                <c:pt idx="32">
                  <c:v>121678.26278195655</c:v>
                </c:pt>
                <c:pt idx="33">
                  <c:v>125328.61066541525</c:v>
                </c:pt>
                <c:pt idx="34">
                  <c:v>129088.46898537771</c:v>
                </c:pt>
                <c:pt idx="35">
                  <c:v>132961.12305493903</c:v>
                </c:pt>
                <c:pt idx="36">
                  <c:v>136949.95674658721</c:v>
                </c:pt>
                <c:pt idx="37">
                  <c:v>141058.45544898484</c:v>
                </c:pt>
                <c:pt idx="38">
                  <c:v>145290.20911245438</c:v>
                </c:pt>
                <c:pt idx="39">
                  <c:v>149648.915385828</c:v>
                </c:pt>
                <c:pt idx="40">
                  <c:v>154138.38284740286</c:v>
                </c:pt>
                <c:pt idx="41">
                  <c:v>158762.53433282496</c:v>
                </c:pt>
                <c:pt idx="42">
                  <c:v>163525.41036280972</c:v>
                </c:pt>
                <c:pt idx="43">
                  <c:v>168431.172673694</c:v>
                </c:pt>
                <c:pt idx="44">
                  <c:v>173484.10785390483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9D9-4C86-BC95-11A725EB91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75143279"/>
        <c:axId val="1271133679"/>
      </c:lineChart>
      <c:catAx>
        <c:axId val="1275143279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Age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71133679"/>
        <c:crosses val="autoZero"/>
        <c:auto val="1"/>
        <c:lblAlgn val="ctr"/>
        <c:lblOffset val="100"/>
        <c:noMultiLvlLbl val="0"/>
      </c:catAx>
      <c:valAx>
        <c:axId val="127113367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Salary £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7514327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4"/>
            <a:ext cx="3076363" cy="511731"/>
          </a:xfrm>
          <a:prstGeom prst="rect">
            <a:avLst/>
          </a:prstGeom>
        </p:spPr>
        <p:txBody>
          <a:bodyPr vert="horz" lIns="94745" tIns="47373" rIns="94745" bIns="47373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296" y="4"/>
            <a:ext cx="3076363" cy="511731"/>
          </a:xfrm>
          <a:prstGeom prst="rect">
            <a:avLst/>
          </a:prstGeom>
        </p:spPr>
        <p:txBody>
          <a:bodyPr vert="horz" lIns="94745" tIns="47373" rIns="94745" bIns="47373" rtlCol="0"/>
          <a:lstStyle>
            <a:lvl1pPr algn="r">
              <a:defRPr sz="1200"/>
            </a:lvl1pPr>
          </a:lstStyle>
          <a:p>
            <a:fld id="{104A58E1-3D30-4150-83B2-D3545080C087}" type="datetimeFigureOut">
              <a:rPr lang="en-GB" smtClean="0"/>
              <a:t>03/10/2023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9721111"/>
            <a:ext cx="3076363" cy="511731"/>
          </a:xfrm>
          <a:prstGeom prst="rect">
            <a:avLst/>
          </a:prstGeom>
        </p:spPr>
        <p:txBody>
          <a:bodyPr vert="horz" lIns="94745" tIns="47373" rIns="94745" bIns="47373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96" y="9721111"/>
            <a:ext cx="3076363" cy="511731"/>
          </a:xfrm>
          <a:prstGeom prst="rect">
            <a:avLst/>
          </a:prstGeom>
        </p:spPr>
        <p:txBody>
          <a:bodyPr vert="horz" lIns="94745" tIns="47373" rIns="94745" bIns="47373" rtlCol="0" anchor="b"/>
          <a:lstStyle>
            <a:lvl1pPr algn="r">
              <a:defRPr sz="1200"/>
            </a:lvl1pPr>
          </a:lstStyle>
          <a:p>
            <a:fld id="{B798712A-46C4-43A4-8DB1-72964A5915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38100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5"/>
            <a:ext cx="3076363" cy="513508"/>
          </a:xfrm>
          <a:prstGeom prst="rect">
            <a:avLst/>
          </a:prstGeom>
        </p:spPr>
        <p:txBody>
          <a:bodyPr vert="horz" lIns="94745" tIns="47373" rIns="94745" bIns="47373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6" y="5"/>
            <a:ext cx="3076363" cy="513508"/>
          </a:xfrm>
          <a:prstGeom prst="rect">
            <a:avLst/>
          </a:prstGeom>
        </p:spPr>
        <p:txBody>
          <a:bodyPr vert="horz" lIns="94745" tIns="47373" rIns="94745" bIns="47373" rtlCol="0"/>
          <a:lstStyle>
            <a:lvl1pPr algn="r">
              <a:defRPr sz="1200"/>
            </a:lvl1pPr>
          </a:lstStyle>
          <a:p>
            <a:fld id="{D157F7B8-6B3B-4964-A7D7-1224FB4B24B9}" type="datetimeFigureOut">
              <a:rPr lang="en-GB" smtClean="0"/>
              <a:t>03/10/2023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5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45" tIns="47373" rIns="94745" bIns="47373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925410"/>
            <a:ext cx="5679440" cy="4029880"/>
          </a:xfrm>
          <a:prstGeom prst="rect">
            <a:avLst/>
          </a:prstGeom>
        </p:spPr>
        <p:txBody>
          <a:bodyPr vert="horz" lIns="94745" tIns="47373" rIns="94745" bIns="4737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9721108"/>
            <a:ext cx="3076363" cy="513507"/>
          </a:xfrm>
          <a:prstGeom prst="rect">
            <a:avLst/>
          </a:prstGeom>
        </p:spPr>
        <p:txBody>
          <a:bodyPr vert="horz" lIns="94745" tIns="47373" rIns="94745" bIns="47373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6" y="9721108"/>
            <a:ext cx="3076363" cy="513507"/>
          </a:xfrm>
          <a:prstGeom prst="rect">
            <a:avLst/>
          </a:prstGeom>
        </p:spPr>
        <p:txBody>
          <a:bodyPr vert="horz" lIns="94745" tIns="47373" rIns="94745" bIns="47373" rtlCol="0" anchor="b"/>
          <a:lstStyle>
            <a:lvl1pPr algn="r">
              <a:defRPr sz="1200"/>
            </a:lvl1pPr>
          </a:lstStyle>
          <a:p>
            <a:fld id="{0AFCF9F9-1DDC-4987-B707-0CCEC936E2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3690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FCF9F9-1DDC-4987-B707-0CCEC936E26E}" type="slidenum">
              <a:rPr lang="en-GB" smtClean="0">
                <a:solidFill>
                  <a:prstClr val="black"/>
                </a:solidFill>
              </a:rPr>
              <a:pPr/>
              <a:t>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2182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Throw ball</a:t>
            </a:r>
            <a:endParaRPr lang="en-GB" baseline="0" dirty="0"/>
          </a:p>
          <a:p>
            <a:pPr marL="228600" indent="-228600">
              <a:buAutoNum type="arabicParenR"/>
            </a:pPr>
            <a:r>
              <a:rPr lang="en-GB" baseline="0" dirty="0"/>
              <a:t>Why did you choose this degree</a:t>
            </a:r>
          </a:p>
          <a:p>
            <a:pPr marL="228600" indent="-228600">
              <a:buAutoNum type="arabicParenR"/>
            </a:pPr>
            <a:r>
              <a:rPr lang="en-GB" baseline="0" dirty="0"/>
              <a:t>What are you hoping to achieve in 3 years, 10 years, 20 years?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FCF9F9-1DDC-4987-B707-0CCEC936E26E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09962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FCF9F9-1DDC-4987-B707-0CCEC936E26E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0010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FCF9F9-1DDC-4987-B707-0CCEC936E26E}" type="slidenum">
              <a:rPr lang="en-GB" smtClean="0">
                <a:solidFill>
                  <a:prstClr val="black"/>
                </a:solidFill>
              </a:rPr>
              <a:pPr/>
              <a:t>13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1792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FCF9F9-1DDC-4987-B707-0CCEC936E26E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37350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FCF9F9-1DDC-4987-B707-0CCEC936E26E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44953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FCF9F9-1DDC-4987-B707-0CCEC936E26E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60869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FCF9F9-1DDC-4987-B707-0CCEC936E26E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21474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FCF9F9-1DDC-4987-B707-0CCEC936E26E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8409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Talk about our experience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FCF9F9-1DDC-4987-B707-0CCEC936E26E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041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FCF9F9-1DDC-4987-B707-0CCEC936E26E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030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FCF9F9-1DDC-4987-B707-0CCEC936E26E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996604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FCF9F9-1DDC-4987-B707-0CCEC936E26E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45681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10 minute group exercise – split into teams – what do you think the key skills are – feed back to the team why you think it 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FCF9F9-1DDC-4987-B707-0CCEC936E26E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755480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FCF9F9-1DDC-4987-B707-0CCEC936E26E}" type="slidenum">
              <a:rPr lang="en-GB" smtClean="0">
                <a:solidFill>
                  <a:prstClr val="black"/>
                </a:solidFill>
              </a:rPr>
              <a:pPr/>
              <a:t>23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07848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FCF9F9-1DDC-4987-B707-0CCEC936E26E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924714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FCF9F9-1DDC-4987-B707-0CCEC936E26E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243908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FCF9F9-1DDC-4987-B707-0CCEC936E26E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063891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FCF9F9-1DDC-4987-B707-0CCEC936E26E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57804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FCF9F9-1DDC-4987-B707-0CCEC936E26E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11822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Throw around a ball, everyone</a:t>
            </a:r>
            <a:r>
              <a:rPr lang="en-GB" baseline="0" dirty="0"/>
              <a:t> has to answer from:</a:t>
            </a:r>
          </a:p>
          <a:p>
            <a:pPr marL="228600" indent="-228600">
              <a:buAutoNum type="arabicParenR"/>
            </a:pPr>
            <a:r>
              <a:rPr lang="en-GB" baseline="0" dirty="0"/>
              <a:t>What does an actuary do</a:t>
            </a:r>
          </a:p>
          <a:p>
            <a:pPr marL="228600" indent="-228600">
              <a:buAutoNum type="arabicParenR"/>
            </a:pPr>
            <a:r>
              <a:rPr lang="en-GB" baseline="0" dirty="0"/>
              <a:t>Where do actuaries work – industries or companies you have heard of</a:t>
            </a:r>
          </a:p>
          <a:p>
            <a:pPr marL="228600" indent="-228600">
              <a:buAutoNum type="arabicParenR"/>
            </a:pPr>
            <a:r>
              <a:rPr lang="en-GB" baseline="0" dirty="0"/>
              <a:t>How much do you know about how to become an actuary – exams and PPD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FCF9F9-1DDC-4987-B707-0CCEC936E26E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75837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Throw around a ball, everyone</a:t>
            </a:r>
            <a:r>
              <a:rPr lang="en-GB" baseline="0" dirty="0"/>
              <a:t> has to answer from:</a:t>
            </a:r>
          </a:p>
          <a:p>
            <a:pPr marL="228600" indent="-228600">
              <a:buAutoNum type="arabicParenR"/>
            </a:pPr>
            <a:r>
              <a:rPr lang="en-GB" baseline="0" dirty="0"/>
              <a:t>What does an actuary do</a:t>
            </a:r>
          </a:p>
          <a:p>
            <a:pPr marL="228600" indent="-228600">
              <a:buAutoNum type="arabicParenR"/>
            </a:pPr>
            <a:r>
              <a:rPr lang="en-GB" baseline="0" dirty="0"/>
              <a:t>Where do actuaries work – industries or companies you have heard of</a:t>
            </a:r>
          </a:p>
          <a:p>
            <a:pPr marL="228600" indent="-228600">
              <a:buAutoNum type="arabicParenR"/>
            </a:pPr>
            <a:r>
              <a:rPr lang="en-GB" baseline="0" dirty="0"/>
              <a:t>How much do you know about how to become an actuary – exams and PPD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FCF9F9-1DDC-4987-B707-0CCEC936E26E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09955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FCF9F9-1DDC-4987-B707-0CCEC936E26E}" type="slidenum">
              <a:rPr lang="en-GB" smtClean="0">
                <a:solidFill>
                  <a:prstClr val="black"/>
                </a:solidFill>
              </a:rPr>
              <a:pPr/>
              <a:t>7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6525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FCF9F9-1DDC-4987-B707-0CCEC936E26E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16984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FCF9F9-1DDC-4987-B707-0CCEC936E26E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16810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FCF9F9-1DDC-4987-B707-0CCEC936E26E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5316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DBD2B-02A1-FC4A-9B44-D47E63F1D4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94A8B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7" name="Picture 6" descr="Crown_right_half.png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3666145" cy="6501341"/>
          </a:xfrm>
          <a:prstGeom prst="rect">
            <a:avLst/>
          </a:prstGeom>
        </p:spPr>
      </p:pic>
      <p:pic>
        <p:nvPicPr>
          <p:cNvPr id="10" name="Picture 9" descr="Crown_right_half.png"/>
          <p:cNvPicPr>
            <a:picLocks noChangeAspect="1"/>
          </p:cNvPicPr>
          <p:nvPr userDrawn="1"/>
        </p:nvPicPr>
        <p:blipFill rotWithShape="1"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30" t="1" b="88300"/>
          <a:stretch/>
        </p:blipFill>
        <p:spPr>
          <a:xfrm>
            <a:off x="1" y="6501341"/>
            <a:ext cx="3666145" cy="768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80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DBD2B-02A1-FC4A-9B44-D47E63F1D4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76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01698-88BC-494E-B499-C549BB1D2E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DBD2B-02A1-FC4A-9B44-D47E63F1D4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009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w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01698-88BC-494E-B499-C549BB1D2E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9DBD2B-02A1-FC4A-9B44-D47E63F1D4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Crown_right_half.png"/>
          <p:cNvPicPr>
            <a:picLocks noChangeAspect="1"/>
          </p:cNvPicPr>
          <p:nvPr userDrawn="1"/>
        </p:nvPicPr>
        <p:blipFill>
          <a:blip r:embed="rId5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3666145" cy="6501341"/>
          </a:xfrm>
          <a:prstGeom prst="rect">
            <a:avLst/>
          </a:prstGeom>
        </p:spPr>
      </p:pic>
      <p:pic>
        <p:nvPicPr>
          <p:cNvPr id="9" name="Picture 8" descr="Untitled-1.png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2"/>
          <a:stretch/>
        </p:blipFill>
        <p:spPr>
          <a:xfrm>
            <a:off x="0" y="5980014"/>
            <a:ext cx="9144000" cy="887139"/>
          </a:xfrm>
          <a:prstGeom prst="rect">
            <a:avLst/>
          </a:prstGeom>
        </p:spPr>
      </p:pic>
      <p:pic>
        <p:nvPicPr>
          <p:cNvPr id="10" name="Picture 6" descr="QMUL_Logo_White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80" y="6216020"/>
            <a:ext cx="1553671" cy="415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 userDrawn="1"/>
        </p:nvSpPr>
        <p:spPr>
          <a:xfrm>
            <a:off x="2532806" y="6238917"/>
            <a:ext cx="2447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prstClr val="white"/>
                </a:solidFill>
              </a:rPr>
              <a:t>www.maths.qmul.ac.uk</a:t>
            </a:r>
          </a:p>
        </p:txBody>
      </p:sp>
    </p:spTree>
    <p:extLst>
      <p:ext uri="{BB962C8B-B14F-4D97-AF65-F5344CB8AC3E}">
        <p14:creationId xmlns:p14="http://schemas.microsoft.com/office/powerpoint/2010/main" val="780204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ctuaries.org.uk/becoming-actuary/what-actuary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800100" y="3076856"/>
            <a:ext cx="7543800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37931725" indent="-37474525" defTabSz="45720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 defTabSz="4572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 defTabSz="4572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 defTabSz="4572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400" b="1" dirty="0">
                <a:solidFill>
                  <a:srgbClr val="FFFFFF"/>
                </a:solidFill>
                <a:latin typeface="Tahoma" charset="0"/>
                <a:cs typeface="Tahoma" charset="0"/>
              </a:rPr>
              <a:t>MTH 4112: Lecture 1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4800" b="1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900" dirty="0">
                <a:solidFill>
                  <a:srgbClr val="FFFFFF"/>
                </a:solidFill>
                <a:latin typeface="Tahoma" charset="0"/>
                <a:cs typeface="Tahoma" charset="0"/>
              </a:rPr>
              <a:t>Lloyd Richards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900" dirty="0">
                <a:solidFill>
                  <a:srgbClr val="FFFFFF"/>
                </a:solidFill>
                <a:latin typeface="Tahoma" charset="0"/>
                <a:cs typeface="Tahoma" charset="0"/>
              </a:rPr>
              <a:t>3 October 2023</a:t>
            </a:r>
            <a:endParaRPr lang="en-GB" altLang="en-US" sz="2000" dirty="0">
              <a:solidFill>
                <a:srgbClr val="FFFFFF"/>
              </a:solidFill>
              <a:latin typeface="Tahoma" charset="0"/>
              <a:cs typeface="Tahoma" charset="0"/>
            </a:endParaRPr>
          </a:p>
        </p:txBody>
      </p:sp>
      <p:pic>
        <p:nvPicPr>
          <p:cNvPr id="5" name="Picture 6" descr="QMUL_Logo_Whi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619" y="991362"/>
            <a:ext cx="6158761" cy="1645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47780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4211"/>
            <a:ext cx="9144001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b="1" dirty="0">
                <a:solidFill>
                  <a:srgbClr val="1D88C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APD1 - Objectives</a:t>
            </a:r>
          </a:p>
        </p:txBody>
      </p:sp>
      <p:sp>
        <p:nvSpPr>
          <p:cNvPr id="5" name="AutoShape 4" descr="Image result for university clipart"/>
          <p:cNvSpPr>
            <a:spLocks noChangeAspect="1" noChangeArrowheads="1"/>
          </p:cNvSpPr>
          <p:nvPr/>
        </p:nvSpPr>
        <p:spPr bwMode="auto">
          <a:xfrm>
            <a:off x="2847975" y="2852737"/>
            <a:ext cx="3078692" cy="3078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082188" y="2478245"/>
            <a:ext cx="5739787" cy="12234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5400" b="1" dirty="0"/>
              <a:t>ASK QUESTIONS</a:t>
            </a:r>
          </a:p>
        </p:txBody>
      </p:sp>
    </p:spTree>
    <p:extLst>
      <p:ext uri="{BB962C8B-B14F-4D97-AF65-F5344CB8AC3E}">
        <p14:creationId xmlns:p14="http://schemas.microsoft.com/office/powerpoint/2010/main" val="34772471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9144001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b="1" dirty="0">
                <a:solidFill>
                  <a:srgbClr val="1D88C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Activity: Why are you here?</a:t>
            </a:r>
          </a:p>
        </p:txBody>
      </p:sp>
      <p:sp>
        <p:nvSpPr>
          <p:cNvPr id="5" name="AutoShape 4" descr="Image result for university clipart"/>
          <p:cNvSpPr>
            <a:spLocks noChangeAspect="1" noChangeArrowheads="1"/>
          </p:cNvSpPr>
          <p:nvPr/>
        </p:nvSpPr>
        <p:spPr bwMode="auto">
          <a:xfrm>
            <a:off x="2847975" y="2852737"/>
            <a:ext cx="3078692" cy="3078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69895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9144001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b="1" dirty="0">
                <a:solidFill>
                  <a:srgbClr val="1D88C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Activity: Why are you here?</a:t>
            </a:r>
          </a:p>
        </p:txBody>
      </p:sp>
      <p:sp>
        <p:nvSpPr>
          <p:cNvPr id="5" name="AutoShape 4" descr="Image result for university clipart"/>
          <p:cNvSpPr>
            <a:spLocks noChangeAspect="1" noChangeArrowheads="1"/>
          </p:cNvSpPr>
          <p:nvPr/>
        </p:nvSpPr>
        <p:spPr bwMode="auto">
          <a:xfrm>
            <a:off x="2847975" y="2852737"/>
            <a:ext cx="3078692" cy="3078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393B533-5DBD-44BD-B321-C495452397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8598035"/>
              </p:ext>
            </p:extLst>
          </p:nvPr>
        </p:nvGraphicFramePr>
        <p:xfrm>
          <a:off x="2057399" y="1226820"/>
          <a:ext cx="5029200" cy="4404360"/>
        </p:xfrm>
        <a:graphic>
          <a:graphicData uri="http://schemas.openxmlformats.org/drawingml/2006/table">
            <a:tbl>
              <a:tblPr/>
              <a:tblGrid>
                <a:gridCol w="2514600">
                  <a:extLst>
                    <a:ext uri="{9D8B030D-6E8A-4147-A177-3AD203B41FA5}">
                      <a16:colId xmlns:a16="http://schemas.microsoft.com/office/drawing/2014/main" val="118204180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306552411"/>
                    </a:ext>
                  </a:extLst>
                </a:gridCol>
              </a:tblGrid>
              <a:tr h="175260">
                <a:tc>
                  <a:txBody>
                    <a:bodyPr/>
                    <a:lstStyle/>
                    <a:p>
                      <a:r>
                        <a:rPr lang="en-GB" b="1">
                          <a:effectLst/>
                        </a:rPr>
                        <a:t>Level</a:t>
                      </a:r>
                      <a:endParaRPr lang="en-GB">
                        <a:effectLst/>
                      </a:endParaRPr>
                    </a:p>
                  </a:txBody>
                  <a:tcPr marL="38100" marR="38100" marT="38100" marB="38100" anchor="ctr"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1">
                          <a:effectLst/>
                        </a:rPr>
                        <a:t>Average Salary</a:t>
                      </a:r>
                      <a:endParaRPr lang="en-GB">
                        <a:effectLst/>
                      </a:endParaRPr>
                    </a:p>
                  </a:txBody>
                  <a:tcPr marL="38100" marR="38100" marT="38100" marB="38100" anchor="ctr"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9846933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r>
                        <a:rPr lang="en-GB">
                          <a:effectLst/>
                        </a:rPr>
                        <a:t>Graduate</a:t>
                      </a:r>
                    </a:p>
                  </a:txBody>
                  <a:tcPr marL="38100" marR="38100" marT="38100" marB="38100" anchor="ctr"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>
                          <a:effectLst/>
                        </a:rPr>
                        <a:t>£28,571</a:t>
                      </a:r>
                    </a:p>
                  </a:txBody>
                  <a:tcPr marL="38100" marR="38100" marT="38100" marB="38100" anchor="ctr"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7467866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r>
                        <a:rPr lang="en-GB">
                          <a:effectLst/>
                        </a:rPr>
                        <a:t>Actuarial Analyst/Consultant</a:t>
                      </a:r>
                    </a:p>
                  </a:txBody>
                  <a:tcPr marL="38100" marR="38100" marT="38100" marB="38100" anchor="ctr"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effectLst/>
                        </a:rPr>
                        <a:t>£36,214</a:t>
                      </a:r>
                    </a:p>
                  </a:txBody>
                  <a:tcPr marL="38100" marR="38100" marT="38100" marB="38100" anchor="ctr"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6111320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r>
                        <a:rPr lang="en-GB">
                          <a:effectLst/>
                        </a:rPr>
                        <a:t>Senior Actuarial Analyst/Consultant</a:t>
                      </a:r>
                    </a:p>
                  </a:txBody>
                  <a:tcPr marL="38100" marR="38100" marT="38100" marB="38100" anchor="ctr"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effectLst/>
                        </a:rPr>
                        <a:t>£54,500</a:t>
                      </a:r>
                    </a:p>
                  </a:txBody>
                  <a:tcPr marL="38100" marR="38100" marT="38100" marB="38100" anchor="ctr"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8692011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r>
                        <a:rPr lang="en-GB">
                          <a:effectLst/>
                        </a:rPr>
                        <a:t>Manager</a:t>
                      </a:r>
                    </a:p>
                  </a:txBody>
                  <a:tcPr marL="38100" marR="38100" marT="38100" marB="38100" anchor="ctr"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>
                          <a:effectLst/>
                        </a:rPr>
                        <a:t>£68,357</a:t>
                      </a:r>
                    </a:p>
                  </a:txBody>
                  <a:tcPr marL="38100" marR="38100" marT="38100" marB="38100" anchor="ctr"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6919868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r>
                        <a:rPr lang="en-GB">
                          <a:effectLst/>
                        </a:rPr>
                        <a:t>Senior Manager</a:t>
                      </a:r>
                    </a:p>
                  </a:txBody>
                  <a:tcPr marL="38100" marR="38100" marT="38100" marB="38100" anchor="ctr"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>
                          <a:effectLst/>
                        </a:rPr>
                        <a:t>£89,786</a:t>
                      </a:r>
                    </a:p>
                  </a:txBody>
                  <a:tcPr marL="38100" marR="38100" marT="38100" marB="38100" anchor="ctr"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787617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r>
                        <a:rPr lang="en-GB">
                          <a:effectLst/>
                        </a:rPr>
                        <a:t>Director</a:t>
                      </a:r>
                    </a:p>
                  </a:txBody>
                  <a:tcPr marL="38100" marR="38100" marT="38100" marB="38100" anchor="ctr"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>
                          <a:effectLst/>
                        </a:rPr>
                        <a:t>£136,429</a:t>
                      </a:r>
                    </a:p>
                  </a:txBody>
                  <a:tcPr marL="38100" marR="38100" marT="38100" marB="38100" anchor="ctr"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1061295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r>
                        <a:rPr lang="en-GB">
                          <a:effectLst/>
                        </a:rPr>
                        <a:t>Chief Actuary</a:t>
                      </a:r>
                    </a:p>
                  </a:txBody>
                  <a:tcPr marL="38100" marR="38100" marT="38100" marB="38100" anchor="ctr"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>
                          <a:effectLst/>
                        </a:rPr>
                        <a:t>£154,571</a:t>
                      </a:r>
                    </a:p>
                  </a:txBody>
                  <a:tcPr marL="38100" marR="38100" marT="38100" marB="38100" anchor="ctr"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4235936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r>
                        <a:rPr lang="en-GB">
                          <a:effectLst/>
                        </a:rPr>
                        <a:t>Chief Risk Officer</a:t>
                      </a:r>
                    </a:p>
                  </a:txBody>
                  <a:tcPr marL="38100" marR="38100" marT="38100" marB="38100" anchor="ctr"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>
                          <a:effectLst/>
                        </a:rPr>
                        <a:t>£188,714</a:t>
                      </a:r>
                    </a:p>
                  </a:txBody>
                  <a:tcPr marL="38100" marR="38100" marT="38100" marB="38100" anchor="ctr"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5653214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r>
                        <a:rPr lang="en-GB">
                          <a:effectLst/>
                        </a:rPr>
                        <a:t>Associate Partner</a:t>
                      </a:r>
                    </a:p>
                  </a:txBody>
                  <a:tcPr marL="38100" marR="38100" marT="38100" marB="38100" anchor="ctr"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>
                          <a:effectLst/>
                        </a:rPr>
                        <a:t>£203,571</a:t>
                      </a:r>
                    </a:p>
                  </a:txBody>
                  <a:tcPr marL="38100" marR="38100" marT="38100" marB="38100" anchor="ctr"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8886291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r>
                        <a:rPr lang="en-GB">
                          <a:effectLst/>
                        </a:rPr>
                        <a:t>Partner</a:t>
                      </a:r>
                    </a:p>
                  </a:txBody>
                  <a:tcPr marL="38100" marR="38100" marT="38100" marB="38100" anchor="ctr"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effectLst/>
                        </a:rPr>
                        <a:t>£269,429</a:t>
                      </a:r>
                    </a:p>
                  </a:txBody>
                  <a:tcPr marL="38100" marR="38100" marT="38100" marB="38100" anchor="ctr"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92063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12125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76870" y="2481809"/>
            <a:ext cx="8133292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5400" b="1" dirty="0">
                <a:solidFill>
                  <a:srgbClr val="1D88C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TEACHING &amp; ASSESSMENT</a:t>
            </a:r>
            <a:endParaRPr lang="en-GB" sz="5400" b="1" dirty="0">
              <a:solidFill>
                <a:srgbClr val="1D88C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43977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813"/>
            <a:ext cx="9144001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b="1" dirty="0">
                <a:solidFill>
                  <a:srgbClr val="1D88C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APD1 – Teaching &amp; Assessment</a:t>
            </a:r>
          </a:p>
        </p:txBody>
      </p:sp>
      <p:sp>
        <p:nvSpPr>
          <p:cNvPr id="5" name="AutoShape 4" descr="Image result for university clipart"/>
          <p:cNvSpPr>
            <a:spLocks noChangeAspect="1" noChangeArrowheads="1"/>
          </p:cNvSpPr>
          <p:nvPr/>
        </p:nvSpPr>
        <p:spPr bwMode="auto">
          <a:xfrm>
            <a:off x="2847975" y="2852737"/>
            <a:ext cx="3078692" cy="3078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801223" y="2157731"/>
            <a:ext cx="7541554" cy="3117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GB" sz="2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Your marks in APD1 do not contribute to your overall degree grade.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en-GB" sz="24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GB" sz="2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So….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en-GB" sz="24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GB" sz="2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Why should you show up?</a:t>
            </a:r>
          </a:p>
        </p:txBody>
      </p:sp>
    </p:spTree>
    <p:extLst>
      <p:ext uri="{BB962C8B-B14F-4D97-AF65-F5344CB8AC3E}">
        <p14:creationId xmlns:p14="http://schemas.microsoft.com/office/powerpoint/2010/main" val="8783532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813"/>
            <a:ext cx="9144001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b="1" dirty="0">
                <a:solidFill>
                  <a:srgbClr val="1D88C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APD1 – Teaching &amp; Assessment</a:t>
            </a:r>
          </a:p>
        </p:txBody>
      </p:sp>
      <p:sp>
        <p:nvSpPr>
          <p:cNvPr id="5" name="AutoShape 4" descr="Image result for university clipart"/>
          <p:cNvSpPr>
            <a:spLocks noChangeAspect="1" noChangeArrowheads="1"/>
          </p:cNvSpPr>
          <p:nvPr/>
        </p:nvSpPr>
        <p:spPr bwMode="auto">
          <a:xfrm>
            <a:off x="2847975" y="2852737"/>
            <a:ext cx="3078692" cy="3078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801223" y="2157731"/>
            <a:ext cx="7541554" cy="27327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GB" i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Your performance in the module will be assessed and the marks taken into account in calculating your </a:t>
            </a:r>
            <a:r>
              <a:rPr lang="en-GB" b="1" i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accreditation average</a:t>
            </a:r>
            <a:r>
              <a:rPr lang="en-GB" i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for the purpose of determining exemptions from the Institute and Faculty of Actuaries examinations. 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GB" sz="2400" b="1" i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So a strong performance in this module can help you achieve exemptions from the relevant </a:t>
            </a:r>
            <a:r>
              <a:rPr lang="en-GB" sz="2400" b="1" i="1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IFoA</a:t>
            </a:r>
            <a:r>
              <a:rPr lang="en-GB" sz="2400" b="1" i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exams.</a:t>
            </a:r>
            <a:endParaRPr lang="en-GB" sz="3200" b="1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54917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813"/>
            <a:ext cx="9144001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b="1" dirty="0">
                <a:solidFill>
                  <a:srgbClr val="1D88C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APD1 – Teaching &amp; Assessment</a:t>
            </a:r>
          </a:p>
        </p:txBody>
      </p:sp>
      <p:sp>
        <p:nvSpPr>
          <p:cNvPr id="5" name="AutoShape 4" descr="Image result for university clipart"/>
          <p:cNvSpPr>
            <a:spLocks noChangeAspect="1" noChangeArrowheads="1"/>
          </p:cNvSpPr>
          <p:nvPr/>
        </p:nvSpPr>
        <p:spPr bwMode="auto">
          <a:xfrm>
            <a:off x="2847975" y="2852737"/>
            <a:ext cx="3078692" cy="3078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256DCC8-F5E9-408D-AB59-671E4DAD72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6318742"/>
              </p:ext>
            </p:extLst>
          </p:nvPr>
        </p:nvGraphicFramePr>
        <p:xfrm>
          <a:off x="356839" y="1365345"/>
          <a:ext cx="8385714" cy="45660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62654">
                  <a:extLst>
                    <a:ext uri="{9D8B030D-6E8A-4147-A177-3AD203B41FA5}">
                      <a16:colId xmlns:a16="http://schemas.microsoft.com/office/drawing/2014/main" val="1154912201"/>
                    </a:ext>
                  </a:extLst>
                </a:gridCol>
                <a:gridCol w="1037063">
                  <a:extLst>
                    <a:ext uri="{9D8B030D-6E8A-4147-A177-3AD203B41FA5}">
                      <a16:colId xmlns:a16="http://schemas.microsoft.com/office/drawing/2014/main" val="2438197769"/>
                    </a:ext>
                  </a:extLst>
                </a:gridCol>
                <a:gridCol w="2285997">
                  <a:extLst>
                    <a:ext uri="{9D8B030D-6E8A-4147-A177-3AD203B41FA5}">
                      <a16:colId xmlns:a16="http://schemas.microsoft.com/office/drawing/2014/main" val="1205752855"/>
                    </a:ext>
                  </a:extLst>
                </a:gridCol>
              </a:tblGrid>
              <a:tr h="329374">
                <a:tc>
                  <a:txBody>
                    <a:bodyPr/>
                    <a:lstStyle/>
                    <a:p>
                      <a:r>
                        <a:rPr lang="en-GB" dirty="0"/>
                        <a:t>Module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Weight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Exemption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5605885"/>
                  </a:ext>
                </a:extLst>
              </a:tr>
              <a:tr h="535059">
                <a:tc>
                  <a:txBody>
                    <a:bodyPr/>
                    <a:lstStyle/>
                    <a:p>
                      <a:r>
                        <a:rPr lang="en-GB" sz="1400" dirty="0"/>
                        <a:t>MTH5129 Probability &amp; Statistics II</a:t>
                      </a:r>
                    </a:p>
                    <a:p>
                      <a:r>
                        <a:rPr lang="en-GB" sz="1400" dirty="0"/>
                        <a:t>MTH5120 Statistical Modelling I</a:t>
                      </a:r>
                    </a:p>
                    <a:p>
                      <a:r>
                        <a:rPr lang="en-GB" sz="1400" dirty="0"/>
                        <a:t>MTH5131 Actuarial Statistics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30%</a:t>
                      </a:r>
                    </a:p>
                    <a:p>
                      <a:r>
                        <a:rPr lang="en-GB" sz="1400" dirty="0"/>
                        <a:t>15%</a:t>
                      </a:r>
                    </a:p>
                    <a:p>
                      <a:r>
                        <a:rPr lang="en-GB" sz="1400" dirty="0"/>
                        <a:t>55%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Actuarial Statistics (CS1)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0704460"/>
                  </a:ext>
                </a:extLst>
              </a:tr>
              <a:tr h="847177">
                <a:tc>
                  <a:txBody>
                    <a:bodyPr/>
                    <a:lstStyle/>
                    <a:p>
                      <a:r>
                        <a:rPr lang="en-GB" sz="1400" dirty="0"/>
                        <a:t>MTH5126 Statistics for Insurance</a:t>
                      </a:r>
                    </a:p>
                    <a:p>
                      <a:r>
                        <a:rPr lang="en-GB" sz="1400" dirty="0"/>
                        <a:t>MTH6139 Time Series</a:t>
                      </a:r>
                    </a:p>
                    <a:p>
                      <a:r>
                        <a:rPr lang="en-GB" sz="1400" dirty="0"/>
                        <a:t>MTH6141 Random Processes</a:t>
                      </a:r>
                    </a:p>
                    <a:p>
                      <a:r>
                        <a:rPr lang="en-GB" sz="1400" dirty="0"/>
                        <a:t>MTH6157 Survival Models</a:t>
                      </a:r>
                    </a:p>
                    <a:p>
                      <a:r>
                        <a:rPr lang="en-GB" sz="1400" dirty="0"/>
                        <a:t>MTH6101 Intro to Machine Learning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20%</a:t>
                      </a:r>
                    </a:p>
                    <a:p>
                      <a:r>
                        <a:rPr lang="en-GB" sz="1400" dirty="0"/>
                        <a:t>20%</a:t>
                      </a:r>
                    </a:p>
                    <a:p>
                      <a:r>
                        <a:rPr lang="en-GB" sz="1400" dirty="0"/>
                        <a:t>25%</a:t>
                      </a:r>
                    </a:p>
                    <a:p>
                      <a:r>
                        <a:rPr lang="en-GB" sz="1400" dirty="0"/>
                        <a:t>25%</a:t>
                      </a:r>
                    </a:p>
                    <a:p>
                      <a:r>
                        <a:rPr lang="en-GB" sz="1400" dirty="0"/>
                        <a:t>10%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Risk Modelling and Survival Analysis (CS2)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0367217"/>
                  </a:ext>
                </a:extLst>
              </a:tr>
              <a:tr h="379000">
                <a:tc>
                  <a:txBody>
                    <a:bodyPr/>
                    <a:lstStyle/>
                    <a:p>
                      <a:r>
                        <a:rPr lang="en-GB" sz="1400" dirty="0"/>
                        <a:t>MTH5124 Actuarial Mathematics I</a:t>
                      </a:r>
                    </a:p>
                    <a:p>
                      <a:r>
                        <a:rPr lang="en-GB" sz="1400" dirty="0"/>
                        <a:t>MTH5125 Actuarial Mathematics 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40%</a:t>
                      </a:r>
                    </a:p>
                    <a:p>
                      <a:r>
                        <a:rPr lang="en-GB" sz="1400" dirty="0"/>
                        <a:t>60%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Actuarial Mathematics (CM1)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2158120"/>
                  </a:ext>
                </a:extLst>
              </a:tr>
              <a:tr h="691118">
                <a:tc>
                  <a:txBody>
                    <a:bodyPr/>
                    <a:lstStyle/>
                    <a:p>
                      <a:r>
                        <a:rPr lang="en-GB" sz="1400" dirty="0"/>
                        <a:t>MTH5126 Statistics for Insurance</a:t>
                      </a:r>
                    </a:p>
                    <a:p>
                      <a:r>
                        <a:rPr lang="en-GB" sz="1400" dirty="0"/>
                        <a:t>MTH6154 Financial Mathematics</a:t>
                      </a:r>
                    </a:p>
                    <a:p>
                      <a:r>
                        <a:rPr lang="en-GB" sz="1400" dirty="0"/>
                        <a:t>MTH6112 Actuarial Financial Engineering</a:t>
                      </a:r>
                    </a:p>
                    <a:p>
                      <a:r>
                        <a:rPr lang="en-GB" sz="1400" dirty="0"/>
                        <a:t>MTH6113 Mathematical Tools for Asset Management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20%</a:t>
                      </a:r>
                    </a:p>
                    <a:p>
                      <a:r>
                        <a:rPr lang="en-GB" sz="1400" dirty="0"/>
                        <a:t>20%</a:t>
                      </a:r>
                    </a:p>
                    <a:p>
                      <a:r>
                        <a:rPr lang="en-GB" sz="1400" dirty="0"/>
                        <a:t>25%</a:t>
                      </a:r>
                    </a:p>
                    <a:p>
                      <a:r>
                        <a:rPr lang="en-GB" sz="1400" dirty="0"/>
                        <a:t>35%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Financial Engineering and Loss Reserving (CM2)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8325808"/>
                  </a:ext>
                </a:extLst>
              </a:tr>
              <a:tr h="379000">
                <a:tc>
                  <a:txBody>
                    <a:bodyPr/>
                    <a:lstStyle/>
                    <a:p>
                      <a:r>
                        <a:rPr lang="en-GB" sz="1400" dirty="0"/>
                        <a:t>BUS241 Corporate Financial Reporting</a:t>
                      </a:r>
                    </a:p>
                    <a:p>
                      <a:r>
                        <a:rPr lang="en-GB" sz="1400" dirty="0"/>
                        <a:t>BUS341 Corporate Financial Management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50%</a:t>
                      </a:r>
                    </a:p>
                    <a:p>
                      <a:r>
                        <a:rPr lang="en-GB" sz="1400" dirty="0"/>
                        <a:t>50%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Business Finance (CB1)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5472353"/>
                  </a:ext>
                </a:extLst>
              </a:tr>
              <a:tr h="329374">
                <a:tc>
                  <a:txBody>
                    <a:bodyPr/>
                    <a:lstStyle/>
                    <a:p>
                      <a:r>
                        <a:rPr lang="en-GB" sz="1400" dirty="0"/>
                        <a:t>BUS137 Economics for Business Management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Business Economics (CB2)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4838445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F2071D04-6EDA-4411-A1EA-640E842CCEF5}"/>
              </a:ext>
            </a:extLst>
          </p:cNvPr>
          <p:cNvSpPr/>
          <p:nvPr/>
        </p:nvSpPr>
        <p:spPr>
          <a:xfrm>
            <a:off x="310572" y="830736"/>
            <a:ext cx="8385714" cy="4809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2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Option 1: Module-by-module exemptions</a:t>
            </a:r>
          </a:p>
        </p:txBody>
      </p:sp>
    </p:spTree>
    <p:extLst>
      <p:ext uri="{BB962C8B-B14F-4D97-AF65-F5344CB8AC3E}">
        <p14:creationId xmlns:p14="http://schemas.microsoft.com/office/powerpoint/2010/main" val="34165853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813"/>
            <a:ext cx="9144001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b="1" dirty="0">
                <a:solidFill>
                  <a:srgbClr val="1D88C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APD1 – Teaching &amp; Assessment</a:t>
            </a:r>
          </a:p>
        </p:txBody>
      </p:sp>
      <p:sp>
        <p:nvSpPr>
          <p:cNvPr id="5" name="AutoShape 4" descr="Image result for university clipart"/>
          <p:cNvSpPr>
            <a:spLocks noChangeAspect="1" noChangeArrowheads="1"/>
          </p:cNvSpPr>
          <p:nvPr/>
        </p:nvSpPr>
        <p:spPr bwMode="auto">
          <a:xfrm>
            <a:off x="2847975" y="2852737"/>
            <a:ext cx="3078692" cy="3078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256DCC8-F5E9-408D-AB59-671E4DAD72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6494215"/>
              </p:ext>
            </p:extLst>
          </p:nvPr>
        </p:nvGraphicFramePr>
        <p:xfrm>
          <a:off x="1003610" y="1328196"/>
          <a:ext cx="7538224" cy="460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56589">
                  <a:extLst>
                    <a:ext uri="{9D8B030D-6E8A-4147-A177-3AD203B41FA5}">
                      <a16:colId xmlns:a16="http://schemas.microsoft.com/office/drawing/2014/main" val="1154912201"/>
                    </a:ext>
                  </a:extLst>
                </a:gridCol>
                <a:gridCol w="1281635">
                  <a:extLst>
                    <a:ext uri="{9D8B030D-6E8A-4147-A177-3AD203B41FA5}">
                      <a16:colId xmlns:a16="http://schemas.microsoft.com/office/drawing/2014/main" val="2438197769"/>
                    </a:ext>
                  </a:extLst>
                </a:gridCol>
              </a:tblGrid>
              <a:tr h="329374">
                <a:tc>
                  <a:txBody>
                    <a:bodyPr/>
                    <a:lstStyle/>
                    <a:p>
                      <a:r>
                        <a:rPr lang="en-GB" dirty="0"/>
                        <a:t>Module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Weight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5605885"/>
                  </a:ext>
                </a:extLst>
              </a:tr>
              <a:tr h="535059">
                <a:tc>
                  <a:txBody>
                    <a:bodyPr/>
                    <a:lstStyle/>
                    <a:p>
                      <a:r>
                        <a:rPr lang="en-GB" sz="1400" dirty="0"/>
                        <a:t>MTH5129 Probability &amp; Statistics II</a:t>
                      </a:r>
                    </a:p>
                    <a:p>
                      <a:r>
                        <a:rPr lang="en-GB" sz="1400" dirty="0"/>
                        <a:t>MTH5120 Statistical Modelling I</a:t>
                      </a:r>
                    </a:p>
                    <a:p>
                      <a:r>
                        <a:rPr lang="en-GB" sz="1400" dirty="0"/>
                        <a:t>MTH5131 Actuarial Statistics</a:t>
                      </a:r>
                    </a:p>
                    <a:p>
                      <a:r>
                        <a:rPr lang="en-GB" sz="1400" dirty="0"/>
                        <a:t>MTH5126 Statistics for Insurance</a:t>
                      </a:r>
                    </a:p>
                    <a:p>
                      <a:r>
                        <a:rPr lang="en-GB" sz="1400" dirty="0"/>
                        <a:t>MTH6139 Time Series</a:t>
                      </a:r>
                    </a:p>
                    <a:p>
                      <a:r>
                        <a:rPr lang="en-GB" sz="1400" dirty="0"/>
                        <a:t>MTH6141 Random Processes</a:t>
                      </a:r>
                    </a:p>
                    <a:p>
                      <a:r>
                        <a:rPr lang="en-GB" sz="1400" dirty="0"/>
                        <a:t>MTH6157 Survival Models</a:t>
                      </a:r>
                    </a:p>
                    <a:p>
                      <a:r>
                        <a:rPr lang="en-GB" sz="1400" dirty="0"/>
                        <a:t>MTH6101 Intro to Machine Learning</a:t>
                      </a:r>
                    </a:p>
                    <a:p>
                      <a:r>
                        <a:rPr lang="en-GB" sz="1400" dirty="0"/>
                        <a:t>MTH5124 Actuarial Mathematics I</a:t>
                      </a:r>
                    </a:p>
                    <a:p>
                      <a:r>
                        <a:rPr lang="en-GB" sz="1400" dirty="0"/>
                        <a:t>MTH5125 Actuarial Mathematics II</a:t>
                      </a:r>
                    </a:p>
                    <a:p>
                      <a:r>
                        <a:rPr lang="en-GB" sz="1400" dirty="0"/>
                        <a:t>MTH5126 Statistics for Insurance</a:t>
                      </a:r>
                    </a:p>
                    <a:p>
                      <a:r>
                        <a:rPr lang="en-GB" sz="1400" dirty="0"/>
                        <a:t>MTH6154 Financial Mathematics</a:t>
                      </a:r>
                    </a:p>
                    <a:p>
                      <a:r>
                        <a:rPr lang="en-GB" sz="1400" dirty="0"/>
                        <a:t>MTH6112 Actuarial Financial Engineering</a:t>
                      </a:r>
                    </a:p>
                    <a:p>
                      <a:r>
                        <a:rPr lang="en-GB" sz="1400" dirty="0"/>
                        <a:t>MTH6113 Mathematical Tools for Asset Management</a:t>
                      </a:r>
                    </a:p>
                    <a:p>
                      <a:r>
                        <a:rPr lang="en-GB" sz="1400" dirty="0"/>
                        <a:t>BUS241 Corporate Financial Reporting</a:t>
                      </a:r>
                    </a:p>
                    <a:p>
                      <a:r>
                        <a:rPr lang="en-GB" sz="1400" dirty="0"/>
                        <a:t>BUS341 Corporate Financial Management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BUS137 Economics for Business Management</a:t>
                      </a:r>
                    </a:p>
                    <a:p>
                      <a:r>
                        <a:rPr lang="en-GB" sz="2000" b="1" dirty="0"/>
                        <a:t>MTH4112 Actuarial Professional Development 1</a:t>
                      </a:r>
                    </a:p>
                    <a:p>
                      <a:r>
                        <a:rPr lang="en-GB" sz="1400" dirty="0"/>
                        <a:t>MTH5127 Actuarial Professional Development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4.29%</a:t>
                      </a:r>
                    </a:p>
                    <a:p>
                      <a:r>
                        <a:rPr lang="en-GB" sz="1400" dirty="0"/>
                        <a:t>2.14%</a:t>
                      </a:r>
                    </a:p>
                    <a:p>
                      <a:r>
                        <a:rPr lang="en-GB" sz="1400" dirty="0"/>
                        <a:t>7.66%</a:t>
                      </a:r>
                    </a:p>
                    <a:p>
                      <a:r>
                        <a:rPr lang="en-GB" sz="1400" dirty="0"/>
                        <a:t>2.86%</a:t>
                      </a:r>
                    </a:p>
                    <a:p>
                      <a:r>
                        <a:rPr lang="en-GB" sz="1400" dirty="0"/>
                        <a:t>2.86%</a:t>
                      </a:r>
                    </a:p>
                    <a:p>
                      <a:r>
                        <a:rPr lang="en-GB" sz="1400" dirty="0"/>
                        <a:t>3.57%</a:t>
                      </a:r>
                    </a:p>
                    <a:p>
                      <a:r>
                        <a:rPr lang="en-GB" sz="1400" dirty="0"/>
                        <a:t>3.57%</a:t>
                      </a:r>
                    </a:p>
                    <a:p>
                      <a:r>
                        <a:rPr lang="en-GB" sz="1400" dirty="0"/>
                        <a:t>1.43%</a:t>
                      </a:r>
                    </a:p>
                    <a:p>
                      <a:r>
                        <a:rPr lang="en-GB" sz="1400" dirty="0"/>
                        <a:t>5.71%</a:t>
                      </a:r>
                    </a:p>
                    <a:p>
                      <a:r>
                        <a:rPr lang="en-GB" sz="1400" dirty="0"/>
                        <a:t>8.57%</a:t>
                      </a:r>
                    </a:p>
                    <a:p>
                      <a:r>
                        <a:rPr lang="en-GB" sz="1400" dirty="0"/>
                        <a:t>2.86%</a:t>
                      </a:r>
                    </a:p>
                    <a:p>
                      <a:r>
                        <a:rPr lang="en-GB" sz="1400" dirty="0"/>
                        <a:t>2.86%</a:t>
                      </a:r>
                    </a:p>
                    <a:p>
                      <a:r>
                        <a:rPr lang="en-GB" sz="1400" dirty="0"/>
                        <a:t>3.57%</a:t>
                      </a:r>
                    </a:p>
                    <a:p>
                      <a:r>
                        <a:rPr lang="en-GB" sz="1400" dirty="0"/>
                        <a:t>5.00%</a:t>
                      </a:r>
                    </a:p>
                    <a:p>
                      <a:r>
                        <a:rPr lang="en-GB" sz="1400" dirty="0"/>
                        <a:t>7.14%</a:t>
                      </a:r>
                    </a:p>
                    <a:p>
                      <a:r>
                        <a:rPr lang="en-GB" sz="1400" dirty="0"/>
                        <a:t>7.14%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14.29%</a:t>
                      </a:r>
                    </a:p>
                    <a:p>
                      <a:r>
                        <a:rPr lang="en-GB" sz="2000" b="1" dirty="0"/>
                        <a:t>7.14%</a:t>
                      </a:r>
                    </a:p>
                    <a:p>
                      <a:r>
                        <a:rPr lang="en-GB" sz="1400" dirty="0"/>
                        <a:t>7.14%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0704460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9EBB33DC-C48A-42FD-97B3-10D786F8D9BC}"/>
              </a:ext>
            </a:extLst>
          </p:cNvPr>
          <p:cNvSpPr/>
          <p:nvPr/>
        </p:nvSpPr>
        <p:spPr>
          <a:xfrm>
            <a:off x="310572" y="830736"/>
            <a:ext cx="8385714" cy="4809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2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Option 2: Accreditation Average of 65%</a:t>
            </a:r>
          </a:p>
        </p:txBody>
      </p:sp>
    </p:spTree>
    <p:extLst>
      <p:ext uri="{BB962C8B-B14F-4D97-AF65-F5344CB8AC3E}">
        <p14:creationId xmlns:p14="http://schemas.microsoft.com/office/powerpoint/2010/main" val="36054164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813"/>
            <a:ext cx="9144001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b="1" dirty="0">
                <a:solidFill>
                  <a:srgbClr val="1D88C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APD1 – Teaching &amp; Assessment</a:t>
            </a:r>
          </a:p>
        </p:txBody>
      </p:sp>
      <p:sp>
        <p:nvSpPr>
          <p:cNvPr id="5" name="AutoShape 4" descr="Image result for university clipart"/>
          <p:cNvSpPr>
            <a:spLocks noChangeAspect="1" noChangeArrowheads="1"/>
          </p:cNvSpPr>
          <p:nvPr/>
        </p:nvSpPr>
        <p:spPr bwMode="auto">
          <a:xfrm>
            <a:off x="2847975" y="2852737"/>
            <a:ext cx="3078692" cy="3078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9048373"/>
              </p:ext>
            </p:extLst>
          </p:nvPr>
        </p:nvGraphicFramePr>
        <p:xfrm>
          <a:off x="844021" y="1397000"/>
          <a:ext cx="70866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2200">
                  <a:extLst>
                    <a:ext uri="{9D8B030D-6E8A-4147-A177-3AD203B41FA5}">
                      <a16:colId xmlns:a16="http://schemas.microsoft.com/office/drawing/2014/main" val="990392827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2562674858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41404310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Tutor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Time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9914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Semester 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Lloyd Richards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10-11 Tuesday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1158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Semester 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Masimba Zata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7386114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5152158"/>
              </p:ext>
            </p:extLst>
          </p:nvPr>
        </p:nvGraphicFramePr>
        <p:xfrm>
          <a:off x="504459" y="3007894"/>
          <a:ext cx="7765723" cy="174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2955">
                  <a:extLst>
                    <a:ext uri="{9D8B030D-6E8A-4147-A177-3AD203B41FA5}">
                      <a16:colId xmlns:a16="http://schemas.microsoft.com/office/drawing/2014/main" val="990392827"/>
                    </a:ext>
                  </a:extLst>
                </a:gridCol>
                <a:gridCol w="1277764">
                  <a:extLst>
                    <a:ext uri="{9D8B030D-6E8A-4147-A177-3AD203B41FA5}">
                      <a16:colId xmlns:a16="http://schemas.microsoft.com/office/drawing/2014/main" val="3772329896"/>
                    </a:ext>
                  </a:extLst>
                </a:gridCol>
                <a:gridCol w="1277764">
                  <a:extLst>
                    <a:ext uri="{9D8B030D-6E8A-4147-A177-3AD203B41FA5}">
                      <a16:colId xmlns:a16="http://schemas.microsoft.com/office/drawing/2014/main" val="2562674858"/>
                    </a:ext>
                  </a:extLst>
                </a:gridCol>
                <a:gridCol w="1147240">
                  <a:extLst>
                    <a:ext uri="{9D8B030D-6E8A-4147-A177-3AD203B41FA5}">
                      <a16:colId xmlns:a16="http://schemas.microsoft.com/office/drawing/2014/main" val="4140431044"/>
                    </a:ext>
                  </a:extLst>
                </a:gridCol>
              </a:tblGrid>
              <a:tr h="230655">
                <a:tc>
                  <a:txBody>
                    <a:bodyPr/>
                    <a:lstStyle/>
                    <a:p>
                      <a:r>
                        <a:rPr lang="en-GB" dirty="0"/>
                        <a:t>Assessment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Semester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Length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Weighting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9914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Learning Log and Personal Development Plan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1000 words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1/3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1158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Mock job application and CV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A/B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1000 words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1/3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73861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Essay based actuarial questions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1000 words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1/3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39969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54878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9144001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b="1" dirty="0">
                <a:solidFill>
                  <a:srgbClr val="1D88C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Exam Route</a:t>
            </a:r>
          </a:p>
        </p:txBody>
      </p:sp>
      <p:sp>
        <p:nvSpPr>
          <p:cNvPr id="5" name="AutoShape 4" descr="Image result for university clipart"/>
          <p:cNvSpPr>
            <a:spLocks noChangeAspect="1" noChangeArrowheads="1"/>
          </p:cNvSpPr>
          <p:nvPr/>
        </p:nvSpPr>
        <p:spPr bwMode="auto">
          <a:xfrm>
            <a:off x="2847975" y="2852737"/>
            <a:ext cx="3078692" cy="3078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5914" y="954948"/>
            <a:ext cx="6464271" cy="4958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752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76870" y="2481809"/>
            <a:ext cx="8133292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5400" b="1" dirty="0">
                <a:solidFill>
                  <a:srgbClr val="1D88C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WELCOME</a:t>
            </a:r>
            <a:br>
              <a:rPr lang="en-US" sz="5400" b="1" dirty="0">
                <a:solidFill>
                  <a:srgbClr val="1D88C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en-US" sz="5400" b="1" dirty="0">
                <a:solidFill>
                  <a:srgbClr val="1D88C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Actuarial Professional Development 1</a:t>
            </a:r>
            <a:endParaRPr lang="en-GB" sz="5400" b="1" dirty="0">
              <a:solidFill>
                <a:srgbClr val="1D88C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46731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813"/>
            <a:ext cx="9144001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b="1" dirty="0">
                <a:solidFill>
                  <a:srgbClr val="1D88C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APD1 – Teaching &amp; Assessment</a:t>
            </a:r>
          </a:p>
        </p:txBody>
      </p:sp>
      <p:sp>
        <p:nvSpPr>
          <p:cNvPr id="5" name="AutoShape 4" descr="Image result for university clipart"/>
          <p:cNvSpPr>
            <a:spLocks noChangeAspect="1" noChangeArrowheads="1"/>
          </p:cNvSpPr>
          <p:nvPr/>
        </p:nvSpPr>
        <p:spPr bwMode="auto">
          <a:xfrm>
            <a:off x="2847975" y="2852737"/>
            <a:ext cx="3078692" cy="3078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801223" y="2157731"/>
            <a:ext cx="7541554" cy="35422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GB" sz="2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Exemptions from these exams can cut your qualification time by 2-3 years.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en-GB" sz="24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GB" sz="2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That means more experience sooner.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en-GB" sz="24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GB" sz="2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That means more exciting work, more responsibility, more opportunities (more money). </a:t>
            </a:r>
          </a:p>
        </p:txBody>
      </p:sp>
    </p:spTree>
    <p:extLst>
      <p:ext uri="{BB962C8B-B14F-4D97-AF65-F5344CB8AC3E}">
        <p14:creationId xmlns:p14="http://schemas.microsoft.com/office/powerpoint/2010/main" val="7588963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813"/>
            <a:ext cx="9144001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b="1" dirty="0">
                <a:solidFill>
                  <a:srgbClr val="1D88C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APD1 – Teaching &amp; Assessment</a:t>
            </a:r>
          </a:p>
        </p:txBody>
      </p:sp>
      <p:sp>
        <p:nvSpPr>
          <p:cNvPr id="5" name="AutoShape 4" descr="Image result for university clipart"/>
          <p:cNvSpPr>
            <a:spLocks noChangeAspect="1" noChangeArrowheads="1"/>
          </p:cNvSpPr>
          <p:nvPr/>
        </p:nvSpPr>
        <p:spPr bwMode="auto">
          <a:xfrm>
            <a:off x="2847975" y="2852737"/>
            <a:ext cx="3078692" cy="3078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E4CBB7AD-C9E1-4ADD-8ED5-9DA421C81CD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6931069"/>
              </p:ext>
            </p:extLst>
          </p:nvPr>
        </p:nvGraphicFramePr>
        <p:xfrm>
          <a:off x="136868" y="926561"/>
          <a:ext cx="8500905" cy="4519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5486795B-1A38-45CB-B7D8-90551F967CBE}"/>
              </a:ext>
            </a:extLst>
          </p:cNvPr>
          <p:cNvSpPr/>
          <p:nvPr/>
        </p:nvSpPr>
        <p:spPr>
          <a:xfrm>
            <a:off x="536264" y="5343059"/>
            <a:ext cx="8071472" cy="4809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GB" sz="2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What could 3 years mean for lifetime earnings? £200,000 </a:t>
            </a:r>
          </a:p>
        </p:txBody>
      </p:sp>
    </p:spTree>
    <p:extLst>
      <p:ext uri="{BB962C8B-B14F-4D97-AF65-F5344CB8AC3E}">
        <p14:creationId xmlns:p14="http://schemas.microsoft.com/office/powerpoint/2010/main" val="40007972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9144001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b="1" dirty="0">
                <a:solidFill>
                  <a:srgbClr val="1D88C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Key Skills</a:t>
            </a:r>
          </a:p>
        </p:txBody>
      </p:sp>
      <p:sp>
        <p:nvSpPr>
          <p:cNvPr id="5" name="AutoShape 4" descr="Image result for university clipart"/>
          <p:cNvSpPr>
            <a:spLocks noChangeAspect="1" noChangeArrowheads="1"/>
          </p:cNvSpPr>
          <p:nvPr/>
        </p:nvSpPr>
        <p:spPr bwMode="auto">
          <a:xfrm>
            <a:off x="2847975" y="2852737"/>
            <a:ext cx="3078692" cy="3078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376FCCB-31F6-4865-9F1B-612B4F8E4717}"/>
              </a:ext>
            </a:extLst>
          </p:cNvPr>
          <p:cNvSpPr/>
          <p:nvPr/>
        </p:nvSpPr>
        <p:spPr>
          <a:xfrm>
            <a:off x="801223" y="2157731"/>
            <a:ext cx="7541554" cy="1480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GB" i="1" u="sng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In Groups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en-GB" sz="2400" i="1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GB" sz="2400" i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What are the key skills of an actuary?</a:t>
            </a:r>
            <a:endParaRPr lang="en-GB" sz="24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71313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76870" y="2481809"/>
            <a:ext cx="8133292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5400" b="1" dirty="0">
                <a:solidFill>
                  <a:srgbClr val="1D88C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GUEST SPEAKERS</a:t>
            </a:r>
            <a:endParaRPr lang="en-GB" sz="5400" b="1" dirty="0">
              <a:solidFill>
                <a:srgbClr val="1D88C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92606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1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b="1" dirty="0">
                <a:solidFill>
                  <a:srgbClr val="1D88C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APD1 – Draft Schedule</a:t>
            </a:r>
          </a:p>
        </p:txBody>
      </p:sp>
      <p:sp>
        <p:nvSpPr>
          <p:cNvPr id="5" name="AutoShape 4" descr="Image result for university clipart"/>
          <p:cNvSpPr>
            <a:spLocks noChangeAspect="1" noChangeArrowheads="1"/>
          </p:cNvSpPr>
          <p:nvPr/>
        </p:nvSpPr>
        <p:spPr bwMode="auto">
          <a:xfrm>
            <a:off x="2608047" y="2852737"/>
            <a:ext cx="3078692" cy="3078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139758"/>
              </p:ext>
            </p:extLst>
          </p:nvPr>
        </p:nvGraphicFramePr>
        <p:xfrm>
          <a:off x="248120" y="988599"/>
          <a:ext cx="8704494" cy="48526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2037">
                  <a:extLst>
                    <a:ext uri="{9D8B030D-6E8A-4147-A177-3AD203B41FA5}">
                      <a16:colId xmlns:a16="http://schemas.microsoft.com/office/drawing/2014/main" val="2562674858"/>
                    </a:ext>
                  </a:extLst>
                </a:gridCol>
                <a:gridCol w="2582457">
                  <a:extLst>
                    <a:ext uri="{9D8B030D-6E8A-4147-A177-3AD203B41FA5}">
                      <a16:colId xmlns:a16="http://schemas.microsoft.com/office/drawing/2014/main" val="4140431044"/>
                    </a:ext>
                  </a:extLst>
                </a:gridCol>
              </a:tblGrid>
              <a:tr h="306868">
                <a:tc>
                  <a:txBody>
                    <a:bodyPr/>
                    <a:lstStyle/>
                    <a:p>
                      <a:r>
                        <a:rPr lang="en-GB" dirty="0"/>
                        <a:t>Speaker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Date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991417"/>
                  </a:ext>
                </a:extLst>
              </a:tr>
              <a:tr h="434729">
                <a:tc>
                  <a:txBody>
                    <a:bodyPr/>
                    <a:lstStyle/>
                    <a:p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Lloyd – intro to APD1</a:t>
                      </a:r>
                    </a:p>
                    <a:p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Lloyd – intro to Pensions and the IFoA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GB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03/10</a:t>
                      </a:r>
                    </a:p>
                    <a:p>
                      <a:pPr marL="0" algn="l" defTabSz="457200" rtl="0" eaLnBrk="1" latinLnBrk="0" hangingPunct="1"/>
                      <a:r>
                        <a:rPr lang="en-GB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10/10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0543529"/>
                  </a:ext>
                </a:extLst>
              </a:tr>
              <a:tr h="434729">
                <a:tc>
                  <a:txBody>
                    <a:bodyPr/>
                    <a:lstStyle/>
                    <a:p>
                      <a:r>
                        <a:rPr lang="en-GB" sz="1400" b="1" dirty="0" err="1">
                          <a:solidFill>
                            <a:schemeClr val="tx1"/>
                          </a:solidFill>
                        </a:rPr>
                        <a:t>Stelio</a:t>
                      </a:r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400" b="1" dirty="0" err="1">
                          <a:solidFill>
                            <a:schemeClr val="tx1"/>
                          </a:solidFill>
                        </a:rPr>
                        <a:t>Passaris</a:t>
                      </a:r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Longevity Systems Manager at SCOR</a:t>
                      </a:r>
                    </a:p>
                    <a:p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Working as an actuarial programmer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GB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17/10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8330247"/>
                  </a:ext>
                </a:extLst>
              </a:tr>
              <a:tr h="434729">
                <a:tc>
                  <a:txBody>
                    <a:bodyPr/>
                    <a:lstStyle/>
                    <a:p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Josephine Robertson </a:t>
                      </a:r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AVP Pricing Actuary at SCOR</a:t>
                      </a:r>
                    </a:p>
                    <a:p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Health &amp; Care Actuarial Work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GB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24/10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1979623"/>
                  </a:ext>
                </a:extLst>
              </a:tr>
              <a:tr h="434729">
                <a:tc>
                  <a:txBody>
                    <a:bodyPr/>
                    <a:lstStyle/>
                    <a:p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Lloyd – Actuaries &amp; Climate Change</a:t>
                      </a:r>
                    </a:p>
                    <a:p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Reading week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GB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31/10</a:t>
                      </a:r>
                    </a:p>
                    <a:p>
                      <a:pPr marL="0" algn="l" defTabSz="457200" rtl="0" eaLnBrk="1" latinLnBrk="0" hangingPunct="1"/>
                      <a:r>
                        <a:rPr lang="en-GB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07/11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8481224"/>
                  </a:ext>
                </a:extLst>
              </a:tr>
              <a:tr h="434729">
                <a:tc>
                  <a:txBody>
                    <a:bodyPr/>
                    <a:lstStyle/>
                    <a:p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John </a:t>
                      </a:r>
                      <a:r>
                        <a:rPr lang="en-GB" sz="1400" b="1" dirty="0" err="1">
                          <a:solidFill>
                            <a:schemeClr val="tx1"/>
                          </a:solidFill>
                        </a:rPr>
                        <a:t>Harney</a:t>
                      </a:r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Senior Consultant at Aon</a:t>
                      </a:r>
                    </a:p>
                    <a:p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Pensions consulting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14/11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9393234"/>
                  </a:ext>
                </a:extLst>
              </a:tr>
              <a:tr h="434729">
                <a:tc>
                  <a:txBody>
                    <a:bodyPr/>
                    <a:lstStyle/>
                    <a:p>
                      <a:r>
                        <a:rPr lang="en-GB" sz="1400" b="1" dirty="0"/>
                        <a:t>Karim Tawfik </a:t>
                      </a:r>
                      <a:r>
                        <a:rPr lang="en-GB" sz="1400" dirty="0"/>
                        <a:t>CFO at SEI Investments</a:t>
                      </a:r>
                    </a:p>
                    <a:p>
                      <a:r>
                        <a:rPr lang="en-GB" sz="1400" dirty="0"/>
                        <a:t>Actuarial work in Investments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21/11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798765"/>
                  </a:ext>
                </a:extLst>
              </a:tr>
              <a:tr h="434729">
                <a:tc>
                  <a:txBody>
                    <a:bodyPr/>
                    <a:lstStyle/>
                    <a:p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Ashley Mould </a:t>
                      </a:r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Senior Consultant at LCP</a:t>
                      </a:r>
                    </a:p>
                    <a:p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Football analytics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28/11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0920134"/>
                  </a:ext>
                </a:extLst>
              </a:tr>
              <a:tr h="434729">
                <a:tc>
                  <a:txBody>
                    <a:bodyPr/>
                    <a:lstStyle/>
                    <a:p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Andrew Dore </a:t>
                      </a:r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Manager at EY</a:t>
                      </a:r>
                    </a:p>
                    <a:p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General insurance consulting at Big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GB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05/12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5201872"/>
                  </a:ext>
                </a:extLst>
              </a:tr>
              <a:tr h="341624">
                <a:tc>
                  <a:txBody>
                    <a:bodyPr/>
                    <a:lstStyle/>
                    <a:p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Lloyd – End of Semester wrap up and questions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GB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12/12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84113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62153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813"/>
            <a:ext cx="9144001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b="1" dirty="0">
                <a:solidFill>
                  <a:srgbClr val="1D88C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APD1 – Guest Speakers</a:t>
            </a:r>
          </a:p>
        </p:txBody>
      </p:sp>
      <p:sp>
        <p:nvSpPr>
          <p:cNvPr id="5" name="AutoShape 4" descr="Image result for university clipart"/>
          <p:cNvSpPr>
            <a:spLocks noChangeAspect="1" noChangeArrowheads="1"/>
          </p:cNvSpPr>
          <p:nvPr/>
        </p:nvSpPr>
        <p:spPr bwMode="auto">
          <a:xfrm>
            <a:off x="2847975" y="2852737"/>
            <a:ext cx="3078692" cy="3078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801223" y="2157731"/>
            <a:ext cx="7541554" cy="3285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GB" sz="24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The chance to ask questions of guest speakers is one of the most valuable opportunities offered by APD1.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GB" sz="2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Prior to each guest lecture I will create a discussion in the module page forums to brainstorm questions. Please contribute to these.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en-GB" sz="2400" b="1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7529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813"/>
            <a:ext cx="9144001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b="1" dirty="0">
                <a:solidFill>
                  <a:srgbClr val="1D88C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APD1 – Guest Speakers</a:t>
            </a:r>
          </a:p>
        </p:txBody>
      </p:sp>
      <p:sp>
        <p:nvSpPr>
          <p:cNvPr id="5" name="AutoShape 4" descr="Image result for university clipart"/>
          <p:cNvSpPr>
            <a:spLocks noChangeAspect="1" noChangeArrowheads="1"/>
          </p:cNvSpPr>
          <p:nvPr/>
        </p:nvSpPr>
        <p:spPr bwMode="auto">
          <a:xfrm>
            <a:off x="2847975" y="2852737"/>
            <a:ext cx="3078692" cy="3078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801223" y="2157731"/>
            <a:ext cx="7541554" cy="1033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en-GB" sz="24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GB" sz="24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What areas would you like to know more about?</a:t>
            </a:r>
          </a:p>
        </p:txBody>
      </p:sp>
    </p:spTree>
    <p:extLst>
      <p:ext uri="{BB962C8B-B14F-4D97-AF65-F5344CB8AC3E}">
        <p14:creationId xmlns:p14="http://schemas.microsoft.com/office/powerpoint/2010/main" val="14929884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813"/>
            <a:ext cx="9144001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b="1" dirty="0">
                <a:solidFill>
                  <a:srgbClr val="1D88C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“Homework”</a:t>
            </a:r>
          </a:p>
        </p:txBody>
      </p:sp>
      <p:sp>
        <p:nvSpPr>
          <p:cNvPr id="5" name="AutoShape 4" descr="Image result for university clipart"/>
          <p:cNvSpPr>
            <a:spLocks noChangeAspect="1" noChangeArrowheads="1"/>
          </p:cNvSpPr>
          <p:nvPr/>
        </p:nvSpPr>
        <p:spPr bwMode="auto">
          <a:xfrm>
            <a:off x="2847975" y="2852737"/>
            <a:ext cx="3078692" cy="3078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801223" y="2157731"/>
            <a:ext cx="7541554" cy="3117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GB" sz="24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Create a LinkedIn profile.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en-GB" sz="2400" b="1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GB" sz="24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Connect to each other. 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en-GB" sz="2400" b="1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GB" sz="24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Connect to me. When guest lecturers present, connect to them. </a:t>
            </a:r>
          </a:p>
        </p:txBody>
      </p:sp>
    </p:spTree>
    <p:extLst>
      <p:ext uri="{BB962C8B-B14F-4D97-AF65-F5344CB8AC3E}">
        <p14:creationId xmlns:p14="http://schemas.microsoft.com/office/powerpoint/2010/main" val="32169109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3937"/>
            <a:ext cx="9144001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b="1" dirty="0">
                <a:solidFill>
                  <a:srgbClr val="1D88C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Lloyd Richards</a:t>
            </a:r>
          </a:p>
        </p:txBody>
      </p:sp>
      <p:sp>
        <p:nvSpPr>
          <p:cNvPr id="5" name="AutoShape 4" descr="Image result for university clipart"/>
          <p:cNvSpPr>
            <a:spLocks noChangeAspect="1" noChangeArrowheads="1"/>
          </p:cNvSpPr>
          <p:nvPr/>
        </p:nvSpPr>
        <p:spPr bwMode="auto">
          <a:xfrm>
            <a:off x="2847975" y="2852737"/>
            <a:ext cx="3078692" cy="3078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3" name="Picture 2" descr="Image result for crowe ll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819" y="3440982"/>
            <a:ext cx="2808312" cy="1404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130" y="1297465"/>
            <a:ext cx="2739690" cy="1139795"/>
          </a:xfrm>
          <a:prstGeom prst="rect">
            <a:avLst/>
          </a:prstGeom>
        </p:spPr>
      </p:pic>
      <p:pic>
        <p:nvPicPr>
          <p:cNvPr id="15" name="Picture 6" descr="Image result for royal statistical societ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7665" y="1156562"/>
            <a:ext cx="2543551" cy="1421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&quot;worshipful company of actuaries&quot;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1009" y="3189166"/>
            <a:ext cx="2405844" cy="2405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02272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1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b="1" dirty="0">
                <a:solidFill>
                  <a:srgbClr val="1D88C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Lloyd Richards</a:t>
            </a:r>
          </a:p>
        </p:txBody>
      </p:sp>
      <p:sp>
        <p:nvSpPr>
          <p:cNvPr id="5" name="AutoShape 4" descr="Image result for university clipart"/>
          <p:cNvSpPr>
            <a:spLocks noChangeAspect="1" noChangeArrowheads="1"/>
          </p:cNvSpPr>
          <p:nvPr/>
        </p:nvSpPr>
        <p:spPr bwMode="auto">
          <a:xfrm>
            <a:off x="2847975" y="2852737"/>
            <a:ext cx="3078692" cy="3078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0" y="1475710"/>
            <a:ext cx="9061807" cy="430215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500" dirty="0"/>
              <a:t>How to make the most of me as a resource:</a:t>
            </a:r>
          </a:p>
          <a:p>
            <a:pPr lvl="1"/>
            <a:r>
              <a:rPr lang="en-GB" sz="1700" dirty="0"/>
              <a:t>Ask me lots of questions about what actuaries do. I have 13 years experience covering:</a:t>
            </a:r>
          </a:p>
          <a:p>
            <a:pPr lvl="2"/>
            <a:r>
              <a:rPr lang="en-GB" sz="1300" dirty="0"/>
              <a:t>Pensions</a:t>
            </a:r>
          </a:p>
          <a:p>
            <a:pPr lvl="2"/>
            <a:r>
              <a:rPr lang="en-GB" sz="1300" dirty="0"/>
              <a:t>Life Insurance</a:t>
            </a:r>
          </a:p>
          <a:p>
            <a:pPr lvl="2"/>
            <a:r>
              <a:rPr lang="en-GB" sz="1300" dirty="0"/>
              <a:t>General Insurance</a:t>
            </a:r>
          </a:p>
          <a:p>
            <a:pPr lvl="2"/>
            <a:r>
              <a:rPr lang="en-GB" sz="1300" dirty="0"/>
              <a:t>Risk</a:t>
            </a:r>
          </a:p>
          <a:p>
            <a:pPr lvl="2"/>
            <a:r>
              <a:rPr lang="en-GB" sz="1300" dirty="0"/>
              <a:t>Sustainability – I chair a working party on climate reporting</a:t>
            </a:r>
          </a:p>
          <a:p>
            <a:pPr lvl="1"/>
            <a:r>
              <a:rPr lang="en-GB" sz="1700" dirty="0"/>
              <a:t>Ask me lots of questions about how to get jobs. I have:</a:t>
            </a:r>
          </a:p>
          <a:p>
            <a:pPr lvl="2"/>
            <a:r>
              <a:rPr lang="en-GB" sz="1300" dirty="0"/>
              <a:t>Run graduate recruitment schemes for two companies and recruited senior actuaries</a:t>
            </a:r>
          </a:p>
          <a:p>
            <a:pPr lvl="2"/>
            <a:r>
              <a:rPr lang="en-GB" sz="1300" dirty="0"/>
              <a:t>Worked as a career ambassador for the Institute and Faculty of Actuaries for 10 years</a:t>
            </a:r>
          </a:p>
          <a:p>
            <a:pPr lvl="2"/>
            <a:r>
              <a:rPr lang="en-GB" sz="1300" dirty="0"/>
              <a:t>Sit on the managing committee for the </a:t>
            </a:r>
            <a:r>
              <a:rPr lang="en-GB" sz="1300" dirty="0" err="1"/>
              <a:t>IFoA’s</a:t>
            </a:r>
            <a:r>
              <a:rPr lang="en-GB" sz="1300" dirty="0"/>
              <a:t> Diversity Action Group</a:t>
            </a:r>
          </a:p>
          <a:p>
            <a:pPr lvl="2"/>
            <a:r>
              <a:rPr lang="en-GB" sz="1300" dirty="0"/>
              <a:t>Run CV doctoring and mock interview workshops</a:t>
            </a:r>
          </a:p>
          <a:p>
            <a:pPr lvl="1"/>
            <a:r>
              <a:rPr lang="en-GB" sz="1700" dirty="0"/>
              <a:t>Ask me lots of questions that you might be afraid to ask:</a:t>
            </a:r>
          </a:p>
          <a:p>
            <a:pPr lvl="2"/>
            <a:r>
              <a:rPr lang="en-GB" sz="1300" dirty="0"/>
              <a:t>I will talk about the bad as well as the good of being an actuary</a:t>
            </a:r>
          </a:p>
          <a:p>
            <a:pPr lvl="2"/>
            <a:r>
              <a:rPr lang="en-GB" sz="1300" dirty="0"/>
              <a:t>I will be open an honest about difficult subjects (salary, diversity, mental health)</a:t>
            </a:r>
          </a:p>
          <a:p>
            <a:pPr lvl="1"/>
            <a:r>
              <a:rPr lang="en-GB" sz="1700" dirty="0"/>
              <a:t>ASK ME LOTS OF QUESTIONS!</a:t>
            </a:r>
          </a:p>
          <a:p>
            <a:pPr lvl="1"/>
            <a:endParaRPr lang="en-GB" sz="1700" dirty="0"/>
          </a:p>
          <a:p>
            <a:endParaRPr lang="en-GB" sz="2500" dirty="0"/>
          </a:p>
          <a:p>
            <a:endParaRPr lang="en-GB" sz="2500" dirty="0"/>
          </a:p>
        </p:txBody>
      </p:sp>
    </p:spTree>
    <p:extLst>
      <p:ext uri="{BB962C8B-B14F-4D97-AF65-F5344CB8AC3E}">
        <p14:creationId xmlns:p14="http://schemas.microsoft.com/office/powerpoint/2010/main" val="15212327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1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b="1" dirty="0">
                <a:solidFill>
                  <a:srgbClr val="1D88C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What is an actuary and what do they do?</a:t>
            </a:r>
          </a:p>
        </p:txBody>
      </p:sp>
      <p:sp>
        <p:nvSpPr>
          <p:cNvPr id="5" name="AutoShape 4" descr="Image result for university clipart"/>
          <p:cNvSpPr>
            <a:spLocks noChangeAspect="1" noChangeArrowheads="1"/>
          </p:cNvSpPr>
          <p:nvPr/>
        </p:nvSpPr>
        <p:spPr bwMode="auto">
          <a:xfrm>
            <a:off x="2847975" y="2852737"/>
            <a:ext cx="3078692" cy="3078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9929" y="1389743"/>
            <a:ext cx="5094783" cy="4270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6848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1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b="1" dirty="0">
                <a:solidFill>
                  <a:srgbClr val="1D88C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What is an actuary and what do they do?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382BEF0-8571-4F2D-BFDD-3B4EB896D465}"/>
              </a:ext>
            </a:extLst>
          </p:cNvPr>
          <p:cNvSpPr/>
          <p:nvPr/>
        </p:nvSpPr>
        <p:spPr>
          <a:xfrm>
            <a:off x="1541721" y="5168550"/>
            <a:ext cx="60605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3"/>
              </a:rPr>
              <a:t>https://www.actuaries.org.uk/becoming-actuary/what-actuary</a:t>
            </a:r>
            <a:endParaRPr lang="en-GB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3BB6087-9C88-4017-88DA-67B98C2CA39A}"/>
              </a:ext>
            </a:extLst>
          </p:cNvPr>
          <p:cNvSpPr/>
          <p:nvPr/>
        </p:nvSpPr>
        <p:spPr>
          <a:xfrm>
            <a:off x="372140" y="1813173"/>
            <a:ext cx="847414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/>
              <a:t>Answer any of:</a:t>
            </a:r>
          </a:p>
          <a:p>
            <a:pPr marL="228600" indent="-228600">
              <a:buAutoNum type="arabicParenR"/>
            </a:pPr>
            <a:r>
              <a:rPr lang="en-GB" sz="2800" b="1" dirty="0"/>
              <a:t>What does an actuary do?</a:t>
            </a:r>
          </a:p>
          <a:p>
            <a:pPr marL="228600" indent="-228600">
              <a:buAutoNum type="arabicParenR"/>
            </a:pPr>
            <a:r>
              <a:rPr lang="en-GB" sz="2800" b="1" dirty="0"/>
              <a:t>Where do actuaries work – industries or companies you have heard of?</a:t>
            </a:r>
          </a:p>
          <a:p>
            <a:pPr marL="228600" indent="-228600">
              <a:buAutoNum type="arabicParenR"/>
            </a:pPr>
            <a:r>
              <a:rPr lang="en-GB" sz="2800" b="1" dirty="0"/>
              <a:t>How much do you know about how to become an actuary – exams route?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4130900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76870" y="2481809"/>
            <a:ext cx="8133292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5400" b="1" dirty="0">
                <a:solidFill>
                  <a:srgbClr val="1D88C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OBJECTIVES</a:t>
            </a:r>
            <a:endParaRPr lang="en-GB" sz="5400" b="1" dirty="0">
              <a:solidFill>
                <a:srgbClr val="1D88C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71265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1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b="1" dirty="0">
                <a:solidFill>
                  <a:srgbClr val="1D88C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APD1 - Objectives</a:t>
            </a:r>
          </a:p>
        </p:txBody>
      </p:sp>
      <p:sp>
        <p:nvSpPr>
          <p:cNvPr id="5" name="AutoShape 4" descr="Image result for university clipart"/>
          <p:cNvSpPr>
            <a:spLocks noChangeAspect="1" noChangeArrowheads="1"/>
          </p:cNvSpPr>
          <p:nvPr/>
        </p:nvSpPr>
        <p:spPr bwMode="auto">
          <a:xfrm>
            <a:off x="2847975" y="2852737"/>
            <a:ext cx="3078692" cy="3078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0" y="1475710"/>
            <a:ext cx="9061807" cy="43021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500" dirty="0"/>
              <a:t>This is a module designed to help you: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500" dirty="0"/>
              <a:t>Identify and develop the </a:t>
            </a:r>
            <a:r>
              <a:rPr lang="en-GB" sz="2500" b="1" dirty="0"/>
              <a:t>professional and business skills and knowledge </a:t>
            </a:r>
            <a:r>
              <a:rPr lang="en-GB" sz="2500" dirty="0"/>
              <a:t>that are expected of an actuary. 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500" b="1" dirty="0"/>
              <a:t>Prepare for working </a:t>
            </a:r>
            <a:r>
              <a:rPr lang="en-GB" sz="2500" dirty="0"/>
              <a:t>in a variety of financial careers including an actuarial career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500" b="1" dirty="0"/>
              <a:t>Prepare for and apply for internships</a:t>
            </a:r>
            <a:r>
              <a:rPr lang="en-GB" sz="2500" dirty="0"/>
              <a:t>, </a:t>
            </a:r>
            <a:r>
              <a:rPr lang="en-GB" sz="2500" b="1" dirty="0"/>
              <a:t>placements and graduate jobs </a:t>
            </a:r>
            <a:r>
              <a:rPr lang="en-GB" sz="2500" dirty="0"/>
              <a:t>in the financial services sector. </a:t>
            </a:r>
          </a:p>
          <a:p>
            <a:pPr marL="0" indent="0">
              <a:buFont typeface="Arial"/>
              <a:buNone/>
            </a:pPr>
            <a:r>
              <a:rPr lang="en-GB" sz="2500" dirty="0"/>
              <a:t>The module complements the core technical programme of study by bringing you closer to the work of an actuary in practice</a:t>
            </a:r>
          </a:p>
        </p:txBody>
      </p:sp>
    </p:spTree>
    <p:extLst>
      <p:ext uri="{BB962C8B-B14F-4D97-AF65-F5344CB8AC3E}">
        <p14:creationId xmlns:p14="http://schemas.microsoft.com/office/powerpoint/2010/main" val="18474469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4211"/>
            <a:ext cx="9144001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b="1" dirty="0">
                <a:solidFill>
                  <a:srgbClr val="1D88C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APD1 - Objectives</a:t>
            </a:r>
          </a:p>
        </p:txBody>
      </p:sp>
      <p:sp>
        <p:nvSpPr>
          <p:cNvPr id="5" name="AutoShape 4" descr="Image result for university clipart"/>
          <p:cNvSpPr>
            <a:spLocks noChangeAspect="1" noChangeArrowheads="1"/>
          </p:cNvSpPr>
          <p:nvPr/>
        </p:nvSpPr>
        <p:spPr bwMode="auto">
          <a:xfrm>
            <a:off x="2847975" y="2852737"/>
            <a:ext cx="3078692" cy="3078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0" y="1475710"/>
            <a:ext cx="9061807" cy="4302155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/>
              <a:t>By the end of this module you should have: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An understanding of the </a:t>
            </a:r>
            <a:r>
              <a:rPr lang="en-GB" b="1" dirty="0"/>
              <a:t>work of an actuary </a:t>
            </a:r>
            <a:r>
              <a:rPr lang="en-GB" dirty="0"/>
              <a:t>and the industries that an actuary is most likely to be working in;</a:t>
            </a:r>
          </a:p>
          <a:p>
            <a:pPr marL="457200" indent="-457200">
              <a:buFont typeface="+mj-lt"/>
              <a:buAutoNum type="arabicPeriod"/>
            </a:pPr>
            <a:r>
              <a:rPr lang="en-GB" b="1" dirty="0"/>
              <a:t>Produced written and oral communications</a:t>
            </a:r>
            <a:r>
              <a:rPr lang="en-GB" dirty="0"/>
              <a:t> on technical subjects for a non-technical audience;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Demonstrated an </a:t>
            </a:r>
            <a:r>
              <a:rPr lang="en-GB" b="1" dirty="0"/>
              <a:t>understanding of the legal, social, ethical and professional</a:t>
            </a:r>
            <a:r>
              <a:rPr lang="en-GB" dirty="0"/>
              <a:t> environment in which an actuary works;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An understanding of the importance of </a:t>
            </a:r>
            <a:r>
              <a:rPr lang="en-GB" b="1" dirty="0"/>
              <a:t>teamwork and other employability skills</a:t>
            </a:r>
            <a:r>
              <a:rPr lang="en-GB" dirty="0"/>
              <a:t>; and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Knowledge of, and practice in, the </a:t>
            </a:r>
            <a:r>
              <a:rPr lang="en-GB" b="1" dirty="0"/>
              <a:t>recruitment processes </a:t>
            </a:r>
            <a:r>
              <a:rPr lang="en-GB" dirty="0"/>
              <a:t>that many employers follow when recruiting undergraduates.</a:t>
            </a:r>
          </a:p>
        </p:txBody>
      </p:sp>
    </p:spTree>
    <p:extLst>
      <p:ext uri="{BB962C8B-B14F-4D97-AF65-F5344CB8AC3E}">
        <p14:creationId xmlns:p14="http://schemas.microsoft.com/office/powerpoint/2010/main" val="27757273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129F2139B3D24DAFB38F2698EE492C" ma:contentTypeVersion="13" ma:contentTypeDescription="Create a new document." ma:contentTypeScope="" ma:versionID="5e492133e347206a0b873acaabb74e31">
  <xsd:schema xmlns:xsd="http://www.w3.org/2001/XMLSchema" xmlns:xs="http://www.w3.org/2001/XMLSchema" xmlns:p="http://schemas.microsoft.com/office/2006/metadata/properties" xmlns:ns3="8197abfe-6374-4c39-a310-c1f96e2f0e7a" xmlns:ns4="a22e6c60-1d9c-41ed-9f7e-c6a46dfaff08" targetNamespace="http://schemas.microsoft.com/office/2006/metadata/properties" ma:root="true" ma:fieldsID="410948d17beee3de5ef62a53ebc490c9" ns3:_="" ns4:_="">
    <xsd:import namespace="8197abfe-6374-4c39-a310-c1f96e2f0e7a"/>
    <xsd:import namespace="a22e6c60-1d9c-41ed-9f7e-c6a46dfaff0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97abfe-6374-4c39-a310-c1f96e2f0e7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2e6c60-1d9c-41ed-9f7e-c6a46dfaff0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9DD636D-5FFF-4B23-9FC7-D5798727928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E1502BA-88F7-49B2-8BEC-959B62CC931C}">
  <ds:schemaRefs>
    <ds:schemaRef ds:uri="http://www.w3.org/XML/1998/namespace"/>
    <ds:schemaRef ds:uri="http://purl.org/dc/dcmitype/"/>
    <ds:schemaRef ds:uri="8197abfe-6374-4c39-a310-c1f96e2f0e7a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a22e6c60-1d9c-41ed-9f7e-c6a46dfaff08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41F590E3-EADB-4D55-8EB6-F3B97C60FD8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197abfe-6374-4c39-a310-c1f96e2f0e7a"/>
    <ds:schemaRef ds:uri="a22e6c60-1d9c-41ed-9f7e-c6a46dfaff0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11944</TotalTime>
  <Words>1343</Words>
  <Application>Microsoft Office PowerPoint</Application>
  <PresentationFormat>On-screen Show (4:3)</PresentationFormat>
  <Paragraphs>290</Paragraphs>
  <Slides>27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Tahoma</vt:lpstr>
      <vt:lpstr>1_Office Theme</vt:lpstr>
      <vt:lpstr>PowerPoint Presentation</vt:lpstr>
      <vt:lpstr>WELCOME Actuarial Professional Development 1</vt:lpstr>
      <vt:lpstr>Lloyd Richards</vt:lpstr>
      <vt:lpstr>Lloyd Richards</vt:lpstr>
      <vt:lpstr>What is an actuary and what do they do?</vt:lpstr>
      <vt:lpstr>What is an actuary and what do they do?</vt:lpstr>
      <vt:lpstr>OBJECTIVES</vt:lpstr>
      <vt:lpstr>APD1 - Objectives</vt:lpstr>
      <vt:lpstr>APD1 - Objectives</vt:lpstr>
      <vt:lpstr>APD1 - Objectives</vt:lpstr>
      <vt:lpstr>Activity: Why are you here?</vt:lpstr>
      <vt:lpstr>Activity: Why are you here?</vt:lpstr>
      <vt:lpstr>TEACHING &amp; ASSESSMENT</vt:lpstr>
      <vt:lpstr>APD1 – Teaching &amp; Assessment</vt:lpstr>
      <vt:lpstr>APD1 – Teaching &amp; Assessment</vt:lpstr>
      <vt:lpstr>APD1 – Teaching &amp; Assessment</vt:lpstr>
      <vt:lpstr>APD1 – Teaching &amp; Assessment</vt:lpstr>
      <vt:lpstr>APD1 – Teaching &amp; Assessment</vt:lpstr>
      <vt:lpstr>Exam Route</vt:lpstr>
      <vt:lpstr>APD1 – Teaching &amp; Assessment</vt:lpstr>
      <vt:lpstr>APD1 – Teaching &amp; Assessment</vt:lpstr>
      <vt:lpstr>Key Skills</vt:lpstr>
      <vt:lpstr>GUEST SPEAKERS</vt:lpstr>
      <vt:lpstr>APD1 – Draft Schedule</vt:lpstr>
      <vt:lpstr>APD1 – Guest Speakers</vt:lpstr>
      <vt:lpstr>APD1 – Guest Speakers</vt:lpstr>
      <vt:lpstr>“Homework”</vt:lpstr>
    </vt:vector>
  </TitlesOfParts>
  <Company>Queen Marry University of london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Kelly Burrows</dc:creator>
  <cp:lastModifiedBy>Lloyd Richards</cp:lastModifiedBy>
  <cp:revision>521</cp:revision>
  <cp:lastPrinted>2016-06-28T16:51:28Z</cp:lastPrinted>
  <dcterms:created xsi:type="dcterms:W3CDTF">2015-08-10T08:10:56Z</dcterms:created>
  <dcterms:modified xsi:type="dcterms:W3CDTF">2023-10-03T08:44:59Z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0x01010075129F2139B3D24DAFB38F2698EE492C</vt:lpwstr>
  </property>
</Properties>
</file>