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2" r:id="rId2"/>
  </p:sldMasterIdLst>
  <p:notesMasterIdLst>
    <p:notesMasterId r:id="rId38"/>
  </p:notesMasterIdLst>
  <p:handoutMasterIdLst>
    <p:handoutMasterId r:id="rId39"/>
  </p:handoutMasterIdLst>
  <p:sldIdLst>
    <p:sldId id="256" r:id="rId3"/>
    <p:sldId id="257" r:id="rId4"/>
    <p:sldId id="266" r:id="rId5"/>
    <p:sldId id="267" r:id="rId6"/>
    <p:sldId id="268" r:id="rId7"/>
    <p:sldId id="269" r:id="rId8"/>
    <p:sldId id="283" r:id="rId9"/>
    <p:sldId id="270" r:id="rId10"/>
    <p:sldId id="271" r:id="rId11"/>
    <p:sldId id="323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322" r:id="rId21"/>
    <p:sldId id="303" r:id="rId22"/>
    <p:sldId id="304" r:id="rId23"/>
    <p:sldId id="305" r:id="rId24"/>
    <p:sldId id="307" r:id="rId25"/>
    <p:sldId id="309" r:id="rId26"/>
    <p:sldId id="310" r:id="rId27"/>
    <p:sldId id="311" r:id="rId28"/>
    <p:sldId id="313" r:id="rId29"/>
    <p:sldId id="314" r:id="rId30"/>
    <p:sldId id="315" r:id="rId31"/>
    <p:sldId id="316" r:id="rId32"/>
    <p:sldId id="317" r:id="rId33"/>
    <p:sldId id="318" r:id="rId34"/>
    <p:sldId id="319" r:id="rId35"/>
    <p:sldId id="320" r:id="rId36"/>
    <p:sldId id="302" r:id="rId37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888">
          <p15:clr>
            <a:srgbClr val="A4A3A4"/>
          </p15:clr>
        </p15:guide>
        <p15:guide id="3" orient="horz" pos="432">
          <p15:clr>
            <a:srgbClr val="A4A3A4"/>
          </p15:clr>
        </p15:guide>
        <p15:guide id="4" orient="horz" pos="3072">
          <p15:clr>
            <a:srgbClr val="A4A3A4"/>
          </p15:clr>
        </p15:guide>
        <p15:guide id="5" orient="horz" pos="3408">
          <p15:clr>
            <a:srgbClr val="A4A3A4"/>
          </p15:clr>
        </p15:guide>
        <p15:guide id="6" pos="3839">
          <p15:clr>
            <a:srgbClr val="A4A3A4"/>
          </p15:clr>
        </p15:guide>
        <p15:guide id="7" pos="383">
          <p15:clr>
            <a:srgbClr val="A4A3A4"/>
          </p15:clr>
        </p15:guide>
        <p15:guide id="8" pos="7295">
          <p15:clr>
            <a:srgbClr val="A4A3A4"/>
          </p15:clr>
        </p15:guide>
        <p15:guide id="9" pos="815">
          <p15:clr>
            <a:srgbClr val="A4A3A4"/>
          </p15:clr>
        </p15:guide>
        <p15:guide id="10" pos="2879">
          <p15:clr>
            <a:srgbClr val="A4A3A4"/>
          </p15:clr>
        </p15:guide>
        <p15:guide id="11" pos="307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2C78"/>
    <a:srgbClr val="302678"/>
    <a:srgbClr val="28ABA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77" d="100"/>
          <a:sy n="77" d="100"/>
        </p:scale>
        <p:origin x="232" y="72"/>
      </p:cViewPr>
      <p:guideLst>
        <p:guide orient="horz" pos="2160"/>
        <p:guide orient="horz" pos="3888"/>
        <p:guide orient="horz" pos="432"/>
        <p:guide orient="horz" pos="3072"/>
        <p:guide orient="horz" pos="3408"/>
        <p:guide pos="3839"/>
        <p:guide pos="383"/>
        <p:guide pos="7295"/>
        <p:guide pos="815"/>
        <p:guide pos="2879"/>
        <p:guide pos="307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264"/>
    </p:cViewPr>
  </p:sorterViewPr>
  <p:notesViewPr>
    <p:cSldViewPr showGuides="1">
      <p:cViewPr varScale="1">
        <p:scale>
          <a:sx n="80" d="100"/>
          <a:sy n="80" d="100"/>
        </p:scale>
        <p:origin x="3174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0C3F6F-E9ED-694B-988B-C73D06AE0EA9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27796E-B769-324B-A06F-BECF6B3318EE}">
      <dgm:prSet phldrT="[Text]"/>
      <dgm:spPr/>
      <dgm:t>
        <a:bodyPr/>
        <a:lstStyle/>
        <a:p>
          <a:r>
            <a:rPr lang="en-US" dirty="0"/>
            <a:t>Registered Companies</a:t>
          </a:r>
        </a:p>
      </dgm:t>
    </dgm:pt>
    <dgm:pt modelId="{99A180EF-FF39-314B-B44A-B0FD8CA90CB8}" type="parTrans" cxnId="{61C87E85-4D71-4D43-8E18-360226EC958F}">
      <dgm:prSet/>
      <dgm:spPr/>
      <dgm:t>
        <a:bodyPr/>
        <a:lstStyle/>
        <a:p>
          <a:endParaRPr lang="en-US"/>
        </a:p>
      </dgm:t>
    </dgm:pt>
    <dgm:pt modelId="{C5E90538-212F-F747-8C39-54E3DF0CE441}" type="sibTrans" cxnId="{61C87E85-4D71-4D43-8E18-360226EC958F}">
      <dgm:prSet/>
      <dgm:spPr/>
      <dgm:t>
        <a:bodyPr/>
        <a:lstStyle/>
        <a:p>
          <a:endParaRPr lang="en-US"/>
        </a:p>
      </dgm:t>
    </dgm:pt>
    <dgm:pt modelId="{39E75FEC-A64E-A243-B0E0-AE27AF35E05D}">
      <dgm:prSet phldrT="[Text]"/>
      <dgm:spPr/>
      <dgm:t>
        <a:bodyPr/>
        <a:lstStyle/>
        <a:p>
          <a:r>
            <a:rPr lang="en-US" dirty="0"/>
            <a:t>Company Limited by Shares</a:t>
          </a:r>
        </a:p>
      </dgm:t>
    </dgm:pt>
    <dgm:pt modelId="{FC616800-B056-AD40-8EA1-79A769C7C88B}" type="parTrans" cxnId="{2DF6F9FF-7A78-F24A-B0A8-0E87ED79787D}">
      <dgm:prSet/>
      <dgm:spPr/>
      <dgm:t>
        <a:bodyPr/>
        <a:lstStyle/>
        <a:p>
          <a:endParaRPr lang="en-US" dirty="0"/>
        </a:p>
      </dgm:t>
    </dgm:pt>
    <dgm:pt modelId="{86745CAD-260C-B449-A030-D57E749C8241}" type="sibTrans" cxnId="{2DF6F9FF-7A78-F24A-B0A8-0E87ED79787D}">
      <dgm:prSet/>
      <dgm:spPr/>
      <dgm:t>
        <a:bodyPr/>
        <a:lstStyle/>
        <a:p>
          <a:endParaRPr lang="en-US"/>
        </a:p>
      </dgm:t>
    </dgm:pt>
    <dgm:pt modelId="{4D5440C1-423E-DD4A-B741-06035CFA5380}">
      <dgm:prSet phldrT="[Text]"/>
      <dgm:spPr/>
      <dgm:t>
        <a:bodyPr/>
        <a:lstStyle/>
        <a:p>
          <a:r>
            <a:rPr lang="en-US" dirty="0"/>
            <a:t>Private</a:t>
          </a:r>
        </a:p>
        <a:p>
          <a:r>
            <a:rPr lang="en-US" dirty="0"/>
            <a:t>(Ltd)</a:t>
          </a:r>
        </a:p>
      </dgm:t>
    </dgm:pt>
    <dgm:pt modelId="{3C6D161C-9D1E-F54E-A507-C9EA6DC69644}" type="parTrans" cxnId="{1E56A3D7-BF0A-8D40-B2AD-18B82B7BE06A}">
      <dgm:prSet/>
      <dgm:spPr/>
      <dgm:t>
        <a:bodyPr/>
        <a:lstStyle/>
        <a:p>
          <a:endParaRPr lang="en-US" dirty="0"/>
        </a:p>
      </dgm:t>
    </dgm:pt>
    <dgm:pt modelId="{EC75B3D7-4FF9-FB48-A526-5118F85B5E04}" type="sibTrans" cxnId="{1E56A3D7-BF0A-8D40-B2AD-18B82B7BE06A}">
      <dgm:prSet/>
      <dgm:spPr/>
      <dgm:t>
        <a:bodyPr/>
        <a:lstStyle/>
        <a:p>
          <a:endParaRPr lang="en-US"/>
        </a:p>
      </dgm:t>
    </dgm:pt>
    <dgm:pt modelId="{3CB8E3CE-FCD9-9545-8BF4-89C5B944C8D4}">
      <dgm:prSet phldrT="[Text]"/>
      <dgm:spPr/>
      <dgm:t>
        <a:bodyPr/>
        <a:lstStyle/>
        <a:p>
          <a:r>
            <a:rPr lang="en-US" dirty="0"/>
            <a:t>Public </a:t>
          </a:r>
        </a:p>
        <a:p>
          <a:r>
            <a:rPr lang="en-US" dirty="0"/>
            <a:t>(PLC)</a:t>
          </a:r>
        </a:p>
      </dgm:t>
    </dgm:pt>
    <dgm:pt modelId="{62627372-1A44-404A-AF26-4F2EC0B392DB}" type="parTrans" cxnId="{1D3F337D-4DD8-F749-B7C0-462A673B99B5}">
      <dgm:prSet/>
      <dgm:spPr/>
      <dgm:t>
        <a:bodyPr/>
        <a:lstStyle/>
        <a:p>
          <a:endParaRPr lang="en-US" dirty="0"/>
        </a:p>
      </dgm:t>
    </dgm:pt>
    <dgm:pt modelId="{245E1F8F-F35E-0D4B-B9C8-754D308B5292}" type="sibTrans" cxnId="{1D3F337D-4DD8-F749-B7C0-462A673B99B5}">
      <dgm:prSet/>
      <dgm:spPr/>
      <dgm:t>
        <a:bodyPr/>
        <a:lstStyle/>
        <a:p>
          <a:endParaRPr lang="en-US"/>
        </a:p>
      </dgm:t>
    </dgm:pt>
    <dgm:pt modelId="{8CEA47F8-F67D-5348-ADD9-56D55388B23B}">
      <dgm:prSet phldrT="[Text]"/>
      <dgm:spPr/>
      <dgm:t>
        <a:bodyPr/>
        <a:lstStyle/>
        <a:p>
          <a:r>
            <a:rPr lang="en-US" dirty="0"/>
            <a:t>Company Limited by Guarantee (private)</a:t>
          </a:r>
        </a:p>
      </dgm:t>
    </dgm:pt>
    <dgm:pt modelId="{948AD433-BAAC-1249-863F-A2396F55C8BD}" type="parTrans" cxnId="{918CCBAD-6D48-B24A-9FF6-519234F2C13F}">
      <dgm:prSet/>
      <dgm:spPr/>
      <dgm:t>
        <a:bodyPr/>
        <a:lstStyle/>
        <a:p>
          <a:endParaRPr lang="en-US" dirty="0"/>
        </a:p>
      </dgm:t>
    </dgm:pt>
    <dgm:pt modelId="{1E9ABB0E-A479-9748-8E21-E528BDB36531}" type="sibTrans" cxnId="{918CCBAD-6D48-B24A-9FF6-519234F2C13F}">
      <dgm:prSet/>
      <dgm:spPr/>
      <dgm:t>
        <a:bodyPr/>
        <a:lstStyle/>
        <a:p>
          <a:endParaRPr lang="en-US"/>
        </a:p>
      </dgm:t>
    </dgm:pt>
    <dgm:pt modelId="{A43AB9F2-9F53-2542-A464-1E3F55A6EFB9}">
      <dgm:prSet phldrT="[Text]"/>
      <dgm:spPr/>
      <dgm:t>
        <a:bodyPr/>
        <a:lstStyle/>
        <a:p>
          <a:r>
            <a:rPr lang="en-US" dirty="0"/>
            <a:t>Unlimited Company (private)</a:t>
          </a:r>
        </a:p>
      </dgm:t>
    </dgm:pt>
    <dgm:pt modelId="{6AA768A8-C5DA-BC48-9FB5-DE5D54C8DA16}" type="parTrans" cxnId="{D7C81C0F-CDCF-6F4C-A0E8-97A1BC6DB578}">
      <dgm:prSet/>
      <dgm:spPr/>
      <dgm:t>
        <a:bodyPr/>
        <a:lstStyle/>
        <a:p>
          <a:endParaRPr lang="en-US"/>
        </a:p>
      </dgm:t>
    </dgm:pt>
    <dgm:pt modelId="{6663672D-9457-0D40-BC8A-BEBAE17FA188}" type="sibTrans" cxnId="{D7C81C0F-CDCF-6F4C-A0E8-97A1BC6DB578}">
      <dgm:prSet/>
      <dgm:spPr/>
      <dgm:t>
        <a:bodyPr/>
        <a:lstStyle/>
        <a:p>
          <a:endParaRPr lang="en-US"/>
        </a:p>
      </dgm:t>
    </dgm:pt>
    <dgm:pt modelId="{CA6CB5B8-646D-4449-925B-27BC762D7A0E}">
      <dgm:prSet phldrT="[Text]"/>
      <dgm:spPr/>
      <dgm:t>
        <a:bodyPr/>
        <a:lstStyle/>
        <a:p>
          <a:r>
            <a:rPr lang="en-US" dirty="0"/>
            <a:t>Unquoted</a:t>
          </a:r>
        </a:p>
      </dgm:t>
    </dgm:pt>
    <dgm:pt modelId="{07FC204F-8836-E04A-A967-D53A325CF0D8}" type="parTrans" cxnId="{4ED181D0-9854-6A47-83E3-FBE7065FC427}">
      <dgm:prSet/>
      <dgm:spPr/>
      <dgm:t>
        <a:bodyPr/>
        <a:lstStyle/>
        <a:p>
          <a:endParaRPr lang="en-US"/>
        </a:p>
      </dgm:t>
    </dgm:pt>
    <dgm:pt modelId="{512AB100-FDF9-664C-B74B-E8768FBA7DD6}" type="sibTrans" cxnId="{4ED181D0-9854-6A47-83E3-FBE7065FC427}">
      <dgm:prSet/>
      <dgm:spPr/>
      <dgm:t>
        <a:bodyPr/>
        <a:lstStyle/>
        <a:p>
          <a:endParaRPr lang="en-US"/>
        </a:p>
      </dgm:t>
    </dgm:pt>
    <dgm:pt modelId="{C3041350-7F87-384D-A939-C69B96A5D907}">
      <dgm:prSet phldrT="[Text]"/>
      <dgm:spPr/>
      <dgm:t>
        <a:bodyPr/>
        <a:lstStyle/>
        <a:p>
          <a:r>
            <a:rPr lang="en-US" dirty="0"/>
            <a:t>Quoted</a:t>
          </a:r>
        </a:p>
      </dgm:t>
    </dgm:pt>
    <dgm:pt modelId="{CD6A4D23-94FA-9D47-9A0F-4A83B1EB1CF9}" type="parTrans" cxnId="{53250A55-11AC-CE4E-A0BA-C6CA919B01E8}">
      <dgm:prSet/>
      <dgm:spPr/>
      <dgm:t>
        <a:bodyPr/>
        <a:lstStyle/>
        <a:p>
          <a:endParaRPr lang="en-US"/>
        </a:p>
      </dgm:t>
    </dgm:pt>
    <dgm:pt modelId="{E31D5538-0131-E948-9B00-5E6C7C13B76E}" type="sibTrans" cxnId="{53250A55-11AC-CE4E-A0BA-C6CA919B01E8}">
      <dgm:prSet/>
      <dgm:spPr/>
      <dgm:t>
        <a:bodyPr/>
        <a:lstStyle/>
        <a:p>
          <a:endParaRPr lang="en-US"/>
        </a:p>
      </dgm:t>
    </dgm:pt>
    <dgm:pt modelId="{A51BEA9C-64E4-8A4C-99DE-E17DD92AA40C}" type="pres">
      <dgm:prSet presAssocID="{930C3F6F-E9ED-694B-988B-C73D06AE0EA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FB7ED2C-1DB7-F64A-99DC-255F24C9BDE1}" type="pres">
      <dgm:prSet presAssocID="{BF27796E-B769-324B-A06F-BECF6B3318EE}" presName="hierRoot1" presStyleCnt="0"/>
      <dgm:spPr/>
    </dgm:pt>
    <dgm:pt modelId="{186A7E65-6439-0240-B9DA-C90B7448EF25}" type="pres">
      <dgm:prSet presAssocID="{BF27796E-B769-324B-A06F-BECF6B3318EE}" presName="composite" presStyleCnt="0"/>
      <dgm:spPr/>
    </dgm:pt>
    <dgm:pt modelId="{FA4DF236-202A-4949-AFDE-17474E11ABE9}" type="pres">
      <dgm:prSet presAssocID="{BF27796E-B769-324B-A06F-BECF6B3318EE}" presName="background" presStyleLbl="node0" presStyleIdx="0" presStyleCnt="1"/>
      <dgm:spPr/>
    </dgm:pt>
    <dgm:pt modelId="{D55F4EA0-B90F-C947-BC6D-1E87EC5F17A6}" type="pres">
      <dgm:prSet presAssocID="{BF27796E-B769-324B-A06F-BECF6B3318EE}" presName="text" presStyleLbl="fgAcc0" presStyleIdx="0" presStyleCnt="1">
        <dgm:presLayoutVars>
          <dgm:chPref val="3"/>
        </dgm:presLayoutVars>
      </dgm:prSet>
      <dgm:spPr/>
    </dgm:pt>
    <dgm:pt modelId="{7E6E0A61-D59B-C546-A987-EE62F4E4530C}" type="pres">
      <dgm:prSet presAssocID="{BF27796E-B769-324B-A06F-BECF6B3318EE}" presName="hierChild2" presStyleCnt="0"/>
      <dgm:spPr/>
    </dgm:pt>
    <dgm:pt modelId="{A964A66A-5A01-014B-9699-2E8280C2CD8F}" type="pres">
      <dgm:prSet presAssocID="{FC616800-B056-AD40-8EA1-79A769C7C88B}" presName="Name10" presStyleLbl="parChTrans1D2" presStyleIdx="0" presStyleCnt="3"/>
      <dgm:spPr/>
    </dgm:pt>
    <dgm:pt modelId="{34A6A1E3-79FF-914C-9351-1B5D59AE54DA}" type="pres">
      <dgm:prSet presAssocID="{39E75FEC-A64E-A243-B0E0-AE27AF35E05D}" presName="hierRoot2" presStyleCnt="0"/>
      <dgm:spPr/>
    </dgm:pt>
    <dgm:pt modelId="{DD6D0EC9-9622-B04C-931A-0FE6CD0F1AF7}" type="pres">
      <dgm:prSet presAssocID="{39E75FEC-A64E-A243-B0E0-AE27AF35E05D}" presName="composite2" presStyleCnt="0"/>
      <dgm:spPr/>
    </dgm:pt>
    <dgm:pt modelId="{CD1DBD11-11B3-DE48-9E83-57E9D1B285E8}" type="pres">
      <dgm:prSet presAssocID="{39E75FEC-A64E-A243-B0E0-AE27AF35E05D}" presName="background2" presStyleLbl="node2" presStyleIdx="0" presStyleCnt="3"/>
      <dgm:spPr/>
    </dgm:pt>
    <dgm:pt modelId="{446D791F-84B8-3C4F-89D8-5D866F0F26FE}" type="pres">
      <dgm:prSet presAssocID="{39E75FEC-A64E-A243-B0E0-AE27AF35E05D}" presName="text2" presStyleLbl="fgAcc2" presStyleIdx="0" presStyleCnt="3">
        <dgm:presLayoutVars>
          <dgm:chPref val="3"/>
        </dgm:presLayoutVars>
      </dgm:prSet>
      <dgm:spPr/>
    </dgm:pt>
    <dgm:pt modelId="{E0C42EAD-ACF4-3940-9586-250E21A636A1}" type="pres">
      <dgm:prSet presAssocID="{39E75FEC-A64E-A243-B0E0-AE27AF35E05D}" presName="hierChild3" presStyleCnt="0"/>
      <dgm:spPr/>
    </dgm:pt>
    <dgm:pt modelId="{F92B6318-0696-3343-B0F9-2D5EE13FD93E}" type="pres">
      <dgm:prSet presAssocID="{3C6D161C-9D1E-F54E-A507-C9EA6DC69644}" presName="Name17" presStyleLbl="parChTrans1D3" presStyleIdx="0" presStyleCnt="2"/>
      <dgm:spPr/>
    </dgm:pt>
    <dgm:pt modelId="{E38E7509-4DD7-9E4A-A630-ACA09E4407F2}" type="pres">
      <dgm:prSet presAssocID="{4D5440C1-423E-DD4A-B741-06035CFA5380}" presName="hierRoot3" presStyleCnt="0"/>
      <dgm:spPr/>
    </dgm:pt>
    <dgm:pt modelId="{AB1DF03D-94D7-A14B-BAE0-BB47673FDFAD}" type="pres">
      <dgm:prSet presAssocID="{4D5440C1-423E-DD4A-B741-06035CFA5380}" presName="composite3" presStyleCnt="0"/>
      <dgm:spPr/>
    </dgm:pt>
    <dgm:pt modelId="{90C689BB-8F2A-9D46-A7A5-F064EF116243}" type="pres">
      <dgm:prSet presAssocID="{4D5440C1-423E-DD4A-B741-06035CFA5380}" presName="background3" presStyleLbl="node3" presStyleIdx="0" presStyleCnt="2"/>
      <dgm:spPr/>
    </dgm:pt>
    <dgm:pt modelId="{1743D96F-5DFA-6744-9213-5790B094EBF7}" type="pres">
      <dgm:prSet presAssocID="{4D5440C1-423E-DD4A-B741-06035CFA5380}" presName="text3" presStyleLbl="fgAcc3" presStyleIdx="0" presStyleCnt="2">
        <dgm:presLayoutVars>
          <dgm:chPref val="3"/>
        </dgm:presLayoutVars>
      </dgm:prSet>
      <dgm:spPr/>
    </dgm:pt>
    <dgm:pt modelId="{931F2607-CDA8-724A-B684-242F1F75898F}" type="pres">
      <dgm:prSet presAssocID="{4D5440C1-423E-DD4A-B741-06035CFA5380}" presName="hierChild4" presStyleCnt="0"/>
      <dgm:spPr/>
    </dgm:pt>
    <dgm:pt modelId="{8B88ADC1-A189-8E44-85A3-174E9EC31095}" type="pres">
      <dgm:prSet presAssocID="{62627372-1A44-404A-AF26-4F2EC0B392DB}" presName="Name17" presStyleLbl="parChTrans1D3" presStyleIdx="1" presStyleCnt="2"/>
      <dgm:spPr/>
    </dgm:pt>
    <dgm:pt modelId="{B0550150-B358-5C4A-A0D4-6A875622FD98}" type="pres">
      <dgm:prSet presAssocID="{3CB8E3CE-FCD9-9545-8BF4-89C5B944C8D4}" presName="hierRoot3" presStyleCnt="0"/>
      <dgm:spPr/>
    </dgm:pt>
    <dgm:pt modelId="{B9273567-99B7-2849-A5DE-910DA6A1444B}" type="pres">
      <dgm:prSet presAssocID="{3CB8E3CE-FCD9-9545-8BF4-89C5B944C8D4}" presName="composite3" presStyleCnt="0"/>
      <dgm:spPr/>
    </dgm:pt>
    <dgm:pt modelId="{31C7AA3D-BF42-A14C-8FB4-D9D595E049EA}" type="pres">
      <dgm:prSet presAssocID="{3CB8E3CE-FCD9-9545-8BF4-89C5B944C8D4}" presName="background3" presStyleLbl="node3" presStyleIdx="1" presStyleCnt="2"/>
      <dgm:spPr/>
    </dgm:pt>
    <dgm:pt modelId="{7859B893-2E31-6546-9B76-5BFE434CA767}" type="pres">
      <dgm:prSet presAssocID="{3CB8E3CE-FCD9-9545-8BF4-89C5B944C8D4}" presName="text3" presStyleLbl="fgAcc3" presStyleIdx="1" presStyleCnt="2">
        <dgm:presLayoutVars>
          <dgm:chPref val="3"/>
        </dgm:presLayoutVars>
      </dgm:prSet>
      <dgm:spPr/>
    </dgm:pt>
    <dgm:pt modelId="{AC9CE80F-849A-824A-AD3B-D5DF72A5F401}" type="pres">
      <dgm:prSet presAssocID="{3CB8E3CE-FCD9-9545-8BF4-89C5B944C8D4}" presName="hierChild4" presStyleCnt="0"/>
      <dgm:spPr/>
    </dgm:pt>
    <dgm:pt modelId="{9B50D49B-D5AC-6E4D-9A79-68F5BBDC4A72}" type="pres">
      <dgm:prSet presAssocID="{07FC204F-8836-E04A-A967-D53A325CF0D8}" presName="Name23" presStyleLbl="parChTrans1D4" presStyleIdx="0" presStyleCnt="2"/>
      <dgm:spPr/>
    </dgm:pt>
    <dgm:pt modelId="{8EEDED10-9A6A-414E-891C-366BC0E2EE2D}" type="pres">
      <dgm:prSet presAssocID="{CA6CB5B8-646D-4449-925B-27BC762D7A0E}" presName="hierRoot4" presStyleCnt="0"/>
      <dgm:spPr/>
    </dgm:pt>
    <dgm:pt modelId="{65DC9038-9492-0444-AFB4-7B65E83519A0}" type="pres">
      <dgm:prSet presAssocID="{CA6CB5B8-646D-4449-925B-27BC762D7A0E}" presName="composite4" presStyleCnt="0"/>
      <dgm:spPr/>
    </dgm:pt>
    <dgm:pt modelId="{8F18D1BC-076C-BD4D-A862-3EB29B539A1C}" type="pres">
      <dgm:prSet presAssocID="{CA6CB5B8-646D-4449-925B-27BC762D7A0E}" presName="background4" presStyleLbl="node4" presStyleIdx="0" presStyleCnt="2"/>
      <dgm:spPr/>
    </dgm:pt>
    <dgm:pt modelId="{4C70AE58-7FFD-3449-8441-3EADF59968D7}" type="pres">
      <dgm:prSet presAssocID="{CA6CB5B8-646D-4449-925B-27BC762D7A0E}" presName="text4" presStyleLbl="fgAcc4" presStyleIdx="0" presStyleCnt="2">
        <dgm:presLayoutVars>
          <dgm:chPref val="3"/>
        </dgm:presLayoutVars>
      </dgm:prSet>
      <dgm:spPr/>
    </dgm:pt>
    <dgm:pt modelId="{7554A474-2DFA-7C42-8B68-86E7E16853E6}" type="pres">
      <dgm:prSet presAssocID="{CA6CB5B8-646D-4449-925B-27BC762D7A0E}" presName="hierChild5" presStyleCnt="0"/>
      <dgm:spPr/>
    </dgm:pt>
    <dgm:pt modelId="{F7D11AB1-B500-A346-B459-176DE359FEB8}" type="pres">
      <dgm:prSet presAssocID="{CD6A4D23-94FA-9D47-9A0F-4A83B1EB1CF9}" presName="Name23" presStyleLbl="parChTrans1D4" presStyleIdx="1" presStyleCnt="2"/>
      <dgm:spPr/>
    </dgm:pt>
    <dgm:pt modelId="{0DB79F13-E350-8F48-BD37-24DCA0F9639E}" type="pres">
      <dgm:prSet presAssocID="{C3041350-7F87-384D-A939-C69B96A5D907}" presName="hierRoot4" presStyleCnt="0"/>
      <dgm:spPr/>
    </dgm:pt>
    <dgm:pt modelId="{578C7DB2-A724-A648-90D7-4F688D3221E8}" type="pres">
      <dgm:prSet presAssocID="{C3041350-7F87-384D-A939-C69B96A5D907}" presName="composite4" presStyleCnt="0"/>
      <dgm:spPr/>
    </dgm:pt>
    <dgm:pt modelId="{E0DDD8F0-99EC-9340-9595-A07A11B905C6}" type="pres">
      <dgm:prSet presAssocID="{C3041350-7F87-384D-A939-C69B96A5D907}" presName="background4" presStyleLbl="node4" presStyleIdx="1" presStyleCnt="2"/>
      <dgm:spPr/>
    </dgm:pt>
    <dgm:pt modelId="{8EC738DA-CA23-C940-A865-9F366D028B10}" type="pres">
      <dgm:prSet presAssocID="{C3041350-7F87-384D-A939-C69B96A5D907}" presName="text4" presStyleLbl="fgAcc4" presStyleIdx="1" presStyleCnt="2">
        <dgm:presLayoutVars>
          <dgm:chPref val="3"/>
        </dgm:presLayoutVars>
      </dgm:prSet>
      <dgm:spPr/>
    </dgm:pt>
    <dgm:pt modelId="{6763BE6A-A6E0-1E4B-B025-E6A4B9E2E1A1}" type="pres">
      <dgm:prSet presAssocID="{C3041350-7F87-384D-A939-C69B96A5D907}" presName="hierChild5" presStyleCnt="0"/>
      <dgm:spPr/>
    </dgm:pt>
    <dgm:pt modelId="{2A9A5619-8C25-5948-A440-5FDB1C28516B}" type="pres">
      <dgm:prSet presAssocID="{948AD433-BAAC-1249-863F-A2396F55C8BD}" presName="Name10" presStyleLbl="parChTrans1D2" presStyleIdx="1" presStyleCnt="3"/>
      <dgm:spPr/>
    </dgm:pt>
    <dgm:pt modelId="{28C3ED1C-28E7-DB4A-9A9D-4D32BB33E6CE}" type="pres">
      <dgm:prSet presAssocID="{8CEA47F8-F67D-5348-ADD9-56D55388B23B}" presName="hierRoot2" presStyleCnt="0"/>
      <dgm:spPr/>
    </dgm:pt>
    <dgm:pt modelId="{D1801F72-39FD-F045-BA43-BFA36BBBFCFA}" type="pres">
      <dgm:prSet presAssocID="{8CEA47F8-F67D-5348-ADD9-56D55388B23B}" presName="composite2" presStyleCnt="0"/>
      <dgm:spPr/>
    </dgm:pt>
    <dgm:pt modelId="{67FAE907-4890-6D47-86DF-B16473722F65}" type="pres">
      <dgm:prSet presAssocID="{8CEA47F8-F67D-5348-ADD9-56D55388B23B}" presName="background2" presStyleLbl="node2" presStyleIdx="1" presStyleCnt="3"/>
      <dgm:spPr/>
    </dgm:pt>
    <dgm:pt modelId="{D90E1B1E-4CA6-A84B-982D-78D09C3B03D1}" type="pres">
      <dgm:prSet presAssocID="{8CEA47F8-F67D-5348-ADD9-56D55388B23B}" presName="text2" presStyleLbl="fgAcc2" presStyleIdx="1" presStyleCnt="3">
        <dgm:presLayoutVars>
          <dgm:chPref val="3"/>
        </dgm:presLayoutVars>
      </dgm:prSet>
      <dgm:spPr/>
    </dgm:pt>
    <dgm:pt modelId="{CC5ED4A1-002F-3340-AE0B-141E993196BF}" type="pres">
      <dgm:prSet presAssocID="{8CEA47F8-F67D-5348-ADD9-56D55388B23B}" presName="hierChild3" presStyleCnt="0"/>
      <dgm:spPr/>
    </dgm:pt>
    <dgm:pt modelId="{7D725646-E83A-AC48-B464-45F935D2F5E2}" type="pres">
      <dgm:prSet presAssocID="{6AA768A8-C5DA-BC48-9FB5-DE5D54C8DA16}" presName="Name10" presStyleLbl="parChTrans1D2" presStyleIdx="2" presStyleCnt="3"/>
      <dgm:spPr/>
    </dgm:pt>
    <dgm:pt modelId="{7C218533-2868-AC44-A91D-DEC6AEBFD00F}" type="pres">
      <dgm:prSet presAssocID="{A43AB9F2-9F53-2542-A464-1E3F55A6EFB9}" presName="hierRoot2" presStyleCnt="0"/>
      <dgm:spPr/>
    </dgm:pt>
    <dgm:pt modelId="{98DF6A3E-E94E-194F-992C-E58985C6501E}" type="pres">
      <dgm:prSet presAssocID="{A43AB9F2-9F53-2542-A464-1E3F55A6EFB9}" presName="composite2" presStyleCnt="0"/>
      <dgm:spPr/>
    </dgm:pt>
    <dgm:pt modelId="{4CD11BC6-B095-AB40-9DD9-C43E8C48206E}" type="pres">
      <dgm:prSet presAssocID="{A43AB9F2-9F53-2542-A464-1E3F55A6EFB9}" presName="background2" presStyleLbl="node2" presStyleIdx="2" presStyleCnt="3"/>
      <dgm:spPr/>
    </dgm:pt>
    <dgm:pt modelId="{0D82C2F1-384F-B34F-BDC5-A0E444A3E43F}" type="pres">
      <dgm:prSet presAssocID="{A43AB9F2-9F53-2542-A464-1E3F55A6EFB9}" presName="text2" presStyleLbl="fgAcc2" presStyleIdx="2" presStyleCnt="3">
        <dgm:presLayoutVars>
          <dgm:chPref val="3"/>
        </dgm:presLayoutVars>
      </dgm:prSet>
      <dgm:spPr/>
    </dgm:pt>
    <dgm:pt modelId="{B83A3769-BC4B-1240-AE8E-B17D3EF8CFE4}" type="pres">
      <dgm:prSet presAssocID="{A43AB9F2-9F53-2542-A464-1E3F55A6EFB9}" presName="hierChild3" presStyleCnt="0"/>
      <dgm:spPr/>
    </dgm:pt>
  </dgm:ptLst>
  <dgm:cxnLst>
    <dgm:cxn modelId="{90D8460E-0335-E94F-8E74-F4D84317CAB0}" type="presOf" srcId="{CA6CB5B8-646D-4449-925B-27BC762D7A0E}" destId="{4C70AE58-7FFD-3449-8441-3EADF59968D7}" srcOrd="0" destOrd="0" presId="urn:microsoft.com/office/officeart/2005/8/layout/hierarchy1"/>
    <dgm:cxn modelId="{D7C81C0F-CDCF-6F4C-A0E8-97A1BC6DB578}" srcId="{BF27796E-B769-324B-A06F-BECF6B3318EE}" destId="{A43AB9F2-9F53-2542-A464-1E3F55A6EFB9}" srcOrd="2" destOrd="0" parTransId="{6AA768A8-C5DA-BC48-9FB5-DE5D54C8DA16}" sibTransId="{6663672D-9457-0D40-BC8A-BEBAE17FA188}"/>
    <dgm:cxn modelId="{E845831C-878E-3945-AFB1-B825EAEF2BC8}" type="presOf" srcId="{62627372-1A44-404A-AF26-4F2EC0B392DB}" destId="{8B88ADC1-A189-8E44-85A3-174E9EC31095}" srcOrd="0" destOrd="0" presId="urn:microsoft.com/office/officeart/2005/8/layout/hierarchy1"/>
    <dgm:cxn modelId="{32E2891D-3A2C-8649-9381-C17F25360A20}" type="presOf" srcId="{930C3F6F-E9ED-694B-988B-C73D06AE0EA9}" destId="{A51BEA9C-64E4-8A4C-99DE-E17DD92AA40C}" srcOrd="0" destOrd="0" presId="urn:microsoft.com/office/officeart/2005/8/layout/hierarchy1"/>
    <dgm:cxn modelId="{558FE61E-240D-B140-8D7F-F82778A2D846}" type="presOf" srcId="{3C6D161C-9D1E-F54E-A507-C9EA6DC69644}" destId="{F92B6318-0696-3343-B0F9-2D5EE13FD93E}" srcOrd="0" destOrd="0" presId="urn:microsoft.com/office/officeart/2005/8/layout/hierarchy1"/>
    <dgm:cxn modelId="{4DB9023F-34D3-7F46-A0E9-CF967F119B94}" type="presOf" srcId="{4D5440C1-423E-DD4A-B741-06035CFA5380}" destId="{1743D96F-5DFA-6744-9213-5790B094EBF7}" srcOrd="0" destOrd="0" presId="urn:microsoft.com/office/officeart/2005/8/layout/hierarchy1"/>
    <dgm:cxn modelId="{B175B95B-13F6-B540-9E59-BAF94A338DC7}" type="presOf" srcId="{3CB8E3CE-FCD9-9545-8BF4-89C5B944C8D4}" destId="{7859B893-2E31-6546-9B76-5BFE434CA767}" srcOrd="0" destOrd="0" presId="urn:microsoft.com/office/officeart/2005/8/layout/hierarchy1"/>
    <dgm:cxn modelId="{A47F6A5F-500D-014E-8BEE-E29F562BC5D9}" type="presOf" srcId="{948AD433-BAAC-1249-863F-A2396F55C8BD}" destId="{2A9A5619-8C25-5948-A440-5FDB1C28516B}" srcOrd="0" destOrd="0" presId="urn:microsoft.com/office/officeart/2005/8/layout/hierarchy1"/>
    <dgm:cxn modelId="{58A45941-597D-5F4D-9AA8-01649988BC38}" type="presOf" srcId="{8CEA47F8-F67D-5348-ADD9-56D55388B23B}" destId="{D90E1B1E-4CA6-A84B-982D-78D09C3B03D1}" srcOrd="0" destOrd="0" presId="urn:microsoft.com/office/officeart/2005/8/layout/hierarchy1"/>
    <dgm:cxn modelId="{10C21945-3351-4D4F-8D05-F46DE7987B5B}" type="presOf" srcId="{BF27796E-B769-324B-A06F-BECF6B3318EE}" destId="{D55F4EA0-B90F-C947-BC6D-1E87EC5F17A6}" srcOrd="0" destOrd="0" presId="urn:microsoft.com/office/officeart/2005/8/layout/hierarchy1"/>
    <dgm:cxn modelId="{E8BA6F48-8F0B-B24E-B65D-65244105C882}" type="presOf" srcId="{A43AB9F2-9F53-2542-A464-1E3F55A6EFB9}" destId="{0D82C2F1-384F-B34F-BDC5-A0E444A3E43F}" srcOrd="0" destOrd="0" presId="urn:microsoft.com/office/officeart/2005/8/layout/hierarchy1"/>
    <dgm:cxn modelId="{51EB8874-B2EF-0B47-903C-057DF8E4A9AB}" type="presOf" srcId="{07FC204F-8836-E04A-A967-D53A325CF0D8}" destId="{9B50D49B-D5AC-6E4D-9A79-68F5BBDC4A72}" srcOrd="0" destOrd="0" presId="urn:microsoft.com/office/officeart/2005/8/layout/hierarchy1"/>
    <dgm:cxn modelId="{53250A55-11AC-CE4E-A0BA-C6CA919B01E8}" srcId="{3CB8E3CE-FCD9-9545-8BF4-89C5B944C8D4}" destId="{C3041350-7F87-384D-A939-C69B96A5D907}" srcOrd="1" destOrd="0" parTransId="{CD6A4D23-94FA-9D47-9A0F-4A83B1EB1CF9}" sibTransId="{E31D5538-0131-E948-9B00-5E6C7C13B76E}"/>
    <dgm:cxn modelId="{1D3F337D-4DD8-F749-B7C0-462A673B99B5}" srcId="{39E75FEC-A64E-A243-B0E0-AE27AF35E05D}" destId="{3CB8E3CE-FCD9-9545-8BF4-89C5B944C8D4}" srcOrd="1" destOrd="0" parTransId="{62627372-1A44-404A-AF26-4F2EC0B392DB}" sibTransId="{245E1F8F-F35E-0D4B-B9C8-754D308B5292}"/>
    <dgm:cxn modelId="{61C87E85-4D71-4D43-8E18-360226EC958F}" srcId="{930C3F6F-E9ED-694B-988B-C73D06AE0EA9}" destId="{BF27796E-B769-324B-A06F-BECF6B3318EE}" srcOrd="0" destOrd="0" parTransId="{99A180EF-FF39-314B-B44A-B0FD8CA90CB8}" sibTransId="{C5E90538-212F-F747-8C39-54E3DF0CE441}"/>
    <dgm:cxn modelId="{A720918D-1C6A-9544-B36F-82615D05C934}" type="presOf" srcId="{C3041350-7F87-384D-A939-C69B96A5D907}" destId="{8EC738DA-CA23-C940-A865-9F366D028B10}" srcOrd="0" destOrd="0" presId="urn:microsoft.com/office/officeart/2005/8/layout/hierarchy1"/>
    <dgm:cxn modelId="{6C3F0D99-E01C-B345-BFCF-578ECFAB0342}" type="presOf" srcId="{6AA768A8-C5DA-BC48-9FB5-DE5D54C8DA16}" destId="{7D725646-E83A-AC48-B464-45F935D2F5E2}" srcOrd="0" destOrd="0" presId="urn:microsoft.com/office/officeart/2005/8/layout/hierarchy1"/>
    <dgm:cxn modelId="{18B87BA0-0227-754F-A9B5-7FBFB4FE73E2}" type="presOf" srcId="{CD6A4D23-94FA-9D47-9A0F-4A83B1EB1CF9}" destId="{F7D11AB1-B500-A346-B459-176DE359FEB8}" srcOrd="0" destOrd="0" presId="urn:microsoft.com/office/officeart/2005/8/layout/hierarchy1"/>
    <dgm:cxn modelId="{918CCBAD-6D48-B24A-9FF6-519234F2C13F}" srcId="{BF27796E-B769-324B-A06F-BECF6B3318EE}" destId="{8CEA47F8-F67D-5348-ADD9-56D55388B23B}" srcOrd="1" destOrd="0" parTransId="{948AD433-BAAC-1249-863F-A2396F55C8BD}" sibTransId="{1E9ABB0E-A479-9748-8E21-E528BDB36531}"/>
    <dgm:cxn modelId="{259235C9-E94C-1C4E-8267-6F672E2A8863}" type="presOf" srcId="{39E75FEC-A64E-A243-B0E0-AE27AF35E05D}" destId="{446D791F-84B8-3C4F-89D8-5D866F0F26FE}" srcOrd="0" destOrd="0" presId="urn:microsoft.com/office/officeart/2005/8/layout/hierarchy1"/>
    <dgm:cxn modelId="{4ED181D0-9854-6A47-83E3-FBE7065FC427}" srcId="{3CB8E3CE-FCD9-9545-8BF4-89C5B944C8D4}" destId="{CA6CB5B8-646D-4449-925B-27BC762D7A0E}" srcOrd="0" destOrd="0" parTransId="{07FC204F-8836-E04A-A967-D53A325CF0D8}" sibTransId="{512AB100-FDF9-664C-B74B-E8768FBA7DD6}"/>
    <dgm:cxn modelId="{1E56A3D7-BF0A-8D40-B2AD-18B82B7BE06A}" srcId="{39E75FEC-A64E-A243-B0E0-AE27AF35E05D}" destId="{4D5440C1-423E-DD4A-B741-06035CFA5380}" srcOrd="0" destOrd="0" parTransId="{3C6D161C-9D1E-F54E-A507-C9EA6DC69644}" sibTransId="{EC75B3D7-4FF9-FB48-A526-5118F85B5E04}"/>
    <dgm:cxn modelId="{DE2D56F2-581A-234F-8101-AFF1D08D3E45}" type="presOf" srcId="{FC616800-B056-AD40-8EA1-79A769C7C88B}" destId="{A964A66A-5A01-014B-9699-2E8280C2CD8F}" srcOrd="0" destOrd="0" presId="urn:microsoft.com/office/officeart/2005/8/layout/hierarchy1"/>
    <dgm:cxn modelId="{2DF6F9FF-7A78-F24A-B0A8-0E87ED79787D}" srcId="{BF27796E-B769-324B-A06F-BECF6B3318EE}" destId="{39E75FEC-A64E-A243-B0E0-AE27AF35E05D}" srcOrd="0" destOrd="0" parTransId="{FC616800-B056-AD40-8EA1-79A769C7C88B}" sibTransId="{86745CAD-260C-B449-A030-D57E749C8241}"/>
    <dgm:cxn modelId="{962A8C48-C1F5-D24E-9812-AE5EE6D6304B}" type="presParOf" srcId="{A51BEA9C-64E4-8A4C-99DE-E17DD92AA40C}" destId="{5FB7ED2C-1DB7-F64A-99DC-255F24C9BDE1}" srcOrd="0" destOrd="0" presId="urn:microsoft.com/office/officeart/2005/8/layout/hierarchy1"/>
    <dgm:cxn modelId="{A88E80BD-5B50-FC4E-990B-9EED71A0D01E}" type="presParOf" srcId="{5FB7ED2C-1DB7-F64A-99DC-255F24C9BDE1}" destId="{186A7E65-6439-0240-B9DA-C90B7448EF25}" srcOrd="0" destOrd="0" presId="urn:microsoft.com/office/officeart/2005/8/layout/hierarchy1"/>
    <dgm:cxn modelId="{48B69FB1-DB6A-D140-A6C4-D21C3D5AD02C}" type="presParOf" srcId="{186A7E65-6439-0240-B9DA-C90B7448EF25}" destId="{FA4DF236-202A-4949-AFDE-17474E11ABE9}" srcOrd="0" destOrd="0" presId="urn:microsoft.com/office/officeart/2005/8/layout/hierarchy1"/>
    <dgm:cxn modelId="{D3E39972-34BF-894E-9E32-B43305F17C6A}" type="presParOf" srcId="{186A7E65-6439-0240-B9DA-C90B7448EF25}" destId="{D55F4EA0-B90F-C947-BC6D-1E87EC5F17A6}" srcOrd="1" destOrd="0" presId="urn:microsoft.com/office/officeart/2005/8/layout/hierarchy1"/>
    <dgm:cxn modelId="{633A8FAC-E5DA-B04C-8DB0-A5400ED67DFD}" type="presParOf" srcId="{5FB7ED2C-1DB7-F64A-99DC-255F24C9BDE1}" destId="{7E6E0A61-D59B-C546-A987-EE62F4E4530C}" srcOrd="1" destOrd="0" presId="urn:microsoft.com/office/officeart/2005/8/layout/hierarchy1"/>
    <dgm:cxn modelId="{66CA0C3A-BF17-D24C-8CBE-83E86EDD663A}" type="presParOf" srcId="{7E6E0A61-D59B-C546-A987-EE62F4E4530C}" destId="{A964A66A-5A01-014B-9699-2E8280C2CD8F}" srcOrd="0" destOrd="0" presId="urn:microsoft.com/office/officeart/2005/8/layout/hierarchy1"/>
    <dgm:cxn modelId="{7E18C339-A79F-814E-A3DD-961428040B33}" type="presParOf" srcId="{7E6E0A61-D59B-C546-A987-EE62F4E4530C}" destId="{34A6A1E3-79FF-914C-9351-1B5D59AE54DA}" srcOrd="1" destOrd="0" presId="urn:microsoft.com/office/officeart/2005/8/layout/hierarchy1"/>
    <dgm:cxn modelId="{34E36897-F6B8-7742-8BE5-4D978DF14555}" type="presParOf" srcId="{34A6A1E3-79FF-914C-9351-1B5D59AE54DA}" destId="{DD6D0EC9-9622-B04C-931A-0FE6CD0F1AF7}" srcOrd="0" destOrd="0" presId="urn:microsoft.com/office/officeart/2005/8/layout/hierarchy1"/>
    <dgm:cxn modelId="{A8B945E8-57C3-9E4C-A5A0-9F0106F6B065}" type="presParOf" srcId="{DD6D0EC9-9622-B04C-931A-0FE6CD0F1AF7}" destId="{CD1DBD11-11B3-DE48-9E83-57E9D1B285E8}" srcOrd="0" destOrd="0" presId="urn:microsoft.com/office/officeart/2005/8/layout/hierarchy1"/>
    <dgm:cxn modelId="{715CA253-6004-6245-A11C-80CB910E78AD}" type="presParOf" srcId="{DD6D0EC9-9622-B04C-931A-0FE6CD0F1AF7}" destId="{446D791F-84B8-3C4F-89D8-5D866F0F26FE}" srcOrd="1" destOrd="0" presId="urn:microsoft.com/office/officeart/2005/8/layout/hierarchy1"/>
    <dgm:cxn modelId="{4BA449E8-48E8-5F42-B346-8EE58C989279}" type="presParOf" srcId="{34A6A1E3-79FF-914C-9351-1B5D59AE54DA}" destId="{E0C42EAD-ACF4-3940-9586-250E21A636A1}" srcOrd="1" destOrd="0" presId="urn:microsoft.com/office/officeart/2005/8/layout/hierarchy1"/>
    <dgm:cxn modelId="{44C15974-7D9F-484D-9158-BF2015BD2EC1}" type="presParOf" srcId="{E0C42EAD-ACF4-3940-9586-250E21A636A1}" destId="{F92B6318-0696-3343-B0F9-2D5EE13FD93E}" srcOrd="0" destOrd="0" presId="urn:microsoft.com/office/officeart/2005/8/layout/hierarchy1"/>
    <dgm:cxn modelId="{5B9EFFED-9A6E-CA40-AD96-458362FFEA04}" type="presParOf" srcId="{E0C42EAD-ACF4-3940-9586-250E21A636A1}" destId="{E38E7509-4DD7-9E4A-A630-ACA09E4407F2}" srcOrd="1" destOrd="0" presId="urn:microsoft.com/office/officeart/2005/8/layout/hierarchy1"/>
    <dgm:cxn modelId="{DCBEEE23-F589-5847-B942-0E272AD8FA52}" type="presParOf" srcId="{E38E7509-4DD7-9E4A-A630-ACA09E4407F2}" destId="{AB1DF03D-94D7-A14B-BAE0-BB47673FDFAD}" srcOrd="0" destOrd="0" presId="urn:microsoft.com/office/officeart/2005/8/layout/hierarchy1"/>
    <dgm:cxn modelId="{AC20C711-064C-A141-B370-4A47D2121A4A}" type="presParOf" srcId="{AB1DF03D-94D7-A14B-BAE0-BB47673FDFAD}" destId="{90C689BB-8F2A-9D46-A7A5-F064EF116243}" srcOrd="0" destOrd="0" presId="urn:microsoft.com/office/officeart/2005/8/layout/hierarchy1"/>
    <dgm:cxn modelId="{66C8A494-8F6F-6C42-A031-344CE008FE20}" type="presParOf" srcId="{AB1DF03D-94D7-A14B-BAE0-BB47673FDFAD}" destId="{1743D96F-5DFA-6744-9213-5790B094EBF7}" srcOrd="1" destOrd="0" presId="urn:microsoft.com/office/officeart/2005/8/layout/hierarchy1"/>
    <dgm:cxn modelId="{142732AD-9479-7545-BA2A-A733A3554AF9}" type="presParOf" srcId="{E38E7509-4DD7-9E4A-A630-ACA09E4407F2}" destId="{931F2607-CDA8-724A-B684-242F1F75898F}" srcOrd="1" destOrd="0" presId="urn:microsoft.com/office/officeart/2005/8/layout/hierarchy1"/>
    <dgm:cxn modelId="{CB9CA7B0-C6FC-BB41-A8D3-F0845A4A02DC}" type="presParOf" srcId="{E0C42EAD-ACF4-3940-9586-250E21A636A1}" destId="{8B88ADC1-A189-8E44-85A3-174E9EC31095}" srcOrd="2" destOrd="0" presId="urn:microsoft.com/office/officeart/2005/8/layout/hierarchy1"/>
    <dgm:cxn modelId="{BFAAC022-D64A-5746-9017-13D1EA936B26}" type="presParOf" srcId="{E0C42EAD-ACF4-3940-9586-250E21A636A1}" destId="{B0550150-B358-5C4A-A0D4-6A875622FD98}" srcOrd="3" destOrd="0" presId="urn:microsoft.com/office/officeart/2005/8/layout/hierarchy1"/>
    <dgm:cxn modelId="{EF90D2DD-25D1-5D4B-9B18-A35BA5750252}" type="presParOf" srcId="{B0550150-B358-5C4A-A0D4-6A875622FD98}" destId="{B9273567-99B7-2849-A5DE-910DA6A1444B}" srcOrd="0" destOrd="0" presId="urn:microsoft.com/office/officeart/2005/8/layout/hierarchy1"/>
    <dgm:cxn modelId="{D5EED9FB-7965-C54B-99E9-F3D92132575E}" type="presParOf" srcId="{B9273567-99B7-2849-A5DE-910DA6A1444B}" destId="{31C7AA3D-BF42-A14C-8FB4-D9D595E049EA}" srcOrd="0" destOrd="0" presId="urn:microsoft.com/office/officeart/2005/8/layout/hierarchy1"/>
    <dgm:cxn modelId="{B19C9480-EEEA-7848-87F5-5B6F84BB2A2A}" type="presParOf" srcId="{B9273567-99B7-2849-A5DE-910DA6A1444B}" destId="{7859B893-2E31-6546-9B76-5BFE434CA767}" srcOrd="1" destOrd="0" presId="urn:microsoft.com/office/officeart/2005/8/layout/hierarchy1"/>
    <dgm:cxn modelId="{57454E93-1C97-8841-83C1-EB777CB084AA}" type="presParOf" srcId="{B0550150-B358-5C4A-A0D4-6A875622FD98}" destId="{AC9CE80F-849A-824A-AD3B-D5DF72A5F401}" srcOrd="1" destOrd="0" presId="urn:microsoft.com/office/officeart/2005/8/layout/hierarchy1"/>
    <dgm:cxn modelId="{187D10B8-F982-8C42-BDDF-55E3E272380C}" type="presParOf" srcId="{AC9CE80F-849A-824A-AD3B-D5DF72A5F401}" destId="{9B50D49B-D5AC-6E4D-9A79-68F5BBDC4A72}" srcOrd="0" destOrd="0" presId="urn:microsoft.com/office/officeart/2005/8/layout/hierarchy1"/>
    <dgm:cxn modelId="{113AE134-B6D3-D940-9A2E-B88813542C4E}" type="presParOf" srcId="{AC9CE80F-849A-824A-AD3B-D5DF72A5F401}" destId="{8EEDED10-9A6A-414E-891C-366BC0E2EE2D}" srcOrd="1" destOrd="0" presId="urn:microsoft.com/office/officeart/2005/8/layout/hierarchy1"/>
    <dgm:cxn modelId="{6290ED28-B173-8E4E-86B1-83ABCCDEC796}" type="presParOf" srcId="{8EEDED10-9A6A-414E-891C-366BC0E2EE2D}" destId="{65DC9038-9492-0444-AFB4-7B65E83519A0}" srcOrd="0" destOrd="0" presId="urn:microsoft.com/office/officeart/2005/8/layout/hierarchy1"/>
    <dgm:cxn modelId="{3CDF7832-9259-3C44-A184-379082B97C1A}" type="presParOf" srcId="{65DC9038-9492-0444-AFB4-7B65E83519A0}" destId="{8F18D1BC-076C-BD4D-A862-3EB29B539A1C}" srcOrd="0" destOrd="0" presId="urn:microsoft.com/office/officeart/2005/8/layout/hierarchy1"/>
    <dgm:cxn modelId="{0A930A47-66B0-E44F-A090-43625F258E97}" type="presParOf" srcId="{65DC9038-9492-0444-AFB4-7B65E83519A0}" destId="{4C70AE58-7FFD-3449-8441-3EADF59968D7}" srcOrd="1" destOrd="0" presId="urn:microsoft.com/office/officeart/2005/8/layout/hierarchy1"/>
    <dgm:cxn modelId="{5C9963B5-3225-D941-89DC-80DCD84CCA58}" type="presParOf" srcId="{8EEDED10-9A6A-414E-891C-366BC0E2EE2D}" destId="{7554A474-2DFA-7C42-8B68-86E7E16853E6}" srcOrd="1" destOrd="0" presId="urn:microsoft.com/office/officeart/2005/8/layout/hierarchy1"/>
    <dgm:cxn modelId="{F993AFF5-3154-5845-A1AE-FA1B0096F355}" type="presParOf" srcId="{AC9CE80F-849A-824A-AD3B-D5DF72A5F401}" destId="{F7D11AB1-B500-A346-B459-176DE359FEB8}" srcOrd="2" destOrd="0" presId="urn:microsoft.com/office/officeart/2005/8/layout/hierarchy1"/>
    <dgm:cxn modelId="{EEEBB3FC-2A87-2B48-B1FD-1C1AE8841B74}" type="presParOf" srcId="{AC9CE80F-849A-824A-AD3B-D5DF72A5F401}" destId="{0DB79F13-E350-8F48-BD37-24DCA0F9639E}" srcOrd="3" destOrd="0" presId="urn:microsoft.com/office/officeart/2005/8/layout/hierarchy1"/>
    <dgm:cxn modelId="{017FC427-9ECA-7A45-9EFB-2D8A8871B38E}" type="presParOf" srcId="{0DB79F13-E350-8F48-BD37-24DCA0F9639E}" destId="{578C7DB2-A724-A648-90D7-4F688D3221E8}" srcOrd="0" destOrd="0" presId="urn:microsoft.com/office/officeart/2005/8/layout/hierarchy1"/>
    <dgm:cxn modelId="{62E69D37-F132-704B-8D87-8F10FBC43B34}" type="presParOf" srcId="{578C7DB2-A724-A648-90D7-4F688D3221E8}" destId="{E0DDD8F0-99EC-9340-9595-A07A11B905C6}" srcOrd="0" destOrd="0" presId="urn:microsoft.com/office/officeart/2005/8/layout/hierarchy1"/>
    <dgm:cxn modelId="{AD37C381-5E2F-D743-A97F-6480CEACE347}" type="presParOf" srcId="{578C7DB2-A724-A648-90D7-4F688D3221E8}" destId="{8EC738DA-CA23-C940-A865-9F366D028B10}" srcOrd="1" destOrd="0" presId="urn:microsoft.com/office/officeart/2005/8/layout/hierarchy1"/>
    <dgm:cxn modelId="{50B31460-2CB2-4D4C-ACCF-1EE446FCA111}" type="presParOf" srcId="{0DB79F13-E350-8F48-BD37-24DCA0F9639E}" destId="{6763BE6A-A6E0-1E4B-B025-E6A4B9E2E1A1}" srcOrd="1" destOrd="0" presId="urn:microsoft.com/office/officeart/2005/8/layout/hierarchy1"/>
    <dgm:cxn modelId="{963AD4FA-8273-3D43-A071-448DECA0F80A}" type="presParOf" srcId="{7E6E0A61-D59B-C546-A987-EE62F4E4530C}" destId="{2A9A5619-8C25-5948-A440-5FDB1C28516B}" srcOrd="2" destOrd="0" presId="urn:microsoft.com/office/officeart/2005/8/layout/hierarchy1"/>
    <dgm:cxn modelId="{A0A4FC5C-4F75-264D-9261-8ED2468D607A}" type="presParOf" srcId="{7E6E0A61-D59B-C546-A987-EE62F4E4530C}" destId="{28C3ED1C-28E7-DB4A-9A9D-4D32BB33E6CE}" srcOrd="3" destOrd="0" presId="urn:microsoft.com/office/officeart/2005/8/layout/hierarchy1"/>
    <dgm:cxn modelId="{5B6DD385-B6B2-644A-AA75-B82F79F5A1F9}" type="presParOf" srcId="{28C3ED1C-28E7-DB4A-9A9D-4D32BB33E6CE}" destId="{D1801F72-39FD-F045-BA43-BFA36BBBFCFA}" srcOrd="0" destOrd="0" presId="urn:microsoft.com/office/officeart/2005/8/layout/hierarchy1"/>
    <dgm:cxn modelId="{E77E6BA3-D0C6-2441-B2C7-2A04E7BAE3A9}" type="presParOf" srcId="{D1801F72-39FD-F045-BA43-BFA36BBBFCFA}" destId="{67FAE907-4890-6D47-86DF-B16473722F65}" srcOrd="0" destOrd="0" presId="urn:microsoft.com/office/officeart/2005/8/layout/hierarchy1"/>
    <dgm:cxn modelId="{F977EFFE-25C5-3942-9F9D-2B328842966E}" type="presParOf" srcId="{D1801F72-39FD-F045-BA43-BFA36BBBFCFA}" destId="{D90E1B1E-4CA6-A84B-982D-78D09C3B03D1}" srcOrd="1" destOrd="0" presId="urn:microsoft.com/office/officeart/2005/8/layout/hierarchy1"/>
    <dgm:cxn modelId="{8BA07902-D1D7-7E4B-B7ED-569EA734F3DA}" type="presParOf" srcId="{28C3ED1C-28E7-DB4A-9A9D-4D32BB33E6CE}" destId="{CC5ED4A1-002F-3340-AE0B-141E993196BF}" srcOrd="1" destOrd="0" presId="urn:microsoft.com/office/officeart/2005/8/layout/hierarchy1"/>
    <dgm:cxn modelId="{562DBFB0-63EA-DD41-BAF2-C2957805CFFD}" type="presParOf" srcId="{7E6E0A61-D59B-C546-A987-EE62F4E4530C}" destId="{7D725646-E83A-AC48-B464-45F935D2F5E2}" srcOrd="4" destOrd="0" presId="urn:microsoft.com/office/officeart/2005/8/layout/hierarchy1"/>
    <dgm:cxn modelId="{354E4964-7DB3-4446-BEAC-8866BD637A9F}" type="presParOf" srcId="{7E6E0A61-D59B-C546-A987-EE62F4E4530C}" destId="{7C218533-2868-AC44-A91D-DEC6AEBFD00F}" srcOrd="5" destOrd="0" presId="urn:microsoft.com/office/officeart/2005/8/layout/hierarchy1"/>
    <dgm:cxn modelId="{278B6A86-4A5E-534D-B83D-F629402C821C}" type="presParOf" srcId="{7C218533-2868-AC44-A91D-DEC6AEBFD00F}" destId="{98DF6A3E-E94E-194F-992C-E58985C6501E}" srcOrd="0" destOrd="0" presId="urn:microsoft.com/office/officeart/2005/8/layout/hierarchy1"/>
    <dgm:cxn modelId="{B7C80385-6AE4-9442-92F0-071ABF0ECAFF}" type="presParOf" srcId="{98DF6A3E-E94E-194F-992C-E58985C6501E}" destId="{4CD11BC6-B095-AB40-9DD9-C43E8C48206E}" srcOrd="0" destOrd="0" presId="urn:microsoft.com/office/officeart/2005/8/layout/hierarchy1"/>
    <dgm:cxn modelId="{3A61A023-64E6-9548-8D01-91ACBAA9AC9E}" type="presParOf" srcId="{98DF6A3E-E94E-194F-992C-E58985C6501E}" destId="{0D82C2F1-384F-B34F-BDC5-A0E444A3E43F}" srcOrd="1" destOrd="0" presId="urn:microsoft.com/office/officeart/2005/8/layout/hierarchy1"/>
    <dgm:cxn modelId="{873EACAA-5CCC-E14E-9C57-93F405B04017}" type="presParOf" srcId="{7C218533-2868-AC44-A91D-DEC6AEBFD00F}" destId="{B83A3769-BC4B-1240-AE8E-B17D3EF8CFE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725646-E83A-AC48-B464-45F935D2F5E2}">
      <dsp:nvSpPr>
        <dsp:cNvPr id="0" name=""/>
        <dsp:cNvSpPr/>
      </dsp:nvSpPr>
      <dsp:spPr>
        <a:xfrm>
          <a:off x="5992446" y="827325"/>
          <a:ext cx="1586103" cy="377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201"/>
              </a:lnTo>
              <a:lnTo>
                <a:pt x="1586103" y="257201"/>
              </a:lnTo>
              <a:lnTo>
                <a:pt x="1586103" y="3774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9A5619-8C25-5948-A440-5FDB1C28516B}">
      <dsp:nvSpPr>
        <dsp:cNvPr id="0" name=""/>
        <dsp:cNvSpPr/>
      </dsp:nvSpPr>
      <dsp:spPr>
        <a:xfrm>
          <a:off x="5946726" y="827325"/>
          <a:ext cx="91440" cy="3774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74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D11AB1-B500-A346-B459-176DE359FEB8}">
      <dsp:nvSpPr>
        <dsp:cNvPr id="0" name=""/>
        <dsp:cNvSpPr/>
      </dsp:nvSpPr>
      <dsp:spPr>
        <a:xfrm>
          <a:off x="5199394" y="3230272"/>
          <a:ext cx="793051" cy="377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201"/>
              </a:lnTo>
              <a:lnTo>
                <a:pt x="793051" y="257201"/>
              </a:lnTo>
              <a:lnTo>
                <a:pt x="793051" y="3774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50D49B-D5AC-6E4D-9A79-68F5BBDC4A72}">
      <dsp:nvSpPr>
        <dsp:cNvPr id="0" name=""/>
        <dsp:cNvSpPr/>
      </dsp:nvSpPr>
      <dsp:spPr>
        <a:xfrm>
          <a:off x="4406342" y="3230272"/>
          <a:ext cx="793051" cy="377420"/>
        </a:xfrm>
        <a:custGeom>
          <a:avLst/>
          <a:gdLst/>
          <a:ahLst/>
          <a:cxnLst/>
          <a:rect l="0" t="0" r="0" b="0"/>
          <a:pathLst>
            <a:path>
              <a:moveTo>
                <a:pt x="793051" y="0"/>
              </a:moveTo>
              <a:lnTo>
                <a:pt x="793051" y="257201"/>
              </a:lnTo>
              <a:lnTo>
                <a:pt x="0" y="257201"/>
              </a:lnTo>
              <a:lnTo>
                <a:pt x="0" y="3774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88ADC1-A189-8E44-85A3-174E9EC31095}">
      <dsp:nvSpPr>
        <dsp:cNvPr id="0" name=""/>
        <dsp:cNvSpPr/>
      </dsp:nvSpPr>
      <dsp:spPr>
        <a:xfrm>
          <a:off x="4406342" y="2028798"/>
          <a:ext cx="793051" cy="377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201"/>
              </a:lnTo>
              <a:lnTo>
                <a:pt x="793051" y="257201"/>
              </a:lnTo>
              <a:lnTo>
                <a:pt x="793051" y="3774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2B6318-0696-3343-B0F9-2D5EE13FD93E}">
      <dsp:nvSpPr>
        <dsp:cNvPr id="0" name=""/>
        <dsp:cNvSpPr/>
      </dsp:nvSpPr>
      <dsp:spPr>
        <a:xfrm>
          <a:off x="3613291" y="2028798"/>
          <a:ext cx="793051" cy="377420"/>
        </a:xfrm>
        <a:custGeom>
          <a:avLst/>
          <a:gdLst/>
          <a:ahLst/>
          <a:cxnLst/>
          <a:rect l="0" t="0" r="0" b="0"/>
          <a:pathLst>
            <a:path>
              <a:moveTo>
                <a:pt x="793051" y="0"/>
              </a:moveTo>
              <a:lnTo>
                <a:pt x="793051" y="257201"/>
              </a:lnTo>
              <a:lnTo>
                <a:pt x="0" y="257201"/>
              </a:lnTo>
              <a:lnTo>
                <a:pt x="0" y="3774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64A66A-5A01-014B-9699-2E8280C2CD8F}">
      <dsp:nvSpPr>
        <dsp:cNvPr id="0" name=""/>
        <dsp:cNvSpPr/>
      </dsp:nvSpPr>
      <dsp:spPr>
        <a:xfrm>
          <a:off x="4406342" y="827325"/>
          <a:ext cx="1586103" cy="377420"/>
        </a:xfrm>
        <a:custGeom>
          <a:avLst/>
          <a:gdLst/>
          <a:ahLst/>
          <a:cxnLst/>
          <a:rect l="0" t="0" r="0" b="0"/>
          <a:pathLst>
            <a:path>
              <a:moveTo>
                <a:pt x="1586103" y="0"/>
              </a:moveTo>
              <a:lnTo>
                <a:pt x="1586103" y="257201"/>
              </a:lnTo>
              <a:lnTo>
                <a:pt x="0" y="257201"/>
              </a:lnTo>
              <a:lnTo>
                <a:pt x="0" y="3774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4DF236-202A-4949-AFDE-17474E11ABE9}">
      <dsp:nvSpPr>
        <dsp:cNvPr id="0" name=""/>
        <dsp:cNvSpPr/>
      </dsp:nvSpPr>
      <dsp:spPr>
        <a:xfrm>
          <a:off x="5343585" y="3272"/>
          <a:ext cx="1297721" cy="8240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5F4EA0-B90F-C947-BC6D-1E87EC5F17A6}">
      <dsp:nvSpPr>
        <dsp:cNvPr id="0" name=""/>
        <dsp:cNvSpPr/>
      </dsp:nvSpPr>
      <dsp:spPr>
        <a:xfrm>
          <a:off x="5487776" y="140254"/>
          <a:ext cx="1297721" cy="8240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Registered Companies</a:t>
          </a:r>
        </a:p>
      </dsp:txBody>
      <dsp:txXfrm>
        <a:off x="5511912" y="164390"/>
        <a:ext cx="1249449" cy="775780"/>
      </dsp:txXfrm>
    </dsp:sp>
    <dsp:sp modelId="{CD1DBD11-11B3-DE48-9E83-57E9D1B285E8}">
      <dsp:nvSpPr>
        <dsp:cNvPr id="0" name=""/>
        <dsp:cNvSpPr/>
      </dsp:nvSpPr>
      <dsp:spPr>
        <a:xfrm>
          <a:off x="3757482" y="1204746"/>
          <a:ext cx="1297721" cy="8240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46D791F-84B8-3C4F-89D8-5D866F0F26FE}">
      <dsp:nvSpPr>
        <dsp:cNvPr id="0" name=""/>
        <dsp:cNvSpPr/>
      </dsp:nvSpPr>
      <dsp:spPr>
        <a:xfrm>
          <a:off x="3901673" y="1341727"/>
          <a:ext cx="1297721" cy="8240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Company Limited by Shares</a:t>
          </a:r>
        </a:p>
      </dsp:txBody>
      <dsp:txXfrm>
        <a:off x="3925809" y="1365863"/>
        <a:ext cx="1249449" cy="775780"/>
      </dsp:txXfrm>
    </dsp:sp>
    <dsp:sp modelId="{90C689BB-8F2A-9D46-A7A5-F064EF116243}">
      <dsp:nvSpPr>
        <dsp:cNvPr id="0" name=""/>
        <dsp:cNvSpPr/>
      </dsp:nvSpPr>
      <dsp:spPr>
        <a:xfrm>
          <a:off x="2964430" y="2406219"/>
          <a:ext cx="1297721" cy="8240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743D96F-5DFA-6744-9213-5790B094EBF7}">
      <dsp:nvSpPr>
        <dsp:cNvPr id="0" name=""/>
        <dsp:cNvSpPr/>
      </dsp:nvSpPr>
      <dsp:spPr>
        <a:xfrm>
          <a:off x="3108621" y="2543201"/>
          <a:ext cx="1297721" cy="8240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Private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(Ltd)</a:t>
          </a:r>
        </a:p>
      </dsp:txBody>
      <dsp:txXfrm>
        <a:off x="3132757" y="2567337"/>
        <a:ext cx="1249449" cy="775780"/>
      </dsp:txXfrm>
    </dsp:sp>
    <dsp:sp modelId="{31C7AA3D-BF42-A14C-8FB4-D9D595E049EA}">
      <dsp:nvSpPr>
        <dsp:cNvPr id="0" name=""/>
        <dsp:cNvSpPr/>
      </dsp:nvSpPr>
      <dsp:spPr>
        <a:xfrm>
          <a:off x="4550533" y="2406219"/>
          <a:ext cx="1297721" cy="8240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859B893-2E31-6546-9B76-5BFE434CA767}">
      <dsp:nvSpPr>
        <dsp:cNvPr id="0" name=""/>
        <dsp:cNvSpPr/>
      </dsp:nvSpPr>
      <dsp:spPr>
        <a:xfrm>
          <a:off x="4694725" y="2543201"/>
          <a:ext cx="1297721" cy="8240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Public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(PLC)</a:t>
          </a:r>
        </a:p>
      </dsp:txBody>
      <dsp:txXfrm>
        <a:off x="4718861" y="2567337"/>
        <a:ext cx="1249449" cy="775780"/>
      </dsp:txXfrm>
    </dsp:sp>
    <dsp:sp modelId="{8F18D1BC-076C-BD4D-A862-3EB29B539A1C}">
      <dsp:nvSpPr>
        <dsp:cNvPr id="0" name=""/>
        <dsp:cNvSpPr/>
      </dsp:nvSpPr>
      <dsp:spPr>
        <a:xfrm>
          <a:off x="3757482" y="3607692"/>
          <a:ext cx="1297721" cy="8240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C70AE58-7FFD-3449-8441-3EADF59968D7}">
      <dsp:nvSpPr>
        <dsp:cNvPr id="0" name=""/>
        <dsp:cNvSpPr/>
      </dsp:nvSpPr>
      <dsp:spPr>
        <a:xfrm>
          <a:off x="3901673" y="3744674"/>
          <a:ext cx="1297721" cy="8240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Unquoted</a:t>
          </a:r>
        </a:p>
      </dsp:txBody>
      <dsp:txXfrm>
        <a:off x="3925809" y="3768810"/>
        <a:ext cx="1249449" cy="775780"/>
      </dsp:txXfrm>
    </dsp:sp>
    <dsp:sp modelId="{E0DDD8F0-99EC-9340-9595-A07A11B905C6}">
      <dsp:nvSpPr>
        <dsp:cNvPr id="0" name=""/>
        <dsp:cNvSpPr/>
      </dsp:nvSpPr>
      <dsp:spPr>
        <a:xfrm>
          <a:off x="5343585" y="3607692"/>
          <a:ext cx="1297721" cy="8240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EC738DA-CA23-C940-A865-9F366D028B10}">
      <dsp:nvSpPr>
        <dsp:cNvPr id="0" name=""/>
        <dsp:cNvSpPr/>
      </dsp:nvSpPr>
      <dsp:spPr>
        <a:xfrm>
          <a:off x="5487776" y="3744674"/>
          <a:ext cx="1297721" cy="8240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Quoted</a:t>
          </a:r>
        </a:p>
      </dsp:txBody>
      <dsp:txXfrm>
        <a:off x="5511912" y="3768810"/>
        <a:ext cx="1249449" cy="775780"/>
      </dsp:txXfrm>
    </dsp:sp>
    <dsp:sp modelId="{67FAE907-4890-6D47-86DF-B16473722F65}">
      <dsp:nvSpPr>
        <dsp:cNvPr id="0" name=""/>
        <dsp:cNvSpPr/>
      </dsp:nvSpPr>
      <dsp:spPr>
        <a:xfrm>
          <a:off x="5343585" y="1204746"/>
          <a:ext cx="1297721" cy="8240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90E1B1E-4CA6-A84B-982D-78D09C3B03D1}">
      <dsp:nvSpPr>
        <dsp:cNvPr id="0" name=""/>
        <dsp:cNvSpPr/>
      </dsp:nvSpPr>
      <dsp:spPr>
        <a:xfrm>
          <a:off x="5487776" y="1341727"/>
          <a:ext cx="1297721" cy="8240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Company Limited by Guarantee (private)</a:t>
          </a:r>
        </a:p>
      </dsp:txBody>
      <dsp:txXfrm>
        <a:off x="5511912" y="1365863"/>
        <a:ext cx="1249449" cy="775780"/>
      </dsp:txXfrm>
    </dsp:sp>
    <dsp:sp modelId="{4CD11BC6-B095-AB40-9DD9-C43E8C48206E}">
      <dsp:nvSpPr>
        <dsp:cNvPr id="0" name=""/>
        <dsp:cNvSpPr/>
      </dsp:nvSpPr>
      <dsp:spPr>
        <a:xfrm>
          <a:off x="6929689" y="1204746"/>
          <a:ext cx="1297721" cy="8240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82C2F1-384F-B34F-BDC5-A0E444A3E43F}">
      <dsp:nvSpPr>
        <dsp:cNvPr id="0" name=""/>
        <dsp:cNvSpPr/>
      </dsp:nvSpPr>
      <dsp:spPr>
        <a:xfrm>
          <a:off x="7073880" y="1341727"/>
          <a:ext cx="1297721" cy="8240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Unlimited Company (private)</a:t>
          </a:r>
        </a:p>
      </dsp:txBody>
      <dsp:txXfrm>
        <a:off x="7098016" y="1365863"/>
        <a:ext cx="1249449" cy="775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CEC3D-96F7-401F-9673-3EE7F75C9C5B}" type="datetimeFigureOut">
              <a:rPr lang="en-US"/>
              <a:pPr/>
              <a:t>1/18/2024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ED8CD-4E4C-49AC-BDC6-2963BA49E54F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3417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32BCF4-D26D-4DAF-9F57-FE1E61FE7935}" type="datetimeFigureOut">
              <a:rPr lang="en-US"/>
              <a:pPr/>
              <a:t>1/18/2024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B91549-43BF-425A-AF25-75262019208C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39286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91549-43BF-425A-AF25-75262019208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784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91549-43BF-425A-AF25-75262019208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5360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91549-43BF-425A-AF25-75262019208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472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91549-43BF-425A-AF25-75262019208C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2797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91549-43BF-425A-AF25-75262019208C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7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91549-43BF-425A-AF25-75262019208C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0757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91549-43BF-425A-AF25-75262019208C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0872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91549-43BF-425A-AF25-75262019208C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5422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91549-43BF-425A-AF25-75262019208C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985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91549-43BF-425A-AF25-75262019208C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002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91549-43BF-425A-AF25-75262019208C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489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91549-43BF-425A-AF25-75262019208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1712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91549-43BF-425A-AF25-75262019208C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95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91549-43BF-425A-AF25-75262019208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209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91549-43BF-425A-AF25-75262019208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56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91549-43BF-425A-AF25-75262019208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928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91549-43BF-425A-AF25-75262019208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4570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91549-43BF-425A-AF25-75262019208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764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91549-43BF-425A-AF25-75262019208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822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91549-43BF-425A-AF25-75262019208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452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11884104" cy="87782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8882" y="3034554"/>
            <a:ext cx="10665222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F996-110C-44A0-BA0F-933B12477465}" type="datetime1">
              <a:rPr lang="en-US" smtClean="0"/>
              <a:pPr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11884104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315411" y="2048256"/>
            <a:ext cx="4568694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2039112"/>
            <a:ext cx="6094413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771174" y="188260"/>
            <a:ext cx="2844059" cy="365125"/>
          </a:xfrm>
        </p:spPr>
        <p:txBody>
          <a:bodyPr/>
          <a:lstStyle/>
          <a:p>
            <a:fld id="{45EFF1E4-DB1C-4B1F-9C9C-425747B150D8}" type="datetime1">
              <a:rPr lang="en-US" smtClean="0"/>
              <a:pPr/>
              <a:t>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11884104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8882" y="5002306"/>
            <a:ext cx="10665222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B14C-6B43-4F6C-B881-62360E4035C6}" type="datetime1">
              <a:rPr lang="en-US" smtClean="0"/>
              <a:pPr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235811" y="1129553"/>
            <a:ext cx="10648293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Drag picture to placeholder or click icon to add</a:t>
            </a:r>
            <a:endParaRPr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11884104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8882" y="5002306"/>
            <a:ext cx="10665222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71174" y="188260"/>
            <a:ext cx="2844059" cy="365125"/>
          </a:xfrm>
        </p:spPr>
        <p:txBody>
          <a:bodyPr/>
          <a:lstStyle/>
          <a:p>
            <a:fld id="{CFE1B14C-6B43-4F6C-B881-62360E4035C6}" type="datetime1">
              <a:rPr lang="en-US" smtClean="0"/>
              <a:pPr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235811" y="1129553"/>
            <a:ext cx="531432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569777" y="1129553"/>
            <a:ext cx="531432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Drag picture to placeholder or click icon to add</a:t>
            </a:r>
            <a:endParaRPr/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11884104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8882" y="5002306"/>
            <a:ext cx="10665222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71174" y="188260"/>
            <a:ext cx="2844059" cy="365125"/>
          </a:xfrm>
        </p:spPr>
        <p:txBody>
          <a:bodyPr/>
          <a:lstStyle/>
          <a:p>
            <a:fld id="{CFE1B14C-6B43-4F6C-B881-62360E4035C6}" type="datetime1">
              <a:rPr lang="en-US" smtClean="0"/>
              <a:pPr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235811" y="1129553"/>
            <a:ext cx="8800332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10055781" y="1129553"/>
            <a:ext cx="1828324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10055781" y="2629169"/>
            <a:ext cx="1828324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Drag picture to placeholder or click icon to add</a:t>
            </a:r>
            <a:endParaRPr/>
          </a:p>
        </p:txBody>
      </p: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6E8E-2596-4E43-8BF7-592B0F2B411C}" type="datetime1">
              <a:rPr lang="en-US" smtClean="0"/>
              <a:pPr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47297" y="1129554"/>
            <a:ext cx="1218883" cy="5533278"/>
          </a:xfrm>
        </p:spPr>
        <p:txBody>
          <a:bodyPr vert="eaVert" lIns="274320" tIns="685800" bIns="685800"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9745" y="1734671"/>
            <a:ext cx="8566035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42075-923D-4AA7-BA43-DBE4076DC15B}" type="datetime1">
              <a:rPr lang="en-US" smtClean="0"/>
              <a:pPr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9FD16-C6F1-4995-82FA-48BAA8284A82}" type="datetime1">
              <a:rPr lang="en-US" smtClean="0"/>
              <a:pPr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11884104" cy="9144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8882" y="5943600"/>
            <a:ext cx="10665222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B14C-6B43-4F6C-B881-62360E4035C6}" type="datetime1">
              <a:rPr lang="en-US" smtClean="0"/>
              <a:pPr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235811" y="1129553"/>
            <a:ext cx="10648293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Drag picture to placeholder or click icon to add</a:t>
            </a:r>
            <a:endParaRPr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11884104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2" y="5484607"/>
            <a:ext cx="10665222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8F970-F02E-4A6A-82EC-8F0F5727D13E}" type="datetime1">
              <a:rPr lang="en-US" smtClean="0"/>
              <a:pPr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9745" y="2595563"/>
            <a:ext cx="4753642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1591" y="2595563"/>
            <a:ext cx="4753642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771174" y="188260"/>
            <a:ext cx="2844059" cy="365125"/>
          </a:xfrm>
        </p:spPr>
        <p:txBody>
          <a:bodyPr/>
          <a:lstStyle/>
          <a:p>
            <a:fld id="{429F9BF5-B753-49FF-8351-1B56966B393E}" type="datetime1">
              <a:rPr lang="en-US" smtClean="0"/>
              <a:pPr/>
              <a:t>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3728" y="2017714"/>
            <a:ext cx="4753642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93728" y="3065929"/>
            <a:ext cx="4753642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61591" y="2017714"/>
            <a:ext cx="4753642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61591" y="3065929"/>
            <a:ext cx="4753642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771174" y="188260"/>
            <a:ext cx="2844059" cy="365125"/>
          </a:xfrm>
        </p:spPr>
        <p:txBody>
          <a:bodyPr/>
          <a:lstStyle/>
          <a:p>
            <a:fld id="{7615D664-75F3-4CCB-83B3-8C97FF9B0EE6}" type="datetime1">
              <a:rPr lang="en-US" smtClean="0"/>
              <a:pPr/>
              <a:t>1/18/2024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93728" y="188260"/>
            <a:ext cx="385979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615617" y="2904565"/>
            <a:ext cx="4509865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983480" y="2904565"/>
            <a:ext cx="4509865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615617" y="2904565"/>
            <a:ext cx="4509865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983480" y="2904565"/>
            <a:ext cx="4509865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615617" y="2904565"/>
            <a:ext cx="4509865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983480" y="2904565"/>
            <a:ext cx="4509865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7ED41-53D2-409E-AE8A-A0E49D4046E1}" type="datetime1">
              <a:rPr lang="en-US" smtClean="0"/>
              <a:pPr/>
              <a:t>1/18/2024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5EB3-E8FC-4DC8-B2B7-B7F4292EDFCC}" type="datetime1">
              <a:rPr lang="en-US" smtClean="0"/>
              <a:pPr/>
              <a:t>1/18/2024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11884104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61591" y="2590801"/>
            <a:ext cx="4753642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00956" y="2039111"/>
            <a:ext cx="4753642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771174" y="188260"/>
            <a:ext cx="2844059" cy="365125"/>
          </a:xfrm>
        </p:spPr>
        <p:txBody>
          <a:bodyPr/>
          <a:lstStyle/>
          <a:p>
            <a:fld id="{637D7686-942D-415B-A0D3-7B192A93E384}" type="datetime1">
              <a:rPr lang="en-US" smtClean="0"/>
              <a:pPr/>
              <a:t>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" y="1123856"/>
            <a:ext cx="11881989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5512" y="2595563"/>
            <a:ext cx="10144659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71174" y="188260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FE1B14C-6B43-4F6C-B881-62360E4035C6}" type="datetime1">
              <a:rPr lang="en-US" smtClean="0"/>
              <a:pPr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3728" y="188260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16807" y="6569076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3F31473-23EB-4724-8B59-FE6D21D89F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18883" y="0"/>
            <a:ext cx="10663106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1218883" y="6675120"/>
            <a:ext cx="10663106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hf hdr="0" ftr="0" dt="0"/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.perera@qmul.ac.u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8012" y="685801"/>
            <a:ext cx="5342384" cy="4183359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COMPANY LAW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50396" y="4869160"/>
            <a:ext cx="5846439" cy="1303040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LECTURE 1</a:t>
            </a:r>
          </a:p>
        </p:txBody>
      </p:sp>
    </p:spTree>
    <p:extLst>
      <p:ext uri="{BB962C8B-B14F-4D97-AF65-F5344CB8AC3E}">
        <p14:creationId xmlns:p14="http://schemas.microsoft.com/office/powerpoint/2010/main" val="344080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the Company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the company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860" y="2492897"/>
            <a:ext cx="10504311" cy="3773434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600 BC to 100 AD</a:t>
            </a:r>
            <a:r>
              <a:rPr lang="en-GB" dirty="0"/>
              <a:t>: In Rome associations of persons formed for business purposes. Typically, the </a:t>
            </a:r>
            <a:r>
              <a:rPr lang="en-GB" b="1" dirty="0" err="1"/>
              <a:t>societas</a:t>
            </a:r>
            <a:r>
              <a:rPr lang="en-GB" dirty="0"/>
              <a:t> comprised two persons and engaged in trade. </a:t>
            </a:r>
          </a:p>
          <a:p>
            <a:r>
              <a:rPr lang="en-GB" dirty="0"/>
              <a:t>Variations of the </a:t>
            </a:r>
            <a:r>
              <a:rPr lang="en-GB" dirty="0" err="1"/>
              <a:t>societas</a:t>
            </a:r>
            <a:r>
              <a:rPr lang="en-GB" dirty="0"/>
              <a:t> (</a:t>
            </a:r>
            <a:r>
              <a:rPr lang="en-GB" dirty="0" err="1"/>
              <a:t>societas</a:t>
            </a:r>
            <a:r>
              <a:rPr lang="en-GB" dirty="0"/>
              <a:t> </a:t>
            </a:r>
            <a:r>
              <a:rPr lang="en-GB" dirty="0" err="1"/>
              <a:t>publicanorum</a:t>
            </a:r>
            <a:r>
              <a:rPr lang="en-GB" dirty="0"/>
              <a:t>) had a close relationship with Roman state; these were mechanisms for performing state contracts.</a:t>
            </a:r>
          </a:p>
          <a:p>
            <a:r>
              <a:rPr lang="en-GB" b="1" dirty="0">
                <a:solidFill>
                  <a:srgbClr val="FF0000"/>
                </a:solidFill>
              </a:rPr>
              <a:t>900 AD</a:t>
            </a:r>
            <a:r>
              <a:rPr lang="en-GB" dirty="0"/>
              <a:t>: In Amalfi and Venice, </a:t>
            </a:r>
            <a:r>
              <a:rPr lang="en-GB" b="1" dirty="0"/>
              <a:t>maritime firms</a:t>
            </a:r>
            <a:r>
              <a:rPr lang="en-GB" dirty="0"/>
              <a:t> were created to finance and manage single maritime voyages. Funds were contributed by persons who included passive ‘investors’. These arrangements developed to encompass multiple voyages and offer of shares.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AutoShape 2" descr="data:image/jpeg;base64,/9j/4AAQSkZJRgABAQAAAQABAAD/2wCEAAkGBxQSEhUUExQVFhUXFR0YGBgYGBoZHBoXGRsbGhYYGhgYICggGBomHRgaIzEhJSorMC4uGiAzODMsNyguLisBCgoKDg0OGxAQGy8kICQvLCw0LC8sNCwsLDQsLCwsLC40LDQsLCwsLC8vLCwsLCwsLCwsLywsLCwsLCwsLCwsLP/AABEIAQ0AuwMBEQACEQEDEQH/xAAbAAACAwEBAQAAAAAAAAAAAAAABAIDBQYBB//EAEYQAAIBAwIDBQMIBggHAQEBAAECEQADIRIxBAVBEyJRYXEygZEGFEJSobGy0SMzksHS8BUWF1RydIKTNDVDYnPh8VMkB//EABsBAAIDAQEBAAAAAAAAAAAAAAACAQMEBQYH/8QAOREAAgECBAIIBQMDBQEBAQAAAAECAxEEEiExQVEFE2FxgZHR8CIyobHBFFLhFTTxI0JTgpIGYnL/2gAMAwEAAhEDEQA/APo3DcRaARSyaiAAJEzpmI8YBx5GoHG9A8B8KADQPAfCgCviHS2rO8BVBZjGwGSceVAFmgeA+FAGLxpD8QRgi0kHAjXcOog+YVUPpc86Cqo+B72S+A+AqCsi4UdB5Y36x60AL8FxK3JHZlSu4YL12yCfDbepBjegeA+FQBBVGW0iMAY84J9M/AVrpRsr8yipK7sK8HxwuPARCpBZXVgwKgkScCCcYBO+Yp1K4rjZD/D8HqV2W2XYcQEjU4hOyVoAQgA6juYGckbimrJqWhooxTjqhteBBE/NXnMjtboxiIJ6nOOkeYqvPLmW5I8jy1wQkTwzx3QT2l1csQBCk5AnUeoAOJEUZpcwyR5E7vK8XStgjSQEBe8dRkgn2hjbbzMkUZpcwyR5Hh5bKSvDkMGIhrt3bQxBEHPeC/GMGjNLmGSPIinLwwcfN2VtDsk3bsSqgAHM5ZsYyFbwErJ5lZkxSi7o9t8t3B4YkgST2t0A+Q8T5jBicTS5I8h88uZH+jw1st82ZDOAbl0mA6gkqJOVJIgH2TvRkjyDPLmSbgACR82brpIu3cgRk/V3nPgRuRRkjyDPLmRPAqArGybbC4BBd2BBVpwxhhsdvtFVVoxUG0h6Um5K7KrXCp84eUQzaQ+yMQ1wH3GRHoaMK7xaJrrVMQ5nwydo3cTp9EeArSUlg4K4x1KIm5ZcEldOlVVXLCZkLqKx9LSfGkGPNPE6CzM6FbROSjd8W0gwsyNYcx1nzigA4e5eY9w3T311A93s/wBKjsv6YKzDsmIBgzB2NAFXFcNxT2GRg7l7JBhrakXGsgHII7mvVI/7uo2ANnhNeu5qMqD3dp7wDFWjqpwD4HrQSZfB/Tnftrs/7jR7tMAeUCgonuMVAphc6vEHs3YFGMkBVBCmdK6roNppIwGKk6TvUko0+CsaFVRgkS0y2cSMnbOM4AgYqynDOVznYY7Mnc/AR+dXKjFblbqMo5kD2ZVR7Q09QII8Rt4e/rsbHsJHcjypDo1MIZtzEMQPZ1HSpPXdQYO1EdiZb2GX4dCZKKT4lQTQ0mQpNbMj80t/UT9kflRlXIM8uYfNLf1E/ZH5UZVyDPLmHzS39RP2R+VGVcgzy5lvD8uttuq4OwVfduDOK52JrzhPKkl4HRw1GE4Zm2/EZt8ttD/pofVVP7qxSrTk7t/g2RpRirJfkl8xtf8A52/2F/Klzy5sbJHkHzC1/wDlb/YX8qM8ubDJHkZl3h1sBDcRHTWtrFsEgMQqXGMb6iA3SDOIgtnk9n9RcqXAss8M1yHtrZsrJ0t2Ya4VyA6mQtskTAIbBE7kDTCg5K8mymVVJ/CjQ4Pgktk6ZLEDUWdnYgTpBZyTHtQNpLeJrUoqOyKG29zL5of0re77hUgbXC+wn+EfcKrHJ3LYYFWEgiCD1FAHlq0FmBuZJkkk7SSckwAM+AoAnQBFLYEx1Mn1O9AGDw8C5fQHC3jjqDcVLrT/AK7jEeRFBRPcsvX1QSzBRnJMbAk7+ABNQKIcNN19R9jDL3WWd9B1aiDA8MGakk0WQHf+fzqVJrYVpMpuX+zt6omSABIHtNCiWwNx+6tkbqKuZ3rIz7ga9dWVIBGVdI0pjVDAgkzIJBYZXEGajdjbI2qcqDqBMAmJ8KrrTlCDlFaltGEZzUZMbPCL5+sn/wCVyFiqqd7nWeFpWtYouWGB6keP5j9/3VupY2DXx6MxVcFJP4NUVzmNj4GtcKkZq8XcyTpyg7SVizh2hh54/L8vfWTHU81PNyNWCnaeXmPVyDrCvE8aikqXAcLq0jvMRPRACWnaACc+YplFvUhtGbybVcuNclgBhwLjMpcyY0tBTSrDDIpHd3FPOyVhI6u49xrNcY2bZCnQC7katKsSAFU4LnS0EyBEkHAL0KOfV7C1amXRDttFtoFEKiKAPAKoxk9ABXRMZk8Be7d2YXGBVm06Tba3pmApKgsNhKsQZmNgRAFHMGJuGRBxImYwOvWpJN3hfYT/AAj7hVY4lzXmLWmRERWZwzd5ioATQDsCSSXH2+huoUXVla4spWKrXP7ekdotxH2Ki3cuCfJ0SGU9DjzAMgS8PUUrWDMiPEfKBAvdR9ZICqylQxZgvtgECJkjeAcYo/TVE0mtwzIz+K7S603HIAWAtprlvc94kq8sTgeUHxrfSwUY3zalbm2FuyqgKo0qD9ERAOTGnxP3zVmIh/p2jG/4FDjbC3GU6oiJ7s6lVgwUN9EEiDG4O20cnqan7X5AizhLmlBIGokkhBCgsSYBMTvv1yYzTww1WXC3foQSNxj1j0A/eK3xwNNLXUCpuOtBdFwgkTKlSw9NiNjt4Gq+oktNzNN2kS5QbRDdlqgH2ST3RGygkhVMbD91Q6bhoxXLMPswG+KUDI4nngBdVEwCFboW9Pq+c/nV36dzjrxIU8sr8j1flU+Jtr5wSJ9B0+2sb6GWtp/T+Tcuknxj9TY/p2xp1a/dB1ekfyK5v6DEZsuR/jz2Nv6ujlzZvXyGbF+3eSVIZftB+9TVM4VKE7S0aLFKFWOmqJW+GAM5J6T0+FTUxFSorSYtPD06bvFFpMZO1Ulxi86va3W2qi4EhmUgFdT4t6ihNy0R7QcIQJB6SLIKyv79PqVyd3Y1+FtFUVSSSAASSWz/AImyfU58arbux0L8mIZGuY/S3GcEfSWdNpvObaoffXUoxywSMNR3k2Vc/wCKCJGorJkmB7I3BZxoUEwO8RIkAzVjEIcouk3HlVUtllk61KwO8OisSxXyzmcACnNv1re78IoA3uF9hP8ACPuFVlhlfKIrNgfT7QkAfUCEPP8A2yye/TWrB361WEnsJXboUSxgSB7yYA95IFdhuxUCuDsQfT1I+8H4Gi5B490AqDuxgYOSAWjywD8KG0iSdSQQe6AQp3aYEE7bnGwyMnxHjUXV7Ek6kgp4ziOzWYnoPWoFlLKrnOk+OT++pMLd3djPC8wa0rBdIndiMiPfHxqqdJSd2yU7CHM+eFhDMWIGBAAmQoM4nLATnr4GlShC+Xcaze4o/GXG9i2dyMjoMhgSQM7Qep8BTOcnsiMq4sYQ3NLSO9qMDHsziM76fHr5U6zWI0uHBWmGovliRnyCgdOkgn3miCa3CTXA0eB4i4jjs2KksBvgkmBqGxGetU4mlSnByqK9k+/wLKFSpGSUHa78DveG16R2mnXHe0zE+U15KeXM8l7cL7noI5rLNv2HnEcQEBO5AGBv3jC48zilSuS2ZHIeHDHtG1FlkSdUFmgsyrdGu0YxoU6YbruLJu2nv+RILiaXNLjLZusp0sLTlSejBSQfcarW472Lk0W7YjuoqgAZMAABR4k7CNzXYOcY3DXDf4jWpaFMNkQEAOlCspcUtIJS4jDvGDsagDoKkDnOb/rW934RQAzd5q6kW0tq0W0JZnK5YYhQpkQN5FW0MM6qunYaUrCTF3fXcZWaNKhV0hVmTuzEk4kz0EAZno0MOqV9b3KpSuV8dw3aJpmMqdp9lg0YI3iN6vlG6sQI3OVH2u0YlVAAGCdLKwJOoDUVXSTj2jsDFI6b5hcW4XlDkKSwUqRErOowxYwdJVWNwgrGQg8cKqbZNxzhOU9mykXGIWBBkyAtwQc9dYP+ge5lTs9yLlnD8u03TdLSSHG3RmDDruANM9Qq+FSoWlcB6rCDI5y7agv0YBA88io4mau3ouBk8TcZQCq6s5zBA8ROCZjeBvmiTa2KEkzOHDs1sC4zBUnJnUyQQQyjBIjDZ6EZzVWVuOvAe6T0LeJuJaYuFZmCM5VRJYTJYE4By0CROpoBJqZNRdyEnLQp4jjrpJVNGrQTpy3/AE9S3FbGtNY0RA3BxUOcr2XvTfz0JUY8ffvc84i/eVXA7QkXJRtAMppRiCFXoxZcAE6d5qG5pMlKLNiryov4HhjduKgMFjvvEAkmPQGqMTWVGk5tXtw+hbRpupNRWh33D2yqKpYsQANR3MdTXkZyUpNpWvw5HoYqySvczbbNauPHDszO09qpSGBJ0i4zMGXQDGxEDuzMVOjW5GqexocHw4toqCMDJAAk9WgYBJk++kbu7jJWRVzRv0ZXRrNz9GEJADFwQQScBYknBwMAmAWhG8rESdkV3uWatOp7iXVVRrVonTBnSSUYaswwO/pXUUlLYwtNDXB2WEm4Va4cFlXTKgnSNyes77kxTCjFAHN84/XN7vwigCzmqqOwZf1pUKQPpWgJJY9NJaQfFiPpEjRgnNVLLbiTO1isiusUmVyrjz837S6xY9q6bATF5rVsCABJhRnqelVwn8N3z/NiWQs/KFWOnsruoMFYQndJe7bXJbIL2WEjxB2qOuXL3qvwFhXlPO9Tu2m6UuXU0TB0auGt3QhXVIJOrABEt50sKur319EyWhn+sduJ7O5AW4zHuEKLLhLkkPkywIiZB9QG65cuf0IsV8HzQo98XBc/XsEkqY02Ldzsx3t2GtgNtwSDAqI1LN35/hMmxu1eKI8fwXad4GDEDVIUgE/S2DTOPCK49XpaNKu4NXitNN7+nA0vo51aaknZ9u1jnzxCF2talLr7SSCRkggj3GupCrCok4vdX8zkTpyg2mtnbyK+K4dyQ1u4VIEaSAyMPNcEHzBHv2qZRe8X6EJrZoVWxpFt3BW6Bo0o0hlDEopJAlQO9ODv4wc1etDD0+tqaW0suPJdotWrGEW3t7+oxYvkQi29gAFUiABgAbH4CsUOmaUklGnO/JK78k9Oy5k/W03raXlr9/uPcNy2+7DWRbTrpALRGAGYxM7kpt8a1YetiqtR54ZIcNU5eWqRCxbu/h04Xf3S9SXGcFctBmOl0USSJDhRudEENG+CJ6CcHY3KO+xdCvGTs9H9DT+TXDOb6uFOlZk9MqQM9TJGK53Sden1LhfV2+51cDSn1ua2iOyrzZ2QoAjccKCWIAG5JgD1J2qQF+WgXbhvRKKoW0SNyZ7S4s7qQUUN5NGGzppRyrUonK7NVlB3APrVohVcsCJUAHyxPj5HHjTRk0xXG5WDNaE7lRzfOf1ze78IoIDiX1XV8LdlV/1XArtPoFSP8TeON2Aho5eBFRnproFYh/Q1nTo0tp72O0uRLtqYgasNqyG3B2IpOqjaxNyxeW2g2oL3u7mT9BndSc5Oq45nqWzNT1cQuVJySwF0hO7p0xqbYKUB39rQSureIzgVHVRtYLntrldghoUMrh1aWZwQ8C4MkxOkT5gncmhQiFyJ5YilVVCQ1xbjszFjqtqOzYl2LEyiCRO2fGoyJaWC5oMYp5SUU29kCTbsjMscML9wmLThGCsLloPKCQBbuYg41EENBYiR08TUqNtye7u/PU70YLZcNBjjfk4jXGvWxF14DEnBGN/DafDfaSa2YPpR4eymrx+v31MeOwEaic4uz+hn8Tyy6ntIY6Fe8Pisx7671DpLC1vlmu56ff8ABwp4arDdeWph/MvnJILuhL6EZDBQI/ePWWLL8AOorkyx0MR0h1LTvHSL5aNyl9kuy5yKmLUcTkcb5efatX5aLx5nRCxdt4txp1D3gyWJkycwJkmB1rvqLjpH3zC8Huek8QAdiZ6adsbycHTt0mZqfiD4CJHzi781uObassE24DM+lWKS06VK6+hmNxseLjelJQrSw8Vqknfnfl3Gro2FCtXdOd7pXXbzO4FcU9cKcTxL6wlpNbiGcEhQts6oyfpMVIUeIzAzVkKbkJKdiPDc0R9OLi6oHetXFAY/RLldGqe7E743odOS1BTTPOUcKt7/APouIjB9L2Z75RNMAgkQmrDQs5Y94yI0QjlRVJ3Zt04oUAFAFF2zuQc+HQn91PGbQrimcrzlv0zYbp9En6I8MVdmRVZmjxHKu0VHRhbuBFBbTqDLHsuoI1RuDII9CQXo1pUnoS4pmZzNH4cBnu2n3/RqhS4wj/pg3G7Rv+2BPjiDrpY2cpWa8hHCxbXSKxK9xZL9na0lgJdjkIDIUFQQWYkHEiACSdgUcruyKMRiFRSbV2zPt8PfsNeuXL5vW3M6WGg2lAzoIkH0MbAzMymWUbtu6+xno4/PJRlHcv4fgluDUt3Wsx3fZ7sCMHYgZGxxEACpjFPidC5fY5eVZW7QmCTBG8iMmfefGB4VKhZ7gXcwnQzBiugasFRJzpUllMAnqNorm9K4jJBU1vL7cffea8HSzSc3svuX8j/VBiQ2okyC7SPZXNzvHAG/3V5epudiGkbs0MjJIkA42IJEAR1Imfd0xWeU01YoqVcysY/F857IlbZBfMjXoUECe83TY9D7LfVMEad9X79+9zM2ZvGWXuMS6A3blolGUdmVcErbuMygkCAToua8iB7Od+Cwk6811X+1rXlx92t9TnY94ZJOvFN8NNdOT4eZo8xSbT/4Z+luMj2e8dthmvazV4s8xB2khPkHDaA+d2AK6AhkD2mhmDuwK94GICiMUlJWuWVpXa9+gvza72d9bmwQo8j6qtL+/SCPQivK9O3hjqcuDVvq1+UUUKrpY2lPZXt56P7nY845h2SdzSbjHSgORO+pgCO4o7xyMQBkiYw1B1qigvaPbYnEKhTc34drEPkvx5uXWYsWLgKZAAATUyBQNh3m3k53MCtkf086LlQv8MnF9vb3bWONgekZ4qtJStbX6e7nT8RYW4pV1VlMSGAIMGRg+BAPuqo65JFAAAAAAgAYAA2AHQUASoAKAF7l0yQIxvInO/iOhFWQhdXElKxCTvqM/Z8P5PnT9WrC52c5zm43bNkdOn/aPOhU0Q5s3+GMW1J20D7hUDHM8x4pEv3CTOvSylQWmFCFBpBLEaNRA2Dz411MG8sGpK2vIzVK1P8AcvMW4m611dCK6gkBnOq3CyNYWYfUVkAgCJma1tuWi9DHWxlOMXld2N2bSoAqqFA2AED4CrEktjjNtu7JUECfEp2bC6sxtcUdUiA0fWXBnfSCM4hJK3xI3YPEZJZJPR/c0LAVzvI0yIO+2QR5ffXH6XxFSl1bpu2+3h5nqMDShPMpK+wvzwabMKNUuJlipMd7DKCQe6IgT4ZrhTrTrVM9R6nQ6uNOGWKL73ELYtAtAkKsSBLGFUd4jJOkZIqh3bGnNQjcyL/HHiyBZeEIBuQVLKc6kd0LBWEDEZPVlDKa8vV/Mvfv3ezMF82w5a5VbUDHeEQ3hp2ChpCqNgB0jrmq3UbJyotdALrBRCpatWveoZ8eWm6g9Qff6roBS6iTfGX4R53plrrYrjb8nl+yHEEtEz3WKz5EqQY8q7jVzkJ2MXgGNi69sIxDMAo7qrgFh3hGpislpGvH0hBqmPwSt79/U0T+OKk3797cO4e5tb1opTvZBEZlSOkbjY1zum8JPFYXLTV2mn78zBiKbnBxW4twXLlsW3urOo2iY6DuiIByMKi+EIogRT4ajLC4PO3eajf7tLnxtzfE0uvVlTUajzW57+9DV+TFpBdtsDBgalBBgshiRuNz8ayww9KGHdSlo5KLlFPRN67cH2KytwNHRMYLEJ7Nr62+mlztaynqBSxzK07BFaSV1L3WAZfrIxEOu2VJ3HiJLBcboAizgQCQJMDzMEwPcCfdQBVcsmZXruDt6+VPGdhZRuVsCN1PqII/P7KsVRCODOb5vm60eX4RVhWV2zKrJJwNzPTzrtU6cIpNJHm6tWcm1KTfiTqwpCgAoAKAKl4hSxUMpYbqCJHXbeouticrtewp81Ww4u2xp7wFxQSAynu+ztqWVIMTCBRArm9J4SNSg5Lda+p1+isdUp14wk7qWnoP86v21VRdXUDPu6GIzOd8R4jFeVgm9j2U2luPXEV1KsodHUqRghlMGDMgqYj31VJPhoLVp50rEOE4dbaC3kqAAGMswidyZZpwMk0s4X1RVKhZfCKc3vtbQMirAPfd2buiJJ0IvejqNQx1pVBXs2U1IuAtwt8uQT9KyjSVK64L2y4U+yCEQ6dxqE7ivVdBNKlOHKW3ekeZ6Yi+sjLs/LGq7hyDM5xy7tShAEhoYkA9w5Mj6SyANJkZ6RIrqQzWLadTLc0LKwqgiDAxMxjaTv61Ytit7i3MWZQrLJCtLATkeg3/APc9Kw4+VaEYVKV3lkm0uK1T042vfwEm2kmufv18D29xBs3FuACCYLRkEbT5R93pVOPnGlJSlFZZfDKXFftfde979g8KzoVI1Fz9+G68Ts7dwXrcjAZSD4iRBHqK5s4OEnF8D19OpGpBSjszPtcPf+bLZIAdUCdojlQdMBWWO8JgSvSSJbqulxtbFPE8tv8AfCM2QyA9q47pINpt5DIJU5kzOdqLhY9Xgb4lsyWZiO2eCGSAAJgEN4RtgigDT5ZbdbSLcMuogmS0xgGTkyI3zUMlF126F9eg8fyHnSykkrslJs4/nVmbzkkyYmDA9kdKiNWVglTjc9s+yvoPur1cdkeNl8zJ1IoUAFABQAhxHLFaTJkknMkQRGnTMAbExEwJpHTTLFUaM/m3DXbPD3Gs6bt0vb0KwCqzC6sBoIEEGDtge+s2LWWhO/L/ACa8FLPiaduD/wAfU3bnMltWbTcXotM4CsJlRdKyUB67NG+1eOy3byanu86UVn0K+U8zS7eupbnQqI4m26d52ua4LgalwpkTljnoJnBpJsiE05NI1qrLSviLSupV11LIbeCCsEEdMEA58KRxbd0UVaOfU54qLTGzddU0MzWbhOV1rqJYYBsNDFhiCpgKEBGjDYmdCaq099muD7O/a3hvc5WIoQrQyTNFbhDaHUpcidJgyPrKRh1yMjaQDBxXscLjaWJjmpvw4o8riMLUw8rTXjwLK1GcxblgcKj3DcfSsaUWCWMgIu0u7nHmX6kBqpayJu5epdY1G3j72S/Hga1gsVUuArEDUAZAaMgGBIB6xVqvbUpdr6FfFXUAKv1ExByBvEdRvjNU16lFJwq8U9LXulvpxFduI98juZW7loPwzi9YJKErqBS6u4YMAY0lc7ZGwEnjVXTayxVsui43Xv6dx6XBUJ4eKjun9H6fnv02E51bgatSsQTpKknTBIbuggAqNWfETBxWaxvuPWbodVZTKsAwPiCJB+FAFlACt8sG3Ok7R6bHEjr1qqo5LVFkFF7larH8/f41mbb3LUrHP82/Wt7vwir4fKVT3KrPsr6D7q9fHZHipfMydSKFABQBVf4hUjUYnyJ+wVDaW4FtSBXftB1KmYIgwYPqD0PnUSipJxezGhJwkpR3WpFuOf5sLukNcRipw0Srm07hEBY41MEEk7edeIrUVTrSp32f+D6DQrurh41batJ+pZyi72o1s2p0LISLbWgQYaDbdmYRIHegyDgTmqatp/JdB5tf4NKkLT0b+4n3gE/upJv4Sms2o6GbxHK+3YMzBVXqYHfkEElgdXsg6YiQCZIEJTcvlirtmFq5jXLF2z2Nm9LWAVCMhB7+kWwbbdGBYwCfMyFOvRCbhNzhpJf59+XHSqcFKOSSujWYMj9m5BOnUrDGpcAypMowJAI2ypByQvrejcesXTu1Zrfl4e9DzGOwTw0tHeL2E+b8OpUXG7Q9jquBLcEswUxiO80THmfGI3VIpq/Iy05NPKra6aivKOMh+zuC2txkDjTcNyVlgAXbJjpMTL6RCk0lOWtnv5j1I6XW221vf+L7mjx3Da1wYZTKnz/n93hVOOwrxFO0XaSd4vk1+ODM045lpuaXyWYw1p0RUYEi2FAEn9YCNm1EsesgT41z8TSllVWUcrfDlp631WjVju9F4mc7058tPTtN5eAtDa1bH+heu/SsR2C9ECgAAAAQABAAGwAGwoAlQBTxKyMbgz+fvgmknHMrDRdmUA1jNBz3Nv1re78IrTT+Uon8xVZ9lfQfdXro7I8XL5mTqRQoAWfjrYMavgC34Qc0rkgsLdot26sTCiciNj5530/CoupSDQ0qcCLCQRJGNxEjzE4oAT4Lhio+bO3a23tvOoANuNeoqAGDa8kiZOZnHmulMHGjatGTu3x8z1vRGPliG6EopJLS3lbiQ+TGpAA7Wybmtm0zK3dZe5aY6iHcNcuElVTbCxtyqtnt79+J2aV1v79+B0X/AM952qhuxdJpK7Iu0TkE5Hd2yCDkgdD0qmU7qxkqVcysT0RAmYkY8ZMj7B8K7XRVKUYSk1a9rdwkSnhuKS5Jt3FbSYYo4MEYglTg+RrozpU6nzJPvVydGKc8QLaN3Y2ZueqgHtF96z7wp6VdSfVtW2Rkx1BVqEovhqu9HldY8Wc98ouEZAbtvADa2AAntIhbpyO1cYVVYhQSCcKIoqxtqvfr2GmjJN5X7XLs7Xv5mny+8ZZHxcEEg3NZIIHeGBAmRAUCQYqyD4PcqmuK27h4GDIwRtTSipKz2FhOUJKUXZo00+Udu2oF0nX5LuOhxjy91eZ6RlSwlS0nZPVbnah0vQhTTrStLu37dDL4r5VWrty1bRjbus3cVmA15Ed1Z1HBEYGckjUKxUMbTq/Kn5FmF6Vo4l2gpLW2q081e3ia13heLIxdQQZEn1GYtgGAfDoDjps0OmX8Ol9Ce0cMGY6esSZH0RsAcSdwMRlJyyq5MVdlyiAB4CsbdzQc7zf9c3u/CK00/lRRU+Yrs+yP8I+6vWx2R4yXzMyeV3Xu2rPEm8VVrYuXE0qV0sNWlTEqV2mTIBxMEVQblFTuW1FGMnC3GxTzHnmNAt3QS0H2PZ0h5ENsQ3r3WG8TEqvCzIdJpXuvenIy7fN0YrpmCDAGgy2tUAkN3SCcg+PSIqtVE9hHQkr3/PK/I0+T8wU3xbKurtaLDVGwKahgnI1Dy3gmDVkJrNYhU7Rcr31t9zoavFCgBbjVIGtJ1pLLp3P1kjqGAiPQ4IBGXG4eNei4tXfDv4GzAYqWHrxknZbPu4mdxlsWrvzm1LKe/OmFS3/1QzO3dGSRbtqrF41TJryOtsktHt4++Z7i6vnjqnr4d/odSG9R9hnf41mdtmXycWrMs4mw5CmCT4gD3Ax1/Oszcb6GGVr6C/OEkh5C9mwZshQ8Ahgx8M9cSor0HRlKUKOZ8ft7/AJcTB+TCKyXAlzCqbdrQdSpZYs1vS4AW4wmJUkAKgkkEnoRIgXWRrHEL07JkYM7OzsdSknXBVRpYCBBk+FSSuIzZaVU+IB+IrsrY8ETYSIOQaAEeC5TbtszAAsbjOGI7wLTjUNwAdKjooApI01EslVlJW8Pf3faP05WUcRwqvGoTG2SPurNicFQxNuuje2wsoRl8yMvjuXKt23ct2l1pJV92B8jMx6eNcvGYWph4xWDoxad738LcUCqVaK/0F3/AIOp5ZzFrgAvCGO3hjaR0Y7z5xjE5cRhaypKrKOXnG97a8+K+23aem6N6QVa0KitP7/yaYQDYCufd7HYsiVQSc3zj9c3u/CK10/lRmqfMRs+yvoPur1kdkeNl8zMpbVi3r7pVReAgO2gs2klhb1aQup8iNwTFVWir95becra8OX5KeN4Owi2wpgrKqC7EwVAMljqkBABO1RKMVawk5Tabf2MtuBsMIMGIz2japGlgdWqdQ0qZmYA6UmWLF6yov8AHht4sd+TfCW3c31UgxglmMi4luTEkbKo65WaalFN5vfAeTmllb+nJv1+p0taCoKAKeLD6DogNiPSRqiQRMTEgiYnFJUz5Xk34X2Hp5M6z3txtuJWdIAW7avaDdDLqeYuahpLLaws3O/PeCkzKgADy+IwOJjF1pW4t237ezyPX4bpPCOSoRvZbctNlz8zuOE4ZbahVAAHhiSck+pOa89KTk7s1t31DibJaIYrE+OfCYqyjUjBvNFSvzAw+M5XbdwbttHZJjUA4EwZGob+e+T416nD1adWmpQWm1uVibJmAvE/NuIBunDk211z3LShimhpC3GYhe4iFoI1ExIt2Yt8r1GB3rgZO0tJeYg6k0vtpwrklQdIaCmAzMSpxUk8SzlrHs1U4dAEceDqBI9NiD1BB611aU1KCZ4nE0ZUasoS98hqrCgKACgCFxSRgx54P30sk2rJ2Ao47hVcSQxIGNMT4wJwayY3B0sRFOabcdVZ2a7v5EnBS34Gfb4ogjS9wkHKlRqxnczmuVDFRT6vrJz01g4pStx3UbvudyKdbq5pxk7rW1tfsrnW8q5ul8QDDgd5SI9SPEenlNcnNBt5Hf7+K3R7TB46jio3g9VuuK8DQoNpzfOP1ze78IrXS+VGWp8xGz7K+g+6vWR2R46XzMU4nliXJ1E5J2MYJQkH/VbU0rpp7jRqOO3vf1EeYcnWGP0YBG2G1GSMd2ATt4kmaSVNDda7GcvLFkQWnYbYJ0AdPFF/+UmRFSqyenvj6s6Pl/BLZXSpJAAAneAOvvmr4xyqxMpZhqmFMbi+YXVN7T2f6J0GmDLq4UxM91u9pG8kecCmU5K/YXxpxdr8b+A1c5vbDae/q16Auh5LaGcQIyCqMQdjFP1kdhFSk1f8+AhzPm9u5aUW2P6U2YlCA9m7dtI8axB7t0A+BYdQYrnUTjZcbeTa9SynSlGV3wv4NJtfY7XkXMDcDJc/WW4k/XU+zcHhMEEdCp6QT4jpHAvCVcu8Xqn+O9HqcFi1iKebit0aCcQhYqGUsu6ggkeo3FYLO1zXcq42zKkx3hsRvHX164rVg68qVVfFZN68vfaScjzzg5uLcXtdbroXsCEYsJZWdyVDoF1d1mjwBJEeqaCS1uNNreyrraVbpgsg0kz1UOyx7X0oyJ8QQcCdbXFXa4j67qhVdVDEEQLgxLQTGoQPAaVGozjVhqmV5XxOJ0vhJzSrRWys/UcreecCgAoAKACgCprUkknpAwJXzBiaRwvK7f8AHaAnd5cTPeE7hohgRtMYb1wa5mJ6KjiE87V+ErWkn2taS8l+RJQT12fBrRrxNn5NXrp1pdaYjTJkkZnO5G2T41579LicO3Gv4Pn77dT0nQlfEVISjXle1rc/H1faLc4H6Zvd+EVrpfIjo1fmZGz7K+g+6vVx2R4+XzMnUinlACtjhFDlgdth9U9f56Z9yqKuFhumAKAMfsRavXb9xbcO9tbZGXkhbarlRplz41VbLJyfYX3zRUI8L35czPNu2X4d1Lox4k6w1xCwK2b46MQTqugYmQZzvVdldNc/w/UsvK0k9dOXavQdHK+F1INQnARe16WmtYUTJCtZt++fEy+SndevK3oivrKtn6c7+rNF+MVGS6rqGVhnUINssoug/wDZAknppB+jWTpOhTr4eV9Wk2ud0i/AVJ0q6ts2kx/nq2rV1Nd4o192RAVdwWZZGkBu6Ro6bt2Z6Z8VTzSTstvfvsuerlZMcfkRkFbpHe1N3fahQue9iCGYEbFp3yV63sJylHyi4RDbYXYFtmBjJBIYMEK/TDEQUE6gSK7nR2KjOmqT3S49/wCNB91ZiXJCqak/SS83QXUICO6pCWxBtqo0jSQDmTJJNdGE4y2GUXHcjxN5bh1PbF201q4bdssVF7Ro1wu1zUGhARBCsdmBqqpO7siqUrsq47mFm0xGpggWQzIwwMHOmMSv7VdTDYpTj8e55fG4B0Z/6d3F+7Ff9JoGKnUCDEaW+qWziBsfs8a09YjD1btcr4fnCNM7QXBAaNAaNRxgRH27VCqIl0mi7jeYLbXVkkqSog5gYmNskD300ppIWMHJ2Gx579aYQ9oAKAPP59PQ9KWUIzVpK6GhOUHmi7Mo4kFmJLNOPDw9Kx/oKK2v5m9dJV3vZ+BO24CAnYKJ+FbV8pgl8zEOD46FOssWmengMDw22pIytuLmR7d5kT7IjzJn7IihzIzISRyplTB/nfxFJsRF6nQVeMFACfNeEN20UAtmSJ7VO0SAQc25GrbxEb9KWccyt99R6cssr6+Ds/MXTlGl1dSisGlgLcKQEKAABhBzM58PCEVOzuh3VurP79ola+TjDVquiWS4jFbemBdt2UYr3u6QbAI6DURGBSKg+ft29B3iFwXJ78m/Ub4fk5W4lwsoKoFYIrIH/WTqBdgRNzUJBYGe9DEU6p2aYkqt4uNvPht2dnd2aGjZY29MoL1tDKo0F7ZEEdizGBBUQrRHRlAC1xsd0LGpeeH+F8uD9PsdLCdKuHw1tVz4/wA/c6nguLS6gdDKnyIII3BByrA4IO1eTq0p0puE1Zo9FTqRqRUou6Yn8orqCyyse8wi2ojWbm6FAfpBoM7CJJABNNh1N1FkG1ei3EL/AAqXFAuIj+TAMJiDEiu3e2x0HFPdC3NbzLDAxotXXB0qxUWzYJMsJ0gEkoDnSAMxV0NjBXsp6DPEc4sAEtwzaApOrRbINtQ7yFnURNmAI30nbNTYrzIz7nA2e0EWXDsws9lpRtLC2LpMzEdmdyfoRWuGLqR3sznVOjqMl8N13P1uLWbCOP0dsL3ABNtFP6TT2S4fAIuj0k1b+u//ACjP/SU3fO/fiPXuGUhGIVg1sMsrBCuJgjMYAnOYrbh63XJtq1jm4zC/ppJKV768vfZ4kq0mEKACgAoApub1DGRC5Z12wJjA+zxqLXiE92Y5HQ7jB9Rg1UVMKCDxhiglOxvcPd1qG8R8D1Hxq5O6HLKkAoAW5heKWyw3EdJwSAceMHHnSydlcaCu7MUHG3VIVk1S+nVtIZnFssAO73QCx89hMBM0luh8kXqn74/wQPOTCkW4BGzHSQ0oAGx3Z1Y3kZo6zsJ6ntIPzdtXdRtIJUg4EgBtRIBKjdT5g+tHWO+xKpK2rNPl/HXU7Xs1Qa372snusoCl1gQ4KqkA6YifEVysf0UsXUVROzWjXPxOhgukFho5JK6303A9oCSunUfauOdTsfOFAA8AMDoAKsw/RUIRtPyX8o6sOnsNBWUJfT1Zp2bkqpMSfv6gfA/CuXUg4ScXwO7RrRq01UjsxrguGRy2tFaAIkAmGkMJ8DpEjY1MHoUYiKzXL73K7RRwLVs6tRgqCCzapkHxLH40631KLI4ocQ2DiZBkqpIKhgsEiRAdhj6x8TXqP6fhnZ5fqzqfpaLs7EbbgCCoKmJwJgadMNvI7NIzjQIion0fQeqjqZsbgnUoyVD4ZcPTs7+BsWyIERHSKhJLRHzuebM1PfjfclQKFABQAUAU3N6hjInZ9lfQfdRHZBL5mc5zXi/0ulIkqzDBOrQVBAA8dW/vzVE5a2QZU1d8LL7ilvmqsJE5MDbJnSNz1PpSqaYOjJMOF5mGSYJITU0RA8dzPQn088UKd0S6DzWRv8s4oQtvSQTJ6RlmImD1gn3HaroS4EyhZXJcJzHXdKRiCynGQNIPXxbqBsamM7ysEqdo3NCnKxXmDHRhA8nYiRsSJHqAJ6TOwpZ3tsPC19XYyFI7S1a4gwr8OCoJKg3iZujfDgaSo3HeiINVcUpcvrxLuDlDg/pw/khzLmy2V0oVurbtPcBN1mYvaUvDMd5Ct1O3hionUUVZa27eRMKTm7vS7S256FrfKAq7owtjS0K2ow4mxlfGBfg+a/Ceu1t74eovUJpNX9N/Qa5XxvbdoFIXQ+CjawwdQ8nUJiWYYidOIGKaEs1xakMlr8Rq/wAIbilXuMARB7P9Gf2gSwPoRTuLas2IpKLul56mdzXhEJtKpuIbNzWoV2VTgYYA98EFgeveOckHH/TnWrOTdo/Xb3qe16Gp9bhINvZv7v1NThudOFuIW0l1Om4oGpGjumDIKz0jxqa/RKjC9Jtvk+P2OliMM2rx3Nnk1g2uFWy153ItlReaJIiEbBOyxmcxvmuXklF3a8DkU8TTvlb89DmPmjRKgOoYqSh1QVJUgxkZHUesHFempY2lPjbvOtT6Sw85OOa3fovPYpIrUmmro2xkpK8XdF3D8UUxEjw2j0NUzpXd0cPpLoOGKm6sJZZPfS6fp9e40LHEq+2D4Hf/AN+6qJRcdzyOMwFfCStVWnNbPx/D1LqUxhQAUAU3N6hjIheA7LMxpG2/TFR/tCXzM5PnHE6dC6QSQzAtbe4NSaYWEEhm1GD00nBrNOVtP5Jowvd3+qW9+fILXMbTKrMMvI/Vt7S6yyd5QdQKPggExtkUKcWtQdKabS4dq42137USt8WjPa7Mbvb1Tb3tO0QdQwDMiOoHjRmTtbs4FlOElmzcnx4o2uF53w+lWG7iQVtOJm2b4AOnJKS3mQeuKuVWG/47LhKjO9vz22+41wPF22YKIFwprMIVDA6SxUkd4SyznqKaMle3EScZJX4bD9OVhQB4RQAtzHg1vWrls4Fy2yEiJAZSpj3E0s4qUWuY8JuMlLlqT4fiUfCujEAEhSMBpgxOAYMHyNSmnsQ4tbomrrqKiJABI8mLQfiG+2i6vYjW1ydSQVEqykxKkeBkgeUSfL7KE+JZCU4TWV2a21tbx4GCnFKXe3DhkCkllAWGJxOrcA2yfDX064sP0nXliXSqU7QWZZtf9ttXpa0tbWfK17nvcP0nB5Y1ZRvZXaas3x77vax1HANr4ROyvKAQCzgzpVu84BnuMFOCdvCqa01ObkuJwMVUVSvKdt2LLdHDPqB1WmQIpALBLdgMSxZQFgF27uWMEyY0rTsU7j3NOWi6NSRr8ejRiD0nz8orZhsS6Ts9jdgMfLDytLWPLl2o5oiMHcYPqNxXbTUldHrIyUkpLZnlS0nuROEZxcZK6fB7DvCcZ0c+h/cfzrNUpZdUeR6X6EVNddh1pxjy7V2c1w7ttCqTzAUAU3N6hjIT4693FUdQCfTp8T91I3okRUerMjiLBYgi46afqxB8dQYEEY8MZqtq/EWMklayYgvC2na23fUle0VZGCSxckQYZu2aeh/0iK8sXZ+/epdnnFNaPh6eVtP5NXlnKbZbVqYBRbUANAJtHUpPXGBjf3CLY0035fQFUll77/XcaHK7Fu2gBbSrIFhp+h2CZ6jS387VOSKS99g3WTlJ+P3uW8s5agK3lNydGkKxB0qQgKbSYNsdTmehpoQXzETqNpxfvf1NSrCkKACgDwmgDnLdkt2NrtCtxbVxVIQqCqDs7hMXM6WZIAOCJ8xnSvaN9fa5mpu15W0uvVcB5uWES5uMe7B0BgzBVujo3tE3AcD2lwM0+R7396lfWLZL3p6FXM3PdtEvqCqx0wO0ZmgBe+NLal693SxGekTfAmmv93tfT+R+xxShFC6mOkQoHe2xM+ztuSB506krFbi7u55wfBFVua2LG6xZs7AqF0Kcd0AeAnJjNEY2vfiEp3atwGRyiOHt2LaRw+kkrbIDq4cXLToXOgrqBlGBEsPogiuXOKTaWx14TbSk99BTl/MEFhrbDtrjnUNJOm7dvFrlsKdlaBrLJCiGuDSsGkT0Ha1uXK93hz2hSLerTpgbBdIyFAtyypBMKVEtBYBJ2DR6AnAC/wBpctt9NiFIycnfbQSQe6ZIETBkDoUce4RUWtEdbD9LOlGNOUdFpf3cyxnbwn3eNddyS3O9WxFOjlzu2Z2Xawpi4YtccVUgldu6WMAH6IY+EwPGslanlWZHkumOhoQi8RR0XGPe916bcrbCN7mFziGAtCFV1dVJZGuhCReQmR2bqxWbbjIGTDHRic3N6f55/wCPa8+qcYL4vW19u9dq/Gu0CYGoANGQDIB8J6+tXd5n04Gfxy5U+KD7P5FVvgLU38yhLZY6QJJ8do6z5fmKLX0ESuIX+UgHv6pA2xHsqpIkHogqt0+Zd1klovet/wAmrwHIlVRqLag28qZEzBJBJEmc591WxpW3HlWfAvt8ltrEFsFfq/QCBR7O3cU+sxEmpVJIh1pP3z/yP2U0gD4+pyftNWJWK27ssoICgAoAixgEgSY28fLNAGDc5Owaw66yw1i7N1z+sQhtALQp7TS3diAPQVQ6TumvHU0qqrST7Lacn6cyr+jeIUagXZuqm+41A8NoIme6TegyIIiZFRkmv89nqT1lN6fj/wDXoHDcpu6k7QSFuHOszo7a5cQbkwEZVicRAnehU5cfeoSqxs7e9EvubPJ7Lpw9lLhl1tIrmZllUBjJ3yN6uppqKT3KKjTm3Ha7HKYQY4G9paPok/AnYj18POfGsuIpK2ZGvDVXfIxbmXKbTXAyjvAkvbBK9pInTqBAViy22P1uzUNgVicHbNbQ3qor5b6kOWcc1oizeIZchXJiInWpL5e0pNu2tw95mMEE5KpjNX1RboWwO2tjuHAVe8bmtlCNKz3FUSPaIQtttTRi29BZSSXxCXA8QLs3FtFFeDmPATEfRmYOxyeonpUXLIlIw4yvOpJKUm0tEuXv+DOv8Xw/6XTcUdiNVzfSoOoHIB20naYiro4lJu70R18D0ziqUoqteUXpwzdmvHxOf4p7114NsSpxaaCuVJAuwSro6yVuLhWxmDMdZKq9F4evY+DWz01PR0MUsVFTp6rl+H38HwfM3/km1rs+4AGgBsQe73QjeaDubkwFyaWMYpXj77PA8n0zhOpqKcfllf8A6vivyvbNi5vUs46K34YOizIgCCPQTvS5bpBPdhwnBhCTMkiPCB/MfAVKjYXbYYZAYkAwZEiYPiPA01gJUAFABQAUAFABQAUAFABQAUAFABQB5QBVxLaUYjBAMR0PSPfFGVPQ04OObEU485RXm0Zb3CW1z+kBw+NQ7rqBqIJgC4xHgSY3MzVwFObTjoe7rdFUptZfhXJcTS4LiNVtbelFW2AqqoIAUCFwZgASN6rWGVKeh5bpvD/p6qgr2et39ffb52m6oIUkAmdIkSY3gdYp7rY4tna5z3A8DxFltGjtCF7O1fZ1027IgAdn7WvEmJ1kCWAgLnjCcXa1+3kvfnz5aZThJXvbi1bd9/L7cueg3LhbtKEA7mMD6JJJAGYUE4UYAwK1UbU2dLobHqjiv9R2jLR9/Bv7X7bslyy3kt02Hqck/d8atrS4I3//AEuKXwYdf/0/svz9By5vWdnlkTs+yvoPuojsgl8zJ1IoUAFABQAUAFABQAUAFABQAUAFABQAUAFAEbiAgg7EQffQNCcoSUo7rVeBiusEg9DH5fZW2Es0bn0rA4r9Vh41rWv+HZ/YR43mfYkkEYXvCSNMxoZ2E9nbwZJB3nYGqa0orfh9O/kvfBiYzD0K6SrRUrd+l+1bL3wPOVNfv3Fc3NJCkElBMSNdsoCAHXJW6CQVc4YQTkdOd1K/vl6P77nlOk+j44WCnBNxb/8AL5dqf1tvz6urDghQB4BQBVc3qGMidn2V9B91EdkEvmZOpFCgAoAKACgAoAKACgAoAKACgAoAKACgAoAKAOV5vzA2tRKkMZ1MRKWzgA3IM6cjIBwJ2zV3WqENPPgu/wB7an0Po+VKlg4Kk7q2/C/G/FavbgI8v4NnIuF2AIye7qYTDW2IXS9vEq4zDGCAcxSpuXxX9X2bark9+RshBt5r++W1muTOn5RbUAgADSAAB0XoAOgx9lTVVmktjy3/ANLKaqU4f7Lacr3af0t3eJo1SeZCgAoApub1DGQrx/M04e0juGIJVQFEmSMY9xqmrXhRp557DZc0n2XEP62WfqXv2B/FWL+s4T930FtH9y9+Af1ss/UvfsD+Kj+s4T930C0f3L34B/Wyz9S9+wP4qP6zhP3fQLR/cvfgH9bLP1L37A/io/rOE/d9AtH9y9+Af1ss/UvfsD+Kj+s4T930C0f3L34B/Wyz9S9+wP4qP6zhP3fQLR/cvfgMct+UFq/c7JVuBtBfvLA0qVBzJ6sK04bHUcQ2qbvYnJ8OZNP3/Br1rECgAoAKACgAoAKAFeY8atlC7EDYCTAJJAEnoJOT0EmlnJRV2PCDm7Ix73ygbNrs4vjVqVHBiCAroXVRcXInYrtExSxlKWiWvvz7TpYToupifip7dul+el+AjZ4PXmNNskOFli5OkCHZu9iIM5YzOJB0U6Vo67b9vj7148j2ODwqw9BRk9Fq3a13x7ktreHYdDa5fjvHPgOn51Lqye2h5vE//R15z/0Fliuerffy7l5sasWAm3xO9I5N6s4+LxtbFTzVXe23JeBbSmUKACgCm5vUMZGB8sv+Hs/+a3+Fq5fS/wDZy8B/39z+6PtVYj05k81+UXD8N+vZkltIJtXSGYgsFVgsMYBMCdj4UAadm4GUMJgicgqferAEHyIoAo5pxnY2bl3Sz9mhfSsaiFEkDUQJx40AR5NzAcRw9m+oKretJdAO4DqGAMdc0AOUAfK/lJ/zw/5NvxWat6N/uqncji475p/9ftI1uDsayZmAOnj0Hw/dWvpDFypWjB6szYekp3cti48u72DC/Ejyz95+2scelKip2avLmXPCxcr8OR5f4CBKEkjoYz6edTQ6Tmp/6uq+wTw0Wvh3ES48Y9ceu9dxSTSaejMOV3sSqSAHkCT4AEn4CknVhD5ml3jRjKWyPAf5/wDVDqwSzNq3O4KEm7WI31BDK47pXvBxAKmQZDbg5qIVIVE8rTJyTTWjvw5nN8PwekiXLrbJFkNuqdAWOWgSAT0iZImtWHo5Fd+B73ojBujSz1FaUtX74d3b4JrhOEJJAkgtOYhZ3AMeMmMnPhEPKSimr7jdI9IUMLTlGTvJp2jx1X0XHXwubtZj56FABQAUAFAFNzeoYyMD5Zf8PZ/81v8AC1cvpf8As5eA/wC/uf3R9qrEenOF/wD9d/4bhv8AO2/wXaANG7xHENzVrKXwtleES6bfZg5e66sdUgyRbienh4gGXxHPb7Xr/Du9q5bfguJuDs1bTbey4tlFunF3DgN4OrDHsgAq+T3ObvC8LwAchrF7l1vsYWGXiLdhGFqdn7RdRXzQjMigDvuHVgqhzLBRqIESYyY6ZoA+X/KT/nh/yjfis1b0b/dVO5HFx3zT/wCv2ka/B8TowfZJmfA7e8Y/npo6Qwcqj6yG/Iow9ZR+GRpW7gYSpBHlXElGUXaSszamnsZ/O3uAW9GrSbkXCqsxClG0mE70a9OV2xPd1UIeNhduNvDC2mIOkdppYMQVY6yugAHugQRgt7qmyCyKfnFwlJ4eCQC8I8AlCxScAnUVWTgZ89Nsa1SKtGbXiK6cHq7Dw4h1tWyloanOVCsAME5BAZZgLLDBImq5ScneTuSopaI94G72di2zybjIpaZ1M5ALb5GemwGMARTU6Uqs8kP8C1JRjdvYyeaMxWYJLMJgExGRAHSQB/8Aa9ThKMKKUV/knoipTeNVSrJRUU2ruy5JfW/gJ2OHLMAQwHWQRjwzW2dVW0PRdI9MUqdBuhNOT0VtbdvvjY1VUAQMCsp4WUnJuUndslQQFABQAUAFAFNzeoYyMD5Zf8PZ/wDNb/C1cvpf+zl4D/v7n90faqxHpzK538n7PGBRxAd1Rw6qHZArgEBptkE4Y7k70Ae3eQ2WvJfIftkTsw4uOpa3q1aH0ka1DZAaftNACfDfIzhE0aUudxbiL+mu4t3v1luNUFOoU7EAjIoAjf4Phu14XglW0BZA4hbeJVbXctFVJ1TrYHVn2DOSKAOioA+V/KT/AJ4f8o34rNW9G/3VTuRxcd80/wDr9pD9d05pK3cKmQc/f5GqMRhoV42l58iynVcHoanDcQHHgRuPD8x515uvh50ZZZefM6UKimro5+3zy6LoNxLq2+2ayytYIhjcNvhylwkaleVkwwlhlcwmVWL8qsXcN8pFuWVdFuMCLcuETSj3hZZFZDcmdN9GMSMHJIioy6kOFnYv5JzOUW2+s3OhMHWpd1kGc6dPe6jGMiRoiSPeLuBnJGwAUecEkkeWfs9K7/RtJwpXfHXwObiZpysuBXXQMwUAFABQAUAFABQAUAU3N6hjIwPll/w9n/zW/wALVy+l/wCzl4D/AL+5/dH2qsR6cDQBxfH/ACUdwyabbWn+cjs9RUI157b2Lw7sB0KHIyuuVO4IBG/8mOIOpwUN9XuEXSxHb2XvpeWxdhSQoVTak6tK+z7RAAOh5BylbCsAioDcdkUR+jW4QzID0BeWgYz5UAatAHyv5Sf88P8AlG/FZq3o3+6qdyOLjvmn/wBftIfrunNCgAUkGQYI6iq6tKFWOWauhoTcXdHvApbQkt2hJcvl3dQxyWCMx05zCiAcgCuNX6NqJ/6eq8mb44uMl8WhbwnIOHVYRSEK2xpFy5pPZBRbMavaARBq3IUA7VzW5J2e5qzt6l1jgVW6sW4FpG0OTObrTcUEnUI0Anp3xG1RfQi+hm8e3ZK2nIWAJIXqBuTGJ8pI6b16XC1p1KKnJHMqU4qplQkOcLAJU7SYiANBfVLESpCOAfFT61f1iF6pnn9OW4JMgDVMlR7AJOCZjEA7SYo61B1Miy1zZGcIA0livSJXO8536VKqJuxDpNK5oU5WFABQAUAFAFNzeoYyML5XWmbh7WhHci6hIRSxgK0mFE9a5/SVKdXCuEFduxYldzXNPs4nT/2mn+4cX/t3P4K5eXE/8T80db9c/wBq/wDUQ/tNP9w4v/bufwUZcT/xPzQfrn+1f+oh/aaf7hxf+3c/goy4n/ifmg/XP9q/9RD+00/3Di/9u5/BRlxP/E/NB+uf7V/6iH9pp/uHF/7dz+CjLif+J+aD9c/2r/1EP7TT/cOL/wBu5/BRlxP/ABPzQfrn+1f+onN/0i/F8z+cdhetJ82ZP0iOonVagamUAk6TjyrV0bSqxrznUjlul9DBiamdSk7K7jpdPZPkdBXbMQUAFABQA1wHEBZDGAcgnYHrnpP7vOuP0lhm2qkFfnb7++w24arplY+1wBS24AJx5eFca3A2GD2K9pcugaWuRq7zEEqNIwTAwPogT1nevT4TDOhGzlc5tat1ltNiYUAkxk7+cbVqKCVABQAUAFABQAUAFAFNzeoYyJ2fZX0H3UR2QS+Zk6kUKACgAoAKACgAoAKACgAoAKACgAEiYJEiDHX1/OqauHp1dZoshVlDZhVxWFABQAUAFABQAUAFABQBTc3qGMj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4" descr="data:image/jpeg;base64,/9j/4AAQSkZJRgABAQAAAQABAAD/2wCEAAkGBxQSEhUUExQVFhUXFR0YGBgYGBoZHBoXGRsbGhYYGhgYICggGBomHRgaIzEhJSorMC4uGiAzODMsNyguLisBCgoKDg0OGxAQGy8kICQvLCw0LC8sNCwsLDQsLCwsLC40LDQsLCwsLC8vLCwsLCwsLCwsLywsLCwsLCwsLCwsLP/AABEIAQ0AuwMBEQACEQEDEQH/xAAbAAACAwEBAQAAAAAAAAAAAAAABAIDBQYBB//EAEYQAAIBAwIDBQMIBggHAQEBAAECEQADIRIxBAVBEyJRYXEygZEGFEJSobGy0SMzksHS8BUWF1RydIKTNDVDYnPh8VMkB//EABsBAAIDAQEBAAAAAAAAAAAAAAACAQMEBQYH/8QAOREAAgECBAIIBQMDBQEBAQAAAAECAxEEEiExQVEFE2FxgZHR8CIyobHBFFLhFTTxI0JTgpIGYnL/2gAMAwEAAhEDEQA/APo3DcRaARSyaiAAJEzpmI8YBx5GoHG9A8B8KADQPAfCgCviHS2rO8BVBZjGwGSceVAFmgeA+FAGLxpD8QRgi0kHAjXcOog+YVUPpc86Cqo+B72S+A+AqCsi4UdB5Y36x60AL8FxK3JHZlSu4YL12yCfDbepBjegeA+FQBBVGW0iMAY84J9M/AVrpRsr8yipK7sK8HxwuPARCpBZXVgwKgkScCCcYBO+Yp1K4rjZD/D8HqV2W2XYcQEjU4hOyVoAQgA6juYGckbimrJqWhooxTjqhteBBE/NXnMjtboxiIJ6nOOkeYqvPLmW5I8jy1wQkTwzx3QT2l1csQBCk5AnUeoAOJEUZpcwyR5E7vK8XStgjSQEBe8dRkgn2hjbbzMkUZpcwyR5Hh5bKSvDkMGIhrt3bQxBEHPeC/GMGjNLmGSPIinLwwcfN2VtDsk3bsSqgAHM5ZsYyFbwErJ5lZkxSi7o9t8t3B4YkgST2t0A+Q8T5jBicTS5I8h88uZH+jw1st82ZDOAbl0mA6gkqJOVJIgH2TvRkjyDPLmSbgACR82brpIu3cgRk/V3nPgRuRRkjyDPLmRPAqArGybbC4BBd2BBVpwxhhsdvtFVVoxUG0h6Um5K7KrXCp84eUQzaQ+yMQ1wH3GRHoaMK7xaJrrVMQ5nwydo3cTp9EeArSUlg4K4x1KIm5ZcEldOlVVXLCZkLqKx9LSfGkGPNPE6CzM6FbROSjd8W0gwsyNYcx1nzigA4e5eY9w3T311A93s/wBKjsv6YKzDsmIBgzB2NAFXFcNxT2GRg7l7JBhrakXGsgHII7mvVI/7uo2ANnhNeu5qMqD3dp7wDFWjqpwD4HrQSZfB/Tnftrs/7jR7tMAeUCgonuMVAphc6vEHs3YFGMkBVBCmdK6roNppIwGKk6TvUko0+CsaFVRgkS0y2cSMnbOM4AgYqynDOVznYY7Mnc/AR+dXKjFblbqMo5kD2ZVR7Q09QII8Rt4e/rsbHsJHcjypDo1MIZtzEMQPZ1HSpPXdQYO1EdiZb2GX4dCZKKT4lQTQ0mQpNbMj80t/UT9kflRlXIM8uYfNLf1E/ZH5UZVyDPLmHzS39RP2R+VGVcgzy5lvD8uttuq4OwVfduDOK52JrzhPKkl4HRw1GE4Zm2/EZt8ttD/pofVVP7qxSrTk7t/g2RpRirJfkl8xtf8A52/2F/Klzy5sbJHkHzC1/wDlb/YX8qM8ubDJHkZl3h1sBDcRHTWtrFsEgMQqXGMb6iA3SDOIgtnk9n9RcqXAss8M1yHtrZsrJ0t2Ya4VyA6mQtskTAIbBE7kDTCg5K8mymVVJ/CjQ4Pgktk6ZLEDUWdnYgTpBZyTHtQNpLeJrUoqOyKG29zL5of0re77hUgbXC+wn+EfcKrHJ3LYYFWEgiCD1FAHlq0FmBuZJkkk7SSckwAM+AoAnQBFLYEx1Mn1O9AGDw8C5fQHC3jjqDcVLrT/AK7jEeRFBRPcsvX1QSzBRnJMbAk7+ABNQKIcNN19R9jDL3WWd9B1aiDA8MGakk0WQHf+fzqVJrYVpMpuX+zt6omSABIHtNCiWwNx+6tkbqKuZ3rIz7ga9dWVIBGVdI0pjVDAgkzIJBYZXEGajdjbI2qcqDqBMAmJ8KrrTlCDlFaltGEZzUZMbPCL5+sn/wCVyFiqqd7nWeFpWtYouWGB6keP5j9/3VupY2DXx6MxVcFJP4NUVzmNj4GtcKkZq8XcyTpyg7SVizh2hh54/L8vfWTHU81PNyNWCnaeXmPVyDrCvE8aikqXAcLq0jvMRPRACWnaACc+YplFvUhtGbybVcuNclgBhwLjMpcyY0tBTSrDDIpHd3FPOyVhI6u49xrNcY2bZCnQC7katKsSAFU4LnS0EyBEkHAL0KOfV7C1amXRDttFtoFEKiKAPAKoxk9ABXRMZk8Be7d2YXGBVm06Tba3pmApKgsNhKsQZmNgRAFHMGJuGRBxImYwOvWpJN3hfYT/AAj7hVY4lzXmLWmRERWZwzd5ioATQDsCSSXH2+huoUXVla4spWKrXP7ekdotxH2Ki3cuCfJ0SGU9DjzAMgS8PUUrWDMiPEfKBAvdR9ZICqylQxZgvtgECJkjeAcYo/TVE0mtwzIz+K7S603HIAWAtprlvc94kq8sTgeUHxrfSwUY3zalbm2FuyqgKo0qD9ERAOTGnxP3zVmIh/p2jG/4FDjbC3GU6oiJ7s6lVgwUN9EEiDG4O20cnqan7X5AizhLmlBIGokkhBCgsSYBMTvv1yYzTww1WXC3foQSNxj1j0A/eK3xwNNLXUCpuOtBdFwgkTKlSw9NiNjt4Gq+oktNzNN2kS5QbRDdlqgH2ST3RGygkhVMbD91Q6bhoxXLMPswG+KUDI4nngBdVEwCFboW9Pq+c/nV36dzjrxIU8sr8j1flU+Jtr5wSJ9B0+2sb6GWtp/T+Tcuknxj9TY/p2xp1a/dB1ekfyK5v6DEZsuR/jz2Nv6ujlzZvXyGbF+3eSVIZftB+9TVM4VKE7S0aLFKFWOmqJW+GAM5J6T0+FTUxFSorSYtPD06bvFFpMZO1Ulxi86va3W2qi4EhmUgFdT4t6ihNy0R7QcIQJB6SLIKyv79PqVyd3Y1+FtFUVSSSAASSWz/AImyfU58arbux0L8mIZGuY/S3GcEfSWdNpvObaoffXUoxywSMNR3k2Vc/wCKCJGorJkmB7I3BZxoUEwO8RIkAzVjEIcouk3HlVUtllk61KwO8OisSxXyzmcACnNv1re78IoA3uF9hP8ACPuFVlhlfKIrNgfT7QkAfUCEPP8A2yye/TWrB361WEnsJXboUSxgSB7yYA95IFdhuxUCuDsQfT1I+8H4Gi5B490AqDuxgYOSAWjywD8KG0iSdSQQe6AQp3aYEE7bnGwyMnxHjUXV7Ek6kgp4ziOzWYnoPWoFlLKrnOk+OT++pMLd3djPC8wa0rBdIndiMiPfHxqqdJSd2yU7CHM+eFhDMWIGBAAmQoM4nLATnr4GlShC+Xcaze4o/GXG9i2dyMjoMhgSQM7Qep8BTOcnsiMq4sYQ3NLSO9qMDHsziM76fHr5U6zWI0uHBWmGovliRnyCgdOkgn3miCa3CTXA0eB4i4jjs2KksBvgkmBqGxGetU4mlSnByqK9k+/wLKFSpGSUHa78DveG16R2mnXHe0zE+U15KeXM8l7cL7noI5rLNv2HnEcQEBO5AGBv3jC48zilSuS2ZHIeHDHtG1FlkSdUFmgsyrdGu0YxoU6YbruLJu2nv+RILiaXNLjLZusp0sLTlSejBSQfcarW472Lk0W7YjuoqgAZMAABR4k7CNzXYOcY3DXDf4jWpaFMNkQEAOlCspcUtIJS4jDvGDsagDoKkDnOb/rW934RQAzd5q6kW0tq0W0JZnK5YYhQpkQN5FW0MM6qunYaUrCTF3fXcZWaNKhV0hVmTuzEk4kz0EAZno0MOqV9b3KpSuV8dw3aJpmMqdp9lg0YI3iN6vlG6sQI3OVH2u0YlVAAGCdLKwJOoDUVXSTj2jsDFI6b5hcW4XlDkKSwUqRErOowxYwdJVWNwgrGQg8cKqbZNxzhOU9mykXGIWBBkyAtwQc9dYP+ge5lTs9yLlnD8u03TdLSSHG3RmDDruANM9Qq+FSoWlcB6rCDI5y7agv0YBA88io4mau3ouBk8TcZQCq6s5zBA8ROCZjeBvmiTa2KEkzOHDs1sC4zBUnJnUyQQQyjBIjDZ6EZzVWVuOvAe6T0LeJuJaYuFZmCM5VRJYTJYE4By0CROpoBJqZNRdyEnLQp4jjrpJVNGrQTpy3/AE9S3FbGtNY0RA3BxUOcr2XvTfz0JUY8ffvc84i/eVXA7QkXJRtAMppRiCFXoxZcAE6d5qG5pMlKLNiryov4HhjduKgMFjvvEAkmPQGqMTWVGk5tXtw+hbRpupNRWh33D2yqKpYsQANR3MdTXkZyUpNpWvw5HoYqySvczbbNauPHDszO09qpSGBJ0i4zMGXQDGxEDuzMVOjW5GqexocHw4toqCMDJAAk9WgYBJk++kbu7jJWRVzRv0ZXRrNz9GEJADFwQQScBYknBwMAmAWhG8rESdkV3uWatOp7iXVVRrVonTBnSSUYaswwO/pXUUlLYwtNDXB2WEm4Va4cFlXTKgnSNyes77kxTCjFAHN84/XN7vwigCzmqqOwZf1pUKQPpWgJJY9NJaQfFiPpEjRgnNVLLbiTO1isiusUmVyrjz837S6xY9q6bATF5rVsCABJhRnqelVwn8N3z/NiWQs/KFWOnsruoMFYQndJe7bXJbIL2WEjxB2qOuXL3qvwFhXlPO9Tu2m6UuXU0TB0auGt3QhXVIJOrABEt50sKur319EyWhn+sduJ7O5AW4zHuEKLLhLkkPkywIiZB9QG65cuf0IsV8HzQo98XBc/XsEkqY02Ldzsx3t2GtgNtwSDAqI1LN35/hMmxu1eKI8fwXad4GDEDVIUgE/S2DTOPCK49XpaNKu4NXitNN7+nA0vo51aaknZ9u1jnzxCF2talLr7SSCRkggj3GupCrCok4vdX8zkTpyg2mtnbyK+K4dyQ1u4VIEaSAyMPNcEHzBHv2qZRe8X6EJrZoVWxpFt3BW6Bo0o0hlDEopJAlQO9ODv4wc1etDD0+tqaW0suPJdotWrGEW3t7+oxYvkQi29gAFUiABgAbH4CsUOmaUklGnO/JK78k9Oy5k/W03raXlr9/uPcNy2+7DWRbTrpALRGAGYxM7kpt8a1YetiqtR54ZIcNU5eWqRCxbu/h04Xf3S9SXGcFctBmOl0USSJDhRudEENG+CJ6CcHY3KO+xdCvGTs9H9DT+TXDOb6uFOlZk9MqQM9TJGK53Sden1LhfV2+51cDSn1ua2iOyrzZ2QoAjccKCWIAG5JgD1J2qQF+WgXbhvRKKoW0SNyZ7S4s7qQUUN5NGGzppRyrUonK7NVlB3APrVohVcsCJUAHyxPj5HHjTRk0xXG5WDNaE7lRzfOf1ze78IoIDiX1XV8LdlV/1XArtPoFSP8TeON2Aho5eBFRnproFYh/Q1nTo0tp72O0uRLtqYgasNqyG3B2IpOqjaxNyxeW2g2oL3u7mT9BndSc5Oq45nqWzNT1cQuVJySwF0hO7p0xqbYKUB39rQSureIzgVHVRtYLntrldghoUMrh1aWZwQ8C4MkxOkT5gncmhQiFyJ5YilVVCQ1xbjszFjqtqOzYl2LEyiCRO2fGoyJaWC5oMYp5SUU29kCTbsjMscML9wmLThGCsLloPKCQBbuYg41EENBYiR08TUqNtye7u/PU70YLZcNBjjfk4jXGvWxF14DEnBGN/DafDfaSa2YPpR4eymrx+v31MeOwEaic4uz+hn8Tyy6ntIY6Fe8Pisx7671DpLC1vlmu56ff8ABwp4arDdeWph/MvnJILuhL6EZDBQI/ePWWLL8AOorkyx0MR0h1LTvHSL5aNyl9kuy5yKmLUcTkcb5efatX5aLx5nRCxdt4txp1D3gyWJkycwJkmB1rvqLjpH3zC8Huek8QAdiZ6adsbycHTt0mZqfiD4CJHzi781uObassE24DM+lWKS06VK6+hmNxseLjelJQrSw8Vqknfnfl3Gro2FCtXdOd7pXXbzO4FcU9cKcTxL6wlpNbiGcEhQts6oyfpMVIUeIzAzVkKbkJKdiPDc0R9OLi6oHetXFAY/RLldGqe7E743odOS1BTTPOUcKt7/APouIjB9L2Z75RNMAgkQmrDQs5Y94yI0QjlRVJ3Zt04oUAFAFF2zuQc+HQn91PGbQrimcrzlv0zYbp9En6I8MVdmRVZmjxHKu0VHRhbuBFBbTqDLHsuoI1RuDII9CQXo1pUnoS4pmZzNH4cBnu2n3/RqhS4wj/pg3G7Rv+2BPjiDrpY2cpWa8hHCxbXSKxK9xZL9na0lgJdjkIDIUFQQWYkHEiACSdgUcruyKMRiFRSbV2zPt8PfsNeuXL5vW3M6WGg2lAzoIkH0MbAzMymWUbtu6+xno4/PJRlHcv4fgluDUt3Wsx3fZ7sCMHYgZGxxEACpjFPidC5fY5eVZW7QmCTBG8iMmfefGB4VKhZ7gXcwnQzBiugasFRJzpUllMAnqNorm9K4jJBU1vL7cffea8HSzSc3svuX8j/VBiQ2okyC7SPZXNzvHAG/3V5epudiGkbs0MjJIkA42IJEAR1Imfd0xWeU01YoqVcysY/F857IlbZBfMjXoUECe83TY9D7LfVMEad9X79+9zM2ZvGWXuMS6A3blolGUdmVcErbuMygkCAToua8iB7Od+Cwk6811X+1rXlx92t9TnY94ZJOvFN8NNdOT4eZo8xSbT/4Z+luMj2e8dthmvazV4s8xB2khPkHDaA+d2AK6AhkD2mhmDuwK94GICiMUlJWuWVpXa9+gvza72d9bmwQo8j6qtL+/SCPQivK9O3hjqcuDVvq1+UUUKrpY2lPZXt56P7nY845h2SdzSbjHSgORO+pgCO4o7xyMQBkiYw1B1qigvaPbYnEKhTc34drEPkvx5uXWYsWLgKZAAATUyBQNh3m3k53MCtkf086LlQv8MnF9vb3bWONgekZ4qtJStbX6e7nT8RYW4pV1VlMSGAIMGRg+BAPuqo65JFAAAAAAgAYAA2AHQUASoAKAF7l0yQIxvInO/iOhFWQhdXElKxCTvqM/Z8P5PnT9WrC52c5zm43bNkdOn/aPOhU0Q5s3+GMW1J20D7hUDHM8x4pEv3CTOvSylQWmFCFBpBLEaNRA2Dz411MG8sGpK2vIzVK1P8AcvMW4m611dCK6gkBnOq3CyNYWYfUVkAgCJma1tuWi9DHWxlOMXld2N2bSoAqqFA2AED4CrEktjjNtu7JUECfEp2bC6sxtcUdUiA0fWXBnfSCM4hJK3xI3YPEZJZJPR/c0LAVzvI0yIO+2QR5ffXH6XxFSl1bpu2+3h5nqMDShPMpK+wvzwabMKNUuJlipMd7DKCQe6IgT4ZrhTrTrVM9R6nQ6uNOGWKL73ELYtAtAkKsSBLGFUd4jJOkZIqh3bGnNQjcyL/HHiyBZeEIBuQVLKc6kd0LBWEDEZPVlDKa8vV/Mvfv3ezMF82w5a5VbUDHeEQ3hp2ChpCqNgB0jrmq3UbJyotdALrBRCpatWveoZ8eWm6g9Qff6roBS6iTfGX4R53plrrYrjb8nl+yHEEtEz3WKz5EqQY8q7jVzkJ2MXgGNi69sIxDMAo7qrgFh3hGpislpGvH0hBqmPwSt79/U0T+OKk3797cO4e5tb1opTvZBEZlSOkbjY1zum8JPFYXLTV2mn78zBiKbnBxW4twXLlsW3urOo2iY6DuiIByMKi+EIogRT4ajLC4PO3eajf7tLnxtzfE0uvVlTUajzW57+9DV+TFpBdtsDBgalBBgshiRuNz8ayww9KGHdSlo5KLlFPRN67cH2KytwNHRMYLEJ7Nr62+mlztaynqBSxzK07BFaSV1L3WAZfrIxEOu2VJ3HiJLBcboAizgQCQJMDzMEwPcCfdQBVcsmZXruDt6+VPGdhZRuVsCN1PqII/P7KsVRCODOb5vm60eX4RVhWV2zKrJJwNzPTzrtU6cIpNJHm6tWcm1KTfiTqwpCgAoAKAKl4hSxUMpYbqCJHXbeouticrtewp81Ww4u2xp7wFxQSAynu+ztqWVIMTCBRArm9J4SNSg5Lda+p1+isdUp14wk7qWnoP86v21VRdXUDPu6GIzOd8R4jFeVgm9j2U2luPXEV1KsodHUqRghlMGDMgqYj31VJPhoLVp50rEOE4dbaC3kqAAGMswidyZZpwMk0s4X1RVKhZfCKc3vtbQMirAPfd2buiJJ0IvejqNQx1pVBXs2U1IuAtwt8uQT9KyjSVK64L2y4U+yCEQ6dxqE7ivVdBNKlOHKW3ekeZ6Yi+sjLs/LGq7hyDM5xy7tShAEhoYkA9w5Mj6SyANJkZ6RIrqQzWLadTLc0LKwqgiDAxMxjaTv61Ytit7i3MWZQrLJCtLATkeg3/APc9Kw4+VaEYVKV3lkm0uK1T042vfwEm2kmufv18D29xBs3FuACCYLRkEbT5R93pVOPnGlJSlFZZfDKXFftfde979g8KzoVI1Fz9+G68Ts7dwXrcjAZSD4iRBHqK5s4OEnF8D19OpGpBSjszPtcPf+bLZIAdUCdojlQdMBWWO8JgSvSSJbqulxtbFPE8tv8AfCM2QyA9q47pINpt5DIJU5kzOdqLhY9Xgb4lsyWZiO2eCGSAAJgEN4RtgigDT5ZbdbSLcMuogmS0xgGTkyI3zUMlF126F9eg8fyHnSykkrslJs4/nVmbzkkyYmDA9kdKiNWVglTjc9s+yvoPur1cdkeNl8zJ1IoUAFABQAhxHLFaTJkknMkQRGnTMAbExEwJpHTTLFUaM/m3DXbPD3Gs6bt0vb0KwCqzC6sBoIEEGDtge+s2LWWhO/L/ACa8FLPiaduD/wAfU3bnMltWbTcXotM4CsJlRdKyUB67NG+1eOy3byanu86UVn0K+U8zS7eupbnQqI4m26d52ua4LgalwpkTljnoJnBpJsiE05NI1qrLSviLSupV11LIbeCCsEEdMEA58KRxbd0UVaOfU54qLTGzddU0MzWbhOV1rqJYYBsNDFhiCpgKEBGjDYmdCaq099muD7O/a3hvc5WIoQrQyTNFbhDaHUpcidJgyPrKRh1yMjaQDBxXscLjaWJjmpvw4o8riMLUw8rTXjwLK1GcxblgcKj3DcfSsaUWCWMgIu0u7nHmX6kBqpayJu5epdY1G3j72S/Hga1gsVUuArEDUAZAaMgGBIB6xVqvbUpdr6FfFXUAKv1ExByBvEdRvjNU16lFJwq8U9LXulvpxFduI98juZW7loPwzi9YJKErqBS6u4YMAY0lc7ZGwEnjVXTayxVsui43Xv6dx6XBUJ4eKjun9H6fnv02E51bgatSsQTpKknTBIbuggAqNWfETBxWaxvuPWbodVZTKsAwPiCJB+FAFlACt8sG3Ok7R6bHEjr1qqo5LVFkFF7larH8/f41mbb3LUrHP82/Wt7vwir4fKVT3KrPsr6D7q9fHZHipfMydSKFABQBVf4hUjUYnyJ+wVDaW4FtSBXftB1KmYIgwYPqD0PnUSipJxezGhJwkpR3WpFuOf5sLukNcRipw0Srm07hEBY41MEEk7edeIrUVTrSp32f+D6DQrurh41batJ+pZyi72o1s2p0LISLbWgQYaDbdmYRIHegyDgTmqatp/JdB5tf4NKkLT0b+4n3gE/upJv4Sms2o6GbxHK+3YMzBVXqYHfkEElgdXsg6YiQCZIEJTcvlirtmFq5jXLF2z2Nm9LWAVCMhB7+kWwbbdGBYwCfMyFOvRCbhNzhpJf59+XHSqcFKOSSujWYMj9m5BOnUrDGpcAypMowJAI2ypByQvrejcesXTu1Zrfl4e9DzGOwTw0tHeL2E+b8OpUXG7Q9jquBLcEswUxiO80THmfGI3VIpq/Iy05NPKra6aivKOMh+zuC2txkDjTcNyVlgAXbJjpMTL6RCk0lOWtnv5j1I6XW221vf+L7mjx3Da1wYZTKnz/n93hVOOwrxFO0XaSd4vk1+ODM045lpuaXyWYw1p0RUYEi2FAEn9YCNm1EsesgT41z8TSllVWUcrfDlp631WjVju9F4mc7058tPTtN5eAtDa1bH+heu/SsR2C9ECgAAAAQABAAGwAGwoAlQBTxKyMbgz+fvgmknHMrDRdmUA1jNBz3Nv1re78IrTT+Uon8xVZ9lfQfdXro7I8XL5mTqRQoAWfjrYMavgC34Qc0rkgsLdot26sTCiciNj5530/CoupSDQ0qcCLCQRJGNxEjzE4oAT4Lhio+bO3a23tvOoANuNeoqAGDa8kiZOZnHmulMHGjatGTu3x8z1vRGPliG6EopJLS3lbiQ+TGpAA7Wybmtm0zK3dZe5aY6iHcNcuElVTbCxtyqtnt79+J2aV1v79+B0X/AM952qhuxdJpK7Iu0TkE5Hd2yCDkgdD0qmU7qxkqVcysT0RAmYkY8ZMj7B8K7XRVKUYSk1a9rdwkSnhuKS5Jt3FbSYYo4MEYglTg+RrozpU6nzJPvVydGKc8QLaN3Y2ZueqgHtF96z7wp6VdSfVtW2Rkx1BVqEovhqu9HldY8Wc98ouEZAbtvADa2AAntIhbpyO1cYVVYhQSCcKIoqxtqvfr2GmjJN5X7XLs7Xv5mny+8ZZHxcEEg3NZIIHeGBAmRAUCQYqyD4PcqmuK27h4GDIwRtTSipKz2FhOUJKUXZo00+Udu2oF0nX5LuOhxjy91eZ6RlSwlS0nZPVbnah0vQhTTrStLu37dDL4r5VWrty1bRjbus3cVmA15Ed1Z1HBEYGckjUKxUMbTq/Kn5FmF6Vo4l2gpLW2q081e3ia13heLIxdQQZEn1GYtgGAfDoDjps0OmX8Ol9Ce0cMGY6esSZH0RsAcSdwMRlJyyq5MVdlyiAB4CsbdzQc7zf9c3u/CK00/lRRU+Yrs+yP8I+6vWx2R4yXzMyeV3Xu2rPEm8VVrYuXE0qV0sNWlTEqV2mTIBxMEVQblFTuW1FGMnC3GxTzHnmNAt3QS0H2PZ0h5ENsQ3r3WG8TEqvCzIdJpXuvenIy7fN0YrpmCDAGgy2tUAkN3SCcg+PSIqtVE9hHQkr3/PK/I0+T8wU3xbKurtaLDVGwKahgnI1Dy3gmDVkJrNYhU7Rcr31t9zoavFCgBbjVIGtJ1pLLp3P1kjqGAiPQ4IBGXG4eNei4tXfDv4GzAYqWHrxknZbPu4mdxlsWrvzm1LKe/OmFS3/1QzO3dGSRbtqrF41TJryOtsktHt4++Z7i6vnjqnr4d/odSG9R9hnf41mdtmXycWrMs4mw5CmCT4gD3Ax1/Oszcb6GGVr6C/OEkh5C9mwZshQ8Ahgx8M9cSor0HRlKUKOZ8ft7/AJcTB+TCKyXAlzCqbdrQdSpZYs1vS4AW4wmJUkAKgkkEnoRIgXWRrHEL07JkYM7OzsdSknXBVRpYCBBk+FSSuIzZaVU+IB+IrsrY8ETYSIOQaAEeC5TbtszAAsbjOGI7wLTjUNwAdKjooApI01EslVlJW8Pf3faP05WUcRwqvGoTG2SPurNicFQxNuuje2wsoRl8yMvjuXKt23ct2l1pJV92B8jMx6eNcvGYWph4xWDoxad738LcUCqVaK/0F3/AIOp5ZzFrgAvCGO3hjaR0Y7z5xjE5cRhaypKrKOXnG97a8+K+23aem6N6QVa0KitP7/yaYQDYCufd7HYsiVQSc3zj9c3u/CK10/lRmqfMRs+yvoPur1kdkeNl8zMpbVi3r7pVReAgO2gs2klhb1aQup8iNwTFVWir95becra8OX5KeN4Owi2wpgrKqC7EwVAMljqkBABO1RKMVawk5Tabf2MtuBsMIMGIz2japGlgdWqdQ0qZmYA6UmWLF6yov8AHht4sd+TfCW3c31UgxglmMi4luTEkbKo65WaalFN5vfAeTmllb+nJv1+p0taCoKAKeLD6DogNiPSRqiQRMTEgiYnFJUz5Xk34X2Hp5M6z3txtuJWdIAW7avaDdDLqeYuahpLLaws3O/PeCkzKgADy+IwOJjF1pW4t237ezyPX4bpPCOSoRvZbctNlz8zuOE4ZbahVAAHhiSck+pOa89KTk7s1t31DibJaIYrE+OfCYqyjUjBvNFSvzAw+M5XbdwbttHZJjUA4EwZGob+e+T416nD1adWmpQWm1uVibJmAvE/NuIBunDk211z3LShimhpC3GYhe4iFoI1ExIt2Yt8r1GB3rgZO0tJeYg6k0vtpwrklQdIaCmAzMSpxUk8SzlrHs1U4dAEceDqBI9NiD1BB611aU1KCZ4nE0ZUasoS98hqrCgKACgCFxSRgx54P30sk2rJ2Ao47hVcSQxIGNMT4wJwayY3B0sRFOabcdVZ2a7v5EnBS34Gfb4ogjS9wkHKlRqxnczmuVDFRT6vrJz01g4pStx3UbvudyKdbq5pxk7rW1tfsrnW8q5ul8QDDgd5SI9SPEenlNcnNBt5Hf7+K3R7TB46jio3g9VuuK8DQoNpzfOP1ze78IrXS+VGWp8xGz7K+g+6vWR2R46XzMU4nliXJ1E5J2MYJQkH/VbU0rpp7jRqOO3vf1EeYcnWGP0YBG2G1GSMd2ATt4kmaSVNDda7GcvLFkQWnYbYJ0AdPFF/+UmRFSqyenvj6s6Pl/BLZXSpJAAAneAOvvmr4xyqxMpZhqmFMbi+YXVN7T2f6J0GmDLq4UxM91u9pG8kecCmU5K/YXxpxdr8b+A1c5vbDae/q16Auh5LaGcQIyCqMQdjFP1kdhFSk1f8+AhzPm9u5aUW2P6U2YlCA9m7dtI8axB7t0A+BYdQYrnUTjZcbeTa9SynSlGV3wv4NJtfY7XkXMDcDJc/WW4k/XU+zcHhMEEdCp6QT4jpHAvCVcu8Xqn+O9HqcFi1iKebit0aCcQhYqGUsu6ggkeo3FYLO1zXcq42zKkx3hsRvHX164rVg68qVVfFZN68vfaScjzzg5uLcXtdbroXsCEYsJZWdyVDoF1d1mjwBJEeqaCS1uNNreyrraVbpgsg0kz1UOyx7X0oyJ8QQcCdbXFXa4j67qhVdVDEEQLgxLQTGoQPAaVGozjVhqmV5XxOJ0vhJzSrRWys/UcreecCgAoAKACgCprUkknpAwJXzBiaRwvK7f8AHaAnd5cTPeE7hohgRtMYb1wa5mJ6KjiE87V+ErWkn2taS8l+RJQT12fBrRrxNn5NXrp1pdaYjTJkkZnO5G2T41579LicO3Gv4Pn77dT0nQlfEVISjXle1rc/H1faLc4H6Zvd+EVrpfIjo1fmZGz7K+g+6vVx2R4+XzMnUinlACtjhFDlgdth9U9f56Z9yqKuFhumAKAMfsRavXb9xbcO9tbZGXkhbarlRplz41VbLJyfYX3zRUI8L35czPNu2X4d1Lox4k6w1xCwK2b46MQTqugYmQZzvVdldNc/w/UsvK0k9dOXavQdHK+F1INQnARe16WmtYUTJCtZt++fEy+SndevK3oivrKtn6c7+rNF+MVGS6rqGVhnUINssoug/wDZAknppB+jWTpOhTr4eV9Wk2ud0i/AVJ0q6ts2kx/nq2rV1Nd4o192RAVdwWZZGkBu6Ro6bt2Z6Z8VTzSTstvfvsuerlZMcfkRkFbpHe1N3fahQue9iCGYEbFp3yV63sJylHyi4RDbYXYFtmBjJBIYMEK/TDEQUE6gSK7nR2KjOmqT3S49/wCNB91ZiXJCqak/SS83QXUICO6pCWxBtqo0jSQDmTJJNdGE4y2GUXHcjxN5bh1PbF201q4bdssVF7Ro1wu1zUGhARBCsdmBqqpO7siqUrsq47mFm0xGpggWQzIwwMHOmMSv7VdTDYpTj8e55fG4B0Z/6d3F+7Ff9JoGKnUCDEaW+qWziBsfs8a09YjD1btcr4fnCNM7QXBAaNAaNRxgRH27VCqIl0mi7jeYLbXVkkqSog5gYmNskD300ppIWMHJ2Gx579aYQ9oAKAPP59PQ9KWUIzVpK6GhOUHmi7Mo4kFmJLNOPDw9Kx/oKK2v5m9dJV3vZ+BO24CAnYKJ+FbV8pgl8zEOD46FOssWmengMDw22pIytuLmR7d5kT7IjzJn7IihzIzISRyplTB/nfxFJsRF6nQVeMFACfNeEN20UAtmSJ7VO0SAQc25GrbxEb9KWccyt99R6cssr6+Ds/MXTlGl1dSisGlgLcKQEKAABhBzM58PCEVOzuh3VurP79ola+TjDVquiWS4jFbemBdt2UYr3u6QbAI6DURGBSKg+ft29B3iFwXJ78m/Ub4fk5W4lwsoKoFYIrIH/WTqBdgRNzUJBYGe9DEU6p2aYkqt4uNvPht2dnd2aGjZY29MoL1tDKo0F7ZEEdizGBBUQrRHRlAC1xsd0LGpeeH+F8uD9PsdLCdKuHw1tVz4/wA/c6nguLS6gdDKnyIII3BByrA4IO1eTq0p0puE1Zo9FTqRqRUou6Yn8orqCyyse8wi2ojWbm6FAfpBoM7CJJABNNh1N1FkG1ei3EL/AAqXFAuIj+TAMJiDEiu3e2x0HFPdC3NbzLDAxotXXB0qxUWzYJMsJ0gEkoDnSAMxV0NjBXsp6DPEc4sAEtwzaApOrRbINtQ7yFnURNmAI30nbNTYrzIz7nA2e0EWXDsws9lpRtLC2LpMzEdmdyfoRWuGLqR3sznVOjqMl8N13P1uLWbCOP0dsL3ABNtFP6TT2S4fAIuj0k1b+u//ACjP/SU3fO/fiPXuGUhGIVg1sMsrBCuJgjMYAnOYrbh63XJtq1jm4zC/ppJKV768vfZ4kq0mEKACgAoApub1DGRC5Z12wJjA+zxqLXiE92Y5HQ7jB9Rg1UVMKCDxhiglOxvcPd1qG8R8D1Hxq5O6HLKkAoAW5heKWyw3EdJwSAceMHHnSydlcaCu7MUHG3VIVk1S+nVtIZnFssAO73QCx89hMBM0luh8kXqn74/wQPOTCkW4BGzHSQ0oAGx3Z1Y3kZo6zsJ6ntIPzdtXdRtIJUg4EgBtRIBKjdT5g+tHWO+xKpK2rNPl/HXU7Xs1Qa372snusoCl1gQ4KqkA6YifEVysf0UsXUVROzWjXPxOhgukFho5JK6303A9oCSunUfauOdTsfOFAA8AMDoAKsw/RUIRtPyX8o6sOnsNBWUJfT1Zp2bkqpMSfv6gfA/CuXUg4ScXwO7RrRq01UjsxrguGRy2tFaAIkAmGkMJ8DpEjY1MHoUYiKzXL73K7RRwLVs6tRgqCCzapkHxLH40631KLI4ocQ2DiZBkqpIKhgsEiRAdhj6x8TXqP6fhnZ5fqzqfpaLs7EbbgCCoKmJwJgadMNvI7NIzjQIion0fQeqjqZsbgnUoyVD4ZcPTs7+BsWyIERHSKhJLRHzuebM1PfjfclQKFABQAUAU3N6hjInZ9lfQfdRHZBL5mc5zXi/0ulIkqzDBOrQVBAA8dW/vzVE5a2QZU1d8LL7ilvmqsJE5MDbJnSNz1PpSqaYOjJMOF5mGSYJITU0RA8dzPQn088UKd0S6DzWRv8s4oQtvSQTJ6RlmImD1gn3HaroS4EyhZXJcJzHXdKRiCynGQNIPXxbqBsamM7ysEqdo3NCnKxXmDHRhA8nYiRsSJHqAJ6TOwpZ3tsPC19XYyFI7S1a4gwr8OCoJKg3iZujfDgaSo3HeiINVcUpcvrxLuDlDg/pw/khzLmy2V0oVurbtPcBN1mYvaUvDMd5Ct1O3hionUUVZa27eRMKTm7vS7S256FrfKAq7owtjS0K2ow4mxlfGBfg+a/Ceu1t74eovUJpNX9N/Qa5XxvbdoFIXQ+CjawwdQ8nUJiWYYidOIGKaEs1xakMlr8Rq/wAIbilXuMARB7P9Gf2gSwPoRTuLas2IpKLul56mdzXhEJtKpuIbNzWoV2VTgYYA98EFgeveOckHH/TnWrOTdo/Xb3qe16Gp9bhINvZv7v1NThudOFuIW0l1Om4oGpGjumDIKz0jxqa/RKjC9Jtvk+P2OliMM2rx3Nnk1g2uFWy153ItlReaJIiEbBOyxmcxvmuXklF3a8DkU8TTvlb89DmPmjRKgOoYqSh1QVJUgxkZHUesHFempY2lPjbvOtT6Sw85OOa3fovPYpIrUmmro2xkpK8XdF3D8UUxEjw2j0NUzpXd0cPpLoOGKm6sJZZPfS6fp9e40LHEq+2D4Hf/AN+6qJRcdzyOMwFfCStVWnNbPx/D1LqUxhQAUAU3N6hjIheA7LMxpG2/TFR/tCXzM5PnHE6dC6QSQzAtbe4NSaYWEEhm1GD00nBrNOVtP5Jowvd3+qW9+fILXMbTKrMMvI/Vt7S6yyd5QdQKPggExtkUKcWtQdKabS4dq42137USt8WjPa7Mbvb1Tb3tO0QdQwDMiOoHjRmTtbs4FlOElmzcnx4o2uF53w+lWG7iQVtOJm2b4AOnJKS3mQeuKuVWG/47LhKjO9vz22+41wPF22YKIFwprMIVDA6SxUkd4SyznqKaMle3EScZJX4bD9OVhQB4RQAtzHg1vWrls4Fy2yEiJAZSpj3E0s4qUWuY8JuMlLlqT4fiUfCujEAEhSMBpgxOAYMHyNSmnsQ4tbomrrqKiJABI8mLQfiG+2i6vYjW1ydSQVEqykxKkeBkgeUSfL7KE+JZCU4TWV2a21tbx4GCnFKXe3DhkCkllAWGJxOrcA2yfDX064sP0nXliXSqU7QWZZtf9ttXpa0tbWfK17nvcP0nB5Y1ZRvZXaas3x77vax1HANr4ROyvKAQCzgzpVu84BnuMFOCdvCqa01ObkuJwMVUVSvKdt2LLdHDPqB1WmQIpALBLdgMSxZQFgF27uWMEyY0rTsU7j3NOWi6NSRr8ejRiD0nz8orZhsS6Ts9jdgMfLDytLWPLl2o5oiMHcYPqNxXbTUldHrIyUkpLZnlS0nuROEZxcZK6fB7DvCcZ0c+h/cfzrNUpZdUeR6X6EVNddh1pxjy7V2c1w7ttCqTzAUAU3N6hjIT4693FUdQCfTp8T91I3okRUerMjiLBYgi46afqxB8dQYEEY8MZqtq/EWMklayYgvC2na23fUle0VZGCSxckQYZu2aeh/0iK8sXZ+/epdnnFNaPh6eVtP5NXlnKbZbVqYBRbUANAJtHUpPXGBjf3CLY0035fQFUll77/XcaHK7Fu2gBbSrIFhp+h2CZ6jS387VOSKS99g3WTlJ+P3uW8s5agK3lNydGkKxB0qQgKbSYNsdTmehpoQXzETqNpxfvf1NSrCkKACgDwmgDnLdkt2NrtCtxbVxVIQqCqDs7hMXM6WZIAOCJ8xnSvaN9fa5mpu15W0uvVcB5uWES5uMe7B0BgzBVujo3tE3AcD2lwM0+R7396lfWLZL3p6FXM3PdtEvqCqx0wO0ZmgBe+NLal693SxGekTfAmmv93tfT+R+xxShFC6mOkQoHe2xM+ztuSB506krFbi7u55wfBFVua2LG6xZs7AqF0Kcd0AeAnJjNEY2vfiEp3atwGRyiOHt2LaRw+kkrbIDq4cXLToXOgrqBlGBEsPogiuXOKTaWx14TbSk99BTl/MEFhrbDtrjnUNJOm7dvFrlsKdlaBrLJCiGuDSsGkT0Ha1uXK93hz2hSLerTpgbBdIyFAtyypBMKVEtBYBJ2DR6AnAC/wBpctt9NiFIycnfbQSQe6ZIETBkDoUce4RUWtEdbD9LOlGNOUdFpf3cyxnbwn3eNddyS3O9WxFOjlzu2Z2Xawpi4YtccVUgldu6WMAH6IY+EwPGslanlWZHkumOhoQi8RR0XGPe916bcrbCN7mFziGAtCFV1dVJZGuhCReQmR2bqxWbbjIGTDHRic3N6f55/wCPa8+qcYL4vW19u9dq/Gu0CYGoANGQDIB8J6+tXd5n04Gfxy5U+KD7P5FVvgLU38yhLZY6QJJ8do6z5fmKLX0ESuIX+UgHv6pA2xHsqpIkHogqt0+Zd1klovet/wAmrwHIlVRqLag28qZEzBJBJEmc591WxpW3HlWfAvt8ltrEFsFfq/QCBR7O3cU+sxEmpVJIh1pP3z/yP2U0gD4+pyftNWJWK27ssoICgAoAixgEgSY28fLNAGDc5Owaw66yw1i7N1z+sQhtALQp7TS3diAPQVQ6TumvHU0qqrST7Lacn6cyr+jeIUagXZuqm+41A8NoIme6TegyIIiZFRkmv89nqT1lN6fj/wDXoHDcpu6k7QSFuHOszo7a5cQbkwEZVicRAnehU5cfeoSqxs7e9EvubPJ7Lpw9lLhl1tIrmZllUBjJ3yN6uppqKT3KKjTm3Ha7HKYQY4G9paPok/AnYj18POfGsuIpK2ZGvDVXfIxbmXKbTXAyjvAkvbBK9pInTqBAViy22P1uzUNgVicHbNbQ3qor5b6kOWcc1oizeIZchXJiInWpL5e0pNu2tw95mMEE5KpjNX1RboWwO2tjuHAVe8bmtlCNKz3FUSPaIQtttTRi29BZSSXxCXA8QLs3FtFFeDmPATEfRmYOxyeonpUXLIlIw4yvOpJKUm0tEuXv+DOv8Xw/6XTcUdiNVzfSoOoHIB20naYiro4lJu70R18D0ziqUoqteUXpwzdmvHxOf4p7114NsSpxaaCuVJAuwSro6yVuLhWxmDMdZKq9F4evY+DWz01PR0MUsVFTp6rl+H38HwfM3/km1rs+4AGgBsQe73QjeaDubkwFyaWMYpXj77PA8n0zhOpqKcfllf8A6vivyvbNi5vUs46K34YOizIgCCPQTvS5bpBPdhwnBhCTMkiPCB/MfAVKjYXbYYZAYkAwZEiYPiPA01gJUAFABQAUAFABQAUAFABQAUAFABQB5QBVxLaUYjBAMR0PSPfFGVPQ04OObEU485RXm0Zb3CW1z+kBw+NQ7rqBqIJgC4xHgSY3MzVwFObTjoe7rdFUptZfhXJcTS4LiNVtbelFW2AqqoIAUCFwZgASN6rWGVKeh5bpvD/p6qgr2et39ffb52m6oIUkAmdIkSY3gdYp7rY4tna5z3A8DxFltGjtCF7O1fZ1027IgAdn7WvEmJ1kCWAgLnjCcXa1+3kvfnz5aZThJXvbi1bd9/L7cueg3LhbtKEA7mMD6JJJAGYUE4UYAwK1UbU2dLobHqjiv9R2jLR9/Bv7X7bslyy3kt02Hqck/d8atrS4I3//AEuKXwYdf/0/svz9By5vWdnlkTs+yvoPuojsgl8zJ1IoUAFABQAUAFABQAUAFABQAUAFABQAUAFAEbiAgg7EQffQNCcoSUo7rVeBiusEg9DH5fZW2Es0bn0rA4r9Vh41rWv+HZ/YR43mfYkkEYXvCSNMxoZ2E9nbwZJB3nYGqa0orfh9O/kvfBiYzD0K6SrRUrd+l+1bL3wPOVNfv3Fc3NJCkElBMSNdsoCAHXJW6CQVc4YQTkdOd1K/vl6P77nlOk+j44WCnBNxb/8AL5dqf1tvz6urDghQB4BQBVc3qGMidn2V9B91EdkEvmZOpFCgAoAKACgAoAKACgAoAKACgAoAKACgAoAKAOV5vzA2tRKkMZ1MRKWzgA3IM6cjIBwJ2zV3WqENPPgu/wB7an0Po+VKlg4Kk7q2/C/G/FavbgI8v4NnIuF2AIye7qYTDW2IXS9vEq4zDGCAcxSpuXxX9X2bark9+RshBt5r++W1muTOn5RbUAgADSAAB0XoAOgx9lTVVmktjy3/ANLKaqU4f7Lacr3af0t3eJo1SeZCgAoApub1DGQrx/M04e0juGIJVQFEmSMY9xqmrXhRp557DZc0n2XEP62WfqXv2B/FWL+s4T930FtH9y9+Af1ss/UvfsD+Kj+s4T930C0f3L34B/Wyz9S9+wP4qP6zhP3fQLR/cvfgH9bLP1L37A/io/rOE/d9AtH9y9+Af1ss/UvfsD+Kj+s4T930C0f3L34B/Wyz9S9+wP4qP6zhP3fQLR/cvfgMct+UFq/c7JVuBtBfvLA0qVBzJ6sK04bHUcQ2qbvYnJ8OZNP3/Br1rECgAoAKACgAoAKAFeY8atlC7EDYCTAJJAEnoJOT0EmlnJRV2PCDm7Ix73ygbNrs4vjVqVHBiCAroXVRcXInYrtExSxlKWiWvvz7TpYToupifip7dul+el+AjZ4PXmNNskOFli5OkCHZu9iIM5YzOJB0U6Vo67b9vj7148j2ODwqw9BRk9Fq3a13x7ktreHYdDa5fjvHPgOn51Lqye2h5vE//R15z/0Fliuerffy7l5sasWAm3xO9I5N6s4+LxtbFTzVXe23JeBbSmUKACgCm5vUMZGB8sv+Hs/+a3+Fq5fS/wDZy8B/39z+6PtVYj05k81+UXD8N+vZkltIJtXSGYgsFVgsMYBMCdj4UAadm4GUMJgicgqferAEHyIoAo5pxnY2bl3Sz9mhfSsaiFEkDUQJx40AR5NzAcRw9m+oKretJdAO4DqGAMdc0AOUAfK/lJ/zw/5NvxWat6N/uqncji475p/9ftI1uDsayZmAOnj0Hw/dWvpDFypWjB6szYekp3cti48u72DC/Ejyz95+2scelKip2avLmXPCxcr8OR5f4CBKEkjoYz6edTQ6Tmp/6uq+wTw0Wvh3ES48Y9ceu9dxSTSaejMOV3sSqSAHkCT4AEn4CknVhD5ml3jRjKWyPAf5/wDVDqwSzNq3O4KEm7WI31BDK47pXvBxAKmQZDbg5qIVIVE8rTJyTTWjvw5nN8PwekiXLrbJFkNuqdAWOWgSAT0iZImtWHo5Fd+B73ojBujSz1FaUtX74d3b4JrhOEJJAkgtOYhZ3AMeMmMnPhEPKSimr7jdI9IUMLTlGTvJp2jx1X0XHXwubtZj56FABQAUAFAFNzeoYyMD5Zf8PZ/81v8AC1cvpf8As5eA/wC/uf3R9qrEenOF/wD9d/4bhv8AO2/wXaANG7xHENzVrKXwtleES6bfZg5e66sdUgyRbienh4gGXxHPb7Xr/Du9q5bfguJuDs1bTbey4tlFunF3DgN4OrDHsgAq+T3ObvC8LwAchrF7l1vsYWGXiLdhGFqdn7RdRXzQjMigDvuHVgqhzLBRqIESYyY6ZoA+X/KT/nh/yjfis1b0b/dVO5HFx3zT/wCv2ka/B8TowfZJmfA7e8Y/npo6Qwcqj6yG/Iow9ZR+GRpW7gYSpBHlXElGUXaSszamnsZ/O3uAW9GrSbkXCqsxClG0mE70a9OV2xPd1UIeNhduNvDC2mIOkdppYMQVY6yugAHugQRgt7qmyCyKfnFwlJ4eCQC8I8AlCxScAnUVWTgZ89Nsa1SKtGbXiK6cHq7Dw4h1tWyloanOVCsAME5BAZZgLLDBImq5ScneTuSopaI94G72di2zybjIpaZ1M5ALb5GemwGMARTU6Uqs8kP8C1JRjdvYyeaMxWYJLMJgExGRAHSQB/8Aa9ThKMKKUV/knoipTeNVSrJRUU2ruy5JfW/gJ2OHLMAQwHWQRjwzW2dVW0PRdI9MUqdBuhNOT0VtbdvvjY1VUAQMCsp4WUnJuUndslQQFABQAUAFAFNzeoYyMD5Zf8PZ/wDNb/C1cvpf+zl4D/v7n90faqxHpzK538n7PGBRxAd1Rw6qHZArgEBptkE4Y7k70Ae3eQ2WvJfIftkTsw4uOpa3q1aH0ka1DZAaftNACfDfIzhE0aUudxbiL+mu4t3v1luNUFOoU7EAjIoAjf4Phu14XglW0BZA4hbeJVbXctFVJ1TrYHVn2DOSKAOioA+V/KT/AJ4f8o34rNW9G/3VTuRxcd80/wDr9pD9d05pK3cKmQc/f5GqMRhoV42l58iynVcHoanDcQHHgRuPD8x515uvh50ZZZefM6UKimro5+3zy6LoNxLq2+2ayytYIhjcNvhylwkaleVkwwlhlcwmVWL8qsXcN8pFuWVdFuMCLcuETSj3hZZFZDcmdN9GMSMHJIioy6kOFnYv5JzOUW2+s3OhMHWpd1kGc6dPe6jGMiRoiSPeLuBnJGwAUecEkkeWfs9K7/RtJwpXfHXwObiZpysuBXXQMwUAFABQAUAFABQAUAU3N6hjIwPll/w9n/zW/wALVy+l/wCzl4D/AL+5/dH2qsR6cDQBxfH/ACUdwyabbWn+cjs9RUI157b2Lw7sB0KHIyuuVO4IBG/8mOIOpwUN9XuEXSxHb2XvpeWxdhSQoVTak6tK+z7RAAOh5BylbCsAioDcdkUR+jW4QzID0BeWgYz5UAatAHyv5Sf88P8AlG/FZq3o3+6qdyOLjvmn/wBftIfrunNCgAUkGQYI6iq6tKFWOWauhoTcXdHvApbQkt2hJcvl3dQxyWCMx05zCiAcgCuNX6NqJ/6eq8mb44uMl8WhbwnIOHVYRSEK2xpFy5pPZBRbMavaARBq3IUA7VzW5J2e5qzt6l1jgVW6sW4FpG0OTObrTcUEnUI0Anp3xG1RfQi+hm8e3ZK2nIWAJIXqBuTGJ8pI6b16XC1p1KKnJHMqU4qplQkOcLAJU7SYiANBfVLESpCOAfFT61f1iF6pnn9OW4JMgDVMlR7AJOCZjEA7SYo61B1Miy1zZGcIA0livSJXO8536VKqJuxDpNK5oU5WFABQAUAFAFNzeoYyML5XWmbh7WhHci6hIRSxgK0mFE9a5/SVKdXCuEFduxYldzXNPs4nT/2mn+4cX/t3P4K5eXE/8T80db9c/wBq/wDUQ/tNP9w4v/bufwUZcT/xPzQfrn+1f+oh/aaf7hxf+3c/goy4n/ifmg/XP9q/9RD+00/3Di/9u5/BRlxP/E/NB+uf7V/6iH9pp/uHF/7dz+CjLif+J+aD9c/2r/1EP7TT/cOL/wBu5/BRlxP/ABPzQfrn+1f+onN/0i/F8z+cdhetJ82ZP0iOonVagamUAk6TjyrV0bSqxrznUjlul9DBiamdSk7K7jpdPZPkdBXbMQUAFABQA1wHEBZDGAcgnYHrnpP7vOuP0lhm2qkFfnb7++w24arplY+1wBS24AJx5eFca3A2GD2K9pcugaWuRq7zEEqNIwTAwPogT1nevT4TDOhGzlc5tat1ltNiYUAkxk7+cbVqKCVABQAUAFABQAUAFAFNzeoYyJ2fZX0H3UR2QS+Zk6kUKACgAoAKACgAoAKACgAoAKACgAEiYJEiDHX1/OqauHp1dZoshVlDZhVxWFABQAUAFABQAUAFABQBTc3qGMj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4892" y="54868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0676" y="692696"/>
            <a:ext cx="1995156" cy="149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11" descr="data:image/jpeg;base64,/9j/4AAQSkZJRgABAQAAAQABAAD/2wCEAAkGBxQQEBQQEBQVERQVFBcVFRYYFBQTGBQWFRcWFxgYFxcZHCggGBolHRQYIjEiJSkrLi4uGB8zODMsNygtLisBCgoKDg0OGxAQGiwkHxwsLCwsLCwsLCwsLCwsLCwsLCwsLCwsLCwsLCwsLCwsLCwsLCwsLCw3LDc3LCwsLCssLP/AABEIAPoAvAMBIgACEQEDEQH/xAAcAAEAAQUBAQAAAAAAAAAAAAAAAQMEBQYHAgj/xAA9EAABAwIEAwYDBwEHBQAAAAABAAIRAyEEBRIxBkFREyJhcYGRB6GxFCMyQlLR8HIzNGKSweHxFUNzgrL/xAAYAQEAAwEAAAAAAAAAAAAAAAAAAQIDBP/EACERAQEAAgMBAAIDAQAAAAAAAAABAhEDITESIkETUWEy/9oADAMBAAIRAxEAPwDhqIiAilQgIpRAUIpQEREBERBClEQERQglQpRBCKUQQilEEIpRBClQpQERQglERARQpQQpUIglQilARECAiKEEoihBKIiAiIgIihBKhSiAiIgKERAUqEQEUoAgALeOGPh3VxmG+0vqig1ximCwuLxME2IhvvMKw+H3C7swxbWua7sGEOrvGwbuGz1cRHqSu212uaQ0NAYAGt07BotA5tgLLl5PnqNePD69cR4o4Kr4EF5La1MRLmTabd5puLrVyF9CY7DXMgOBB1B0XaY9+Xh5Lk3HHDX2V4q0xFJ52GzHG8DwPLyhRx8v11Tk4/nuNTRSQoWzIREQFKhEEooUoChSiAiIgIoRAVXDYd1R7WMBc5zg1oG5c4wAPMqkszwfizRx+GqDlWYD5OcGn5OKUbdS+EWI7MOfWpNfzZDnR5uH7LGZh8M8bSPdDKrerXgfJ0LvOOdcgeDYImNpv6Klh6ExZp8iR18PJc38uTo/jxfMmY5ZVwztFem+k7cBzSJHUHYjyVovqqrklKuNNWkHN3gy5vmNTVY1fh7gXG2EojxiPHbqrzm/uKXiW3w9yX7LleHp2bUeO2qbAl1S4B8mlo9Fn/s5cNYEPAcOu08x16pUy8ta1mpoa0aWjTsNgPIfuqYDQ7usDXci13OOmx2XPld1tjNTTX83oVGguPcvqiNibTbktTzWmazexqCWPsecneR4rpmIJIMxGm4cLTYAT1utQzTLiyoQG6QTJbvLf1tHIyduSr3GnVcLzTAmhVdSdPdNj1byI8wrejQc9waxpe47BoLifQLrWdcI/b6zKYOgtMudEwyLiOswsq3CNwH3WHaGtiCQA15Mbl288/ddM5pr/XP/AA3biuOwFSg7RWpvpOIDtL2lhg7GCrVdC+Iw7Wmyofx03aT1LXTF+ew91z5a45fU2yyx+bpCKVCsqIiICIiAiIgIiICqUnlpDm2IIIPiLheECD6myHHjE4elXgkVKbXEjqWiT5zZZzBt3hsXG5t5rmvwKzE4jC1MPUP93d3f6H3HmQdXpC6e6sItIHI/tO/suTKarpl3FRtNoEAAk7/wqHCGyDtvM/z1WLq5iaeogF+1pFo5m0geZWMznO6jWg02hxMzfS2AP1XJI8lXadVc5jmJb3YG0iZmDz8vFYStnekzIDthJNgYMgc91pD+MMQxz6obT0tP+JxP6gA7z9N1FbiijiKfaMeRVd+JpLQbCDA5eY3UfN9W3G41c6DmGDJI38R4BXGHxH2llx94BYnnA3gdYhaJhsdDdRn23WfyLNWa2PBgtM9JDpb8iRPgmS06Zpr+yxlLQ4NbWZ2bxMw4XbqPj3h7KlnmHGsP0uaHFwh4g6mkiQOhiR4FZHijAam06o3Y8GNgSIP7q54mbFJj7gW93QI68yoiK5hxpgNWDqGPwDVb/CZHpcrlRXesfR10qjDzY5p8nNI/1XBntgx0t7Lq4vNMOX15REWrEREQQilQgIiICIiCUQIg6X8FsY+k/FPEljKbXOA33IsOdpXXMJj6mIIbdlOSX2iBFmi38lc6+B+BL8PiHbB1VjZgd7QNRbJ5XHuupB+ovsRoOkC0GwdqA6d4D0XHzd5Orj/5avxBjW0K/wB3s4t8ZkgOJHOyx3GObsw9EsZUEug7gxJiAAVZ/FFzS5rabtNQd7fYRz6StKwOG+0VgSR3R4AGBHS5Vfna31rx4ruFRhpiXF8TE7E/7+yvsv4F1N1lgPhJn06Ld+GcsZRHaOZGokkuIMi47rY2+ZhZw02scA2RLugaAYBB2uOS1l10rZtz9mXuawUXB+lotILjHQkbwpweGNgIEGYuNIiLjqQT7roL6AILbSR+oTcclg8VgbatMkXtMxER4qmUWjNZPmv2vDGl/wBynDXxtIEh3rCy+aNNVjKLRu0ODuTQBGqfX5LQsCBRrmtTkB0axJA5aTHjZb7m9YMoAt/tKrGsHg0i56wBJKrPU1qdIifC/tynxXCM3AGIrAbdrUjy1ld6bShgf5DlzBIEeTR6rgucf3it/wCWp/8ARXTxsOVZoiLVkIiIgUKVCAiIgIilAXpjSSALk2HiSvK234cZAcVi21DanQc2o6ROstOprPXTfwBUW6m0ybruHBOT/YsBRw+ztGqrfZ7+86D529FfnFWe4kASb7RMi/QDT6qqcWGUTUJG0mSBYAEnwWm4bPWdhi3VHaYqiD5AGBPr7rit+rt1yammt/ELF9poZTk6nHzJO/j0HqrjhThxwqU6dQG/ffyMQDpB5Da/irnhPCfacQMW6OyAApB1tTtyWg+f0XQAX9rPZtHcGsgAOIBho9rwrf4Sd7SzK2tbpY0BsztJPgOlwrRz6YeRZzwYjcjyA235+Kv35gAInf8AciJ81jnP7zocAesaefz91Fq0i8fhw5oIDW8zIE8wsbmJ7P7wNEDlyMW25WKyDKjgwgzc2t1v6KxxgDmmZI52Jn8vz3UbWkaviKXa1dDHaASC2TEBzgTfpB+q3/NcKx+kNiGtY0eIcY+jfmtDzHBkCW2LdgfC8TyW2ZBiO3psqP8AxtaBfw5+KmdqX1OKwGpoiBqfUeAItoY5sfKZ8V848V4c08diWHlWqH/M4uH1X1HTZI/pD2iJ8v8AVfOHxPoFmaV5EatD/wDMxs/MFbcXrHlaqiIt2IiIiBQpRBCIiApUKUAL6B+G+XNwuXUiGkVKv3zyWi4dFgTtYAeEHquN8GZB/wBQxbMPq0NILnuESGt30zzuF3/NsE3C4WnRoOIFMNZqd3iWSAe9tq07LDmvWmvFO2Dz7M9LKjDpiCB4g3kDwiPNc+wOFq4vs6RJbSNXvjwcRqN/CwXUcy4JZ3XM1VWkSajnCTz2AAv4eSjC5VTwtUPIBY0gOEwQags6CINyOa5t2Onqr+kKdOpTpFjg1rNTIECQ4AhwHOII8AszXxgvpgmOu8hTlFHumqdyYB5lrbT6kFecfXY0d9zRcCZG+/JW3dJ9rGPoP0/d9+0X2MR05yN/Aq1+0P1mm4AGQJsSJnTN+s7Kviszpgktc2wgAXkkz+EG+/K6w2Cz8mrVpaCQyC186uhDQYkxvE81W60tjLa2z7QwVn0nOiQPFp2a4DnIM+6sc0aS8ii0vLBvIiQQHNt+aI5LVBiH9kXnU4sLtDiCD32B/wBXmFmuGOIqOgU2h5qtZBGh5kD82xmesqcfyiLPmq2a4ZxbDvpFv+CsbluM7N3ZjUdNu6NRgmxMHa8eiyGZ5lIktc0E2BBBPKzd/fotE4ifVpuZXw7jTqtJIBPde2btcPP6K8kUtddy5+psOO0yR7Linx7y8U8fSqNH9pQHroMD5FdE+H+fVMXSqPr0uwNMhrjqkOjeBuB/LrKcb8M0cdhx2zHv03Zps5sj8o3BsLe4V8cvmss5udPlgos/xhw0/L64Y466b266T4jWzxHJw2IWAXTLuMLNCIiAiIgKFKIhClEQbl8Ms9oYPEufiBGpoa13Jhm8/L2XcsE6jXDTIqtBll5AnnHP1Xy2Cu1fCaiauGoaXRpfUDzqOwdYEeTvmFz8+Ovyb8V306TXxnZiIJEHkTpA8lqdfM6mJJDabW09QDtVnE7Ay7oL25gLbK2PD6hosaXEWcQLNtz9lbYvJKOKY4s7tRsgwCC07zB+S58u+m2PV2vsnruc19Mt0NYGhrhPeDmhwMHmJ32lYvGtqAS+HO0uI1Umu1NkmH8vI9Fd8O1Hdh94AC2xHiyxJ6TEwrqpVD26SOW2+8WHokX/AG0jMcQKlNxextDSJs0SSdwB1g2/2VTJzSrYNzOz02c2k0nSXuEanMvcid+ULYsxyKlWYKDwILg+R3XAgzY+pGyo4bKKdOmC1tXTSaSxriNZGovdvtvEc4U2VaWKGZ4QUcAO6Q4aHEblzoDSXHlZa/kbNVTUzu6O4HGRY94t8d1s+YZj21DS1pYHgb3MSZ5W2IWGyCsAHsjnPoRuPUQpnqu/7XmLwhI/GXOOxNg0eA68pWAqMa2rS7WzYcwnm0k90x6R6rZq+M0tkDVF/YhY3D0w93aPGpoJgHYyTCnJVTxFRobGHee0DeR1CZboa8RLgCJI3jmsnheJjVw7WnQKhID2gmWOBghrd7xz6rzh6navHZkMpwQ6BpLnSI0ujlHktO4w40rZXU7FtGi6o4F7axBlwdzc39XyUTG29K3KT1jfjLiW9lg6JtVaHOIIAIaRF/M7LlZV5m2Z1MVWfXruL3vMkn6DoByCs12YTU05cru7ERFZAiIgIiIgREQAu3/BXENOENMfiD3+9j9C1cQC2jgPiB+ExLWtIDajmgz+V2wdPLeD4LPkx3ivx3Vd5yvMKVB1ZlRwa4VHEkmNTTGkgnewj0VThnGHE42tVp/2AphmqO66pMwHc4ke6wdKoKk1qtNrmsdBa7eQDPnurjMuO6Aodjlw1lwg6WnTTLrR/UuTC79dOc0yGU5r2tfFUmQQyqBIFu80T9FmcNRFjG/zPh7clpHAeFcxuJFUw99cG1yAGtjfzPut5pEN0gXgC532UrVUxBhrni0Nmd5I8/5Zaw7O+ye4VgXahADGkkiZ0kTINwrniDN29kWEm8AEdZ+dgVhcTT1hoZRfWJaO85rQDe13O2HRRlb+lsZNaqti+MG9iHdi+i0EgBzHttMXa1pI39VheHcy7Y1HBrmCIEscyYP+LkVVx1V4pvwvZPLpu0AaQR3hBvtE78lb4HFAVAxxcCBHeBBIi9vPZWxquU14y2JxwawkmABJPKwJVphs1DsIyr+Q1GtJ8HPDJnzPzWM4x1voGnQjURe/5RH+pCxPCeZNw9N2XZlTdTpkGC5p0kOv+LYgzYhaWbU3p1fH4kNpCLCzWDltaPb6rjnxorg16DYGoU3Fx/qIgeW63rNMZhsow4rE1qg/BSY5xqEuLSQCXfhbAXDs9zapjK78RWMucduTRyaPAKeLHvanJl1pj0RF0MBERARFCIEREEoiICqUDDm+Y+qphVcI4Co0kSA5pI6gEIPoLCYFtWg+7gSSDBAmWjeR/IWJ4aw7aTzrvGp3L8sD1WcynGt7ECw1knoADyJ5LROJOI24YltOKj3OsJO2xMjquDDG29O3OyerjB5zXGPxBbYODS0cpHdHqQFvGV5w99RrXsgRGqY71oEfOR0usJw3gWYrD9qQ6XAgwbgjb1HRWWW6y7sKwIeJInuutaY3GwTLcMa6LicPSGGLXNYx+nW29mu/FLTuYJ+axeWU6/Yh9B0tJM03NkNkm4tYSSsYzNHsIp4ouloDGu0tLXguBuTYECb81tmDzAOZpiD3oiwiTf2v6pNW9rfppuPz6qNbDRfUOqNTS0MkcutjOyx1NlSoddc3nYfljlO7jdZjF0HtrVn1A1lNzpaGkGXEAEtteTc33sqOZ/cadbT94NIm+mSBJ5TE+UrTUim7+1liqobQrVajmNDC0tc4wG3iPGTA9VlajWV8CCQ2ox1JugkSIfYbdJ3VLi7L218urNotDntpB7QBJ+7c14Fv6ViOBM4p18rpUS6H06kPEwdOpxt1Fx7qLh1tH1+WlxxvkLnZM8ka3U2scHReGRefIFcJK+ss3awYN7XfgNJ09I0wF8nVBBMdVtweaZc3ryiItmIoREEqERAREQEREBegvKINtwvG1SnQFPSC4AjV9DHVTwfk9XMsaHmC0Ol5JFrWgH/hakFfZNmtTCVm16RhzTtyPgRzCp8an4rzPd/J9IZVkzMK7XOlsiZcYJcCCSNgVWx+X08dimQYNK7ng30kERPrz6LT+CePaONfpxbxSqgd1hsw9SHGxMciugYCmHNe+gGMYIgxIc4c7bCCsPnXrb666adnmU4g4puHs+iB2jXQNR0uaIJ/9ll8VwrUe0xUOHF7h0iI/T1/dZbBajVJqtaHNMACTAveTvNj6K6xeINwCDawmLjnJPiqyTe17vXTSMhpuGIqNrPdXe0gNJA2gfhAFh5BbZXAaPvNOqJvBIWl5hjnUMXrpsc+zWuLSPxGwBBvERcJnPE1HCsGKxImsB9zTJ1EnxA2FryrY49q3LUbZh4wTKlaoAGumoSdw2DYzaNvfZfOWZZtoxderhD2dN9V7mAbaSZG6zvGXxIxGZ0RQexlJsy7SXHVBkC+wmPYLSFvjjr1hllu9NkxvHWNrUBh31e4BFmgEjoStbKhFaSTxW20RFKlCEUogIiIIREQEREBERAUqFIQSFvPB3xJxGBb2Toq0rbyXNj1uFoqBRZL6mXT6Y4R4iGNoHEag4lxBgEREWg+au2OA1O8STynrPl+y4RwrxfUwAayNdJ0uc3nMkSD6BbXmnxNoGhFGnV7Qi86dMz9FheOy9Oics12teOOKRSqVKNIAvcL3OlodsbEEuiI6bmVznF4p9V2qo5z3dXElTjsY6tUdVeZc8ySrdbY4yRhllbUKURWVERQgKURAREQFClEEIpRBCKUQQilQgIiICkKFIQVarhDY5Ng+5VIoiCFKIghF6hOzPQ+yDypXrsz0PsV6FB36T7IKahVHUiNwQvCAoUoghFKhBKIiAiIghSFCIPZPgmrwCgqEHsHwCnV4D2XgKVKHrV4D2CkVP5AXhSgqCqf4ApNY9VSUqxtUFY9VPbO6lUwiCoKh6n3XrWeqpBekS81iqKq1NlSVaCIigEREEIiICIiApChEHoqERARAiCVK8opQ9ykrwvSbEyp1LyFMJsTqTWgUKQe5eF6K8qKkREUAiIiX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548" y="692696"/>
            <a:ext cx="1123742" cy="1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8189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the company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1004" y="2821278"/>
            <a:ext cx="10576319" cy="3670767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1100</a:t>
            </a:r>
            <a:r>
              <a:rPr lang="en-GB" dirty="0"/>
              <a:t>: In Britain, </a:t>
            </a:r>
            <a:r>
              <a:rPr lang="en-GB" b="1" dirty="0"/>
              <a:t>guilds</a:t>
            </a:r>
            <a:r>
              <a:rPr lang="en-GB" dirty="0"/>
              <a:t> (associations) formed to advance the interests of tradespersons and local community. </a:t>
            </a:r>
          </a:p>
          <a:p>
            <a:r>
              <a:rPr lang="en-GB" dirty="0"/>
              <a:t>Guilds served quasi-public purposes, regulating aspects of trade – including: </a:t>
            </a:r>
          </a:p>
          <a:p>
            <a:pPr lvl="1"/>
            <a:r>
              <a:rPr lang="en-GB" dirty="0"/>
              <a:t>entry and progression from apprentice to journeyman to master</a:t>
            </a:r>
          </a:p>
          <a:p>
            <a:pPr lvl="1"/>
            <a:r>
              <a:rPr lang="en-GB" dirty="0"/>
              <a:t>setting of standards of quality for work done</a:t>
            </a:r>
          </a:p>
          <a:p>
            <a:r>
              <a:rPr lang="en-GB" dirty="0"/>
              <a:t>They were recognised and conferred a monopoly within respective boroughs upon payment to Crown of ‘donations’.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122" name="Picture 2" descr="https://encrypted-tbn0.gstatic.com/images?q=tbn:ANd9GcRFPDMFbfwQ7C0lrrjC1y5AXq7q-nhWhoQJWmS6Rc_eZOxLLuw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612" y="404664"/>
            <a:ext cx="3228206" cy="1986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0727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08720"/>
            <a:ext cx="11881989" cy="914400"/>
          </a:xfrm>
        </p:spPr>
        <p:txBody>
          <a:bodyPr/>
          <a:lstStyle/>
          <a:p>
            <a:r>
              <a:rPr lang="en-US" dirty="0"/>
              <a:t>History of the company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9876" y="2276872"/>
            <a:ext cx="10287000" cy="4255368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1200s</a:t>
            </a:r>
            <a:r>
              <a:rPr lang="en-GB" dirty="0"/>
              <a:t>: Originally, incorporation was by </a:t>
            </a:r>
            <a:r>
              <a:rPr lang="en-GB" b="1" dirty="0"/>
              <a:t>Royal Charter</a:t>
            </a:r>
            <a:r>
              <a:rPr lang="en-GB" dirty="0"/>
              <a:t>. Charters were first offered to the Church, cities and university colleges.</a:t>
            </a:r>
          </a:p>
          <a:p>
            <a:r>
              <a:rPr lang="en-GB" dirty="0"/>
              <a:t>Church/city/college was recognised as a legal person, could enter into contracts, hold property, sue and be sued.  </a:t>
            </a:r>
          </a:p>
          <a:p>
            <a:r>
              <a:rPr lang="en-GB" dirty="0"/>
              <a:t>Charters were later given to groups of tradespersons as guilds declined. </a:t>
            </a:r>
          </a:p>
          <a:p>
            <a:r>
              <a:rPr lang="en-GB" dirty="0"/>
              <a:t>Royal charter conferred favoured-status and a level of royal protection for group activities; but it also demanded that those given a charter acted for public purposes. The Crown maintained a degree of control.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6146" name="Picture 2" descr="A late-nineteenth-century Photochrom of the Great Bath at the Roman Baths. Pillars tower over the water, and the spires of Bath Abbey – restored in the early sixteenth century – are visible in the background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0756" y="404664"/>
            <a:ext cx="2160240" cy="1604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8538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11881989" cy="914400"/>
          </a:xfrm>
        </p:spPr>
        <p:txBody>
          <a:bodyPr/>
          <a:lstStyle/>
          <a:p>
            <a:r>
              <a:rPr lang="en-US" dirty="0"/>
              <a:t>History of the company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860" y="1772816"/>
            <a:ext cx="10431016" cy="4759424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1400s</a:t>
            </a:r>
            <a:r>
              <a:rPr lang="en-GB" dirty="0"/>
              <a:t>: Crown began to </a:t>
            </a:r>
            <a:r>
              <a:rPr lang="en-GB" b="1" dirty="0"/>
              <a:t>grant charters</a:t>
            </a:r>
            <a:r>
              <a:rPr lang="en-GB" dirty="0"/>
              <a:t> to those seeking business opportunities overseas.  In return for a share in profits, Crown granted the chartered corporation a monopoly on trade in relevant region. </a:t>
            </a:r>
          </a:p>
          <a:p>
            <a:r>
              <a:rPr lang="en-GB" dirty="0"/>
              <a:t>The objects of such grants were to </a:t>
            </a:r>
          </a:p>
          <a:p>
            <a:pPr lvl="1"/>
            <a:r>
              <a:rPr lang="en-GB" dirty="0"/>
              <a:t>provide for proper organisation of trade, </a:t>
            </a:r>
          </a:p>
          <a:p>
            <a:pPr lvl="1"/>
            <a:r>
              <a:rPr lang="en-GB" dirty="0"/>
              <a:t>develop a new trade, or</a:t>
            </a:r>
          </a:p>
          <a:p>
            <a:pPr lvl="1"/>
            <a:r>
              <a:rPr lang="en-GB" dirty="0"/>
              <a:t>assist colonisation  </a:t>
            </a:r>
          </a:p>
          <a:p>
            <a:r>
              <a:rPr lang="en-GB" dirty="0"/>
              <a:t>‘The interest of merchants was not in separate legal personality as such so much as the exercise of governmental power and trading privilege’ (Farrar).</a:t>
            </a:r>
          </a:p>
          <a:p>
            <a:r>
              <a:rPr lang="en-GB" dirty="0"/>
              <a:t>Later, chartered corporations began to raise funds through the sale of stock (shares).  This allowed for conduct of business ventures on a larger scale.  Profits were paid in the form of ‘divisions’ or dividends.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912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11881989" cy="914400"/>
          </a:xfrm>
        </p:spPr>
        <p:txBody>
          <a:bodyPr/>
          <a:lstStyle/>
          <a:p>
            <a:r>
              <a:rPr lang="en-US" dirty="0"/>
              <a:t>History of the company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3852" y="2060848"/>
            <a:ext cx="10576319" cy="4205482"/>
          </a:xfrm>
        </p:spPr>
        <p:txBody>
          <a:bodyPr>
            <a:normAutofit/>
          </a:bodyPr>
          <a:lstStyle/>
          <a:p>
            <a:r>
              <a:rPr lang="en-GB" dirty="0"/>
              <a:t>In Britain, </a:t>
            </a:r>
            <a:r>
              <a:rPr lang="en-GB" b="1" dirty="0"/>
              <a:t>East India Company</a:t>
            </a:r>
            <a:r>
              <a:rPr lang="en-GB" dirty="0"/>
              <a:t> was first to combine incorporation by royal charter, overseas trade and joint stock raised from the general public.  </a:t>
            </a:r>
          </a:p>
          <a:p>
            <a:r>
              <a:rPr lang="en-GB" dirty="0"/>
              <a:t>It was given a royal charter in 1600 by Queen Elizabeth I and became monopoly trader to the East Indies.  </a:t>
            </a:r>
          </a:p>
          <a:p>
            <a:r>
              <a:rPr lang="en-GB" dirty="0"/>
              <a:t>When founded, the company had 125 </a:t>
            </a:r>
            <a:r>
              <a:rPr lang="en-GB" dirty="0" err="1"/>
              <a:t>shareholdesr</a:t>
            </a:r>
            <a:r>
              <a:rPr lang="en-GB" dirty="0"/>
              <a:t> and raised £72000 for its ventures. </a:t>
            </a:r>
          </a:p>
          <a:p>
            <a:r>
              <a:rPr lang="en-GB" dirty="0"/>
              <a:t>The company was headed by a Governor and had a two-tier structure:</a:t>
            </a:r>
          </a:p>
          <a:p>
            <a:pPr lvl="1"/>
            <a:r>
              <a:rPr lang="en-GB" dirty="0"/>
              <a:t>General Court, comprised of all shareholders with voting rights</a:t>
            </a:r>
          </a:p>
          <a:p>
            <a:pPr lvl="1"/>
            <a:r>
              <a:rPr lang="en-GB" dirty="0"/>
              <a:t>Court of Directors (24 persons) undertaking day-to-day management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7170" name="Picture 2" descr="http://t3.gstatic.com/images?q=tbn:ANd9GcQ5pEN9jrbvJ7k0WSdBQOanEtAvCauRgUJYLTy3bs9lQCNnHOyP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2724" y="9946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1079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11881989" cy="914400"/>
          </a:xfrm>
        </p:spPr>
        <p:txBody>
          <a:bodyPr/>
          <a:lstStyle/>
          <a:p>
            <a:r>
              <a:rPr lang="en-US" dirty="0"/>
              <a:t>History of the company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860" y="2204865"/>
            <a:ext cx="10504311" cy="4061466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Late 1600s</a:t>
            </a:r>
            <a:r>
              <a:rPr lang="en-GB" dirty="0"/>
              <a:t>: a </a:t>
            </a:r>
            <a:r>
              <a:rPr lang="en-GB" b="1" dirty="0"/>
              <a:t>market</a:t>
            </a:r>
            <a:r>
              <a:rPr lang="en-GB" dirty="0"/>
              <a:t> had developed in shares of joint stock companies. Shares were traded by ‘stockjobbers’.</a:t>
            </a:r>
          </a:p>
          <a:p>
            <a:r>
              <a:rPr lang="en-GB" b="1" dirty="0"/>
              <a:t>Regulation </a:t>
            </a:r>
            <a:r>
              <a:rPr lang="en-GB" dirty="0"/>
              <a:t>moved from Monarch to Parliament. Parliament attempted a limited </a:t>
            </a:r>
            <a:r>
              <a:rPr lang="en-GB" b="1" dirty="0"/>
              <a:t>regulation</a:t>
            </a:r>
            <a:r>
              <a:rPr lang="en-GB" dirty="0"/>
              <a:t> of ‘companies’ under Bubble Act 1720 – made it difficult to incorporate without a charter/Act of Parliament. The aim was to prevent persons from speculating in shares.  </a:t>
            </a:r>
          </a:p>
          <a:p>
            <a:r>
              <a:rPr lang="en-GB" dirty="0"/>
              <a:t>Bubble Act led to development of </a:t>
            </a:r>
            <a:r>
              <a:rPr lang="en-GB" b="1" dirty="0"/>
              <a:t>deed of settlement company</a:t>
            </a:r>
            <a:r>
              <a:rPr lang="en-GB" dirty="0"/>
              <a:t>. Business assets were held (not by a corporate body, but) by trustees. The business was managed by directors/other managers.  There was an attempt to make beneficiary interests transferable.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8194" name="Picture 2" descr="https://writingcitiesdotcom.files.wordpress.com/2015/03/jonathans_coffee_house_w_bord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0756" y="260648"/>
            <a:ext cx="2306985" cy="1795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9852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625" y="548680"/>
            <a:ext cx="11881989" cy="914400"/>
          </a:xfrm>
        </p:spPr>
        <p:txBody>
          <a:bodyPr/>
          <a:lstStyle/>
          <a:p>
            <a:r>
              <a:rPr lang="en-US" dirty="0"/>
              <a:t>History of the company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3852" y="2060848"/>
            <a:ext cx="10576319" cy="4349498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1844</a:t>
            </a:r>
            <a:r>
              <a:rPr lang="en-GB" dirty="0"/>
              <a:t>: </a:t>
            </a:r>
            <a:r>
              <a:rPr lang="en-GB" b="1" dirty="0"/>
              <a:t>first modern companies legislation</a:t>
            </a:r>
            <a:r>
              <a:rPr lang="en-GB" dirty="0"/>
              <a:t> was Joint Stock Companies Registration and Regulation Act 1844.  Government wished to encourage investment and business activity and moved from incorporation as a privilege to a right.  </a:t>
            </a:r>
          </a:p>
          <a:p>
            <a:r>
              <a:rPr lang="en-GB" dirty="0"/>
              <a:t>Act permitted registration of deed of settlement companies, giving them ‘qualities and incidents’ of incorporation.  It divided governance between board of directors and shareholders in general meeting.  </a:t>
            </a:r>
          </a:p>
          <a:p>
            <a:r>
              <a:rPr lang="en-GB" dirty="0"/>
              <a:t>There was no formal limited liability for investors. </a:t>
            </a:r>
          </a:p>
          <a:p>
            <a:r>
              <a:rPr lang="en-GB" b="1" dirty="0">
                <a:solidFill>
                  <a:srgbClr val="FF0000"/>
                </a:solidFill>
              </a:rPr>
              <a:t>1855</a:t>
            </a:r>
            <a:r>
              <a:rPr lang="en-GB" dirty="0"/>
              <a:t>: Limited Liability Act provided deed of settlement companies with </a:t>
            </a:r>
            <a:r>
              <a:rPr lang="en-GB" b="1" dirty="0"/>
              <a:t>limited liability</a:t>
            </a:r>
            <a:r>
              <a:rPr lang="en-GB" dirty="0"/>
              <a:t>. The idea was to help promote building of railways, canals and docks.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11881989" cy="914400"/>
          </a:xfrm>
        </p:spPr>
        <p:txBody>
          <a:bodyPr/>
          <a:lstStyle/>
          <a:p>
            <a:r>
              <a:rPr lang="en-US" dirty="0"/>
              <a:t>History of the company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860" y="2056317"/>
            <a:ext cx="10504311" cy="4061466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1856</a:t>
            </a:r>
            <a:r>
              <a:rPr lang="en-GB" dirty="0"/>
              <a:t>: Joint Stock Companies Act introduced: </a:t>
            </a:r>
          </a:p>
          <a:p>
            <a:pPr lvl="1"/>
            <a:r>
              <a:rPr lang="en-GB" dirty="0"/>
              <a:t>articles of association</a:t>
            </a:r>
          </a:p>
          <a:p>
            <a:pPr lvl="1"/>
            <a:r>
              <a:rPr lang="en-GB" dirty="0"/>
              <a:t>memorandum of association – 7 persons were to sign</a:t>
            </a:r>
          </a:p>
          <a:p>
            <a:pPr lvl="1"/>
            <a:r>
              <a:rPr lang="en-GB" dirty="0"/>
              <a:t>registration process</a:t>
            </a:r>
          </a:p>
          <a:p>
            <a:pPr lvl="1"/>
            <a:r>
              <a:rPr lang="en-GB" dirty="0"/>
              <a:t>need to use designation ‘Ltd’</a:t>
            </a:r>
          </a:p>
          <a:p>
            <a:pPr lvl="1"/>
            <a:r>
              <a:rPr lang="en-GB" dirty="0"/>
              <a:t>winding up procedures.</a:t>
            </a:r>
          </a:p>
          <a:p>
            <a:r>
              <a:rPr lang="en-GB" dirty="0"/>
              <a:t>Many new </a:t>
            </a:r>
            <a:r>
              <a:rPr lang="en-GB" dirty="0" err="1"/>
              <a:t>co’s</a:t>
            </a:r>
            <a:r>
              <a:rPr lang="en-GB" dirty="0"/>
              <a:t> failed. </a:t>
            </a:r>
          </a:p>
          <a:p>
            <a:pPr lvl="1"/>
            <a:r>
              <a:rPr lang="en-GB" dirty="0" err="1"/>
              <a:t>Eg</a:t>
            </a:r>
            <a:r>
              <a:rPr lang="en-GB" dirty="0"/>
              <a:t> - boot-maker Aron Salomon, who operated a small company in which he was major shareholder and 6 family members each held one share. </a:t>
            </a:r>
          </a:p>
          <a:p>
            <a:pPr lvl="1"/>
            <a:r>
              <a:rPr lang="en-GB" dirty="0"/>
              <a:t>The scene was set for </a:t>
            </a:r>
            <a:r>
              <a:rPr lang="en-GB" b="1" i="1" dirty="0"/>
              <a:t>Salomon v Salomon &amp; Co Ltd (</a:t>
            </a:r>
            <a:r>
              <a:rPr lang="en-GB" b="1" i="1"/>
              <a:t>1897)</a:t>
            </a:r>
            <a:r>
              <a:rPr lang="en-GB"/>
              <a:t>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AutoShape 4" descr="data:image/jpeg;base64,/9j/4AAQSkZJRgABAQAAAQABAAD/2wCEAAkGBxQTEhQUExQWFhUXFxsaGBgYGB8eIBsbHyAdHBwfHyAbISggHyAlICAeIjMiJSsrLi4uHx8zODMtNygtLisBCgoKDg0OGhAQGiwkHyQsLCwsLCwsLCwsLCwsLCwsLCwsLCwsLCwsLCwsLCwsLCwsLCwsLCwsLCwsLCwsLCwsN//AABEIAL8BCAMBIgACEQEDEQH/xAAcAAACAwEBAQEAAAAAAAAAAAAFBgMEBwIBAAj/xABDEAACAQIEAwUFBwIFAwMFAQABAhEDIQAEEjEFQVEGEyJhcQcygZGhFCNCscHR8FLxM2JyguEVJJKissI0U2Nz0hb/xAAYAQEBAQEBAAAAAAAAAAAAAAACAQADBP/EACARAQEAAwEAAwEBAQEAAAAAAAABAhEhMQMSQVFhcTL/2gAMAwEAAhEDEQA/ANqCDkMfad7Y7nH045q47v0xGzD+HE7NGKtZJvaev8+HyxlfC5/n7YhzjGIv9f0xNF/TfEbCeYFrfyP5bBrB1SfOxuD67W/n6rna2rHeEO3u0tjsdbSLCbz+WG2qgg7dLxt/BhO7avp1MAJ0IYkf1sb/AFxYobxPiLoB3ZZmYAKuswx5T16W5kbYBcO49mkzD/aApWqoqA02bSqwDpkx+GD6yOYBK5yl9/ThiDBaxN4NMCfEYF2Yeaz6QJktVFWsWnRz66V+oB23GEhiaq3hF9739PPmef8AxihxCrU+z1B4gwptN4vpHn6/wYkWo3dUzGyIT66IO/n6Y94vU/7bMXg928W38Nt998BSFlcw5czUc6WJJDm/vMeYtA/bHebzj06C6atTWersRJ5EE7R8fPninWYIrconlu0QNieoWJ5C2+Ps7VEopkQtQgeQBXcbc/lhgePZzn2GZXvSw8LACSZhTNiTuYj0w6cR7SVaGZy2XakKjVj4tBjQI965gjVIgxsb7Tn/AGCyzHMpHXrF9DFSSAehO24X4uHGUFDNZao8amQhryPCRYTFpYCfLa+Od9KGjO11CPOpTpb3pHI8/d+Rxcyx8C/6R+WI89/h1P8AQ35HHlCgpRfCPdF48hgxk1RwLkwPPC5nOD95nEeCaL0yWKtALjY26gi43gYHdsOGGrV1JUamaS6lMsYaCWi9pUjbmBNrYD8N7XGnWWnmCtFlJWuUAgkfiggjch5gHSTi99in5uD05J8X/kccDgtKZGr/AMj+uLVJ2NwyMNrCPyJ/LEdfvd1CHyLEfWMHdZwvC0ERqEf5seVOFKRGpvgR+2OqVSt+JBH+Ug/mRjrMVwFYsrFYMjTMiL7W/TG6qivCUI8NRj/un+39sQf9HY7mPQ/2xc4jxGllk7ysFppqVdVt2IUbXjr0AJ2GLyVlOzKfQjGtqhOZ7Oo4uzYH8B4X3GcrrqdlNNCpJMXJJG8SOu8dcNWI3qge8QOkmJxN1tODOAXGsjr7tWLhBVDgqYg6XGlrHwyRBNrxaBJzWGnSQYtYzB+GOXXrF+XX4Ym2B8xw0RZ6i7XNSBvfaOWKfdUFJLMrHVHiqg25EgtH0nyxZz3DMqsu6hAolmkgBb3J2A8zGKuZ4NlQLjUeneHmbbGw842xto6ytbLmtRTXQYlvdBUknlAGPsDOz/C1bM03TKsiowbvGqGCCAV0rck7ggm0DebfY7fH4NaOVxyuOzjzDF4RiNhtiWccE4lVWfc25D+fniOswO/Qfniw3niN19D/AD0xFR1QIMkmw322E+n98JvbSnCuQLilO0XVieZ8/wAsOhbUR/OmFftyngYiP/p630AP89caesB5lPGXt4O61HyD6mIPUoz3+mJMrkSRSTkGd5iwCsfgJJHreNsfZkT3ht40Ei3MVYsDN5+WK3afP1qNGmKLaC4qF2CgtpQajG4kzEwTcQROKwg1BR4SIEcrxAUDpe84r8co/cVSYtTaL7kqZ2PwxU7K598zRFerGpiUiwACGBMG7NOoxa8csXuJpNOpYiUPS1mj+X5YhM6q5VXIW6gg7Xgg0zaDHI8xt84qXCQ+tg7BgrXtLTqBG0bdDywQNRRtJipPX8I3AkWN5M/S/AVg6DdWmZFryRJPmSdrxzwwOPssOqpTY76DttswA+Xxth57Sdmqec0F3dCgdQU07OADOtWHIHrPPCX7OhprKW28RExAVpYCZiBqIG1sPPEOPUqaIwYVNb6EFMhpaCYsegxxy3tV7NLFJgTJCG/W2+JcqfAn+kflgJQ4zSq5Xvp7sVKWsIxGoBvCCQpIgkjxC18XuC8QpVUHd1FcqAGAN1PmNx8emDFUeL0HGvws3eEAFBOmdKiQLiwmdt5IwicY7JPnMwrUIW5SsWmEZAdLHmZHg53VfPGs4UskBkVrZnM1NIaZTckgwNPUn8iNsKXXjKfATmcrSHf0yrUyEqQSyVF2R1Yc9NjIBBWSAGGHFMwrJrDDREzNo5zjOX7dtnz3WWHdrMlpBLDoZA0id4IPRhhhyy1qI1U2BSBqo1Qq+XhdYAnaSCD1JxrFhhbNRPgeBzj/AJn6Y8rvNJyJ8SGAfMGNusjAF+0xRlRMtctp0B4bVBZgF0RIUaiWK2IInUJODNLWy/eUzqV6etY8xI+ODZptkjt+tV2p02DGnTbvPDcxMIWCgkW1AT59MOPAM532XpuwMkQdSkTBK6oI2MSPXAXPZdlyxqP/AIlaoKlQ38MiAsWMKkLGDvA6DJQpq24FweUkmMXLxYsVaNPdlS15Ki2B2crd0jNSpg1nBKKREKo3aLhRuR1YDc47atUqVYVPu1vraYkGPd3c9LgAXmSAPOK5yllkL1X8dTwLO7tBKooA9fne+DGIHsqzpfM5nvWdnqJrLFjuHMzBi+sWFgFjlhhq5ZTnmNwEpJfUZOosHO9jJVpF5pr8QPs64cy56o76gRSfwnkxZQZOxIE/PDdnMmq10O8o4n4s4HwAIwsvak8R8eyfeZatSA1M8KQzEyQAxgsT/TbzxQ7J5kNRAjwt4HU8qoAn4OsN6nzwQGe+/pITdibDkQrB55SHtj7IDKU2buiia2Oq5A1KWBjV4RB1C0beWB+MFZBFoZ9aCk90aneBB+FnA5nkXDMeZMX3n7EHDKhfM5bNWHe13Ggm5pEvTQgTcjQj7WDHH2PR8fgVpJx4MVmzPkx9I/fHVPMzfS30/Q4zJ4x4TGIWzB/+23zUfriN8weagerDEVYqDEZxTq8SAmTSH+qpH6Yp1uPID/iUB61gP/jjMLi1r4U/aHaiTt9xmLm9tKnBGrx9fw1MvP8A+yY+g8sAO1mZFfLVA1WlIpVNOiT7wIi5jkPjjRl40fxGwGkm/SW2k+WEztzmCvdIoOpaNW3+pdI9fdY26CcOL027oBve0eIyd4jnyxnPbavUXNuC8DSmi1lEHTaxln7wavL0xZ2tfAPsx2rfKwpOqgWBO0qCRLC0m34efUWONa4jRilUMi6N0Aupjl/JxhObyy0lkvIb8OkCOdpmfh18sNnYls01F6jVH+z6GWmrMTJAKyoM6UFxA3IHIHCyx/Uxq01AJqCyfGIneS3naN/QRyx9muE1PEgrTJAAmNrT4g46EkaZnEmbza0obxNAW1t9WncwNNxefTbEuR4gjT4SDLbiAbAWI8J2IieY8sHarPZLMtTJ1q86PvSyl1jQADZtcQQ0kGVIE88M3DK2VpUcylNqbVKjzEqDqUDSkPEEXPuj3pjfEfAMuadfKvpnUgo1VAndTBPKAxaT5r8Xrh/DqaUEpd2gUKJUKNJaPEYiDJm/PAtUiZU93WryrJQCFKeoCdH+LpEEmNcrzsfQ4t+zh6YV2polMGrVNRyoBamHYIs8gJFvI+eLfHOB0krKtNTT7wAr3bMqgpqarKqQviSBcb+eLuW4NUIRqbKBCkmokEkC0d0VsCd2BPkZnEYVHHKXfrR1CXEoQbMRcgciQIn1HUTjPtazmZzGfbL06bstOFphQSDqCsT0mbT5HGkV+DVFrrmHy4q1FjSwcVApE+JRUNMoTsSsnYGQMR5ziVNa9Fq9FqbVNSd73elV0iYYv4oIO6ytjcQcWXTaY0/ZfiGRUZkHu6ytqAV5cCYMhZUg8x0+Mab2R9o1LOUu7Zu7zEFWpSAzWu1FjZjz0G9vnQ4w2bzFTNbJSo1NCIQsStpYtzPLSQOV98IHbXso+Xek9X/EqkE0w8sg1abnYaj7pmBB6E4XMvR8aIeIpU4nkWqGWUvTqMkhKyujLRqFZs0llIiVMjYW0PgnCUy1IUkZ2UbFzJAACgCwsFAA9MYxleNUclmErOjuaemUafCSri5OrxSNe5MczvhzyvtYoOSRQqBBEsXURMWg879cDKUpo68Xy4qUykiTB6x8By5YlTNrsWHWCCpj0O/wwIyXazKVmCitpfbSbH5iV+uC77TLEfQ8wRGBSTzhKqcGfM8VGYdj3FBRoXVYtaLbRMk9YHlhvXzNo6Yr5DJ92XNvEREDkOuNtbEiZNFdnVQrNvGx2kxtJgSdzA6Y+zKyOR9cDuO8XNEhREldVxPWwEjoT8sDOC9q1rJmA4ArUdbFLiUBOhpuL7GNjyEjG0wyMmuvWVGuBPO4BAPrBiekdBgZxTgodmdVRiwggykjn4qZDHcnxEwcVz2gYVEUhWDMZgFYVVZmIJJkiNrTfbF7N8R0B6hICIdMR70WMc51eEDy87TsT0J4RwxftVMvqp1EcFFqePUu501JBY+bajc87jzDL3o7ymNIYzq/0jYHbc9PW+PsdvjvAsC6uWDQTEMWiJIIDFdyLTGr06xOIhw6nJsOm0/zkf74tcTrqz0dLAKA0ATBuoG1hubmd4sTOIHqxMGSN9vU+mEzxOF0iZFNOuw89p5xitxRcvRUu6rExCqsnyHwk7wJwRp1ZBEi3Uja/wBcZ329+1Co9RNNWmE8ADqGR4kypIJUkBupgDoDoynxbtBWAJDKim+lFCgf7wQ1p3P02wv5L2hZigxDEV6ZsVc8t/C1yD8x5YCU8vUY6sxrJNoN7np+Fb9IP1xPn+IK1EU9G06tQH8/4KnkcddQLX6BpINPQRPKRImOlrjEVSmSGtMj6dP0wm+zXP13omk7a6aBRTcm8GYWfKNN9ow7U6U+QtsTO02/56Y5XlOePApZTf8ACfLb4c7/ACPljP8A2n5dqXd1wNSj7to6eIwZGxnnz5wb6W1O3T+378/LCvxf72rUoVCrUnRtCgj3gDEn8LBlZpkCw88HG9Wsky3AGzdTu6ZIUDUzMQFRT1/YE7GMaky0ly+iiVKJT0JBBkKCN5vtvO84r8PNOnk6xVQniKMQ3iJsoJB93eyXtp5nH3AaFFMsV1BqhSpVqKGEhmsZ5jTYAHCt2kil3IEhohi02JDXG8i/OwHlOA3CKqValbQDSAKuIMgoykzBEA+AnYxO++GEqpmbjUwva0g8rgQAL/WML3YDLK/fgHxaEUegFRV8je0jpjMbuxbVXLfZ21hGbVpbQRDG2moNM+oFiMNOS7TuqD7QmhtjqVkGoGDDeJGk7QcLns7RhTz7JIZixTfcU0EibyWBPri17OuIt9kzjvqdKVVyoJJnwB2UTyk/MnAyU3JxOlWpa1IIZCVmDup2I8sX8k33dO34F/IYzjh+ap/Z8y1amKdWk6CaBIVxWg0yQfCT4iDqBiLY+yvag0Mm1QOwNOr9n0Op1641LGksrrovPhsDcYMjNO1DATtMpZCmlgNLEVVE6G0sIiDBIJGojTveYBE5TtwhpUapBFOtOlmEAwDPiEqDIIg3m0YNZLtBRqzpa4MHmNgdxPIg+mN42ijQr5d6lY0mVswtRtNZQhRRMkiZ1bnw3ubFbkIXtC4myItMamqu4cO1yzCBqNgOVgLKAAABbGw8a4GldlrKEZhEzBUxcHmAw/qiYxm/bjLqmZCMabZjRrIWT3VNZjUTBJbkBexMRfCxvWvhP7QS1On3hlqlUOx5wqnVy6Wt1jAHKO4iSSxvCz6kWM9R05Ycsj2crZrVWENYAKpM01kAhVMGdQJLbDYco7ocLQOtONNDWNTQZYyATIFwJ3uJiMPY62tcF47Upp4K4pDZQqKWsPFEiFHKTB3iIvJwbt9mcvUGtu9QsJVwBMk3Ee6x+IJnfHWdpZNSABZeel4O1tvzi2+AvE8gjgtSZSN5DTYRNiZ2kyenLB5S633JZxa1NKqGUdVZT5ESMTE4zP2P8XP32VcmR96g5RIV48roficaUccry6OdhI7QZ3vNGt6dJ9RAFSaeodNNQSTPSdz5ECeG8NZc6akE0jQamTF5IbkpJIkgg+Rw4dqxNMzt3dTfr4D/AO0MfQHCB7POBU2oZnM1EgVKoWnupRdXiYFSCLML9V8sL8G+q2fzNSlUdiHIXWB4W0kMGQxI6NP7XwOr8cd6ejvSzAyF1aiG6nkOZM8zznBKpm6yVWFOs6b2eX0idiakmw5yNsH8zQqqlOpVGWq6lDHXT0MCb+8CwveIA2xrUccE4tWq5vQ7amHdpaF6k3Uf5j8jj3HXAczTqVEqig1MmppZlqagSp0EGbwIgWx7h/H4lecA4tSbMVNgWbugpJmdTk2KhbiDM30G3iGCHE+ImkjkFdKx4i3UbAD3iAQZkWZZk75zwWuVzuowAKz7nYEshmbRc+nPB/2lZpfs8USYp1nBUiCdSobzsZU7j3ptfHW49GUQ4fxKnmV1ySikoAWMFubRIEgEAQBB1W2iXVTg+BOpOkX8/wC98IXC853YCAyFiIG4jUTvN5Jv54v5bi7ieo2vNpH7+eNcWlFuIcMotc01v6ed/wCf2A52mcuyuVV0sGVwYYbwGHiU8hBt5iQbVHixjxTM7esA4E8erhsxlxuo1Fh18722n5nGm2rTezfFspUTTlhp8MmmQQwtJsReLXFh6Rg01cctpEel/wBMZzR4eFNN1JVlPhZbEHcx6wfI3kXw9cOzXe0lMQSTIA2KmCPSefSOuBlCgnSqSBz67czH8/tKtxalqrnSjBm1Q+lSCunS1tR1C8X0MNXvbjDKuYBsgLENciygzPvG3l4Zi9sccfyQp0DWAPfd2LBoE6lkmYsJ2No5YMWkqvw92K0lt31T7ybkmkpJYaSIAKKPIlTfBKnwWnRo1FWTKkXvNvIAAX22weGRTWtQJ49LAEiCA1z9Yt6YirUYVo5avpz+mNttE9UYmdoqEiSTLQxnxWjmfP44q8AyRpito1qQpSmdOmQNmOrd5nnER5wYqOVBmZEmCOvh5fy2OFQkxZlIOocmEMbyLz+UYu2EPZxUfu80yDWgpnu2hhqcDSVhiWN1F9pmMW/ZMJydak6nStZlLE+/KLquN9/qMd9nm7kPoX3hqYSbmQJMyTAj4Ab4ZMkFQEIoUEyQAokwBNomwA9BgWrpnXBCv/TuIiqSG72mLggwBTp0vevOpSPUNiDiwp/9G7zZ2z0xzZwzUyL/AP4wT8MMlbs0FyuZpsaTPVdKkgMsaWV4li3MMQPMieYDdrcnSo8PoU9SrWeu1bUzGAdLBpYHV7pVYBnbeCMaXqUJ45wbuuHcLRSCa1Hu0b+irVZaqstrXZri9lwV4L4szxKSYp06pDL4SpRmCzpgnUJMNIt64t8U4B31HhHdh2p0tLagpGiTTYORqkH4m036hquXqU83nRrREzmqCxgMC4YBXEknQWWFDSWAHPC/GeZTtRXo5diKi1GDFVEEMKdgH1ggAgyI03IHKYD8E4d9trVBUp1HhSSuoKSQQRLODPvbi8v5nH3EOHNTOipT0qDaoDqCzGzDS1+j3ErOO+yeYpNmnp1w1RXpFQF1FiwKEWQg2hr4vk4w6ezT0c7lHYfcVQ61EDkMDoZlpuZAadIkmAdJBn8V/jParvMutehTBy1N6RuoLN95pCqqk6QWBXz8PJpx3wfhoR3C5evXRzA+1BYUEAGXqEuRbYKeQi04r9puEaaBquaaVKLIKVJE0UgZVwqSAajSffERDCBeBvqpzQZWpO2VMBNLqqBwR+EgqYBA+c+WEjjdCiuYIoSqNDKPdZGnxLtfyibHe2NYbiVZ6Z/7WqLbhlP6ifhjLe02c11dLEbWJBBF5FzsR8vOCI2N22T7sPxFMrxSgarEa0eixOwLadBPqQAT6fDeCwncT0x+V80heo9zIIDHzG99xfqOeN47DccXMUgCHNXuqdSq7wdRaRFjKwQfDAA8zOJnO7TGmbiGSWshRpAPNYkSCDEgi4JHoTgD2a4M1GhWy1USneOENvEjAdNrzvGDSquw+QJH0Bx0YH98A9E7j3BGjvWEt3yyRHiBVFJ9Cy7efzK9qsoWQkeX/p1ED4hm+Q64I1y8293pY/mB+eJA2oEMAQfK3yM4200QezGSZMrLxGsvvc+MFv8AdefjOPsM2cyXd5fMAgFJDIBuNh/I88fY7/D5XPJmvHaX2XN1wTApMzEQDC6wQ0dCCpj+2BnaDiWqnUMlg/dkb3KhL3i5ljMdcO/tz4TFPv0Ed93dFyOR1agW8iLT/lUc8Ztxbg+Zak9buylKkAx1WmSEAUc4kNNhAOOuN30a6yVww3nSyHyIk+drD4j0xfWC1iTZZHn/AG/tgfRPiEkwwLRYQTJaOcSZI5ekRxSz3iKtIYA7+RP7/HFrRfqmNry3x/n7YHcc1LXRiNqdwQehmfgQfSMW1zCsVJaBzi2/oJOKvEszULCsoLlNbMDto0qGMg26COfyxkOnZ/iCVAVBJppTUhiCNtQNj0hfW3LDJwKvTp1WpP7jQwYnw6yryDyICoDfYn/NhEyeTqZR4ZCA4ANMxqFpIJuDz2tIYWOzjlMpNamdUU6dYOCWuRTJ2AnkGHmSvmQLChyzNUrSaoYCINRY7dLbSBe/l1gYqZ7PJnXaksmnpAaRyN/rFonVYi18AuM13pArr8FtVM8rsGAjlqU+EWEeWJexmUFPLKAoGp6jja5ZzF/QjfljnozO1OBOrzH1PTAjjGbKaEUSzkiDaFmXJN9tgvMkDCHxDt3mqNXTVoOdPhK05kECCGBmJ3A2IIIJwDz3tDqVHY0KJNWpFMd4QdN7aVVV8RYk3JuB0gWYVtn3OIWLATBJWdouJ6TzsP1x8FvqM7SDy+Fp5z8euO6dRiiMQwaGJHunbpcx8thG95A1vdiF5iPLeJP86YNZd4SAXYSLKAZE8z0/m+D/AA4eEAmbgTziYv58pwC4TThyTMxHrcEC959cG8gYiVIAK6QLkx4j8YjByIRztCmoA0klywHia0KzEmT5R6kYX+0HGaeWy9OLVGNOmpJIUVGUECx8xcjSJubEYI1swyrUrOpNVpWnS1e7awaLCZBO8TbfC7kF73iWVVzqGXozub1WUC4293YcijdMaf0XOeoBKMsy5iioUFtWrUba2ALMHJNzJUjdR1TavH6YLormtQeRoqEnTuVXU0sV5QTKTaOb3234G+YYplQisyhazEhRGoQSQDLABxsTBYelel7O8hSJd3fWZ1aWEdSB4SwHxnCljM5zBquyqCajFTSUESWU6rEiJbbdo84nBThHYl6NB8xVJWsoDhEMskXNwQJJ6EwMOdDL5en4qaaQNQBuW0gmCWckmwB/kYlq1BoaSSIIA5gR+H4Y32XQNw7jDVFCvnaCllAZyoR2AJIszlB7xBKrccxbALieVUVi75tXYNNIavAkkWVC7lb3kQL9MLmXqU0pqplJUFTr8DGInpPU354JcDoM1WjqV6lA1kMALDqCpIJkKfEIgG49cbWk20HjOXLsCmaU1xYGY1eXhCx8/wAsZhxLMM9b7waXUlGmCbHqfy+vLGi8Y4lw8k0zSKvGogoVOn+pf6oibdPLGbcRzINSpVJLAEtqJk+HeesxjYrkC8PQMtV2HgZmM/GfnaPjhn7D8YzdNqy5VC5QgmFkimSStjuJJ5E3GA3BeFV2yistGqQSYYc5IjwzqP5HzxxwnjFTIZ1aoNRJkVQV0t3bEbqynaJ2vHnhXuwPHHu32YajURqJo1Ak67iLgDcC5ZlsBtODPsx4lWfKs9aoahNVgupgDpAEzO/in4DCb7UONGs9NZkCbgRqCjewAuWi1vu5xp/ZbLCllKFIr7iCRA94+JvqTjnl5DnojU4qiCagZByJXfYWiZ35Y5HFKJN20ncTIn98Q1uHJM0xo5kJMH4Axj4UF92VbaVqeGdvISfngELUEV/CTqVrEbyDY4+x5RqLrX3dwbRMTE+mPsdfi3oMkvHOGjMZdqTDxDS6eT02D0z6alE9ROEHtTxCi+WWkwP/AHLLSpgWJdz4Z6CbnyBEGYxoHFs/3NIvILGFSebXj4C5MXgGMYp2ly71DTrjMJRTK1D3Hej/ABaqwSTtAJUAAAzc2mMLEV/tD7P1p1MkveE0q9QCqSFBpszIAKZAi5aBq1G2+JOJ+xxlScu7M5YeGqw5CRBVQBvEHmAZGL+Y7XNW7lM3S+z1KNWnUqagWTSjIWKss2IGq9wBN98HeOe1HIJScU6hqOyMF0qQJIIBLkARtcSYO2FvJOMWp8Fq6VZAzKxZQVVuRIPKD4gR4SRM3w1/9Po5cLTNVjmTS1OujwU1ewDlmAbUSCYB2tYSQXGe1GYFKmMu6IlNBKqlwHLeKWB3JgkGZI22FHg2dGkuzF6jMWZibLaxZyYB6HcCYvEPtTw78V4t3qoWpuGMFwbpJnVDEmoBs1hIIBIJUYrZbNOWmnDeMWYhdNrEkkxYQD6bzhN47xBqzIEZtB3YkgOfJd9I5ec784KmSy7UC9IOlamQT4rEHn677RttfE1xdtKzOUlnr5mqms+6EJcRJiAILG+45kkzOLJ7Q6qRZajqobQNgo2CmF8WnxAwSbG4xnfZzO5jRWmozRoImGlWJBEsC3SwI540fs+KlbLrU10y9tSFXUAxIv4ybeYwMuFADimWasqOyAsIXWpFRWO8GIYEwYI1bjfbH1LglRCndumoGTF9N+UAEHpzmAd8HM5lRTEMgViSQwggkaZYjbkPExBHKMDaubUtB0goWkiq0ADVuQbTYFQb+KwtibZFWr1WrRrpvCiWRwKhg+SgEeQKkedseVM1WAI76qpOrSp7sE7HSDpM25N4vripW4jl2fw6ncjTFNCszuNVQ6o6afyti1wjKPVApN3FIBvdzEsxEQCqkBV2mIje2NVE+HcSrAyGLNBP39KDaBYoFHMXj58r/Du3VOhUQZsd2AZJU6t1I9xZaJ5gYtp2FNSmqnNVQo90UiKax00oIKgDYEc/KK+U7MU+H11qs9PSFb3AO9lgRqCPOqJJtqP+U4G5W6aq6ikBUqOHOpnLWAlhFpJAAXugJO0nnhf4XUTKoK7tTp1KgJVqlaAZtqGqAQLaZ67kkkrvHu2NTXUp0NARXJViup2kAa2apJllgiwgR0wocRzD1HJdmLzE/wCUWHwHT1640xbbYskzVKc09HdhQVZWLlgRdiZEs39TH57CLL03YkKyi95AgD0RifygnfGR5btBmaFMpSrFLQJVGja66wY23H/ODPZvtotSrTpZupUosYUV6ZUqZgDvUqA228SsAOgF8X61ttJzHDGE3U6v6gVieQmfrGBXDZdq9Nzpem0BBBOkiUNzFxfbckTzwU4nwaqhAbNMQwMsEVb3n3pXofnhN4hRelmVq5eurvpUG5J8OognuUYQQY2uInbEhLPC1oUqmplXTrAqNCwpc6g8EadFQGCQJWdxgrSWnqNEv4HRmy9RhdSpOpCCJe3IiWQRe2M847ncwahDolMlGV3GogqX1iAQG8JLAEciMRZHhbMRpztCJBvIYR0DbEYuk2b+PZ+nmKXiUCqC4IBk0q9P3XUm8PpCsOc898IHF6xpqUjUXqzf8VNYduogmJ/3b4scaoHLMo+0Cpqklk0swIgXBMeYPkel69DiChwajuWAID6CI62VSLnoel8KDen3s3xJszl6YreEl2pFkhRqADU5AAW6kLcbqIiccca4IuaVKdZyr04AqxLKDI0m91nYkm5Ft8B+yXFKNWvUoKzNqQvBphAXVg0i+rUAWM259BgnxLjgytULVE97SYCrOwlI1z714GoQRzkYGrsvwnfZFq52jQWStNKaXv4UTvHmN7lx6nG+ULou0EAj49IxkHsxyZqZzM1iD4Uax5Go8/kpGHvhvaClopUm7yiSQmpwVBCi5DhjAYAAGVPiBtGJn2tjwS4rmzT1uGbShVSAUjUYMDUp2BBJn02wOzleq7MQPEmlSNiCRI1eZBmwA6dMT8XorUrZXLqPACazadoHuyeerxepOI85TIzzwT95RUkDlBK3nadIj0bpgql4Bliai1HUIWeJj3juIsfWd7HlOPsE+GkIy1HIiQFgciYnzJ38h8Z+w/jHJn/E+3NStWNClQdzSbUQZLNMqxCrtY23uyzE2q+0Wgq5QtBBFalVYbESNBi1vd6YWuxdJ34rmNJsBWLE9A3h/wDVp+WD3tDzE5ZhFnSPQo6sD9TjtZ0QWsxrUCrpV01Ap1wtQ/hIllcNsB7yn6DA2twDLFdQqhG5Biyz8KlMfRsGKFWMshsVIgzeVggj4j+DFHOcYZ0Wh4vvGCMSbhB7w23It8cVAbPM1MABVKmhpkkMDoqySIty2MwMeUaxqae8jTJIRQApvz635fvgh2orLUggADvCgA5ArSO3Tc/y4l6BRCXmLALzJv8Atviyon4pnVhQBAFgBHx2j+RiXhgIUmB4gdQ6AiABMcvjv1EwcK4f3kvVUBCT4iYi06VEyxjkATvY4mz+WWkHWnqKBVY69IIJLAA6dzAB/l8xq4QtM8OasobvNb0zJkFdSEQI3t85w59myiUqbSRrooWUm0gESP6fPC5kcpo4LQJHvBmNv6jUI59NOD3BaPeZSlJHusJvuGYD4W645ZHBYtSqi4Vo2nl/LeeM4zuUp1s+VJgyb25UyfxTIkf2w+tRChTv5nafj+fPCYuSf/qiKFEuzGJjfWOdthzxMVo5/wBAAUeIEGNxG/LePjj2nwumqkF3SN7+AfOaeC70Wp6KTKSQqg6ZfaxJ0yVH+qB8sLtLjVQ1VNFQyOxppy1wZqVCw2QKCF3LEk7Ynau4k4hVq0FQU8y6rUJnSY2AiLlbzEaYttgdleD1M3UYKhrSQQZYqvQknwIbco2OCXaZVehVmmk6alyBI8DGfyvvir2QqP8AZaeipUQAsPAQtxUc367/AN8b8T9afm+ytB9RekjAA6ZBEDcCx+uFzivs2y9dKfcE0KhRTqBLgki8qxPPpGFTth2ozOVpUzTq1CzvpJeGAEcpEzgBlvaRxCman3gZVbSuoe6FkciJtyM9cTHC+xrYaansfzRMd5QAJu2pj9NAn0+uGLgfsiytBlqVmau6lWA91ZBB2kki2xPljOX9qWeYR3qgHopBt8T8/ljij20zT3+0Vo5gVX5zGxtywrjl/W3Gse1LOdzSy9Q2+8Kk+qk//HGfUuNDxnWFZhAbcEi6k3sVkg+XSMKnFu0dWoId2ZAwI1MTB5HxXn08t9wIOckyLmL3/nLGmPNN9jy3HBUUpVVCRFzcHztcdLEdR0wEzlBTJS3lMwN7HnscAkzpB2MfzlHTHtTMa+QjrHl9MXWm3sQGQLcxY778p6dMc5nJ6Yk/Ll6fDFXh9bQ0MFI6/D++CtSspFwBztzA29L/AM6ysD5kldLIWV1urKYYX3BF8RUs9VzFal3rGoywBqv4RJM9cXKjBpAFolv7z/PzvcP4WKSJW1Iz1HIUKZKKFPvdCxI+AH9WFsWj+y6hooZqqf6wPgilj/7jg/2cyKsjB1VhpVSN77nfbZT8cDuyhVeGiCPvKjTfq+k/QHBI5oUcnUqAjxFgsXlj4FiPSfnjg6h/CuAJUqVqiVa1NA5p0xTePCANVyCSC3U8jivl8tUbvalCqxJbTTNU6tQUwJaJgmTN7MPXEvaDXlsrQpU30HSQ8bnYuevNvmMEeBIulQpGlRqkbcwBbbn8sa/0dK9TjBIpLVpPQKnxAwwkWGkg+JTtMCxx9ixxIE5etU/qgD0kfw+mPsdvinByKPZbg/2bv6xINSvUY2/CmolR6nc/AcsU+39L/tpE+8RfmCPTewH9sFOAZsvSO/hqVU+VRo+kYC9r86KuVdVDQL6rQwuLQSdr3Ati31Cnl8vTeimqq1JyALkhTYEGDa+3hI+JOPcrwN3qhRVQlaZbVyudIG8AbmeeC/YXhtLMZf7ySwYgGSYAiAAZW3piOl2RdjVq0KugCoyqNiVSBq8JHOcK3SaB+IZFkqsneB4BPuxDsrBRuSbKDy32vjj7JSRjUrVu8IEgXv6LufVtI9cUsrnGPeMzMx7ym07EgEjflIj6Y8SntTKwWI0qLT5n+r/VtvGKy9nMxWNFSiMiaGYOzeJgDBiwgT/Ta/rI/h9Qmmwkksx5+QMmcaDx7IUGyC6WM0qGgHrpVjz6sPywE7C8IoNTrPW8YWoqKgMBidgTyBMA9BPTE+3F0a6JLZC+xpUyEMHRKmwsDBDAyb2gzpnEnY/iipllNShUqpqfxU3BIOtjBWQSOp1eUHHPFOKUl/7YMWqVVZyAIUBbgRuogQBzgk3Ixz2LUfZYkyKjE6SRAJB5cjfe2OdU7cM7SZWoYoadfNT4X+IMNzwl8Vq6eNZWoBu5JuRu1X9ME85wwVhD01qjcM0Kw8tYj4QOknngDx3KdxnMtpZiViC7sTd5u06iBqjfYDBmipwzWTUa200xrdidbwGDaokMAOai0zHwwNGUPeq5IJUnwHa6stiSrEXPuiZ+OCOVoFqdM31sgLEHTcxIsL84mdsdd4qCNSKYAIBAA6jlHPf9DiKCdo6UUahVWUaH8MlgToY2LgOOe4blfrR7IJ/2iAXh3t6sT18/p8i/G1DUDB3DAXJBBRtibHrb9sCex6g5MQSCHcAiSBsbx/L42+M57TcMGYy5SwdTqQ/5xy9GuPjjL6wIr1UIIJdo5EX/AG/TGy5cqQVmTOwJaZ58ysb8hhT9pHAQaFLNKsONKuRzBHhJ+PhnzGFhl3SWfpCdI3+d+vTH1amQDABsSCPKd5E/viemutJBnmbfP64rZipYqJAif1+X/GOoNx7K8IyoyeXK0qTk0lPeGmupiw1NJIncnrsNowH9oXBaXdCqtOkAhmpCBWIMC2kXM8ievpiD2TZ41spUoT46DAjoUaSB6hg1/MYK9oqk0GRgQ8oL2nxrteOtvTHHzJ09jMsllaDmQsg9Gb9Dbbngt/0ujTpB6gqqhbSrCpMMRPQmYE3AFt8e+y3K03GYWqgYE0jJG3+ILHkb7iMXe3GXFOm1JCdKvSdZMkau+UgE3iw3v59Fb3Qyc2D/APRVY+CuYEwTSU29fDj1+AsN6y/7UAP5nDf2Q7L0qmWpVXLF3BJGqOZAgR0Awer9nsvTpu2gkgfidj9JjB+/S0zSjwuju47wxu5P6ED6Y+zjqLKV+AA5+UYMeyPJrVbMjMAVCO606/FE65idthiT2lZJKRp6F0guhgRzWqCPoMXfdJ+bHeAsDkKKyI1u2/m/n59cGaANT7PSBhUPeuPO5/U/+Qwu9nKc5fLqSAIJBm5ktO4AB3MydsGqdRSHaw7xxSXl4T719p0CfUY5k+zuaGaFQGmzEkBCYAVFNzBMktcmB0HLFGvxSpRphEKKkoKhAJkCNcybA3MCNzivneKpSztWgCxYeIKBY6hqt6TEYU+K9o/tKVBRDItySdzJIEdB9b4X1o2tN7Y1/AtBGiCjP/pDDSs/5iJPkD/Vj7CrwviHf0RUf32CMT1MqPpYRyt0x7jr8XmgyC+AhnpZ4JJZMzUsJmGOwjrDfXE1bKOMvUWoCIU3MnHnYnMhM9mqZ3qF7edOowP0Jw88SXVSqoRc02sfT8trj9cTL1ozHsJTMVQB7rSdoAub84NtvLbcGxxFKPDCXcLUelU0AkSWYvECZIn5fHCdwjOtRpZl0fSzILQZgxB+JMD88XqvDcsMs7O7PVFMqosRqsBESR4jEkT54VaAxh+9hSo+zJEiCTTCgn4m/nho4RTzHdUqiuIemIgDpBBkRFut8edr8ugzEUh4WospIHOEsTzPhOGnsBxulT4VSNVllNYi0xqYjfa2Jbxp6A5t8wMvW+61hkbYXEggkaC0deQkeeBfZek7d73YQhaoN7RqSCRYnqLfqcOTUK2f1lFWhQgy2m7jyG5nrAGxAOA3sjrIr5lGBhxRKSLGFcNeMTfF0jynZ+qcx37KSblm0lRpCEaQDy2F9zfyBXsZm6RU0WqCk5qSrNKhpA8KsQVLWB073EYeMzkgabBbEqwF+oMYUvZvl1enm0qhdPfFSjwZAAFwbHmOd5HLA+250tGXLqDUNMrWbR+IBFBMxJ12K85W5g2tde7aUkTiGRYCwcc5/FTJuZJ9PLBmvkRQ/wDp8yEHKlVbVT/2knWo9CQLQMJ3bXiTOcu7oAy1IhSGVgSplTzBEj4HB/VaFnOIZTURdWIJBWF1RuYm/O5HLAXNUKbMzFgy92xQNp5zM6wPxQQJgGYN7R57gdSu6/dBQvu1HqEONtgssBbYsBYSMc8Q4HmqaCHXNqv4WApuLcmEqR5eE+Z2xuJ1VzXEk+yKKhVZCqJKwb6RHW3z+OOfZ9TJyZjlVYR/tQ/qf5Mnn4XTXLllorSqmnBMBmvyLHxETfe3zGAvs6YDLVjcgVSYFz7ibfL5z6434Qk1IXMSNj+/8j9u81w3vMuUqANTemAR0kC56HoeovG+Bmc7ZUqZY1KbBBEEEMSSRHhMWPUE4YODcWpV6a924MAKfUbi/PyxJudZgC5VqFerQf30YgecdPUQfhivWpxqIsbx84wd9oNJRxWroO7U9uR0qCPmPrgVVWJPQ/Lb9Mej/XM2+xeuVztdLQ1A/wDpZI+hOHntXT/wokTXQGOhn+fD0xn/ALJqZPEm5TRqfC6/tjT+0mU001cmYq0z82AvPrjln/6PHwg+y/KxQqNa7Kb+Qx525grUk3iiI+NbAjs5mKiUgwNdKIjW1KLE7TKty5c/mcWu0FVDTZhVqVgzUjqqQGEd7I8NjjX1J4duC5oUchSfTqKUVIHO/wDfEfBuPjNZR6jeF1BSok7GY53j/nEPC+CKctSJzNQBqS6lapaGFwJ5QYj0wmVsuMvnDTLylQGDtLCInle3xwYRg9liePNx/VTH1f8A5x77T6f3aNzDU/yq/HALg1Q0BVqrmly9SV0qxDCpBYkFRMXjlzxD2j7VDM0FR9Peh19ySrBQ97i2+0n9MKS72n5o7dniTkcvqWQU5ix3gfTFrIsi1ELaoDWXUSBvcBpA/S/nipwhlXhuXLMANAsdzfl+2K2ZqO0FRpU/if8AQTvgKo+0WjozlKvSEFqfiI5nl8bDAThPZOuyM4hVLNAJ/CSD/Bg1m+JrTXvH1VCDpBYTc7Acht5fHAziPaKuahpWRSiuNM3Db35AGBbpi7tGiuV4atJEUAtoKgncA6p9Bvj7HXYrNCplCHN+90k+un98fY6/FdSjkCZV2o8VQv4S1d0PSHZ6d/ofjjWwFkk3Jt8OgHL9eeM69pOQ8XfoYMkz57H42Q/7Xw2Zfiy1KCV18QKhyFEnaSAOvIDnbriZdiM44ZwSrl89SWsAtPvVJMzqSkQ9okxIUdbgROH/ALQ5bL5mrl6SpTdqlTW7KBPd0/ExJW9yAtz16Xo5GvXzDtVGXkuuhe9BSnTSZOrUAzsxMnQIsBPhnHqdkKmXJrUazGsffIEA89KiT4BaBc85PLW/1Yi7a9mqVDL97SLppYW1SsNK7HYibR5zgX7JuDUa+XqGshdkqkAFiAAQp2HOZwUznFKlWm1DMgOGiSsK1jIMe6YIHr0x7wALllKZeqBfUyusEnz2HLlpg/HE3zSnEcLpxABHIAbRimeD0KE92qKXEHSoBI8ytyMDR2oqQValpP8AWDI53AI/f8pt8LzlMmajy3n8/P1wdUl3hb1AdDtI5TfUP3H6Y84zwxXOum2iqOY2YdGHMeeI+JcQpiL87FeR6/z9b2cvmRVW7eIchz8/j/POf6wLQBAII8Y3Um/qOo8x1v5q/bavZGBEyBf+rxHDln6fI2YXDcx6EflgBxvgi5zQtRyjLcsgHi3625740rVeXjbwpVyAYgdDEwb/AM288XMrx+tzAPqD8sCHyppeEjwxH+0WF+nniFamk3us2M7eR5fHnjXrGHPce1U2U04kWI/5GBvYJe7pNTZoqFiw/wDFR6Ha/LbparmBIEc+dv5/c4hcBGDA+79P5H0xGWu0nCQG0sn3dQkeUkEkD5ahO0eQlIfs/mEl8vXDST4QzU3BHK8XHw5EY0R+KrUTRUUlW5g7EXBEDcEAg8jHlK7xOmTa6vpUpXp8wAAJUmG3gi5HIxAxcbpKTs1kqp++zKkEPL1AQxJNxqCzzgT6YE1tMxrDCTBBn6G/6HE/F8tXpghwSqx4gDABmNxYcvhGBpyb61UDUzRGm8z6Y7yDTt7J81p4gSfxUWHluD+YGNjz9Ja9JqRJAMeRBBDAiZ5gfw4zLsHwIZWuald0M0ivlLFDEEDaD/Nnj7agI0urrtAMsvpzI8o+HTjnd3h4+KXAuANkUZaZ71WILB/CYA023Uz0MetsI3bhKaklKRpampllIi8Vb2ldumNRbMAgCQQdj6/z0PXlhF9onAsxWdWpAOsAEbEEautoIb+Tgz3qinZvsmjZejUetmPHTBKioABN7eHbAv2g9kETLd7Q1l0YMZaZXboLgkX88MuR45ToZWkKxakadJQ2tCJ0qJ02hvQSfLAjj/bih3fd0CK1SoCNIB0gG0nYzvYXmJjBx36upoudmqNFsv37UaT01H3mt7qRMkBrXtaROBnGXp18o9SlQFELWRVgRqUipBPnYj4Yh4Hwd2qMMyXo5YEuxYFVLE2C6ue97wPXDZxDjvC0pdzoNRByRTvvOpismb874Xl51PYF5XjSUcrRkMamgCApJ8r8gf4MeUePpUMv3nkFRzHxCz8o54qrxrJkgIa1EbAGCt+tyBfBU5YCNj5zE+dsS3XsVF2gNN8q6p3krDKGVxBU/wCYR5YWqtfU9GpPvUmQ/ASB8zhorqppmTAC3JJkfofjvhMydVZpqeTNvsJDR8Bb5YuPYORv9ngZqFVFEk5jYn/R1x7iH2cVhoYAw32gE+U6dM7WsRj7HbD2hfwz16P2jL1CfcLVAwg+FlZlJg7gj6GPPHHZ3hr5bKrL61UmbbLMzHl+XoMEuKd6E7qmljImRYek3J2xb4HlqgTSV59V/Q4N2yzlCAJ5HeeuCaDArJZCpTOgjwbrtYTtvyn5W5YIaagjwz1uLj54NWKvF+DpWEjwvyb98KGcpPTmnXSf6WA2/cflbGh90x5fl++Kuf4Z3i6WWfiP5OJ1mf5cgaoNhNo3F/3xNQEbC389f562k4l2crUm8I1Kdrj9xvjxOH1VgaPqv74rbS1QLCZGOcrVdGDKQCNudrSDzg46o5KtMadx1H7/ABxcThdWbp8Cw/flfG1VGclm6WZXxDxKYZTuDvBjfkQeeKWY4c1M7yp2bn/fFY5Ssja1W4sYYeIbwf0PL5yw5SagupE8iR5eeDqrsscRrgFFaSGMA2geZk/zntIpU6mXap3JqoWNu71HVPwHL1nA3thwriC1yQ2qkxJp92QmmDYEFtwDvJwrZbgeaDSaOkb2dLeW+HMNps2cS4mMuxAHeaWCm8HaTygkSJNhfrMR0+L0q8hXg9JAYdfDvbqJ6zzFDMcOzJRAKREL7wqLLE3bmLkzIMi9ja6x/wD5fNggiiQZmzpbp+LFnx79S5HqiGAv1O3I+nTE1T7xACSIgg+cb38pHp8xR4LQzDppr0vGPxalOr5NY+fPBBuEVwRpXcX8Q/fHOyylKGZvKtp1MApmJUA326gxMWPLfAGp2Z0v3hqmmZkaE5+XjxoFLhVcDxICG5agf188Wcn2Sd4Z4WnuAI1H6wB8zi/azxNSlgUMyyBoIQiA5Edeh8j88Rrwt9y5jnb8vpjTfsBChAg0AQBaABtzwn9puGVKB+6BYsCdMgRHnP8APrg7tpcBh9poldLsV8jPWd+v95x03aiuhGpiOmoCPTaPh67HFRs3nROnLb7TUSJjeJ/XATNZHiNRpZPgDTA/PHSfHlfR+0M2c4+9RClQqVIhgY2wvcOyjZWr31BhMQAwBjbmfj0PniBeG5/nSm/N0/RsEaWUzUeKi3prp/QltsG4ZzxZlKH9sO0D10pq1irE2Fto2NxhVeqTvhwzfA8w8FqIMcpTf4tis3ZzMD3cuseZpk/+4DHTDk1pL/0rA9cabw1k7tAjKwVQJB5gbz8IwGo8HrrAOWX1Bpg/mfpi3nOEVqg06Gp/1GU8Qtazj5HA+TeWuLjz9D+0PFUZTTQhhPiIgT0HnB/IYopwyqESroIXUsEjff6eeGfhnZ5KRBNHvD/UxU/QtAwyUVqOCQjDrdf/AOsC24+RvfSl2Nyj0tVVlI1VEsbbMYtvF8fYazw+qzwQY1LJBXqCbTfHuOvxXe7Ry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732" y="332656"/>
            <a:ext cx="2514600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677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Forms of Business </a:t>
            </a:r>
            <a:r>
              <a:rPr lang="en-US" dirty="0" err="1"/>
              <a:t>Organisations</a:t>
            </a:r>
            <a:r>
              <a:rPr lang="en-US" dirty="0"/>
              <a:t> in the UK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11881989" cy="914400"/>
          </a:xfrm>
        </p:spPr>
        <p:txBody>
          <a:bodyPr/>
          <a:lstStyle/>
          <a:p>
            <a:r>
              <a:rPr lang="en-US" dirty="0"/>
              <a:t>Personnel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9876" y="2276873"/>
            <a:ext cx="10360295" cy="39894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• </a:t>
            </a:r>
            <a:r>
              <a:rPr lang="en-GB" b="1" dirty="0"/>
              <a:t>Lectures	</a:t>
            </a:r>
            <a:r>
              <a:rPr lang="en-GB" dirty="0"/>
              <a:t>		Dr Shalini Perera  </a:t>
            </a:r>
          </a:p>
          <a:p>
            <a:pPr marL="0" indent="0">
              <a:buNone/>
            </a:pPr>
            <a:r>
              <a:rPr lang="de-DE" dirty="0"/>
              <a:t>• E-mail: 			</a:t>
            </a:r>
            <a:r>
              <a:rPr lang="de-DE" u="sng" dirty="0">
                <a:hlinkClick r:id="rId3"/>
              </a:rPr>
              <a:t>s.perera@qmul.ac.uk</a:t>
            </a:r>
            <a:r>
              <a:rPr lang="de-DE" u="sng" dirty="0"/>
              <a:t> </a:t>
            </a:r>
            <a:endParaRPr lang="en-GB" dirty="0">
              <a:solidFill>
                <a:srgbClr val="21449B"/>
              </a:solidFill>
            </a:endParaRPr>
          </a:p>
          <a:p>
            <a:pPr marL="0" indent="0">
              <a:buNone/>
            </a:pPr>
            <a:r>
              <a:rPr lang="en-GB" dirty="0"/>
              <a:t>• Address:			Law School, Mile End</a:t>
            </a:r>
          </a:p>
          <a:p>
            <a:pPr marL="0" indent="0">
              <a:buNone/>
            </a:pPr>
            <a:r>
              <a:rPr lang="en-GB" dirty="0"/>
              <a:t>• Consultation: 		By appointment-please email  </a:t>
            </a:r>
          </a:p>
          <a:p>
            <a:pPr marL="0" indent="0"/>
            <a:r>
              <a:rPr lang="en-GB" dirty="0"/>
              <a:t>Seminars/Tutorials		4 SGT	- Dr Lilian Moncrieff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4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Non-Corporate Forms of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5A2C78"/>
                </a:solidFill>
              </a:rPr>
              <a:t>Simple forms include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Sole trader</a:t>
            </a:r>
          </a:p>
          <a:p>
            <a:pPr lvl="1"/>
            <a:r>
              <a:rPr lang="en-US" dirty="0"/>
              <a:t>Partnership</a:t>
            </a:r>
          </a:p>
          <a:p>
            <a:r>
              <a:rPr lang="en-US" b="1" dirty="0">
                <a:solidFill>
                  <a:srgbClr val="660066"/>
                </a:solidFill>
              </a:rPr>
              <a:t>Sole Trader</a:t>
            </a:r>
          </a:p>
          <a:p>
            <a:pPr lvl="1"/>
            <a:r>
              <a:rPr lang="en-GB" dirty="0"/>
              <a:t>little formality</a:t>
            </a:r>
          </a:p>
          <a:p>
            <a:pPr lvl="1"/>
            <a:r>
              <a:rPr lang="en-GB" dirty="0"/>
              <a:t>a person runs a business and owns its assets personally</a:t>
            </a:r>
          </a:p>
          <a:p>
            <a:pPr lvl="1"/>
            <a:r>
              <a:rPr lang="en-GB" dirty="0"/>
              <a:t>trader is personally responsible for contracts/obligations</a:t>
            </a:r>
          </a:p>
          <a:p>
            <a:pPr lvl="1"/>
            <a:r>
              <a:rPr lang="en-GB" dirty="0"/>
              <a:t>personal assets are at risk when debts not paid</a:t>
            </a:r>
          </a:p>
          <a:p>
            <a:pPr lvl="1"/>
            <a:r>
              <a:rPr lang="en-GB" dirty="0"/>
              <a:t>business income taxed as personal income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138238" y="805880"/>
            <a:ext cx="10287000" cy="4190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5950" indent="-28575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Corbe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80744" indent="-283464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Corbe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6479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48840" indent="-283464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Corbel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888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6936" indent="-283464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Corbel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0984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</p:txBody>
      </p:sp>
      <p:pic>
        <p:nvPicPr>
          <p:cNvPr id="15" name="Picture 2" descr="shoe care servi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0796" y="908720"/>
            <a:ext cx="1652786" cy="2118956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005E-BD8E-A440-8B42-6702322CBCA8}" type="datetime1">
              <a:rPr lang="en-US" smtClean="0"/>
              <a:pPr/>
              <a:t>1/18/2024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68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Non-Corporate Forms of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860" y="2564904"/>
            <a:ext cx="10287000" cy="4104456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660066"/>
                </a:solidFill>
              </a:rPr>
              <a:t>Partnership</a:t>
            </a:r>
          </a:p>
          <a:p>
            <a:pPr lvl="1"/>
            <a:r>
              <a:rPr lang="en-GB" sz="2000" dirty="0"/>
              <a:t>Two or more persons carry ‘on a business in common with a view of profit’: </a:t>
            </a:r>
            <a:r>
              <a:rPr lang="en-GB" sz="2000" b="1" dirty="0"/>
              <a:t>Partnership Act 1890</a:t>
            </a:r>
            <a:r>
              <a:rPr lang="en-GB" sz="2000" dirty="0"/>
              <a:t>, s 1</a:t>
            </a:r>
          </a:p>
          <a:p>
            <a:pPr lvl="1"/>
            <a:r>
              <a:rPr lang="en-GB" sz="2000" dirty="0"/>
              <a:t>Forms by agreement in writing/oral. Few formalities</a:t>
            </a:r>
          </a:p>
          <a:p>
            <a:pPr lvl="1"/>
            <a:r>
              <a:rPr lang="en-GB" sz="2000" b="1" i="1" dirty="0"/>
              <a:t>Agency and contracting</a:t>
            </a:r>
            <a:r>
              <a:rPr lang="en-GB" sz="2000" dirty="0"/>
              <a:t>: Each partner is principal </a:t>
            </a:r>
            <a:r>
              <a:rPr lang="en-GB" sz="2000" u="sng" dirty="0"/>
              <a:t>and</a:t>
            </a:r>
            <a:r>
              <a:rPr lang="en-GB" sz="2000" dirty="0"/>
              <a:t> agent for other partners: PA 1890, s 5. Each is bound by acts of agents for normal business transactions. </a:t>
            </a:r>
          </a:p>
          <a:p>
            <a:pPr lvl="2"/>
            <a:r>
              <a:rPr lang="en-GB" sz="2000" dirty="0"/>
              <a:t>Exception - where counterparty knows that agent has no authority to act.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1026" name="Picture 2" descr="http://www.elsonaccountants.com/images/elson-geaves-accountant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732" y="548680"/>
            <a:ext cx="2388954" cy="1579224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591E4-1105-7C42-AAAC-3AEF8513AD56}" type="datetime1">
              <a:rPr lang="en-US" smtClean="0"/>
              <a:pPr/>
              <a:t>1/18/2024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851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Non-Corporate Forms of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9876" y="2492896"/>
            <a:ext cx="10287000" cy="3752055"/>
          </a:xfrm>
        </p:spPr>
        <p:txBody>
          <a:bodyPr>
            <a:normAutofit fontScale="92500"/>
          </a:bodyPr>
          <a:lstStyle/>
          <a:p>
            <a:r>
              <a:rPr lang="en-US" sz="2400" b="1" dirty="0">
                <a:solidFill>
                  <a:srgbClr val="660066"/>
                </a:solidFill>
              </a:rPr>
              <a:t>Partnership</a:t>
            </a:r>
          </a:p>
          <a:p>
            <a:pPr lvl="1"/>
            <a:r>
              <a:rPr lang="en-GB" sz="2000" b="1" i="1" dirty="0"/>
              <a:t>Liability</a:t>
            </a:r>
            <a:r>
              <a:rPr lang="en-GB" sz="2000" dirty="0"/>
              <a:t>: No separate legal entity. Property purchased for business is partnership property: PA 1890, s. 20. </a:t>
            </a:r>
          </a:p>
          <a:p>
            <a:pPr lvl="2"/>
            <a:r>
              <a:rPr lang="en-GB" sz="2000" dirty="0"/>
              <a:t> If p/ship fails, its property is used to satisfy debts.  </a:t>
            </a:r>
          </a:p>
          <a:p>
            <a:pPr lvl="2"/>
            <a:r>
              <a:rPr lang="en-GB" sz="2000" dirty="0"/>
              <a:t>If assets are inadequate, creditors look to personal assets of partners. </a:t>
            </a:r>
          </a:p>
          <a:p>
            <a:pPr lvl="2"/>
            <a:r>
              <a:rPr lang="en-GB" sz="2000" dirty="0"/>
              <a:t>Partners share rateably in discharging debts.  But if assets of other partners are exhausted, the last solvent partner discharges remaining debts.</a:t>
            </a:r>
          </a:p>
          <a:p>
            <a:pPr lvl="1">
              <a:buNone/>
            </a:pPr>
            <a:r>
              <a:rPr lang="en-GB" sz="2000" dirty="0"/>
              <a:t>  </a:t>
            </a:r>
          </a:p>
          <a:p>
            <a:pPr lvl="1"/>
            <a:r>
              <a:rPr lang="en-GB" sz="2000" dirty="0"/>
              <a:t>Each partner is responsible for own tax affairs; thus, p/ship profits are divided and each partner declares that much of the profit received as personal income.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F4B1B-884C-4144-9F98-A75EE474E83E}" type="datetime1">
              <a:rPr lang="en-US" smtClean="0"/>
              <a:pPr/>
              <a:t>1/18/2024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62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406" y="554364"/>
            <a:ext cx="11881989" cy="914400"/>
          </a:xfrm>
        </p:spPr>
        <p:txBody>
          <a:bodyPr/>
          <a:lstStyle/>
          <a:p>
            <a:r>
              <a:rPr lang="en-US" dirty="0"/>
              <a:t>Non-Corporate Forms of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9876" y="1980830"/>
            <a:ext cx="10287000" cy="4472506"/>
          </a:xfrm>
        </p:spPr>
        <p:txBody>
          <a:bodyPr>
            <a:normAutofit fontScale="92500" lnSpcReduction="20000"/>
          </a:bodyPr>
          <a:lstStyle/>
          <a:p>
            <a:r>
              <a:rPr lang="en-US" sz="2400" b="1" dirty="0">
                <a:solidFill>
                  <a:srgbClr val="660066"/>
                </a:solidFill>
              </a:rPr>
              <a:t>Hybrid organisations</a:t>
            </a:r>
          </a:p>
          <a:p>
            <a:pPr lvl="1"/>
            <a:r>
              <a:rPr lang="en-GB" sz="2000" b="1" dirty="0">
                <a:solidFill>
                  <a:srgbClr val="FF0000"/>
                </a:solidFill>
              </a:rPr>
              <a:t>Limited Partnership Act 1907 </a:t>
            </a:r>
            <a:r>
              <a:rPr lang="en-GB" sz="2000" dirty="0"/>
              <a:t>– </a:t>
            </a:r>
          </a:p>
          <a:p>
            <a:pPr lvl="1"/>
            <a:r>
              <a:rPr lang="en-GB" sz="2000" dirty="0"/>
              <a:t>LP must be registered. </a:t>
            </a:r>
          </a:p>
          <a:p>
            <a:pPr lvl="1"/>
            <a:r>
              <a:rPr lang="en-GB" sz="2000" dirty="0"/>
              <a:t>Features active and passive partners. </a:t>
            </a:r>
          </a:p>
          <a:p>
            <a:pPr lvl="1"/>
            <a:r>
              <a:rPr lang="en-GB" sz="2000" dirty="0"/>
              <a:t>Non-managerial (passive) partners:</a:t>
            </a:r>
          </a:p>
          <a:p>
            <a:pPr lvl="2"/>
            <a:r>
              <a:rPr lang="en-GB" sz="2000" dirty="0"/>
              <a:t>cannot bind partnership to external obligations; but</a:t>
            </a:r>
          </a:p>
          <a:p>
            <a:pPr lvl="2"/>
            <a:r>
              <a:rPr lang="en-GB" sz="2000" dirty="0"/>
              <a:t>enjoy limited liability</a:t>
            </a:r>
          </a:p>
          <a:p>
            <a:pPr lvl="1"/>
            <a:r>
              <a:rPr lang="en-GB" sz="2000" b="1" dirty="0">
                <a:solidFill>
                  <a:srgbClr val="FF0000"/>
                </a:solidFill>
              </a:rPr>
              <a:t>Limited Liability Partnership Act 2000 </a:t>
            </a:r>
            <a:r>
              <a:rPr lang="en-GB" sz="2000" dirty="0"/>
              <a:t>– </a:t>
            </a:r>
          </a:p>
          <a:p>
            <a:pPr lvl="1"/>
            <a:r>
              <a:rPr lang="en-GB" sz="2000" dirty="0"/>
              <a:t>LLP’s main similarity to p/ship is in internal decision-making by partners as equals and in taxation of profits. </a:t>
            </a:r>
          </a:p>
          <a:p>
            <a:pPr lvl="1"/>
            <a:r>
              <a:rPr lang="en-GB" sz="2000" dirty="0"/>
              <a:t>Otherwise: </a:t>
            </a:r>
          </a:p>
          <a:p>
            <a:pPr lvl="2"/>
            <a:r>
              <a:rPr lang="en-GB" sz="2000" dirty="0"/>
              <a:t>LLP is a body corporate</a:t>
            </a:r>
          </a:p>
          <a:p>
            <a:pPr lvl="2"/>
            <a:r>
              <a:rPr lang="en-GB" sz="2000" dirty="0"/>
              <a:t>Partners can </a:t>
            </a:r>
            <a:r>
              <a:rPr lang="en-GB" sz="2000" u="sng" dirty="0"/>
              <a:t>limit liability </a:t>
            </a:r>
            <a:r>
              <a:rPr lang="en-GB" sz="2000" dirty="0"/>
              <a:t>for trading debts (but remain liable for torts they commit).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8748" y="342902"/>
            <a:ext cx="2183904" cy="1637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241C-20B2-904C-96B9-8D8272792686}" type="datetime1">
              <a:rPr lang="en-US" smtClean="0"/>
              <a:pPr/>
              <a:t>1/18/2024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096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Company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81FE92-3596-B04F-8EBF-1BFD15F6D79B}" type="datetime1">
              <a:rPr lang="en-US" smtClean="0"/>
              <a:pPr>
                <a:defRPr/>
              </a:pPr>
              <a:t>1/18/2024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9D0034-974A-7E4E-B433-9A4DF0FEFD40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379412" y="1981200"/>
          <a:ext cx="11336032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Companies Limited by Guarantee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FE19EA-270E-1044-8800-5B627EE7F7F2}" type="datetime1">
              <a:rPr lang="en-US" smtClean="0"/>
              <a:pPr>
                <a:defRPr/>
              </a:pPr>
              <a:t>1/18/2024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9D0034-974A-7E4E-B433-9A4DF0FEFD40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84212" y="2362200"/>
            <a:ext cx="10906659" cy="4191000"/>
          </a:xfrm>
        </p:spPr>
        <p:txBody>
          <a:bodyPr>
            <a:normAutofit fontScale="25000" lnSpcReduction="20000"/>
          </a:bodyPr>
          <a:lstStyle/>
          <a:p>
            <a:pPr marL="342900" lvl="1" indent="-342900" algn="just">
              <a:spcBef>
                <a:spcPts val="2000"/>
              </a:spcBef>
              <a:buClr>
                <a:schemeClr val="accent1"/>
              </a:buClr>
            </a:pPr>
            <a:r>
              <a:rPr lang="en-US" sz="8000" dirty="0">
                <a:cs typeface="Century Gothic"/>
              </a:rPr>
              <a:t>A company is limited by guarantee if liability of its </a:t>
            </a:r>
            <a:r>
              <a:rPr lang="en-US" sz="8000" b="1" dirty="0">
                <a:cs typeface="Century Gothic"/>
              </a:rPr>
              <a:t>members</a:t>
            </a:r>
            <a:r>
              <a:rPr lang="en-US" sz="8000" dirty="0">
                <a:cs typeface="Century Gothic"/>
              </a:rPr>
              <a:t> is limited to the amount specified in the articles that the members undertake to contribute to the assets of the company in the event of the company being wound up. </a:t>
            </a:r>
            <a:r>
              <a:rPr lang="en-GB" sz="8000" dirty="0"/>
              <a:t>The guarantee amount is usually a nominal sum (e.g. £5.00). </a:t>
            </a:r>
          </a:p>
          <a:p>
            <a:pPr algn="just">
              <a:buNone/>
            </a:pPr>
            <a:endParaRPr lang="en-US" sz="7200" dirty="0">
              <a:cs typeface="Century Gothic"/>
            </a:endParaRPr>
          </a:p>
          <a:p>
            <a:pPr lvl="1" algn="just">
              <a:buFont typeface="Arial"/>
              <a:buChar char="•"/>
            </a:pPr>
            <a:r>
              <a:rPr lang="en-GB" sz="6400" dirty="0"/>
              <a:t>Issues no shares; these are not necessary because no profits will be distributed to members. </a:t>
            </a:r>
          </a:p>
          <a:p>
            <a:pPr lvl="1" algn="just">
              <a:buNone/>
            </a:pPr>
            <a:endParaRPr lang="en-GB" sz="6400" dirty="0"/>
          </a:p>
          <a:p>
            <a:pPr lvl="1" algn="just">
              <a:buFont typeface="Arial"/>
              <a:buChar char="•"/>
            </a:pPr>
            <a:r>
              <a:rPr lang="en-US" sz="6400" dirty="0">
                <a:cs typeface="Century Gothic"/>
              </a:rPr>
              <a:t>Widely used in charitable organizations- schools, museums, management companies</a:t>
            </a:r>
          </a:p>
          <a:p>
            <a:pPr lvl="1" algn="just">
              <a:buNone/>
            </a:pPr>
            <a:endParaRPr lang="en-US" sz="6400" dirty="0">
              <a:cs typeface="Century Gothic"/>
            </a:endParaRPr>
          </a:p>
          <a:p>
            <a:pPr lvl="1" algn="just">
              <a:buFont typeface="Arial"/>
              <a:buChar char="•"/>
            </a:pPr>
            <a:r>
              <a:rPr lang="en-US" sz="6400" dirty="0">
                <a:cs typeface="Century Gothic"/>
              </a:rPr>
              <a:t>Resignation of a member from company limited by guarantee, simply-matter of agreement</a:t>
            </a:r>
          </a:p>
          <a:p>
            <a:pPr lvl="1" algn="just">
              <a:buNone/>
            </a:pPr>
            <a:endParaRPr lang="en-US" sz="6400" dirty="0">
              <a:cs typeface="Century Gothic"/>
            </a:endParaRPr>
          </a:p>
          <a:p>
            <a:pPr lvl="1" algn="just">
              <a:buFont typeface="Arial"/>
              <a:buChar char="•"/>
            </a:pPr>
            <a:r>
              <a:rPr lang="en-US" sz="6400" dirty="0">
                <a:cs typeface="Century Gothic"/>
              </a:rPr>
              <a:t>Limitations on financing. </a:t>
            </a:r>
            <a:r>
              <a:rPr lang="en-GB" sz="6400" dirty="0"/>
              <a:t>The problem arises in the need for working funds. These might be acquired through a loan; but more typically from subscription fees or fees for services. </a:t>
            </a:r>
          </a:p>
          <a:p>
            <a:pPr lvl="1" algn="just">
              <a:buFont typeface="Arial"/>
              <a:buChar char="•"/>
            </a:pPr>
            <a:endParaRPr lang="en-US" sz="3000" dirty="0">
              <a:latin typeface="Century Gothic"/>
              <a:cs typeface="Century Gothic"/>
            </a:endParaRPr>
          </a:p>
          <a:p>
            <a:pPr>
              <a:buFont typeface="Arial"/>
              <a:buNone/>
            </a:pPr>
            <a:endParaRPr lang="en-US" sz="2800" dirty="0">
              <a:latin typeface="Century Gothic"/>
              <a:cs typeface="Century Gothic"/>
            </a:endParaRPr>
          </a:p>
          <a:p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Unlimited Companies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55082E-2029-9143-9A10-1406861C139D}" type="datetime1">
              <a:rPr lang="en-US" smtClean="0"/>
              <a:pPr>
                <a:defRPr/>
              </a:pPr>
              <a:t>1/18/2024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9D0034-974A-7E4E-B433-9A4DF0FEFD40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162" dirty="0">
                <a:latin typeface="Century Gothic"/>
                <a:cs typeface="Century Gothic"/>
              </a:rPr>
              <a:t>‘If there is no limit on the liability of its members, the company is an ‘unlimited company’’; s3(4) </a:t>
            </a:r>
            <a:r>
              <a:rPr lang="en-GB" sz="2162" i="1" dirty="0">
                <a:latin typeface="Century Gothic"/>
                <a:cs typeface="Century Gothic"/>
              </a:rPr>
              <a:t>Companies Act </a:t>
            </a:r>
            <a:r>
              <a:rPr lang="en-GB" sz="2162" dirty="0">
                <a:latin typeface="Century Gothic"/>
                <a:cs typeface="Century Gothic"/>
              </a:rPr>
              <a:t>2006</a:t>
            </a:r>
          </a:p>
          <a:p>
            <a:pPr algn="just">
              <a:buNone/>
            </a:pPr>
            <a:endParaRPr lang="en-GB" sz="2162" dirty="0">
              <a:latin typeface="Century Gothic"/>
              <a:cs typeface="Century Gothic"/>
            </a:endParaRPr>
          </a:p>
          <a:p>
            <a:pPr algn="just"/>
            <a:r>
              <a:rPr lang="en-US" sz="2162" dirty="0">
                <a:latin typeface="Century Gothic"/>
                <a:cs typeface="Century Gothic"/>
              </a:rPr>
              <a:t>Requirements for publication of accounts not necessary for purposes of publicity since creditors rely on credit of shareholders</a:t>
            </a:r>
          </a:p>
          <a:p>
            <a:pPr algn="just">
              <a:buNone/>
            </a:pPr>
            <a:endParaRPr lang="en-US" sz="2162" dirty="0">
              <a:latin typeface="Century Gothic"/>
              <a:cs typeface="Century Gothic"/>
            </a:endParaRPr>
          </a:p>
          <a:p>
            <a:pPr algn="just"/>
            <a:r>
              <a:rPr lang="en-US" sz="2162" dirty="0">
                <a:latin typeface="Century Gothic"/>
                <a:cs typeface="Century Gothic"/>
              </a:rPr>
              <a:t>Privacy and flexibility of structure</a:t>
            </a:r>
          </a:p>
          <a:p>
            <a:endParaRPr lang="en-GB" dirty="0"/>
          </a:p>
          <a:p>
            <a:endParaRPr lang="en-GB" dirty="0"/>
          </a:p>
          <a:p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Companies Limited by Shares 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AF9D4D-1944-B742-A1EA-D5528159CE3B}" type="datetime1">
              <a:rPr lang="en-US" smtClean="0"/>
              <a:pPr>
                <a:defRPr/>
              </a:pPr>
              <a:t>1/18/2024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9D0034-974A-7E4E-B433-9A4DF0FEFD40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Century Gothic"/>
                <a:cs typeface="Century Gothic"/>
              </a:rPr>
              <a:t>Shareholders own shares in the company</a:t>
            </a:r>
          </a:p>
          <a:p>
            <a:pPr algn="just">
              <a:buNone/>
            </a:pPr>
            <a:endParaRPr lang="en-US" dirty="0">
              <a:latin typeface="Century Gothic"/>
              <a:cs typeface="Century Gothic"/>
            </a:endParaRPr>
          </a:p>
          <a:p>
            <a:pPr algn="just"/>
            <a:r>
              <a:rPr lang="en-GB" dirty="0">
                <a:latin typeface="Century Gothic"/>
                <a:cs typeface="Century Gothic"/>
              </a:rPr>
              <a:t>Their liability is limited to the amount, if any, unpaid on the shares held by them’; s3(2) </a:t>
            </a:r>
            <a:r>
              <a:rPr lang="en-GB" i="1" dirty="0">
                <a:latin typeface="Century Gothic"/>
                <a:cs typeface="Century Gothic"/>
              </a:rPr>
              <a:t>Companies Act </a:t>
            </a:r>
            <a:r>
              <a:rPr lang="en-GB" dirty="0">
                <a:latin typeface="Century Gothic"/>
                <a:cs typeface="Century Gothic"/>
              </a:rPr>
              <a:t>2006</a:t>
            </a:r>
          </a:p>
          <a:p>
            <a:pPr algn="just">
              <a:buNone/>
            </a:pPr>
            <a:endParaRPr lang="en-GB" dirty="0">
              <a:latin typeface="Century Gothic"/>
              <a:cs typeface="Century Gothic"/>
            </a:endParaRPr>
          </a:p>
          <a:p>
            <a:pPr algn="just"/>
            <a:r>
              <a:rPr lang="en-GB" dirty="0">
                <a:latin typeface="Century Gothic"/>
                <a:cs typeface="Century Gothic"/>
              </a:rPr>
              <a:t>Companies limited by shares may be public or private companies</a:t>
            </a:r>
            <a:endParaRPr lang="en-US" dirty="0">
              <a:latin typeface="Century Gothic"/>
              <a:cs typeface="Century Gothic"/>
            </a:endParaRPr>
          </a:p>
        </p:txBody>
      </p:sp>
    </p:spTree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Public (PLC) vs. Private Companies (Limited)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D5B185-7F64-2342-9E36-4EFB0309AAEB}" type="datetime1">
              <a:rPr lang="en-US" smtClean="0"/>
              <a:pPr>
                <a:defRPr/>
              </a:pPr>
              <a:t>1/18/2024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9D0034-974A-7E4E-B433-9A4DF0FEFD40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GB" dirty="0">
                <a:latin typeface="Century Gothic"/>
                <a:cs typeface="Century Gothic"/>
              </a:rPr>
              <a:t>Public companies can sell their shares to the public and require a trading certificate authorizing them to sell shares to the public</a:t>
            </a:r>
          </a:p>
          <a:p>
            <a:pPr algn="just">
              <a:buNone/>
            </a:pPr>
            <a:endParaRPr lang="en-GB" dirty="0">
              <a:latin typeface="Century Gothic"/>
              <a:cs typeface="Century Gothic"/>
            </a:endParaRPr>
          </a:p>
          <a:p>
            <a:pPr algn="just"/>
            <a:r>
              <a:rPr lang="en-GB" dirty="0">
                <a:latin typeface="Century Gothic"/>
                <a:cs typeface="Century Gothic"/>
              </a:rPr>
              <a:t>Private companies cannot sell their shares to the public (CA s.755)</a:t>
            </a:r>
          </a:p>
          <a:p>
            <a:pPr algn="just"/>
            <a:endParaRPr lang="en-GB" dirty="0">
              <a:latin typeface="Century Gothic"/>
              <a:cs typeface="Century Gothic"/>
            </a:endParaRPr>
          </a:p>
          <a:p>
            <a:pPr algn="just"/>
            <a:endParaRPr lang="en-GB" dirty="0"/>
          </a:p>
          <a:p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Private Companies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Ownership is via shareholding.  </a:t>
            </a:r>
          </a:p>
          <a:p>
            <a:pPr lvl="1"/>
            <a:r>
              <a:rPr lang="en-GB" dirty="0"/>
              <a:t>A share is a claim to certain rights regarding the co, usually (but not always) including rights to vote at meetings and to share in dividends of the co.  </a:t>
            </a:r>
          </a:p>
          <a:p>
            <a:r>
              <a:rPr lang="en-GB" dirty="0"/>
              <a:t>S/holders appoint directors to </a:t>
            </a:r>
            <a:r>
              <a:rPr lang="en-GB" b="1" dirty="0">
                <a:solidFill>
                  <a:schemeClr val="bg2">
                    <a:lumMod val="50000"/>
                  </a:schemeClr>
                </a:solidFill>
              </a:rPr>
              <a:t>oversee</a:t>
            </a:r>
            <a:r>
              <a:rPr lang="en-GB" dirty="0"/>
              <a:t> running of the co; must be a minimum of 1 director. The director(s) then appoint persons to actually run the co –  managers and employees. </a:t>
            </a:r>
          </a:p>
          <a:p>
            <a:r>
              <a:rPr lang="en-GB" dirty="0"/>
              <a:t>The private company has a restricted ability to obtain finance for its operations.  It may borrow money from financial institutions; but may not raise money from the public in general. Shares are not offered to the public and thus are not traded on open markets.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4098" name="Picture 2" descr="http://www.informdirect.co.uk/wp-content/uploads/2013/04/Share-certificate-pdf-1024x62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4170" y="602693"/>
            <a:ext cx="3097564" cy="1897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8389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0"/>
            <a:r>
              <a:rPr lang="en-GB" dirty="0"/>
              <a:t>Lectures 		Mondays 12-3pm</a:t>
            </a:r>
          </a:p>
          <a:p>
            <a:pPr marL="342900" lvl="1" indent="0">
              <a:buNone/>
            </a:pPr>
            <a:endParaRPr lang="en-GB" dirty="0"/>
          </a:p>
          <a:p>
            <a:pPr marL="2744788" lvl="8" indent="0"/>
            <a:endParaRPr lang="en-GB" dirty="0"/>
          </a:p>
          <a:p>
            <a:pPr marL="342900" lvl="1" indent="0">
              <a:buNone/>
            </a:pPr>
            <a:endParaRPr lang="en-GB" dirty="0"/>
          </a:p>
          <a:p>
            <a:pPr marL="342900" lvl="1" indent="0"/>
            <a:r>
              <a:rPr lang="en-GB" dirty="0"/>
              <a:t>SGT			</a:t>
            </a:r>
          </a:p>
          <a:p>
            <a:pPr marL="692150" lvl="2" indent="0"/>
            <a:r>
              <a:rPr lang="en-GB" dirty="0"/>
              <a:t> Tuesdays : You will be allocated into groups after week 1.</a:t>
            </a:r>
          </a:p>
          <a:p>
            <a:pPr marL="692150" lvl="2" indent="0"/>
            <a:r>
              <a:rPr lang="en-GB" dirty="0"/>
              <a:t> SGT start in week3.</a:t>
            </a:r>
          </a:p>
          <a:p>
            <a:pPr marL="692150" lvl="2" indent="0"/>
            <a:r>
              <a:rPr lang="en-GB" dirty="0"/>
              <a:t>Total of 4  (starting week 3)	</a:t>
            </a:r>
          </a:p>
          <a:p>
            <a:pPr marL="0" indent="0">
              <a:buNone/>
            </a:pPr>
            <a:r>
              <a:rPr lang="en-GB" dirty="0"/>
              <a:t>			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771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Private Companies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D9E6CF-F000-6C4F-830B-83ADCFD38B03}" type="datetime1">
              <a:rPr lang="en-US" smtClean="0"/>
              <a:pPr>
                <a:defRPr/>
              </a:pPr>
              <a:t>1/18/2024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9D0034-974A-7E4E-B433-9A4DF0FEFD40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>
                <a:latin typeface="Century Gothic"/>
                <a:cs typeface="Century Gothic"/>
              </a:rPr>
              <a:t>The bulk of UK companies</a:t>
            </a:r>
            <a:endParaRPr lang="en-CA" dirty="0">
              <a:latin typeface="Century Gothic"/>
              <a:cs typeface="Century Gothic"/>
            </a:endParaRPr>
          </a:p>
          <a:p>
            <a:pPr algn="just"/>
            <a:r>
              <a:rPr lang="en-US" dirty="0">
                <a:latin typeface="Century Gothic"/>
                <a:cs typeface="Century Gothic"/>
              </a:rPr>
              <a:t>Often restrict membership in articles of association </a:t>
            </a:r>
          </a:p>
          <a:p>
            <a:pPr algn="just"/>
            <a:r>
              <a:rPr lang="en-US" dirty="0">
                <a:latin typeface="Century Gothic"/>
                <a:cs typeface="Century Gothic"/>
              </a:rPr>
              <a:t>Often a right of first refusal tied to shares of private companies</a:t>
            </a:r>
          </a:p>
          <a:p>
            <a:pPr algn="just"/>
            <a:r>
              <a:rPr lang="en-US" dirty="0">
                <a:latin typeface="Century Gothic"/>
                <a:cs typeface="Century Gothic"/>
              </a:rPr>
              <a:t>Usually smaller than public companies</a:t>
            </a:r>
          </a:p>
          <a:p>
            <a:pPr algn="just"/>
            <a:r>
              <a:rPr lang="en-US" dirty="0">
                <a:latin typeface="Century Gothic"/>
                <a:cs typeface="Century Gothic"/>
              </a:rPr>
              <a:t>Often overlap directors, officers, and member hats</a:t>
            </a:r>
          </a:p>
          <a:p>
            <a:pPr algn="just"/>
            <a:r>
              <a:rPr lang="en-US" dirty="0">
                <a:latin typeface="Century Gothic"/>
                <a:cs typeface="Century Gothic"/>
              </a:rPr>
              <a:t>Law permits for less formality/requirements</a:t>
            </a:r>
            <a:endParaRPr lang="en-CA" dirty="0">
              <a:latin typeface="Century Gothic"/>
              <a:cs typeface="Century Gothic"/>
            </a:endParaRPr>
          </a:p>
          <a:p>
            <a:pPr algn="just"/>
            <a:r>
              <a:rPr lang="en-US" dirty="0">
                <a:latin typeface="Century Gothic"/>
                <a:cs typeface="Century Gothic"/>
              </a:rPr>
              <a:t> No minimum capital requirement</a:t>
            </a:r>
          </a:p>
          <a:p>
            <a:pPr algn="just"/>
            <a:r>
              <a:rPr lang="en-US" dirty="0">
                <a:latin typeface="Century Gothic"/>
                <a:cs typeface="Century Gothic"/>
              </a:rPr>
              <a:t> ‘Ltd’ or ‘Limited’ in name</a:t>
            </a:r>
            <a:endParaRPr lang="en-GB" dirty="0">
              <a:latin typeface="Century Gothic"/>
              <a:cs typeface="Century Gothic"/>
            </a:endParaRPr>
          </a:p>
          <a:p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 Companies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It must be a co limited by shares. It can issue shares/securities to the general public in accordance with Financial Markets and Services Act 2000; subject to regulation by the </a:t>
            </a:r>
            <a:r>
              <a:rPr lang="en-GB" b="1" dirty="0">
                <a:solidFill>
                  <a:schemeClr val="accent4"/>
                </a:solidFill>
              </a:rPr>
              <a:t>Financial Conduct Authority </a:t>
            </a:r>
            <a:r>
              <a:rPr lang="en-GB" dirty="0"/>
              <a:t>(FCA). </a:t>
            </a:r>
          </a:p>
          <a:p>
            <a:r>
              <a:rPr lang="en-GB" dirty="0"/>
              <a:t>There is the potential for public co shares to be traded on a market, such as </a:t>
            </a:r>
            <a:r>
              <a:rPr lang="en-GB" b="1" dirty="0">
                <a:solidFill>
                  <a:schemeClr val="accent4"/>
                </a:solidFill>
              </a:rPr>
              <a:t>London Stock Exchange</a:t>
            </a:r>
            <a:r>
              <a:rPr lang="en-GB" dirty="0"/>
              <a:t>. Such </a:t>
            </a:r>
            <a:r>
              <a:rPr lang="en-GB" dirty="0" err="1"/>
              <a:t>co’s</a:t>
            </a:r>
            <a:r>
              <a:rPr lang="en-GB" dirty="0"/>
              <a:t> will be subject to FCA’s </a:t>
            </a:r>
            <a:r>
              <a:rPr lang="en-GB" b="1" i="1" dirty="0">
                <a:solidFill>
                  <a:schemeClr val="accent4"/>
                </a:solidFill>
              </a:rPr>
              <a:t>Listing Rules</a:t>
            </a:r>
          </a:p>
          <a:p>
            <a:pPr lvl="1"/>
            <a:r>
              <a:rPr lang="en-GB" dirty="0"/>
              <a:t>LRs give ‘investors an accreditation indicating that those issuers adhere to a range of standards on governance and investor protection’</a:t>
            </a:r>
          </a:p>
          <a:p>
            <a:r>
              <a:rPr lang="en-GB" dirty="0"/>
              <a:t>Even if these steps are not taken, public co is still subject to significant regulation under CA 2006 reporting requirements. These provide protection for various stakeholders – esp. creditors.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5122" name="Picture 2" descr="http://www.synova-capital.com/wp-content/uploads/2015/09/ls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0575" y="287144"/>
            <a:ext cx="1980268" cy="1483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835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Companies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DFCD1C-52D3-B04E-A542-06B50596517A}" type="datetime1">
              <a:rPr lang="en-US" smtClean="0"/>
              <a:pPr>
                <a:defRPr/>
              </a:pPr>
              <a:t>1/18/2024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9D0034-974A-7E4E-B433-9A4DF0FEFD40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en-US" dirty="0">
                <a:latin typeface="Century Gothic"/>
                <a:cs typeface="Century Gothic"/>
              </a:rPr>
              <a:t>Minimum capital requirement of £50,000 (</a:t>
            </a:r>
            <a:r>
              <a:rPr lang="en-US" i="1" dirty="0">
                <a:latin typeface="Century Gothic"/>
                <a:cs typeface="Century Gothic"/>
              </a:rPr>
              <a:t>s. 763</a:t>
            </a:r>
            <a:r>
              <a:rPr lang="en-US" dirty="0">
                <a:latin typeface="Century Gothic"/>
                <a:cs typeface="Century Gothic"/>
              </a:rPr>
              <a:t>)</a:t>
            </a:r>
            <a:endParaRPr lang="en-CA" dirty="0">
              <a:latin typeface="Century Gothic"/>
              <a:cs typeface="Century Gothic"/>
            </a:endParaRPr>
          </a:p>
          <a:p>
            <a:pPr lvl="0" algn="just"/>
            <a:r>
              <a:rPr lang="en-US" dirty="0">
                <a:latin typeface="Century Gothic"/>
                <a:cs typeface="Century Gothic"/>
              </a:rPr>
              <a:t>Usually freely transferable shares</a:t>
            </a:r>
            <a:endParaRPr lang="en-CA" dirty="0">
              <a:latin typeface="Century Gothic"/>
              <a:cs typeface="Century Gothic"/>
            </a:endParaRPr>
          </a:p>
          <a:p>
            <a:pPr lvl="0" algn="just"/>
            <a:r>
              <a:rPr lang="en-US" dirty="0">
                <a:latin typeface="Century Gothic"/>
                <a:cs typeface="Century Gothic"/>
              </a:rPr>
              <a:t>Known as a public limited company (plc)</a:t>
            </a:r>
            <a:endParaRPr lang="en-CA" dirty="0">
              <a:latin typeface="Century Gothic"/>
              <a:cs typeface="Century Gothic"/>
            </a:endParaRPr>
          </a:p>
          <a:p>
            <a:pPr lvl="0" algn="just"/>
            <a:r>
              <a:rPr lang="en-US" dirty="0">
                <a:latin typeface="Century Gothic"/>
                <a:cs typeface="Century Gothic"/>
              </a:rPr>
              <a:t>Onerous accounting and audit requirements</a:t>
            </a:r>
            <a:endParaRPr lang="en-CA" dirty="0">
              <a:latin typeface="Century Gothic"/>
              <a:cs typeface="Century Gothic"/>
            </a:endParaRPr>
          </a:p>
          <a:p>
            <a:pPr lvl="0" algn="just"/>
            <a:r>
              <a:rPr lang="en-US" dirty="0">
                <a:latin typeface="Century Gothic"/>
                <a:cs typeface="Century Gothic"/>
              </a:rPr>
              <a:t>Must have at least two directors; requires a company secretary (but 1 member)</a:t>
            </a:r>
            <a:endParaRPr lang="en-CA" dirty="0">
              <a:latin typeface="Century Gothic"/>
              <a:cs typeface="Century Gothic"/>
            </a:endParaRPr>
          </a:p>
          <a:p>
            <a:pPr lvl="0" algn="just"/>
            <a:r>
              <a:rPr lang="en-US" dirty="0">
                <a:latin typeface="Century Gothic"/>
                <a:cs typeface="Century Gothic"/>
              </a:rPr>
              <a:t>Must hold an annual general meeting</a:t>
            </a:r>
            <a:endParaRPr lang="en-CA" dirty="0">
              <a:latin typeface="Century Gothic"/>
              <a:cs typeface="Century Gothic"/>
            </a:endParaRPr>
          </a:p>
          <a:p>
            <a:pPr lvl="0" algn="just"/>
            <a:r>
              <a:rPr lang="en-US" dirty="0">
                <a:latin typeface="Century Gothic"/>
                <a:cs typeface="Century Gothic"/>
              </a:rPr>
              <a:t>Quoted/Listed companies required to fulfill disclosure requirements and other requirements of the Exchange</a:t>
            </a:r>
            <a:endParaRPr lang="en-CA" dirty="0">
              <a:latin typeface="Century Gothic"/>
              <a:cs typeface="Century Gothic"/>
            </a:endParaRPr>
          </a:p>
          <a:p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2" y="381000"/>
            <a:ext cx="11376237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Incorporation &amp; the Fundamental Attribute of Corporate Personality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C3BBFE-F12F-884A-B12D-3685971AB694}" type="datetime1">
              <a:rPr lang="en-US" smtClean="0"/>
              <a:pPr>
                <a:defRPr/>
              </a:pPr>
              <a:t>1/18/2024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9D0034-974A-7E4E-B433-9A4DF0FEFD40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Century Gothic"/>
                <a:cs typeface="Century Gothic"/>
              </a:rPr>
              <a:t>Once incorporated the company is a </a:t>
            </a:r>
            <a:r>
              <a:rPr lang="en-US" u="sng" dirty="0">
                <a:latin typeface="Century Gothic"/>
                <a:cs typeface="Century Gothic"/>
              </a:rPr>
              <a:t>separate legal entity distinct from its shareholders</a:t>
            </a:r>
          </a:p>
          <a:p>
            <a:pPr algn="just">
              <a:buNone/>
            </a:pPr>
            <a:endParaRPr lang="en-US" dirty="0">
              <a:latin typeface="Century Gothic"/>
              <a:cs typeface="Century Gothic"/>
            </a:endParaRPr>
          </a:p>
          <a:p>
            <a:pPr algn="just"/>
            <a:r>
              <a:rPr lang="en-US" dirty="0">
                <a:latin typeface="Century Gothic"/>
                <a:cs typeface="Century Gothic"/>
              </a:rPr>
              <a:t>Members enjoy </a:t>
            </a:r>
            <a:r>
              <a:rPr lang="en-US" u="sng" dirty="0">
                <a:latin typeface="Century Gothic"/>
                <a:cs typeface="Century Gothic"/>
              </a:rPr>
              <a:t>limited liability</a:t>
            </a:r>
            <a:r>
              <a:rPr lang="en-US" dirty="0">
                <a:latin typeface="Century Gothic"/>
                <a:cs typeface="Century Gothic"/>
              </a:rPr>
              <a:t> and are not required to participate in the management of the company which is a matter for the directors</a:t>
            </a:r>
            <a:endParaRPr lang="en-GB" dirty="0">
              <a:latin typeface="Century Gothic"/>
              <a:cs typeface="Century Gothic"/>
            </a:endParaRPr>
          </a:p>
          <a:p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Advantages and Disadvantages of Incorporation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219F1D-9D84-914D-8C61-8AEF9E59407E}" type="datetime1">
              <a:rPr lang="en-US" smtClean="0"/>
              <a:pPr>
                <a:defRPr/>
              </a:pPr>
              <a:t>1/18/2024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9D0034-974A-7E4E-B433-9A4DF0FEFD40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379412" y="2209800"/>
          <a:ext cx="11336030" cy="339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8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68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5417">
                <a:tc>
                  <a:txBody>
                    <a:bodyPr/>
                    <a:lstStyle/>
                    <a:p>
                      <a:r>
                        <a:rPr lang="en-US" dirty="0"/>
                        <a:t>Advantages</a:t>
                      </a:r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Disadvantages</a:t>
                      </a:r>
                    </a:p>
                  </a:txBody>
                  <a:tcPr marL="121888" marR="12188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dirty="0"/>
                        <a:t>Limited liability </a:t>
                      </a:r>
                      <a:endParaRPr lang="en-CA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dirty="0"/>
                        <a:t>Burdensome in regulatory requirements </a:t>
                      </a:r>
                      <a:endParaRPr lang="en-GB" dirty="0"/>
                    </a:p>
                  </a:txBody>
                  <a:tcPr marL="121888" marR="12188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Easier to raise capital</a:t>
                      </a:r>
                      <a:endParaRPr lang="en-CA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Costly – professional advice needed </a:t>
                      </a:r>
                      <a:endParaRPr lang="en-GB" dirty="0"/>
                    </a:p>
                  </a:txBody>
                  <a:tcPr marL="121888" marR="12188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Allows for a large number of people to become investors (large and fluctuating)</a:t>
                      </a:r>
                      <a:endParaRPr lang="en-CA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Shareholders may need to provide guarantees for bank loans for a new business</a:t>
                      </a:r>
                      <a:endParaRPr lang="en-CA" dirty="0"/>
                    </a:p>
                  </a:txBody>
                  <a:tcPr marL="121888" marR="12188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dirty="0"/>
                        <a:t>Enables directors to take more risks and manage (agents/trustees)</a:t>
                      </a:r>
                      <a:endParaRPr lang="en-CA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888" marR="12188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Impervious to death</a:t>
                      </a:r>
                      <a:endParaRPr lang="en-GB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888" marR="12188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“Ltd” “</a:t>
                      </a:r>
                      <a:r>
                        <a:rPr lang="en-US" dirty="0" err="1"/>
                        <a:t>Plc”signals</a:t>
                      </a:r>
                      <a:r>
                        <a:rPr lang="en-US" dirty="0"/>
                        <a:t> greater legitimacy and credibility of venture</a:t>
                      </a:r>
                      <a:endParaRPr lang="en-CA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888" marR="12188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the goal of Company Law?</a:t>
            </a:r>
          </a:p>
          <a:p>
            <a:pPr marL="349250" lvl="1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563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095" y="548680"/>
            <a:ext cx="11881989" cy="914400"/>
          </a:xfrm>
        </p:spPr>
        <p:txBody>
          <a:bodyPr/>
          <a:lstStyle/>
          <a:p>
            <a:r>
              <a:rPr lang="en-US" dirty="0"/>
              <a:t>Lecture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860" y="1600200"/>
            <a:ext cx="10287000" cy="4880248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sz="4800" dirty="0">
                <a:solidFill>
                  <a:schemeClr val="tx1"/>
                </a:solidFill>
              </a:rPr>
              <a:t>• Lecture One:  		Preliminaries and Corporate Management (lecture only)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sz="4800" dirty="0">
                <a:solidFill>
                  <a:schemeClr val="tx1"/>
                </a:solidFill>
              </a:rPr>
              <a:t>• Lecture Two:		Directors’ Duties (lecture only)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sz="4800" dirty="0">
                <a:solidFill>
                  <a:schemeClr val="tx1"/>
                </a:solidFill>
              </a:rPr>
              <a:t>• Lecture Three: 		Derivative Actions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sz="4800" dirty="0">
                <a:solidFill>
                  <a:schemeClr val="tx1"/>
                </a:solidFill>
              </a:rPr>
              <a:t>• Lecture Four:		</a:t>
            </a:r>
            <a:r>
              <a:rPr lang="en-GB" sz="4800" dirty="0">
                <a:solidFill>
                  <a:schemeClr val="tx1"/>
                </a:solidFill>
                <a:cs typeface="Century Gothic"/>
              </a:rPr>
              <a:t>Unfair Prejudice and Winding up on the Just and Equitable Ground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ClrTx/>
              <a:buNone/>
              <a:defRPr/>
            </a:pPr>
            <a:r>
              <a:rPr lang="en-GB" sz="4800" dirty="0">
                <a:solidFill>
                  <a:schemeClr val="tx1"/>
                </a:solidFill>
              </a:rPr>
              <a:t>• Lecture Five:		</a:t>
            </a:r>
            <a:r>
              <a:rPr lang="en-GB" sz="4800" dirty="0">
                <a:solidFill>
                  <a:schemeClr val="tx1"/>
                </a:solidFill>
                <a:cs typeface="Century Gothic"/>
              </a:rPr>
              <a:t>Corporate Governance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ClrTx/>
              <a:buNone/>
              <a:defRPr/>
            </a:pPr>
            <a:endParaRPr lang="en-GB" sz="4800" dirty="0">
              <a:solidFill>
                <a:schemeClr val="tx1"/>
              </a:solidFill>
              <a:cs typeface="Century Gothic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sz="4800" dirty="0">
                <a:solidFill>
                  <a:schemeClr val="tx1"/>
                </a:solidFill>
              </a:rPr>
              <a:t>• Lecture Six:		</a:t>
            </a:r>
            <a:r>
              <a:rPr lang="en-GB" sz="4800" dirty="0">
                <a:solidFill>
                  <a:schemeClr val="tx1"/>
                </a:solidFill>
                <a:cs typeface="Century Gothic"/>
              </a:rPr>
              <a:t>Corporate Finance I</a:t>
            </a:r>
            <a:endParaRPr lang="en-GB" sz="4800" dirty="0">
              <a:solidFill>
                <a:schemeClr val="tx1"/>
              </a:solidFill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sz="4800" dirty="0">
                <a:solidFill>
                  <a:schemeClr val="tx1"/>
                </a:solidFill>
              </a:rPr>
              <a:t>• Lecture Seven:		</a:t>
            </a:r>
            <a:r>
              <a:rPr lang="en-GB" sz="4800" dirty="0">
                <a:solidFill>
                  <a:schemeClr val="tx1"/>
                </a:solidFill>
                <a:cs typeface="Century Gothic"/>
              </a:rPr>
              <a:t> Corporate Finance II</a:t>
            </a:r>
            <a:endParaRPr lang="en-GB" sz="4800" dirty="0">
              <a:solidFill>
                <a:schemeClr val="tx1"/>
              </a:solidFill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sz="4800" dirty="0">
                <a:solidFill>
                  <a:schemeClr val="tx1"/>
                </a:solidFill>
              </a:rPr>
              <a:t>• Lecture Eight:  		</a:t>
            </a:r>
            <a:r>
              <a:rPr lang="en-GB" sz="4800" dirty="0">
                <a:solidFill>
                  <a:schemeClr val="tx1"/>
                </a:solidFill>
                <a:cs typeface="Century Gothic"/>
              </a:rPr>
              <a:t> Corporate Finance III</a:t>
            </a:r>
            <a:endParaRPr lang="en-GB" sz="4800" dirty="0">
              <a:solidFill>
                <a:schemeClr val="tx1"/>
              </a:solidFill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ClrTx/>
              <a:buNone/>
              <a:defRPr/>
            </a:pPr>
            <a:r>
              <a:rPr lang="en-GB" sz="4800" dirty="0">
                <a:solidFill>
                  <a:schemeClr val="tx1"/>
                </a:solidFill>
              </a:rPr>
              <a:t>• Lecture Nine:		</a:t>
            </a:r>
            <a:r>
              <a:rPr lang="en-GB" sz="4800" dirty="0">
                <a:solidFill>
                  <a:schemeClr val="tx1"/>
                </a:solidFill>
                <a:cs typeface="Century Gothic"/>
              </a:rPr>
              <a:t> Corporate Insolvency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ClrTx/>
              <a:buNone/>
              <a:defRPr/>
            </a:pPr>
            <a:r>
              <a:rPr lang="en-GB" sz="4800" dirty="0">
                <a:solidFill>
                  <a:schemeClr val="tx1"/>
                </a:solidFill>
              </a:rPr>
              <a:t>• Lecture Ten:		 </a:t>
            </a:r>
            <a:r>
              <a:rPr lang="en-GB" sz="4800" dirty="0">
                <a:solidFill>
                  <a:schemeClr val="tx1"/>
                </a:solidFill>
                <a:cs typeface="Century Gothic"/>
              </a:rPr>
              <a:t>Corporate Insolvency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			</a:t>
            </a:r>
          </a:p>
          <a:p>
            <a:pPr marL="0" indent="0">
              <a:buNone/>
            </a:pP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201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20688"/>
            <a:ext cx="11881989" cy="914400"/>
          </a:xfrm>
        </p:spPr>
        <p:txBody>
          <a:bodyPr/>
          <a:lstStyle/>
          <a:p>
            <a:r>
              <a:rPr lang="en-US" dirty="0"/>
              <a:t>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860" y="1916832"/>
            <a:ext cx="10287000" cy="4759424"/>
          </a:xfrm>
        </p:spPr>
        <p:txBody>
          <a:bodyPr>
            <a:normAutofit/>
          </a:bodyPr>
          <a:lstStyle/>
          <a:p>
            <a:r>
              <a:rPr lang="en-GB" sz="2400" b="1" dirty="0"/>
              <a:t>Assigned texts:</a:t>
            </a:r>
            <a:endParaRPr lang="en-GB" sz="2400" dirty="0"/>
          </a:p>
          <a:p>
            <a:pPr lvl="1"/>
            <a:r>
              <a:rPr lang="en-GB" sz="2000" dirty="0"/>
              <a:t>D French, </a:t>
            </a:r>
            <a:r>
              <a:rPr lang="en-GB" sz="2000" i="1" dirty="0"/>
              <a:t>Blackstone’s Statutes on Company Law 2023-24 (OUP 2023)</a:t>
            </a:r>
            <a:endParaRPr lang="en-GB" sz="2000" dirty="0"/>
          </a:p>
          <a:p>
            <a:r>
              <a:rPr lang="en-GB" sz="2400" b="1" dirty="0"/>
              <a:t>Recommended texts: Please note these texts are available on Law Trove and available to you (</a:t>
            </a:r>
            <a:r>
              <a:rPr lang="en-GB" sz="2400" b="1" dirty="0" err="1"/>
              <a:t>FOC</a:t>
            </a:r>
            <a:r>
              <a:rPr lang="en-GB" sz="2400" b="1" dirty="0"/>
              <a:t>) on a QM subscription</a:t>
            </a:r>
            <a:endParaRPr lang="en-GB" sz="2400" dirty="0"/>
          </a:p>
          <a:p>
            <a:pPr lvl="1"/>
            <a:r>
              <a:rPr lang="en-GB" sz="2000" b="1" dirty="0">
                <a:solidFill>
                  <a:srgbClr val="FF6600"/>
                </a:solidFill>
              </a:rPr>
              <a:t>Basic</a:t>
            </a:r>
            <a:r>
              <a:rPr lang="en-GB" sz="2000" dirty="0"/>
              <a:t>: A Dignam and J Lowry, </a:t>
            </a:r>
            <a:r>
              <a:rPr lang="en-GB" sz="2000" i="1" dirty="0"/>
              <a:t>Company Law</a:t>
            </a:r>
            <a:r>
              <a:rPr lang="en-GB" sz="2000" dirty="0"/>
              <a:t> (12</a:t>
            </a:r>
            <a:r>
              <a:rPr lang="en-GB" sz="2000" baseline="30000" dirty="0"/>
              <a:t>th</a:t>
            </a:r>
            <a:r>
              <a:rPr lang="en-GB" sz="2000" dirty="0"/>
              <a:t> </a:t>
            </a:r>
            <a:r>
              <a:rPr lang="en-GB" sz="2000" dirty="0" err="1"/>
              <a:t>ed</a:t>
            </a:r>
            <a:r>
              <a:rPr lang="en-GB" sz="2000" dirty="0"/>
              <a:t>, OUP, 2022) </a:t>
            </a:r>
          </a:p>
          <a:p>
            <a:pPr lvl="1"/>
            <a:r>
              <a:rPr lang="en-GB" sz="2000" b="1" u="sng" dirty="0"/>
              <a:t>OR</a:t>
            </a:r>
          </a:p>
          <a:p>
            <a:pPr lvl="1"/>
            <a:r>
              <a:rPr lang="en-GB" sz="2000" b="1" dirty="0">
                <a:solidFill>
                  <a:srgbClr val="FF6600"/>
                </a:solidFill>
              </a:rPr>
              <a:t>Intermediate</a:t>
            </a:r>
            <a:r>
              <a:rPr lang="en-GB" sz="2000" dirty="0"/>
              <a:t>: B </a:t>
            </a:r>
            <a:r>
              <a:rPr lang="en-GB" sz="2000" dirty="0" err="1"/>
              <a:t>Hannigan</a:t>
            </a:r>
            <a:r>
              <a:rPr lang="en-GB" sz="2000" dirty="0"/>
              <a:t>, </a:t>
            </a:r>
            <a:r>
              <a:rPr lang="en-GB" sz="2000" i="1" dirty="0"/>
              <a:t>Company Law </a:t>
            </a:r>
            <a:r>
              <a:rPr lang="en-GB" sz="2000" dirty="0"/>
              <a:t>(6</a:t>
            </a:r>
            <a:r>
              <a:rPr lang="en-GB" sz="2000" baseline="30000" dirty="0"/>
              <a:t>th</a:t>
            </a:r>
            <a:r>
              <a:rPr lang="en-GB" sz="2000" dirty="0"/>
              <a:t> </a:t>
            </a:r>
            <a:r>
              <a:rPr lang="en-GB" sz="2000" dirty="0" err="1"/>
              <a:t>ed</a:t>
            </a:r>
            <a:r>
              <a:rPr lang="en-GB" sz="2000" dirty="0"/>
              <a:t>, OUP, 2021)  </a:t>
            </a:r>
          </a:p>
          <a:p>
            <a:pPr lvl="1"/>
            <a:r>
              <a:rPr lang="en-GB" sz="2000" b="1" u="sng" dirty="0"/>
              <a:t>AND</a:t>
            </a:r>
          </a:p>
          <a:p>
            <a:pPr lvl="1"/>
            <a:r>
              <a:rPr lang="en-GB" sz="2000" dirty="0"/>
              <a:t>S Worthington, </a:t>
            </a:r>
            <a:r>
              <a:rPr lang="en-GB" sz="2000" i="1" dirty="0"/>
              <a:t>Sealy and Worthington’s Text, Cases and Materials in Company Law</a:t>
            </a:r>
            <a:r>
              <a:rPr lang="en-GB" sz="2000" dirty="0"/>
              <a:t> (11</a:t>
            </a:r>
            <a:r>
              <a:rPr lang="en-GB" sz="2000" baseline="30000" dirty="0"/>
              <a:t>th</a:t>
            </a:r>
            <a:r>
              <a:rPr lang="en-GB" sz="2000" dirty="0"/>
              <a:t> </a:t>
            </a:r>
            <a:r>
              <a:rPr lang="en-GB" sz="2000" dirty="0" err="1"/>
              <a:t>ed</a:t>
            </a:r>
            <a:r>
              <a:rPr lang="en-GB" sz="2000" dirty="0"/>
              <a:t>, OUP, 2016)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64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512" y="2492897"/>
            <a:ext cx="10144659" cy="3773434"/>
          </a:xfrm>
        </p:spPr>
        <p:txBody>
          <a:bodyPr>
            <a:normAutofit/>
          </a:bodyPr>
          <a:lstStyle/>
          <a:p>
            <a:r>
              <a:rPr lang="en-GB" sz="2400" b="1" dirty="0"/>
              <a:t>Further useful texts:</a:t>
            </a:r>
            <a:endParaRPr lang="en-GB" sz="2400" dirty="0"/>
          </a:p>
          <a:p>
            <a:pPr lvl="1"/>
            <a:r>
              <a:rPr lang="en-GB" sz="2000" b="1" dirty="0">
                <a:solidFill>
                  <a:srgbClr val="FF6600"/>
                </a:solidFill>
              </a:rPr>
              <a:t>Advanced</a:t>
            </a:r>
            <a:r>
              <a:rPr lang="en-GB" sz="2000" dirty="0"/>
              <a:t>: P Davies and S Worthington, </a:t>
            </a:r>
            <a:r>
              <a:rPr lang="en-GB" sz="2000" i="1" dirty="0"/>
              <a:t>Gower &amp; Davies’ Principles of Modern Company Law</a:t>
            </a:r>
            <a:r>
              <a:rPr lang="en-GB" sz="2000" dirty="0"/>
              <a:t> (11</a:t>
            </a:r>
            <a:r>
              <a:rPr lang="en-GB" sz="2000" baseline="30000" dirty="0"/>
              <a:t>th</a:t>
            </a:r>
            <a:r>
              <a:rPr lang="en-GB" sz="2000" dirty="0"/>
              <a:t> </a:t>
            </a:r>
            <a:r>
              <a:rPr lang="en-GB" sz="2000" dirty="0" err="1"/>
              <a:t>ed</a:t>
            </a:r>
            <a:r>
              <a:rPr lang="en-GB" sz="2000" dirty="0"/>
              <a:t>, Sweet and Maxwell, 2021) </a:t>
            </a:r>
          </a:p>
          <a:p>
            <a:pPr lvl="1"/>
            <a:r>
              <a:rPr lang="en-GB" sz="2000" b="1" dirty="0">
                <a:solidFill>
                  <a:srgbClr val="FF6600"/>
                </a:solidFill>
              </a:rPr>
              <a:t>Intermediate</a:t>
            </a:r>
            <a:r>
              <a:rPr lang="en-GB" sz="2000" dirty="0"/>
              <a:t>: D French et al, </a:t>
            </a:r>
            <a:r>
              <a:rPr lang="en-GB" sz="2000" i="1" dirty="0"/>
              <a:t>Mayson, French and Ryan on Company Law</a:t>
            </a:r>
            <a:r>
              <a:rPr lang="en-GB" sz="2000" dirty="0"/>
              <a:t> (37th ed, OUP, 2023) available on Law Trove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585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Reading List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53852" y="2420889"/>
            <a:ext cx="10657184" cy="3845442"/>
          </a:xfrm>
        </p:spPr>
        <p:txBody>
          <a:bodyPr/>
          <a:lstStyle/>
          <a:p>
            <a:r>
              <a:rPr lang="en-GB" dirty="0"/>
              <a:t>Contains indicative reading; could be added to</a:t>
            </a:r>
          </a:p>
          <a:p>
            <a:r>
              <a:rPr lang="en-GB" dirty="0"/>
              <a:t>Cases and materials can be found in either:</a:t>
            </a:r>
          </a:p>
          <a:p>
            <a:pPr lvl="1"/>
            <a:r>
              <a:rPr lang="en-GB" dirty="0"/>
              <a:t>S Worthington, </a:t>
            </a:r>
            <a:r>
              <a:rPr lang="en-GB" i="1" dirty="0"/>
              <a:t>Sealy and Worthington’s Text, Cases and Materials in Company Law</a:t>
            </a:r>
            <a:r>
              <a:rPr lang="en-GB" dirty="0"/>
              <a:t> (11</a:t>
            </a:r>
            <a:r>
              <a:rPr lang="en-GB" baseline="30000" dirty="0"/>
              <a:t>th</a:t>
            </a:r>
            <a:r>
              <a:rPr lang="en-GB" dirty="0"/>
              <a:t> </a:t>
            </a:r>
            <a:r>
              <a:rPr lang="en-GB" dirty="0" err="1"/>
              <a:t>ed</a:t>
            </a:r>
            <a:r>
              <a:rPr lang="en-GB" dirty="0"/>
              <a:t>, OUP, 2016)(</a:t>
            </a:r>
            <a:r>
              <a:rPr lang="en-GB" b="1" dirty="0"/>
              <a:t>‘S&amp;W’</a:t>
            </a:r>
            <a:r>
              <a:rPr lang="en-GB" dirty="0"/>
              <a:t>) </a:t>
            </a:r>
          </a:p>
          <a:p>
            <a:pPr lvl="1"/>
            <a:r>
              <a:rPr lang="en-GB" b="1" u="sng" dirty="0"/>
              <a:t>OR</a:t>
            </a:r>
          </a:p>
          <a:p>
            <a:pPr lvl="1"/>
            <a:r>
              <a:rPr lang="en-GB" dirty="0" err="1"/>
              <a:t>QMPlus</a:t>
            </a:r>
            <a:r>
              <a:rPr lang="en-GB" dirty="0"/>
              <a:t> Company Law </a:t>
            </a:r>
            <a:r>
              <a:rPr lang="en-GB" b="1" dirty="0">
                <a:solidFill>
                  <a:srgbClr val="FF0000"/>
                </a:solidFill>
              </a:rPr>
              <a:t>Lecture Folders</a:t>
            </a:r>
          </a:p>
          <a:p>
            <a:r>
              <a:rPr lang="en-GB" dirty="0" err="1"/>
              <a:t>Powerpoints</a:t>
            </a:r>
            <a:r>
              <a:rPr lang="en-GB" dirty="0"/>
              <a:t> are available before each class and a lecture handout available for some lectures</a:t>
            </a:r>
          </a:p>
          <a:p>
            <a:r>
              <a:rPr lang="en-GB" dirty="0"/>
              <a:t>Use lectures/tutorials as guide to help you frame your essay question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71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11881989" cy="914400"/>
          </a:xfrm>
        </p:spPr>
        <p:txBody>
          <a:bodyPr/>
          <a:lstStyle/>
          <a:p>
            <a:r>
              <a:rPr lang="en-US" dirty="0"/>
              <a:t>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860" y="1916832"/>
            <a:ext cx="10431016" cy="4687416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/>
              <a:t>Formative assessment</a:t>
            </a:r>
            <a:endParaRPr lang="en-GB" dirty="0"/>
          </a:p>
          <a:p>
            <a:pPr lvl="1"/>
            <a:r>
              <a:rPr lang="en-GB" dirty="0"/>
              <a:t>Provision for a formative assessment to assist with final assessment.  This will be an outline of your proposed essay.  You are expected to submit a paper (a) outlining your proposed essay topic with a brief extract (</a:t>
            </a:r>
            <a:r>
              <a:rPr lang="en-GB" dirty="0" err="1"/>
              <a:t>b</a:t>
            </a:r>
            <a:r>
              <a:rPr lang="en-GB" dirty="0"/>
              <a:t>) a proposed outline of its structure (</a:t>
            </a:r>
            <a:r>
              <a:rPr lang="en-GB" dirty="0" err="1"/>
              <a:t>c</a:t>
            </a:r>
            <a:r>
              <a:rPr lang="en-GB" dirty="0"/>
              <a:t>) proposed bibliography.  </a:t>
            </a:r>
          </a:p>
          <a:p>
            <a:pPr lvl="1"/>
            <a:r>
              <a:rPr lang="en-GB" dirty="0"/>
              <a:t>If space permits you can also submit a paragraph or two of your work for assessment.</a:t>
            </a:r>
          </a:p>
          <a:p>
            <a:pPr lvl="1"/>
            <a:r>
              <a:rPr lang="en-GB" dirty="0"/>
              <a:t>The complete paper </a:t>
            </a:r>
            <a:r>
              <a:rPr lang="en-GB" u="sng" dirty="0"/>
              <a:t>cannot exceed the maximum word count of 500 words.  </a:t>
            </a:r>
            <a:endParaRPr lang="en-GB" dirty="0"/>
          </a:p>
          <a:p>
            <a:pPr lvl="1"/>
            <a:r>
              <a:rPr lang="en-GB" dirty="0"/>
              <a:t>Deadline :  </a:t>
            </a:r>
            <a:r>
              <a:rPr lang="en-GB" b="1" dirty="0"/>
              <a:t>18</a:t>
            </a:r>
            <a:r>
              <a:rPr lang="en-GB" b="1" baseline="30000" dirty="0"/>
              <a:t>th</a:t>
            </a:r>
            <a:r>
              <a:rPr lang="en-GB" b="1" dirty="0"/>
              <a:t> March 2024 (please note this is changed to a later date)</a:t>
            </a:r>
            <a:endParaRPr lang="en-GB" dirty="0"/>
          </a:p>
          <a:p>
            <a:pPr lvl="1"/>
            <a:r>
              <a:rPr lang="en-GB" dirty="0"/>
              <a:t>Submission will be online using the </a:t>
            </a:r>
            <a:r>
              <a:rPr lang="en-GB" dirty="0" err="1"/>
              <a:t>QMplus</a:t>
            </a:r>
            <a:r>
              <a:rPr lang="en-GB" dirty="0"/>
              <a:t> page.  </a:t>
            </a:r>
          </a:p>
          <a:p>
            <a:r>
              <a:rPr lang="en-GB" b="1" dirty="0"/>
              <a:t>Final assessment (May)</a:t>
            </a:r>
            <a:endParaRPr lang="en-GB" dirty="0"/>
          </a:p>
          <a:p>
            <a:pPr lvl="1"/>
            <a:r>
              <a:rPr lang="en-GB" b="1" dirty="0"/>
              <a:t>Independent Research Essay</a:t>
            </a:r>
            <a:r>
              <a:rPr lang="en-GB" dirty="0"/>
              <a:t>: maximum word limit </a:t>
            </a:r>
            <a:r>
              <a:rPr lang="en-GB" u="sng" dirty="0"/>
              <a:t>5,000 words</a:t>
            </a:r>
            <a:r>
              <a:rPr lang="en-GB" dirty="0"/>
              <a:t>.</a:t>
            </a:r>
          </a:p>
          <a:p>
            <a:pPr lvl="1"/>
            <a:r>
              <a:rPr lang="en-GB" dirty="0"/>
              <a:t>Essay Topic: free choice on any of the topics discussed/ or to be discussed within module or within broad subject area of module.</a:t>
            </a:r>
          </a:p>
          <a:p>
            <a:pPr lvl="1"/>
            <a:r>
              <a:rPr lang="en-GB" dirty="0"/>
              <a:t>Deadlines are set by the PG office and this will be mid-May.</a:t>
            </a:r>
          </a:p>
          <a:p>
            <a:pPr lvl="1"/>
            <a:r>
              <a:rPr lang="en-GB" dirty="0"/>
              <a:t>All essays must be submitted via </a:t>
            </a:r>
            <a:r>
              <a:rPr lang="en-GB" dirty="0" err="1"/>
              <a:t>QMPlus</a:t>
            </a:r>
            <a:r>
              <a:rPr lang="en-GB" dirty="0"/>
              <a:t> by the deadline (</a:t>
            </a:r>
            <a:r>
              <a:rPr lang="en-GB" dirty="0" err="1"/>
              <a:t>TBC</a:t>
            </a:r>
            <a:r>
              <a:rPr lang="en-GB" dirty="0"/>
              <a:t>). Submission points will be set up on </a:t>
            </a:r>
            <a:r>
              <a:rPr lang="en-GB" dirty="0" err="1"/>
              <a:t>QMPlus</a:t>
            </a:r>
            <a:r>
              <a:rPr lang="en-GB" dirty="0"/>
              <a:t>.</a:t>
            </a:r>
          </a:p>
          <a:p>
            <a:pPr>
              <a:buNone/>
            </a:pPr>
            <a:endParaRPr lang="en-GB" b="1" dirty="0">
              <a:solidFill>
                <a:srgbClr val="FF6600"/>
              </a:solidFill>
            </a:endParaRPr>
          </a:p>
          <a:p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657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History of the company</a:t>
            </a:r>
          </a:p>
          <a:p>
            <a:r>
              <a:rPr lang="en-US" dirty="0"/>
              <a:t>Forms of business organization</a:t>
            </a:r>
          </a:p>
          <a:p>
            <a:r>
              <a:rPr lang="en-US" dirty="0"/>
              <a:t>Why choose the corporate form? …….</a:t>
            </a:r>
          </a:p>
          <a:p>
            <a:r>
              <a:rPr lang="en-US" dirty="0"/>
              <a:t>Plus Corporate Management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77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erception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3494BA"/>
      </a:accent6>
      <a:hlink>
        <a:srgbClr val="6B9F25"/>
      </a:hlink>
      <a:folHlink>
        <a:srgbClr val="9F6715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3494BA"/>
      </a:accent6>
      <a:hlink>
        <a:srgbClr val="6B9F25"/>
      </a:hlink>
      <a:folHlink>
        <a:srgbClr val="9F6715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650A9AA-52B9-4BCE-8F7B-96CF968CD3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0</TotalTime>
  <Words>2696</Words>
  <Application>Microsoft Office PowerPoint</Application>
  <PresentationFormat>Custom</PresentationFormat>
  <Paragraphs>309</Paragraphs>
  <Slides>35</Slides>
  <Notes>20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Calibri</vt:lpstr>
      <vt:lpstr>Century Gothic</vt:lpstr>
      <vt:lpstr>Wingdings 2</vt:lpstr>
      <vt:lpstr>Perception</vt:lpstr>
      <vt:lpstr>COMPANY LAW</vt:lpstr>
      <vt:lpstr>Personnel</vt:lpstr>
      <vt:lpstr>Classes</vt:lpstr>
      <vt:lpstr>Lecture Schedule</vt:lpstr>
      <vt:lpstr>Materials</vt:lpstr>
      <vt:lpstr>Materials</vt:lpstr>
      <vt:lpstr>Reading List</vt:lpstr>
      <vt:lpstr>Assessment</vt:lpstr>
      <vt:lpstr>Today</vt:lpstr>
      <vt:lpstr>History of the Company</vt:lpstr>
      <vt:lpstr>History of the company</vt:lpstr>
      <vt:lpstr>History of the company</vt:lpstr>
      <vt:lpstr>History of the company</vt:lpstr>
      <vt:lpstr>History of the company</vt:lpstr>
      <vt:lpstr>History of the company</vt:lpstr>
      <vt:lpstr>History of the company</vt:lpstr>
      <vt:lpstr>History of the company</vt:lpstr>
      <vt:lpstr>History of the company</vt:lpstr>
      <vt:lpstr>Forms of Business Organisations in the UK</vt:lpstr>
      <vt:lpstr>Non-Corporate Forms of Business</vt:lpstr>
      <vt:lpstr>Non-Corporate Forms of Business</vt:lpstr>
      <vt:lpstr>Non-Corporate Forms of Business</vt:lpstr>
      <vt:lpstr>Non-Corporate Forms of Business</vt:lpstr>
      <vt:lpstr>The Company</vt:lpstr>
      <vt:lpstr>Companies Limited by Guarantee</vt:lpstr>
      <vt:lpstr>Unlimited Companies</vt:lpstr>
      <vt:lpstr>Companies Limited by Shares  </vt:lpstr>
      <vt:lpstr>Public (PLC) vs. Private Companies (Limited)</vt:lpstr>
      <vt:lpstr>Private Companies</vt:lpstr>
      <vt:lpstr>Private Companies</vt:lpstr>
      <vt:lpstr>Public Companies</vt:lpstr>
      <vt:lpstr>Public Companies</vt:lpstr>
      <vt:lpstr>Incorporation &amp; the Fundamental Attribute of Corporate Personality</vt:lpstr>
      <vt:lpstr>Advantages and Disadvantages of Incorporation</vt:lpstr>
      <vt:lpstr>Think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cp:lastPrinted>2018-09-24T09:42:12Z</cp:lastPrinted>
  <dcterms:created xsi:type="dcterms:W3CDTF">2023-01-24T23:37:55Z</dcterms:created>
  <dcterms:modified xsi:type="dcterms:W3CDTF">2024-01-18T14:26:22Z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TC034605559991</vt:lpwstr>
  </property>
</Properties>
</file>