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0"/>
  </p:notesMasterIdLst>
  <p:sldIdLst>
    <p:sldId id="267" r:id="rId3"/>
    <p:sldId id="263" r:id="rId4"/>
    <p:sldId id="266" r:id="rId5"/>
    <p:sldId id="265" r:id="rId6"/>
    <p:sldId id="272" r:id="rId7"/>
    <p:sldId id="268" r:id="rId8"/>
    <p:sldId id="283" r:id="rId9"/>
    <p:sldId id="279" r:id="rId10"/>
    <p:sldId id="280" r:id="rId11"/>
    <p:sldId id="281" r:id="rId12"/>
    <p:sldId id="282" r:id="rId13"/>
    <p:sldId id="285" r:id="rId14"/>
    <p:sldId id="287" r:id="rId15"/>
    <p:sldId id="269" r:id="rId16"/>
    <p:sldId id="271" r:id="rId17"/>
    <p:sldId id="284" r:id="rId18"/>
    <p:sldId id="264" r:id="rId19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659" autoAdjust="0"/>
  </p:normalViewPr>
  <p:slideViewPr>
    <p:cSldViewPr>
      <p:cViewPr varScale="1">
        <p:scale>
          <a:sx n="141" d="100"/>
          <a:sy n="141" d="100"/>
        </p:scale>
        <p:origin x="92" y="26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B00847-E473-4534-857B-E7DD08C32D73}" type="datetimeFigureOut">
              <a:rPr lang="en-GB" smtClean="0"/>
              <a:t>08/10/2023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0209C5-1652-4955-8A5C-F5E4259D66F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885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B0184B-DEB8-47C5-9624-D7A228870670}" type="slidenum">
              <a:rPr lang="en-GB" smtClean="0">
                <a:solidFill>
                  <a:prstClr val="black"/>
                </a:solidFill>
              </a:rPr>
              <a:pPr/>
              <a:t>1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4018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DA6BC-39A3-42AD-8688-9D5A9731D858}" type="datetimeFigureOut">
              <a:rPr lang="en-GB" smtClean="0"/>
              <a:t>08/10/2023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2D82-E26A-4F01-9DCF-4E168590F07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23388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DA6BC-39A3-42AD-8688-9D5A9731D858}" type="datetimeFigureOut">
              <a:rPr lang="en-GB" smtClean="0"/>
              <a:t>08/10/2023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2D82-E26A-4F01-9DCF-4E168590F07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3842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DA6BC-39A3-42AD-8688-9D5A9731D858}" type="datetimeFigureOut">
              <a:rPr lang="en-GB" smtClean="0"/>
              <a:t>08/10/2023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2D82-E26A-4F01-9DCF-4E168590F07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87052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lobe loop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7715250" cy="5143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BE242-39C9-4833-8E29-A70A28E2ED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DE155-7BDB-47F5-B982-8E1ED64ACE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91000" y="245269"/>
            <a:ext cx="4724400" cy="1716881"/>
          </a:xfrm>
        </p:spPr>
        <p:txBody>
          <a:bodyPr>
            <a:normAutofit/>
          </a:bodyPr>
          <a:lstStyle>
            <a:lvl1pPr algn="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10200" y="2952751"/>
            <a:ext cx="3505200" cy="1676399"/>
          </a:xfrm>
        </p:spPr>
        <p:txBody>
          <a:bodyPr/>
          <a:lstStyle>
            <a:lvl1pPr marL="0" indent="0" algn="r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5891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BE242-39C9-4833-8E29-A70A28E2ED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DE155-7BDB-47F5-B982-8E1ED64ACE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5831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165646"/>
            <a:ext cx="9144000" cy="39778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8" name="Globe loop.wmv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752600" cy="1168400"/>
          </a:xfrm>
          <a:prstGeom prst="rect">
            <a:avLst/>
          </a:prstGeom>
        </p:spPr>
      </p:pic>
      <p:pic>
        <p:nvPicPr>
          <p:cNvPr id="9" name="Content Placeholder 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"/>
            <a:ext cx="8077200" cy="11688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BE242-39C9-4833-8E29-A70A28E2ED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DE155-7BDB-47F5-B982-8E1ED64ACE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797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8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BE242-39C9-4833-8E29-A70A28E2ED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DE155-7BDB-47F5-B982-8E1ED64ACE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8957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202264"/>
            <a:ext cx="4267200" cy="351129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2264"/>
            <a:ext cx="4267200" cy="351129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BE242-39C9-4833-8E29-A70A28E2ED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DE155-7BDB-47F5-B982-8E1ED64ACE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4068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194465"/>
            <a:ext cx="42687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674286"/>
            <a:ext cx="4268788" cy="303106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94465"/>
            <a:ext cx="4270374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74286"/>
            <a:ext cx="4270374" cy="303106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BE242-39C9-4833-8E29-A70A28E2ED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DE155-7BDB-47F5-B982-8E1ED64ACE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295400" y="133350"/>
            <a:ext cx="7620000" cy="92987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7943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BE242-39C9-4833-8E29-A70A28E2ED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DE155-7BDB-47F5-B982-8E1ED64ACE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5583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BE242-39C9-4833-8E29-A70A28E2ED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DE155-7BDB-47F5-B982-8E1ED64ACE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486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DA6BC-39A3-42AD-8688-9D5A9731D858}" type="datetimeFigureOut">
              <a:rPr lang="en-GB" smtClean="0"/>
              <a:t>08/10/2023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2D82-E26A-4F01-9DCF-4E168590F07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76894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1200150"/>
            <a:ext cx="3236914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200151"/>
            <a:ext cx="5340350" cy="35813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1" y="2071689"/>
            <a:ext cx="3236914" cy="270986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BE242-39C9-4833-8E29-A70A28E2ED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DE155-7BDB-47F5-B982-8E1ED64ACE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1055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BE242-39C9-4833-8E29-A70A28E2ED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DE155-7BDB-47F5-B982-8E1ED64ACE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4496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BE242-39C9-4833-8E29-A70A28E2ED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DE155-7BDB-47F5-B982-8E1ED64ACE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295400" y="133350"/>
            <a:ext cx="7620000" cy="92987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4406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39000" y="1200150"/>
            <a:ext cx="1676400" cy="3581400"/>
          </a:xfrm>
        </p:spPr>
        <p:txBody>
          <a:bodyPr vert="eaVert"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200150"/>
            <a:ext cx="6951452" cy="3581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BE242-39C9-4833-8E29-A70A28E2ED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DE155-7BDB-47F5-B982-8E1ED64ACE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928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DA6BC-39A3-42AD-8688-9D5A9731D858}" type="datetimeFigureOut">
              <a:rPr lang="en-GB" smtClean="0"/>
              <a:t>08/10/2023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2D82-E26A-4F01-9DCF-4E168590F07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8136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DA6BC-39A3-42AD-8688-9D5A9731D858}" type="datetimeFigureOut">
              <a:rPr lang="en-GB" smtClean="0"/>
              <a:t>08/10/2023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2D82-E26A-4F01-9DCF-4E168590F07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87264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DA6BC-39A3-42AD-8688-9D5A9731D858}" type="datetimeFigureOut">
              <a:rPr lang="en-GB" smtClean="0"/>
              <a:t>08/10/2023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2D82-E26A-4F01-9DCF-4E168590F07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49878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DA6BC-39A3-42AD-8688-9D5A9731D858}" type="datetimeFigureOut">
              <a:rPr lang="en-GB" smtClean="0"/>
              <a:t>08/10/2023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2D82-E26A-4F01-9DCF-4E168590F07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27634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DA6BC-39A3-42AD-8688-9D5A9731D858}" type="datetimeFigureOut">
              <a:rPr lang="en-GB" smtClean="0"/>
              <a:t>08/10/2023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2D82-E26A-4F01-9DCF-4E168590F07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40557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DA6BC-39A3-42AD-8688-9D5A9731D858}" type="datetimeFigureOut">
              <a:rPr lang="en-GB" smtClean="0"/>
              <a:t>08/10/2023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2D82-E26A-4F01-9DCF-4E168590F07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0040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DA6BC-39A3-42AD-8688-9D5A9731D858}" type="datetimeFigureOut">
              <a:rPr lang="en-GB" smtClean="0"/>
              <a:t>08/10/2023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2D82-E26A-4F01-9DCF-4E168590F07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559695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video" Target="../media/media1.wmv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microsoft.com/office/2007/relationships/media" Target="../media/media1.wm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7DA6BC-39A3-42AD-8688-9D5A9731D858}" type="datetimeFigureOut">
              <a:rPr lang="en-GB" smtClean="0"/>
              <a:t>08/10/2023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BE2D82-E26A-4F01-9DCF-4E168590F07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3541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165646"/>
            <a:ext cx="9144000" cy="39778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7" name="Globe loop.wmv">
            <a:hlinkClick r:id="" action="ppaction://media"/>
          </p:cNvPr>
          <p:cNvPicPr>
            <a:picLocks noChangeAspect="1"/>
          </p:cNvPicPr>
          <p:nvPr>
            <a:videoFile r:link="rId15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0" y="0"/>
            <a:ext cx="1752600" cy="1168400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"/>
            <a:ext cx="8077200" cy="116881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0" y="133350"/>
            <a:ext cx="7620000" cy="9298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200150"/>
            <a:ext cx="8686800" cy="35051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8BE242-39C9-4833-8E29-A70A28E2ED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818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3DE155-7BDB-47F5-B982-8E1ED64ACE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065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245269"/>
            <a:ext cx="6143600" cy="1716881"/>
          </a:xfrm>
        </p:spPr>
        <p:txBody>
          <a:bodyPr>
            <a:normAutofit/>
          </a:bodyPr>
          <a:lstStyle/>
          <a:p>
            <a:r>
              <a:rPr lang="en-US" dirty="0" smtClean="0"/>
              <a:t>INTERNATIONAL FINANCE  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76056" y="2952751"/>
            <a:ext cx="4032448" cy="1676399"/>
          </a:xfrm>
        </p:spPr>
        <p:txBody>
          <a:bodyPr>
            <a:normAutofit/>
          </a:bodyPr>
          <a:lstStyle/>
          <a:p>
            <a:r>
              <a:rPr lang="en-US" b="1" dirty="0" smtClean="0"/>
              <a:t>INTERNATIONAL FINANCE MARKETS, CRISIS &amp; LAW</a:t>
            </a:r>
            <a:r>
              <a:rPr lang="en-US" dirty="0" smtClean="0"/>
              <a:t>                 Professor G A Walker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0299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393508"/>
            <a:ext cx="8352928" cy="378042"/>
          </a:xfrm>
        </p:spPr>
        <p:txBody>
          <a:bodyPr>
            <a:normAutofit lnSpcReduction="10000"/>
          </a:bodyPr>
          <a:lstStyle/>
          <a:p>
            <a:r>
              <a:rPr lang="en-GB" sz="2000" dirty="0">
                <a:latin typeface="Arial Black" panose="020B0A04020102020204" pitchFamily="34" charset="0"/>
              </a:rPr>
              <a:t>GLOBAL FINANCIAL </a:t>
            </a:r>
            <a:r>
              <a:rPr lang="en-GB" sz="2000" dirty="0" smtClean="0">
                <a:latin typeface="Arial Black" panose="020B0A04020102020204" pitchFamily="34" charset="0"/>
              </a:rPr>
              <a:t>MARKETS INDECES</a:t>
            </a:r>
            <a:endParaRPr lang="en-GB" sz="2000" dirty="0">
              <a:latin typeface="Arial Black" panose="020B0A040201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636" y="915566"/>
            <a:ext cx="8712969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3131840" y="897565"/>
            <a:ext cx="2448272" cy="4860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prstClr val="white"/>
                </a:solidFill>
              </a:rPr>
              <a:t> Global Crisis Triggers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1520" y="1485658"/>
            <a:ext cx="2808312" cy="3660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prstClr val="white"/>
                </a:solidFill>
              </a:rPr>
              <a:t>Historic High Debt Levels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67544" y="2049692"/>
            <a:ext cx="2520280" cy="5220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prstClr val="white"/>
                </a:solidFill>
              </a:rPr>
              <a:t>Inflation &amp; Interest Rates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11560" y="2967791"/>
            <a:ext cx="2232248" cy="4680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prstClr val="white"/>
                </a:solidFill>
              </a:rPr>
              <a:t>Coronavirus Costs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187624" y="4387923"/>
            <a:ext cx="2495128" cy="4880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prstClr val="white"/>
                </a:solidFill>
              </a:rPr>
              <a:t>Technology Crisis Costs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796136" y="4317943"/>
            <a:ext cx="3024336" cy="4860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prstClr val="white"/>
                </a:solidFill>
              </a:rPr>
              <a:t> UK &amp; EU Gas &amp; Energy Costs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71600" y="3651874"/>
            <a:ext cx="1872208" cy="468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prstClr val="white"/>
                </a:solidFill>
              </a:rPr>
              <a:t>Climate Costs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607296" y="3759878"/>
            <a:ext cx="2260848" cy="396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prstClr val="white"/>
                </a:solidFill>
              </a:rPr>
              <a:t>China Electricity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796136" y="1275606"/>
            <a:ext cx="3096344" cy="4860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prstClr val="white"/>
                </a:solidFill>
              </a:rPr>
              <a:t>China </a:t>
            </a:r>
            <a:r>
              <a:rPr lang="en-GB" dirty="0" err="1" smtClean="0">
                <a:solidFill>
                  <a:prstClr val="white"/>
                </a:solidFill>
              </a:rPr>
              <a:t>Evergrande</a:t>
            </a:r>
            <a:r>
              <a:rPr lang="en-GB" dirty="0" smtClean="0">
                <a:solidFill>
                  <a:prstClr val="white"/>
                </a:solidFill>
              </a:rPr>
              <a:t> $310 Billion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286684" y="1995686"/>
            <a:ext cx="2893828" cy="6522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prstClr val="white"/>
                </a:solidFill>
              </a:rPr>
              <a:t>China Real Estate $52/55 Trillion 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419872" y="1833667"/>
            <a:ext cx="2232248" cy="7380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Complex Causation &amp; Emergence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6444208" y="3291830"/>
            <a:ext cx="2592288" cy="5400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US Commercial Real Estate 70% Collapse</a:t>
            </a:r>
            <a:endParaRPr lang="en-GB" dirty="0"/>
          </a:p>
        </p:txBody>
      </p:sp>
      <p:sp>
        <p:nvSpPr>
          <p:cNvPr id="19" name="Rectangle 18"/>
          <p:cNvSpPr/>
          <p:nvPr/>
        </p:nvSpPr>
        <p:spPr>
          <a:xfrm>
            <a:off x="3059832" y="2787774"/>
            <a:ext cx="3096344" cy="5220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prstClr val="white"/>
                </a:solidFill>
              </a:rPr>
              <a:t>Exogenous &amp; Existential Risk</a:t>
            </a:r>
            <a:endParaRPr lang="en-GB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159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411510"/>
            <a:ext cx="8352928" cy="378042"/>
          </a:xfrm>
        </p:spPr>
        <p:txBody>
          <a:bodyPr>
            <a:normAutofit fontScale="92500" lnSpcReduction="10000"/>
          </a:bodyPr>
          <a:lstStyle/>
          <a:p>
            <a:r>
              <a:rPr lang="en-GB" sz="2000" dirty="0">
                <a:latin typeface="Arial Black" panose="020B0A04020102020204" pitchFamily="34" charset="0"/>
              </a:rPr>
              <a:t>GLOBAL FINANCIAL MARKETS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42" y="1167594"/>
            <a:ext cx="8712969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3131840" y="771550"/>
            <a:ext cx="3096344" cy="5211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prstClr val="white"/>
                </a:solidFill>
              </a:rPr>
              <a:t> Global Financial Asset Prices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3528" y="1131590"/>
            <a:ext cx="2376264" cy="4348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prstClr val="white"/>
                </a:solidFill>
              </a:rPr>
              <a:t>S&amp;P 500 4,350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71600" y="2518607"/>
            <a:ext cx="2448272" cy="4131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prstClr val="white"/>
                </a:solidFill>
              </a:rPr>
              <a:t>NASDAQ 100 15,000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75856" y="1539794"/>
            <a:ext cx="2520279" cy="3838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prstClr val="white"/>
                </a:solidFill>
              </a:rPr>
              <a:t>US 10 Year Bond 1.47%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355976" y="3868760"/>
            <a:ext cx="4608512" cy="3591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prstClr val="white"/>
                </a:solidFill>
              </a:rPr>
              <a:t>Oil Brent Crude/NYMEX WTI 78.93 Barrel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480212" y="1203598"/>
            <a:ext cx="2628292" cy="3789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prstClr val="white"/>
                </a:solidFill>
              </a:rPr>
              <a:t>UK 10 Year Bond 1.00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71600" y="3201389"/>
            <a:ext cx="1944216" cy="3784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prstClr val="white"/>
                </a:solidFill>
              </a:rPr>
              <a:t>UK FT100 7,025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1520" y="3841507"/>
            <a:ext cx="3035105" cy="3855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prstClr val="white"/>
                </a:solidFill>
              </a:rPr>
              <a:t>Hong Kong Hang Seng 24,000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44724" y="4470718"/>
            <a:ext cx="2891172" cy="4052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prstClr val="white"/>
                </a:solidFill>
              </a:rPr>
              <a:t>Shanghai Composite 3,500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95936" y="4407954"/>
            <a:ext cx="2880320" cy="3240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prstClr val="white"/>
                </a:solidFill>
              </a:rPr>
              <a:t>Gold 1,763.29 Troy Ounce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779912" y="2499742"/>
            <a:ext cx="2196244" cy="4140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prstClr val="white"/>
                </a:solidFill>
              </a:rPr>
              <a:t>Dollar Euro FX 0.86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171692" y="4443959"/>
            <a:ext cx="1720788" cy="3960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 Silver 727 Kilo</a:t>
            </a:r>
            <a:endParaRPr lang="en-GB" dirty="0"/>
          </a:p>
        </p:txBody>
      </p:sp>
      <p:sp>
        <p:nvSpPr>
          <p:cNvPr id="17" name="Rectangle 16"/>
          <p:cNvSpPr/>
          <p:nvPr/>
        </p:nvSpPr>
        <p:spPr>
          <a:xfrm>
            <a:off x="611560" y="1851670"/>
            <a:ext cx="2376264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prstClr val="white"/>
                </a:solidFill>
              </a:rPr>
              <a:t>Dow Jones 44,00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563889" y="1995686"/>
            <a:ext cx="2520279" cy="3838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 smtClean="0">
                <a:solidFill>
                  <a:prstClr val="white"/>
                </a:solidFill>
              </a:rPr>
              <a:t>Ger</a:t>
            </a:r>
            <a:r>
              <a:rPr lang="en-GB" dirty="0" smtClean="0">
                <a:solidFill>
                  <a:prstClr val="white"/>
                </a:solidFill>
              </a:rPr>
              <a:t> 10 Year Bond 0.23%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228185" y="1707654"/>
            <a:ext cx="2915815" cy="3600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prstClr val="white"/>
                </a:solidFill>
              </a:rPr>
              <a:t>Japan 10 Year Bond 0.04%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419872" y="3147814"/>
            <a:ext cx="2196244" cy="4140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prstClr val="white"/>
                </a:solidFill>
              </a:rPr>
              <a:t>Dollar Yen FX 110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482597" y="2211710"/>
            <a:ext cx="2553899" cy="3776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prstClr val="white"/>
                </a:solidFill>
              </a:rPr>
              <a:t>Dollar Sterling  FX 0.74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768244" y="2715766"/>
            <a:ext cx="2196244" cy="4140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prstClr val="white"/>
                </a:solidFill>
              </a:rPr>
              <a:t>Dollar Yuan FX 6.45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976156" y="3300214"/>
            <a:ext cx="2700300" cy="4140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prstClr val="white"/>
                </a:solidFill>
              </a:rPr>
              <a:t>CBOE VIX 19.45 / 32.41</a:t>
            </a:r>
            <a:endParaRPr lang="en-GB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106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2966" y="411510"/>
            <a:ext cx="8352928" cy="378042"/>
          </a:xfrm>
        </p:spPr>
        <p:txBody>
          <a:bodyPr>
            <a:normAutofit fontScale="92500" lnSpcReduction="10000"/>
          </a:bodyPr>
          <a:lstStyle/>
          <a:p>
            <a:r>
              <a:rPr lang="en-GB" sz="2000" dirty="0">
                <a:latin typeface="Arial Black" panose="020B0A04020102020204" pitchFamily="34" charset="0"/>
              </a:rPr>
              <a:t>GLOBAL FINANCIAL </a:t>
            </a:r>
            <a:r>
              <a:rPr lang="en-GB" sz="2000" dirty="0" smtClean="0">
                <a:latin typeface="Arial Black" panose="020B0A04020102020204" pitchFamily="34" charset="0"/>
              </a:rPr>
              <a:t>MARKETS </a:t>
            </a:r>
            <a:r>
              <a:rPr lang="en-GB" sz="20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2022</a:t>
            </a:r>
            <a:endParaRPr lang="en-GB" sz="20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42" y="1167594"/>
            <a:ext cx="8712969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2843808" y="771550"/>
            <a:ext cx="3446122" cy="5211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prstClr val="white"/>
                </a:solidFill>
              </a:rPr>
              <a:t> Global Financial Asset Prices </a:t>
            </a:r>
            <a:r>
              <a:rPr lang="en-GB" b="1" dirty="0" smtClean="0">
                <a:solidFill>
                  <a:srgbClr val="C00000"/>
                </a:solidFill>
              </a:rPr>
              <a:t>2022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3528" y="1131590"/>
            <a:ext cx="2376264" cy="4348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prstClr val="white"/>
                </a:solidFill>
              </a:rPr>
              <a:t>S&amp;P 500 4,350 </a:t>
            </a:r>
            <a:r>
              <a:rPr lang="en-GB" b="1" dirty="0" smtClean="0">
                <a:solidFill>
                  <a:srgbClr val="C00000"/>
                </a:solidFill>
              </a:rPr>
              <a:t>4,249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58334" y="2499742"/>
            <a:ext cx="2833546" cy="4131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prstClr val="white"/>
                </a:solidFill>
              </a:rPr>
              <a:t>NASDAQ 100 14,790 </a:t>
            </a:r>
            <a:r>
              <a:rPr lang="en-GB" b="1" dirty="0" smtClean="0">
                <a:solidFill>
                  <a:srgbClr val="C00000"/>
                </a:solidFill>
              </a:rPr>
              <a:t>23,513</a:t>
            </a:r>
            <a:r>
              <a:rPr lang="en-GB" dirty="0" smtClean="0">
                <a:solidFill>
                  <a:prstClr val="white"/>
                </a:solidFill>
              </a:rPr>
              <a:t> 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75857" y="1539794"/>
            <a:ext cx="2834053" cy="3838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prstClr val="white"/>
                </a:solidFill>
              </a:rPr>
              <a:t>US 10 Year Bond 1.47% </a:t>
            </a:r>
            <a:r>
              <a:rPr lang="en-GB" b="1" dirty="0" smtClean="0">
                <a:solidFill>
                  <a:srgbClr val="C00000"/>
                </a:solidFill>
              </a:rPr>
              <a:t>2.83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932312" y="3940768"/>
            <a:ext cx="3414382" cy="3943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prstClr val="white"/>
                </a:solidFill>
              </a:rPr>
              <a:t>Oil Brent Crude 78.93 Barrel </a:t>
            </a:r>
            <a:r>
              <a:rPr lang="en-GB" b="1" dirty="0" smtClean="0">
                <a:solidFill>
                  <a:srgbClr val="C00000"/>
                </a:solidFill>
              </a:rPr>
              <a:t>92.71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372199" y="1203598"/>
            <a:ext cx="2736305" cy="3789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prstClr val="white"/>
                </a:solidFill>
              </a:rPr>
              <a:t>UK 10 Year Bond 1.00 </a:t>
            </a:r>
            <a:r>
              <a:rPr lang="en-GB" b="1" dirty="0" smtClean="0">
                <a:solidFill>
                  <a:srgbClr val="C00000"/>
                </a:solidFill>
              </a:rPr>
              <a:t>1.98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39552" y="3201389"/>
            <a:ext cx="2376264" cy="3784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prstClr val="white"/>
                </a:solidFill>
              </a:rPr>
              <a:t>UK FT100 7,025 </a:t>
            </a:r>
            <a:r>
              <a:rPr lang="en-GB" b="1" dirty="0" smtClean="0">
                <a:solidFill>
                  <a:srgbClr val="C00000"/>
                </a:solidFill>
              </a:rPr>
              <a:t>7,467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1520" y="3841507"/>
            <a:ext cx="3680792" cy="3855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prstClr val="white"/>
                </a:solidFill>
              </a:rPr>
              <a:t>Hong Kong Hang Seng 24,000 </a:t>
            </a:r>
            <a:r>
              <a:rPr lang="en-GB" b="1" dirty="0" smtClean="0">
                <a:solidFill>
                  <a:srgbClr val="C00000"/>
                </a:solidFill>
              </a:rPr>
              <a:t>20,082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3528" y="4470718"/>
            <a:ext cx="3312368" cy="4052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prstClr val="white"/>
                </a:solidFill>
              </a:rPr>
              <a:t>Shanghai Composite 3,500 </a:t>
            </a:r>
            <a:r>
              <a:rPr lang="en-GB" b="1" dirty="0" smtClean="0">
                <a:solidFill>
                  <a:srgbClr val="C00000"/>
                </a:solidFill>
              </a:rPr>
              <a:t>3,281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23928" y="4515966"/>
            <a:ext cx="3168352" cy="2340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prstClr val="white"/>
                </a:solidFill>
              </a:rPr>
              <a:t>Gold 1,763.29 Troy Ounce </a:t>
            </a:r>
            <a:r>
              <a:rPr lang="en-GB" b="1" dirty="0" smtClean="0">
                <a:solidFill>
                  <a:srgbClr val="C00000"/>
                </a:solidFill>
              </a:rPr>
              <a:t>1,464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779912" y="2787773"/>
            <a:ext cx="2582026" cy="4140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prstClr val="white"/>
                </a:solidFill>
              </a:rPr>
              <a:t>Dollar Euro FX 0.86 </a:t>
            </a:r>
            <a:r>
              <a:rPr lang="en-GB" b="1" dirty="0" smtClean="0">
                <a:solidFill>
                  <a:srgbClr val="C00000"/>
                </a:solidFill>
              </a:rPr>
              <a:t>0.97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346694" y="4407955"/>
            <a:ext cx="2049842" cy="3960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 Silver 727 Kilo </a:t>
            </a:r>
            <a:r>
              <a:rPr lang="en-GB" b="1" dirty="0" smtClean="0">
                <a:solidFill>
                  <a:srgbClr val="C00000"/>
                </a:solidFill>
              </a:rPr>
              <a:t>632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23528" y="1851670"/>
            <a:ext cx="266429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prstClr val="white"/>
                </a:solidFill>
              </a:rPr>
              <a:t>Dow Jones 33,604 </a:t>
            </a:r>
            <a:r>
              <a:rPr lang="en-GB" b="1" dirty="0" smtClean="0">
                <a:solidFill>
                  <a:srgbClr val="C00000"/>
                </a:solidFill>
              </a:rPr>
              <a:t>33,617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743910" y="2259874"/>
            <a:ext cx="2916322" cy="3838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 smtClean="0">
                <a:solidFill>
                  <a:prstClr val="white"/>
                </a:solidFill>
              </a:rPr>
              <a:t>Ger</a:t>
            </a:r>
            <a:r>
              <a:rPr lang="en-GB" dirty="0" smtClean="0">
                <a:solidFill>
                  <a:prstClr val="white"/>
                </a:solidFill>
              </a:rPr>
              <a:t> 10 Year Bond 0.23% </a:t>
            </a:r>
            <a:r>
              <a:rPr lang="en-GB" b="1" dirty="0" smtClean="0">
                <a:solidFill>
                  <a:srgbClr val="C00000"/>
                </a:solidFill>
              </a:rPr>
              <a:t>46.2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868145" y="1851671"/>
            <a:ext cx="3275856" cy="2734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prstClr val="white"/>
                </a:solidFill>
              </a:rPr>
              <a:t>Japan 10 Year Bond 0.04% </a:t>
            </a:r>
            <a:r>
              <a:rPr lang="en-GB" b="1" dirty="0" smtClean="0">
                <a:solidFill>
                  <a:srgbClr val="C00000"/>
                </a:solidFill>
              </a:rPr>
              <a:t>0.189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275857" y="3381841"/>
            <a:ext cx="2852699" cy="4140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prstClr val="white"/>
                </a:solidFill>
              </a:rPr>
              <a:t>Dollar Yen FX 110 </a:t>
            </a:r>
            <a:r>
              <a:rPr lang="en-GB" b="1" dirty="0" smtClean="0">
                <a:solidFill>
                  <a:srgbClr val="C00000"/>
                </a:solidFill>
              </a:rPr>
              <a:t>132.63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903877" y="2427734"/>
            <a:ext cx="2780691" cy="5853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prstClr val="white"/>
                </a:solidFill>
              </a:rPr>
              <a:t>Dollar Sterling  FX 1.38   CABLE RATE </a:t>
            </a:r>
            <a:r>
              <a:rPr lang="en-GB" b="1" dirty="0" smtClean="0">
                <a:solidFill>
                  <a:srgbClr val="C00000"/>
                </a:solidFill>
              </a:rPr>
              <a:t>1.16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624228" y="3075806"/>
            <a:ext cx="2484276" cy="4140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prstClr val="white"/>
                </a:solidFill>
              </a:rPr>
              <a:t>Dollar Yuan FX 6.45 </a:t>
            </a:r>
            <a:r>
              <a:rPr lang="en-GB" b="1" dirty="0" smtClean="0">
                <a:solidFill>
                  <a:srgbClr val="C00000"/>
                </a:solidFill>
              </a:rPr>
              <a:t>6.74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128556" y="3597865"/>
            <a:ext cx="3051956" cy="4140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prstClr val="white"/>
                </a:solidFill>
              </a:rPr>
              <a:t>Natural Gas 4.92 MMBtu </a:t>
            </a:r>
            <a:r>
              <a:rPr lang="en-GB" b="1" dirty="0" smtClean="0">
                <a:solidFill>
                  <a:srgbClr val="C00000"/>
                </a:solidFill>
              </a:rPr>
              <a:t>8.38</a:t>
            </a:r>
            <a:endParaRPr lang="en-GB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312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411510"/>
            <a:ext cx="8352928" cy="378042"/>
          </a:xfrm>
        </p:spPr>
        <p:txBody>
          <a:bodyPr>
            <a:normAutofit fontScale="92500" lnSpcReduction="10000"/>
          </a:bodyPr>
          <a:lstStyle/>
          <a:p>
            <a:r>
              <a:rPr lang="en-GB" sz="2000" dirty="0">
                <a:latin typeface="Arial Black" panose="020B0A04020102020204" pitchFamily="34" charset="0"/>
              </a:rPr>
              <a:t>GLOBAL FINANCIAL MARKETS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553" y="1104589"/>
            <a:ext cx="8712969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3131840" y="771550"/>
            <a:ext cx="3096344" cy="5211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prstClr val="white"/>
                </a:solidFill>
              </a:rPr>
              <a:t> Global Financial Asset Prices </a:t>
            </a:r>
            <a:r>
              <a:rPr lang="en-GB" b="1" dirty="0" smtClean="0">
                <a:solidFill>
                  <a:srgbClr val="C00000"/>
                </a:solidFill>
              </a:rPr>
              <a:t>Sept 2023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8742" y="789553"/>
            <a:ext cx="2880322" cy="5031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prstClr val="white"/>
                </a:solidFill>
              </a:rPr>
              <a:t>S&amp;P 500 4,350 </a:t>
            </a:r>
            <a:r>
              <a:rPr lang="en-GB" b="1" dirty="0" smtClean="0">
                <a:solidFill>
                  <a:srgbClr val="C00000"/>
                </a:solidFill>
              </a:rPr>
              <a:t>4,249 / 3,719 / </a:t>
            </a:r>
            <a:r>
              <a:rPr lang="en-GB" b="1" dirty="0" smtClean="0">
                <a:solidFill>
                  <a:srgbClr val="00B0F0"/>
                </a:solidFill>
              </a:rPr>
              <a:t>4,280</a:t>
            </a:r>
            <a:endParaRPr lang="en-GB" b="1" dirty="0">
              <a:solidFill>
                <a:srgbClr val="00B0F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5496" y="2715766"/>
            <a:ext cx="3644790" cy="4851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prstClr val="white"/>
                </a:solidFill>
              </a:rPr>
              <a:t>NASDAQ 14,790 </a:t>
            </a:r>
            <a:r>
              <a:rPr lang="en-GB" b="1" dirty="0" smtClean="0">
                <a:solidFill>
                  <a:srgbClr val="C00000"/>
                </a:solidFill>
              </a:rPr>
              <a:t>23,513 /11,051 / </a:t>
            </a:r>
            <a:r>
              <a:rPr lang="en-GB" b="1" dirty="0" smtClean="0">
                <a:solidFill>
                  <a:srgbClr val="00B0F0"/>
                </a:solidFill>
              </a:rPr>
              <a:t>13,122</a:t>
            </a:r>
            <a:r>
              <a:rPr lang="en-GB" dirty="0" smtClean="0">
                <a:solidFill>
                  <a:prstClr val="white"/>
                </a:solidFill>
              </a:rPr>
              <a:t> 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411760" y="1395778"/>
            <a:ext cx="4032449" cy="3838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prstClr val="white"/>
                </a:solidFill>
              </a:rPr>
              <a:t>US 10 Year Bond 1.47% </a:t>
            </a:r>
            <a:r>
              <a:rPr lang="en-GB" b="1" dirty="0" smtClean="0">
                <a:solidFill>
                  <a:srgbClr val="C00000"/>
                </a:solidFill>
              </a:rPr>
              <a:t>2.83 / 4.21 / </a:t>
            </a:r>
            <a:r>
              <a:rPr lang="en-GB" b="1" dirty="0" smtClean="0">
                <a:solidFill>
                  <a:srgbClr val="00B0F0"/>
                </a:solidFill>
              </a:rPr>
              <a:t>4.58</a:t>
            </a:r>
            <a:endParaRPr lang="en-GB" dirty="0">
              <a:solidFill>
                <a:srgbClr val="00B0F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932312" y="3940768"/>
            <a:ext cx="4960168" cy="3943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prstClr val="white"/>
                </a:solidFill>
              </a:rPr>
              <a:t>Oil Brent Crude 78.93 Barrel </a:t>
            </a:r>
            <a:r>
              <a:rPr lang="en-GB" b="1" dirty="0" smtClean="0">
                <a:solidFill>
                  <a:srgbClr val="C00000"/>
                </a:solidFill>
              </a:rPr>
              <a:t>92.71 / 89.60 / </a:t>
            </a:r>
            <a:r>
              <a:rPr lang="en-GB" b="1" dirty="0" smtClean="0">
                <a:solidFill>
                  <a:srgbClr val="00B0F0"/>
                </a:solidFill>
              </a:rPr>
              <a:t>94.41</a:t>
            </a:r>
            <a:endParaRPr lang="en-GB" b="1" dirty="0">
              <a:solidFill>
                <a:srgbClr val="00B0F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220072" y="1040718"/>
            <a:ext cx="3888432" cy="3789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prstClr val="white"/>
                </a:solidFill>
              </a:rPr>
              <a:t>UK 10 Year Bond 1.00 </a:t>
            </a:r>
            <a:r>
              <a:rPr lang="en-GB" b="1" dirty="0" smtClean="0">
                <a:solidFill>
                  <a:srgbClr val="C00000"/>
                </a:solidFill>
              </a:rPr>
              <a:t>1.98 / 4.14 / </a:t>
            </a:r>
            <a:r>
              <a:rPr lang="en-GB" b="1" dirty="0" smtClean="0">
                <a:solidFill>
                  <a:srgbClr val="00B0F0"/>
                </a:solidFill>
              </a:rPr>
              <a:t>4.37</a:t>
            </a:r>
            <a:endParaRPr lang="en-GB" b="1" dirty="0">
              <a:solidFill>
                <a:srgbClr val="00B0F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496" y="3273397"/>
            <a:ext cx="3698794" cy="3784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prstClr val="white"/>
                </a:solidFill>
              </a:rPr>
              <a:t>UK FT100 7,025 </a:t>
            </a:r>
            <a:r>
              <a:rPr lang="en-GB" b="1" dirty="0" smtClean="0">
                <a:solidFill>
                  <a:srgbClr val="C00000"/>
                </a:solidFill>
              </a:rPr>
              <a:t>7,467 / 3,719 / </a:t>
            </a:r>
            <a:r>
              <a:rPr lang="en-GB" b="1" dirty="0" smtClean="0">
                <a:solidFill>
                  <a:srgbClr val="00B0F0"/>
                </a:solidFill>
              </a:rPr>
              <a:t>7,593</a:t>
            </a:r>
            <a:endParaRPr lang="en-GB" b="1" dirty="0">
              <a:solidFill>
                <a:srgbClr val="00B0F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36512" y="4058397"/>
            <a:ext cx="3824808" cy="3855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prstClr val="white"/>
                </a:solidFill>
              </a:rPr>
              <a:t>HK HS 24,000 </a:t>
            </a:r>
            <a:r>
              <a:rPr lang="en-GB" b="1" dirty="0" smtClean="0">
                <a:solidFill>
                  <a:srgbClr val="C00000"/>
                </a:solidFill>
              </a:rPr>
              <a:t>20,082 / 17,165 / </a:t>
            </a:r>
            <a:r>
              <a:rPr lang="en-GB" b="1" dirty="0" smtClean="0">
                <a:solidFill>
                  <a:srgbClr val="00B0F0"/>
                </a:solidFill>
              </a:rPr>
              <a:t>17,611</a:t>
            </a:r>
            <a:endParaRPr lang="en-GB" b="1" dirty="0">
              <a:solidFill>
                <a:srgbClr val="00B0F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496" y="4515966"/>
            <a:ext cx="3384376" cy="5025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 smtClean="0">
                <a:solidFill>
                  <a:prstClr val="white"/>
                </a:solidFill>
              </a:rPr>
              <a:t>Shangh</a:t>
            </a:r>
            <a:r>
              <a:rPr lang="en-GB" dirty="0" smtClean="0">
                <a:solidFill>
                  <a:prstClr val="white"/>
                </a:solidFill>
              </a:rPr>
              <a:t> Composite 3,500 </a:t>
            </a:r>
            <a:r>
              <a:rPr lang="en-GB" b="1" dirty="0" smtClean="0">
                <a:solidFill>
                  <a:srgbClr val="C00000"/>
                </a:solidFill>
              </a:rPr>
              <a:t>3,281 / </a:t>
            </a:r>
            <a:r>
              <a:rPr lang="en-GB" b="1" dirty="0" smtClean="0">
                <a:solidFill>
                  <a:srgbClr val="00B0F0"/>
                </a:solidFill>
              </a:rPr>
              <a:t>3,107</a:t>
            </a:r>
            <a:r>
              <a:rPr lang="en-GB" b="1" dirty="0" smtClean="0">
                <a:solidFill>
                  <a:srgbClr val="C00000"/>
                </a:solidFill>
              </a:rPr>
              <a:t> 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491880" y="4425955"/>
            <a:ext cx="2880320" cy="5940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prstClr val="white"/>
                </a:solidFill>
              </a:rPr>
              <a:t>Gold 1,763.29 Troy Ounce </a:t>
            </a:r>
          </a:p>
          <a:p>
            <a:pPr algn="ctr"/>
            <a:r>
              <a:rPr lang="en-GB" b="1" dirty="0" smtClean="0">
                <a:solidFill>
                  <a:srgbClr val="C00000"/>
                </a:solidFill>
              </a:rPr>
              <a:t>1,464 / 1,648 / </a:t>
            </a:r>
            <a:r>
              <a:rPr lang="en-GB" b="1" dirty="0" smtClean="0">
                <a:solidFill>
                  <a:srgbClr val="00B0F0"/>
                </a:solidFill>
              </a:rPr>
              <a:t>1,545</a:t>
            </a:r>
            <a:endParaRPr lang="en-GB" b="1" dirty="0">
              <a:solidFill>
                <a:srgbClr val="00B0F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788296" y="2786912"/>
            <a:ext cx="2628292" cy="5769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prstClr val="white"/>
                </a:solidFill>
              </a:rPr>
              <a:t>Dollar Euro Cross FX 0.86 </a:t>
            </a:r>
            <a:r>
              <a:rPr lang="en-GB" b="1" dirty="0" smtClean="0">
                <a:solidFill>
                  <a:srgbClr val="C00000"/>
                </a:solidFill>
              </a:rPr>
              <a:t>0.97 / 1.03 / </a:t>
            </a:r>
            <a:r>
              <a:rPr lang="en-GB" b="1" dirty="0" smtClean="0">
                <a:solidFill>
                  <a:srgbClr val="00B0F0"/>
                </a:solidFill>
              </a:rPr>
              <a:t>1.0557</a:t>
            </a:r>
            <a:endParaRPr lang="en-GB" b="1" dirty="0">
              <a:solidFill>
                <a:srgbClr val="00B0F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516216" y="4551971"/>
            <a:ext cx="2664296" cy="3960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 Silver 727 </a:t>
            </a:r>
            <a:r>
              <a:rPr lang="en-GB" b="1" dirty="0" smtClean="0">
                <a:solidFill>
                  <a:srgbClr val="C00000"/>
                </a:solidFill>
              </a:rPr>
              <a:t>632 / 600 / </a:t>
            </a:r>
            <a:r>
              <a:rPr lang="en-GB" b="1" dirty="0" smtClean="0">
                <a:solidFill>
                  <a:srgbClr val="00B0F0"/>
                </a:solidFill>
              </a:rPr>
              <a:t>361</a:t>
            </a:r>
            <a:endParaRPr lang="en-GB" b="1" dirty="0">
              <a:solidFill>
                <a:srgbClr val="00B0F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68741" y="1851670"/>
            <a:ext cx="4266924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prstClr val="white"/>
                </a:solidFill>
              </a:rPr>
              <a:t>Dow Jones 33,604 </a:t>
            </a:r>
            <a:r>
              <a:rPr lang="en-GB" b="1" dirty="0" smtClean="0">
                <a:solidFill>
                  <a:srgbClr val="C00000"/>
                </a:solidFill>
              </a:rPr>
              <a:t>33,617 / 29,683 / </a:t>
            </a:r>
            <a:r>
              <a:rPr lang="en-GB" b="1" dirty="0" smtClean="0">
                <a:solidFill>
                  <a:srgbClr val="00B0F0"/>
                </a:solidFill>
              </a:rPr>
              <a:t>33,603</a:t>
            </a:r>
            <a:endParaRPr lang="en-GB" b="1" dirty="0">
              <a:solidFill>
                <a:srgbClr val="00B0F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051721" y="2331882"/>
            <a:ext cx="3816424" cy="3838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 smtClean="0">
                <a:solidFill>
                  <a:prstClr val="white"/>
                </a:solidFill>
              </a:rPr>
              <a:t>Ger</a:t>
            </a:r>
            <a:r>
              <a:rPr lang="en-GB" dirty="0" smtClean="0">
                <a:solidFill>
                  <a:prstClr val="white"/>
                </a:solidFill>
              </a:rPr>
              <a:t> 10 Year 0.23% </a:t>
            </a:r>
            <a:r>
              <a:rPr lang="en-GB" b="1" dirty="0" smtClean="0">
                <a:solidFill>
                  <a:srgbClr val="C00000"/>
                </a:solidFill>
              </a:rPr>
              <a:t>1.98 / 2.258 / </a:t>
            </a:r>
            <a:r>
              <a:rPr lang="en-GB" b="1" dirty="0" smtClean="0">
                <a:solidFill>
                  <a:srgbClr val="00B0F0"/>
                </a:solidFill>
              </a:rPr>
              <a:t>2.85</a:t>
            </a:r>
            <a:endParaRPr lang="en-GB" b="1" dirty="0">
              <a:solidFill>
                <a:srgbClr val="00B0F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507673" y="1851670"/>
            <a:ext cx="4456816" cy="3240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prstClr val="white"/>
                </a:solidFill>
              </a:rPr>
              <a:t>Japan 10 Year Bond 0.04% </a:t>
            </a:r>
            <a:r>
              <a:rPr lang="en-GB" b="1" dirty="0" smtClean="0">
                <a:solidFill>
                  <a:srgbClr val="C00000"/>
                </a:solidFill>
              </a:rPr>
              <a:t>0.189 / 0.25 / </a:t>
            </a:r>
            <a:r>
              <a:rPr lang="en-GB" b="1" dirty="0" smtClean="0">
                <a:solidFill>
                  <a:srgbClr val="00B0F0"/>
                </a:solidFill>
              </a:rPr>
              <a:t>0.74</a:t>
            </a:r>
            <a:endParaRPr lang="en-GB" b="1" dirty="0">
              <a:solidFill>
                <a:srgbClr val="00B0F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051720" y="3597865"/>
            <a:ext cx="3348372" cy="4140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prstClr val="white"/>
                </a:solidFill>
              </a:rPr>
              <a:t>Dollar Yen FX 110 </a:t>
            </a:r>
            <a:r>
              <a:rPr lang="en-GB" b="1" dirty="0" smtClean="0">
                <a:solidFill>
                  <a:srgbClr val="C00000"/>
                </a:solidFill>
              </a:rPr>
              <a:t>132 / 144 / </a:t>
            </a:r>
            <a:r>
              <a:rPr lang="en-GB" b="1" dirty="0" smtClean="0">
                <a:solidFill>
                  <a:srgbClr val="00B0F0"/>
                </a:solidFill>
              </a:rPr>
              <a:t>149</a:t>
            </a:r>
            <a:endParaRPr lang="en-GB" b="1" dirty="0">
              <a:solidFill>
                <a:srgbClr val="00B0F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120172" y="2283718"/>
            <a:ext cx="3032720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prstClr val="white"/>
                </a:solidFill>
              </a:rPr>
              <a:t>Dollar Sterling  FX 1.38  CABLE </a:t>
            </a:r>
            <a:r>
              <a:rPr lang="en-GB" b="1" dirty="0" smtClean="0">
                <a:solidFill>
                  <a:srgbClr val="C00000"/>
                </a:solidFill>
              </a:rPr>
              <a:t>1.16 / 1.11 (1.035)/ </a:t>
            </a:r>
            <a:r>
              <a:rPr lang="en-GB" b="1" dirty="0" smtClean="0">
                <a:solidFill>
                  <a:srgbClr val="00B0F0"/>
                </a:solidFill>
              </a:rPr>
              <a:t>1.22</a:t>
            </a:r>
            <a:endParaRPr lang="en-GB" b="1" dirty="0">
              <a:solidFill>
                <a:srgbClr val="00B0F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120172" y="3003798"/>
            <a:ext cx="3060340" cy="4140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prstClr val="white"/>
                </a:solidFill>
              </a:rPr>
              <a:t>Dollar Yuan FX 6.45 </a:t>
            </a:r>
            <a:r>
              <a:rPr lang="en-GB" b="1" dirty="0" smtClean="0">
                <a:solidFill>
                  <a:srgbClr val="C00000"/>
                </a:solidFill>
              </a:rPr>
              <a:t>6.74 / </a:t>
            </a:r>
            <a:r>
              <a:rPr lang="en-GB" b="1" dirty="0" smtClean="0">
                <a:solidFill>
                  <a:srgbClr val="00B0F0"/>
                </a:solidFill>
              </a:rPr>
              <a:t>7.31</a:t>
            </a:r>
            <a:r>
              <a:rPr lang="en-GB" b="1" dirty="0" smtClean="0">
                <a:solidFill>
                  <a:srgbClr val="C00000"/>
                </a:solidFill>
              </a:rPr>
              <a:t> 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508105" y="3453849"/>
            <a:ext cx="3672408" cy="4140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prstClr val="white"/>
                </a:solidFill>
              </a:rPr>
              <a:t>Gas 4.92 MMBtu </a:t>
            </a:r>
            <a:r>
              <a:rPr lang="en-GB" b="1" dirty="0" smtClean="0">
                <a:solidFill>
                  <a:srgbClr val="C00000"/>
                </a:solidFill>
              </a:rPr>
              <a:t>8.38 / 7.10 / </a:t>
            </a:r>
            <a:r>
              <a:rPr lang="en-GB" b="1" dirty="0" smtClean="0">
                <a:solidFill>
                  <a:srgbClr val="00B0F0"/>
                </a:solidFill>
              </a:rPr>
              <a:t>2.71</a:t>
            </a:r>
            <a:endParaRPr lang="en-GB" b="1" dirty="0">
              <a:solidFill>
                <a:srgbClr val="00B0F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804248" y="375507"/>
            <a:ext cx="2232248" cy="5563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 VIX (VVIX) </a:t>
            </a:r>
            <a:r>
              <a:rPr lang="en-GB" b="1" dirty="0" smtClean="0">
                <a:solidFill>
                  <a:srgbClr val="C00000"/>
                </a:solidFill>
              </a:rPr>
              <a:t>31.69 (&gt;3.83%) </a:t>
            </a:r>
            <a:r>
              <a:rPr lang="en-GB" b="1" dirty="0" smtClean="0">
                <a:solidFill>
                  <a:srgbClr val="00B0F0"/>
                </a:solidFill>
              </a:rPr>
              <a:t>18.36</a:t>
            </a:r>
            <a:endParaRPr lang="en-GB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466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411510"/>
            <a:ext cx="8352928" cy="378042"/>
          </a:xfrm>
        </p:spPr>
        <p:txBody>
          <a:bodyPr>
            <a:normAutofit lnSpcReduction="10000"/>
          </a:bodyPr>
          <a:lstStyle/>
          <a:p>
            <a:r>
              <a:rPr lang="en-GB" sz="2000" dirty="0" smtClean="0">
                <a:latin typeface="Arial Black" panose="020B0A04020102020204" pitchFamily="34" charset="0"/>
              </a:rPr>
              <a:t>INTERNATIONAL BANKING &amp; FINANCIAL KEY TRENDS</a:t>
            </a:r>
            <a:endParaRPr lang="en-GB" sz="2000" dirty="0">
              <a:latin typeface="Arial Black" panose="020B0A040201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39" y="1005576"/>
            <a:ext cx="8712969" cy="3722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4716016" y="789552"/>
            <a:ext cx="4320480" cy="19982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bg1"/>
                </a:solidFill>
              </a:rPr>
              <a:t>CAPITAL MARKETS ADJUSTMENT -</a:t>
            </a:r>
          </a:p>
          <a:p>
            <a:pPr marL="342900" indent="-342900" algn="ctr">
              <a:buAutoNum type="arabicParenBoth"/>
            </a:pPr>
            <a:r>
              <a:rPr lang="en-GB" sz="1600" dirty="0" smtClean="0">
                <a:solidFill>
                  <a:schemeClr val="bg1"/>
                </a:solidFill>
              </a:rPr>
              <a:t>Securitisation Credit Markets                1970s</a:t>
            </a:r>
          </a:p>
          <a:p>
            <a:pPr marL="342900" indent="-342900" algn="ctr">
              <a:buAutoNum type="arabicParenBoth"/>
            </a:pPr>
            <a:r>
              <a:rPr lang="en-GB" sz="1600" dirty="0" smtClean="0">
                <a:solidFill>
                  <a:schemeClr val="bg1"/>
                </a:solidFill>
              </a:rPr>
              <a:t>Disintermediation Funding Markets     1980s</a:t>
            </a:r>
          </a:p>
          <a:p>
            <a:pPr marL="342900" indent="-342900" algn="ctr">
              <a:buAutoNum type="arabicParenBoth"/>
            </a:pPr>
            <a:r>
              <a:rPr lang="en-GB" sz="1600" dirty="0" smtClean="0">
                <a:solidFill>
                  <a:schemeClr val="bg1"/>
                </a:solidFill>
              </a:rPr>
              <a:t>Product Innovation and Repackaging   1990s</a:t>
            </a:r>
          </a:p>
          <a:p>
            <a:pPr marL="342900" indent="-342900" algn="ctr">
              <a:buAutoNum type="arabicParenBoth"/>
            </a:pPr>
            <a:r>
              <a:rPr lang="en-GB" sz="1600" dirty="0" err="1" smtClean="0">
                <a:solidFill>
                  <a:schemeClr val="bg1"/>
                </a:solidFill>
              </a:rPr>
              <a:t>Privitisation</a:t>
            </a:r>
            <a:r>
              <a:rPr lang="en-GB" sz="1600" dirty="0" smtClean="0">
                <a:solidFill>
                  <a:schemeClr val="bg1"/>
                </a:solidFill>
              </a:rPr>
              <a:t> Markets (OTC)        1990s/2000s</a:t>
            </a:r>
          </a:p>
          <a:p>
            <a:pPr marL="342900" indent="-342900" algn="ctr">
              <a:buAutoNum type="arabicParenBoth"/>
            </a:pPr>
            <a:r>
              <a:rPr lang="en-GB" sz="1600" dirty="0" smtClean="0">
                <a:solidFill>
                  <a:schemeClr val="bg1"/>
                </a:solidFill>
              </a:rPr>
              <a:t>Deconstruction Risk                                 2000s</a:t>
            </a:r>
          </a:p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3528" y="915566"/>
            <a:ext cx="3744416" cy="1656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POST-WAR MARKET DEVELOPMENT -</a:t>
            </a:r>
          </a:p>
          <a:p>
            <a:pPr algn="ctr"/>
            <a:r>
              <a:rPr lang="en-GB" sz="1600" dirty="0" smtClean="0"/>
              <a:t>(1) Cross-border Expansion</a:t>
            </a:r>
          </a:p>
          <a:p>
            <a:pPr algn="ctr"/>
            <a:r>
              <a:rPr lang="en-GB" sz="1600" dirty="0" smtClean="0"/>
              <a:t>(2) Computer Hard/Software </a:t>
            </a:r>
          </a:p>
          <a:p>
            <a:pPr algn="ctr"/>
            <a:r>
              <a:rPr lang="en-GB" sz="1600" dirty="0" smtClean="0"/>
              <a:t>(3) Telecommunications</a:t>
            </a:r>
          </a:p>
          <a:p>
            <a:pPr algn="ctr"/>
            <a:r>
              <a:rPr lang="en-GB" sz="1600" dirty="0" smtClean="0"/>
              <a:t>(4) Complex Groups Construction</a:t>
            </a:r>
          </a:p>
          <a:p>
            <a:pPr algn="ctr"/>
            <a:r>
              <a:rPr lang="en-GB" sz="1600" dirty="0" smtClean="0"/>
              <a:t>(5) Legal Deregulation</a:t>
            </a:r>
            <a:endParaRPr lang="en-GB" sz="1600" dirty="0"/>
          </a:p>
        </p:txBody>
      </p:sp>
      <p:sp>
        <p:nvSpPr>
          <p:cNvPr id="13" name="Rectangle 12"/>
          <p:cNvSpPr/>
          <p:nvPr/>
        </p:nvSpPr>
        <p:spPr>
          <a:xfrm>
            <a:off x="539552" y="2859782"/>
            <a:ext cx="3096344" cy="1584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AutoNum type="arabicParenBoth"/>
            </a:pPr>
            <a:endParaRPr lang="en-GB" dirty="0" smtClean="0"/>
          </a:p>
          <a:p>
            <a:pPr algn="ctr"/>
            <a:r>
              <a:rPr lang="en-GB" sz="1600" dirty="0" smtClean="0"/>
              <a:t>FINANCIAL MARKET  EFFECTS -</a:t>
            </a:r>
          </a:p>
          <a:p>
            <a:pPr marL="342900" indent="-342900" algn="ctr">
              <a:buAutoNum type="arabicParenBoth"/>
            </a:pPr>
            <a:r>
              <a:rPr lang="en-GB" sz="1600" dirty="0" smtClean="0"/>
              <a:t>Market Consolidation</a:t>
            </a:r>
          </a:p>
          <a:p>
            <a:pPr marL="342900" indent="-342900" algn="ctr">
              <a:buAutoNum type="arabicParenBoth"/>
            </a:pPr>
            <a:r>
              <a:rPr lang="en-GB" sz="1600" dirty="0" smtClean="0"/>
              <a:t>Market Concentration</a:t>
            </a:r>
          </a:p>
          <a:p>
            <a:pPr marL="342900" indent="-342900" algn="ctr">
              <a:buAutoNum type="arabicParenBoth"/>
            </a:pPr>
            <a:r>
              <a:rPr lang="en-GB" sz="1600" dirty="0" smtClean="0"/>
              <a:t>Market Innovation</a:t>
            </a:r>
          </a:p>
          <a:p>
            <a:pPr marL="342900" indent="-342900" algn="ctr">
              <a:buAutoNum type="arabicParenBoth"/>
            </a:pPr>
            <a:r>
              <a:rPr lang="en-GB" sz="1600" dirty="0" smtClean="0"/>
              <a:t>Market Integration</a:t>
            </a:r>
          </a:p>
          <a:p>
            <a:pPr marL="342900" indent="-342900" algn="ctr">
              <a:buAutoNum type="arabicParenBoth"/>
            </a:pPr>
            <a:r>
              <a:rPr lang="en-GB" sz="1600" dirty="0" smtClean="0"/>
              <a:t>Market Aggregation </a:t>
            </a:r>
          </a:p>
          <a:p>
            <a:pPr marL="342900" indent="-342900" algn="ctr">
              <a:buAutoNum type="arabicParenBoth"/>
            </a:pPr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4211960" y="3147814"/>
            <a:ext cx="4320480" cy="1656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POST-CRISIS DEVELOPMENT -</a:t>
            </a:r>
          </a:p>
          <a:p>
            <a:pPr algn="ctr"/>
            <a:r>
              <a:rPr lang="en-GB" sz="1600" dirty="0" smtClean="0"/>
              <a:t>(1)  Market Contraction and Restructuring </a:t>
            </a:r>
          </a:p>
          <a:p>
            <a:pPr algn="ctr"/>
            <a:r>
              <a:rPr lang="en-GB" sz="1600" dirty="0" smtClean="0"/>
              <a:t>(2) </a:t>
            </a:r>
            <a:r>
              <a:rPr lang="en-GB" sz="1600" dirty="0"/>
              <a:t>Market </a:t>
            </a:r>
            <a:r>
              <a:rPr lang="en-GB" sz="1600" dirty="0" smtClean="0"/>
              <a:t>Competition and Profitability </a:t>
            </a:r>
            <a:r>
              <a:rPr lang="en-GB" sz="1600" dirty="0" smtClean="0">
                <a:solidFill>
                  <a:srgbClr val="00B0F0"/>
                </a:solidFill>
              </a:rPr>
              <a:t>‘QE’/</a:t>
            </a:r>
            <a:r>
              <a:rPr lang="en-GB" sz="1600" dirty="0" smtClean="0">
                <a:solidFill>
                  <a:srgbClr val="00B0F0"/>
                </a:solidFill>
              </a:rPr>
              <a:t>’QT’</a:t>
            </a:r>
          </a:p>
          <a:p>
            <a:pPr algn="ctr"/>
            <a:r>
              <a:rPr lang="en-GB" sz="1600" dirty="0" smtClean="0"/>
              <a:t>(3) Market Criticism and Over Regulation</a:t>
            </a:r>
          </a:p>
          <a:p>
            <a:pPr algn="ctr"/>
            <a:r>
              <a:rPr lang="en-GB" sz="1600" dirty="0" smtClean="0"/>
              <a:t>(4</a:t>
            </a:r>
            <a:r>
              <a:rPr lang="en-GB" sz="1600" dirty="0"/>
              <a:t>) Market </a:t>
            </a:r>
            <a:r>
              <a:rPr lang="en-GB" sz="1600" dirty="0" smtClean="0"/>
              <a:t>Reaction and Deregulation</a:t>
            </a:r>
          </a:p>
          <a:p>
            <a:pPr algn="ctr"/>
            <a:r>
              <a:rPr lang="en-GB" sz="1600" dirty="0" smtClean="0"/>
              <a:t>(5) Market Innovation, Growth and Evolution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403117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411510"/>
            <a:ext cx="8352928" cy="378042"/>
          </a:xfrm>
        </p:spPr>
        <p:txBody>
          <a:bodyPr>
            <a:normAutofit lnSpcReduction="10000"/>
          </a:bodyPr>
          <a:lstStyle/>
          <a:p>
            <a:r>
              <a:rPr lang="en-GB" sz="2000" dirty="0" smtClean="0">
                <a:latin typeface="Arial Black" panose="020B0A04020102020204" pitchFamily="34" charset="0"/>
              </a:rPr>
              <a:t>INTERNATIONAL FINANCIAL CRISIS</a:t>
            </a:r>
          </a:p>
          <a:p>
            <a:endParaRPr lang="en-GB" sz="2000" dirty="0">
              <a:latin typeface="Arial Black" panose="020B0A040201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517" y="1311610"/>
            <a:ext cx="8712969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07504" y="843558"/>
            <a:ext cx="3888432" cy="17011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US MARKET HEGEMONY (70 years) </a:t>
            </a:r>
          </a:p>
          <a:p>
            <a:pPr algn="ctr"/>
            <a:r>
              <a:rPr lang="en-GB" sz="1600" dirty="0" smtClean="0"/>
              <a:t>(1) 60% $ Zone but 23%GDP/12% trade</a:t>
            </a:r>
          </a:p>
          <a:p>
            <a:pPr algn="ctr"/>
            <a:r>
              <a:rPr lang="en-GB" sz="1600" dirty="0" smtClean="0"/>
              <a:t>(2) Investment 39/24% Manage 44/55%</a:t>
            </a:r>
          </a:p>
          <a:p>
            <a:pPr algn="ctr"/>
            <a:r>
              <a:rPr lang="en-GB" sz="1600" dirty="0" smtClean="0"/>
              <a:t>(3) Wild Gyrations $9t US$ global assets</a:t>
            </a:r>
          </a:p>
          <a:p>
            <a:pPr algn="ctr"/>
            <a:r>
              <a:rPr lang="en-GB" sz="1600" dirty="0" smtClean="0"/>
              <a:t>(4) Lack $ Backstop/ GLLR and Hoarding</a:t>
            </a:r>
          </a:p>
          <a:p>
            <a:pPr algn="ctr"/>
            <a:r>
              <a:rPr lang="en-GB" sz="1600" dirty="0" smtClean="0"/>
              <a:t>(5) Regulatory Politicisation &amp; Weapon</a:t>
            </a:r>
            <a:endParaRPr lang="en-GB" sz="1600" dirty="0"/>
          </a:p>
        </p:txBody>
      </p:sp>
      <p:sp>
        <p:nvSpPr>
          <p:cNvPr id="15" name="Rectangle 14"/>
          <p:cNvSpPr/>
          <p:nvPr/>
        </p:nvSpPr>
        <p:spPr>
          <a:xfrm>
            <a:off x="4427984" y="1059582"/>
            <a:ext cx="4428493" cy="1728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IDEAL NEW GLOBAL SOLUTION AND TRANSITION</a:t>
            </a:r>
          </a:p>
          <a:p>
            <a:pPr algn="ctr"/>
            <a:r>
              <a:rPr lang="en-GB" sz="1600" dirty="0" smtClean="0"/>
              <a:t>(1) US triple funding IMF £3T and Surrender Veto </a:t>
            </a:r>
          </a:p>
          <a:p>
            <a:pPr algn="ctr"/>
            <a:r>
              <a:rPr lang="en-GB" sz="1600" dirty="0" smtClean="0"/>
              <a:t>(2) </a:t>
            </a:r>
            <a:r>
              <a:rPr lang="en-GB" sz="1600" dirty="0"/>
              <a:t>Extend Swap </a:t>
            </a:r>
            <a:r>
              <a:rPr lang="en-GB" sz="1600" dirty="0" smtClean="0"/>
              <a:t>Lines to All Countries with </a:t>
            </a:r>
            <a:r>
              <a:rPr lang="en-GB" sz="1600" dirty="0"/>
              <a:t>No Caps </a:t>
            </a:r>
            <a:endParaRPr lang="en-GB" sz="1600" dirty="0" smtClean="0"/>
          </a:p>
          <a:p>
            <a:pPr algn="ctr"/>
            <a:r>
              <a:rPr lang="en-GB" sz="1600" dirty="0" smtClean="0"/>
              <a:t>(3) Encourage Large Banks to Open New York</a:t>
            </a:r>
          </a:p>
          <a:p>
            <a:pPr algn="ctr"/>
            <a:r>
              <a:rPr lang="en-GB" sz="1600" dirty="0" smtClean="0"/>
              <a:t>(4) Remove Local Political Regulatory Interference  </a:t>
            </a:r>
          </a:p>
          <a:p>
            <a:pPr algn="ctr"/>
            <a:r>
              <a:rPr lang="en-GB" sz="1600" dirty="0" smtClean="0"/>
              <a:t>(5) Reform World  Bank and WTO Extensions</a:t>
            </a:r>
            <a:endParaRPr lang="en-GB" sz="1600" dirty="0"/>
          </a:p>
        </p:txBody>
      </p:sp>
      <p:sp>
        <p:nvSpPr>
          <p:cNvPr id="16" name="Rectangle 15"/>
          <p:cNvSpPr/>
          <p:nvPr/>
        </p:nvSpPr>
        <p:spPr>
          <a:xfrm>
            <a:off x="251520" y="3003798"/>
            <a:ext cx="4212468" cy="1728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ALTERNATIVE SOVEREIGN  SOLUTIONS</a:t>
            </a:r>
          </a:p>
          <a:p>
            <a:pPr algn="ctr"/>
            <a:r>
              <a:rPr lang="en-GB" sz="1600" dirty="0" smtClean="0"/>
              <a:t>(1) Regional Trade Deals (with over 450)</a:t>
            </a:r>
          </a:p>
          <a:p>
            <a:pPr algn="ctr"/>
            <a:r>
              <a:rPr lang="en-GB" sz="1600" dirty="0" smtClean="0"/>
              <a:t>(2) Assume Global Control $ </a:t>
            </a:r>
            <a:r>
              <a:rPr lang="en-GB" sz="1600" dirty="0" err="1" smtClean="0"/>
              <a:t>esp</a:t>
            </a:r>
            <a:r>
              <a:rPr lang="en-GB" sz="1600" dirty="0" smtClean="0"/>
              <a:t> Reserves </a:t>
            </a:r>
          </a:p>
          <a:p>
            <a:pPr algn="ctr"/>
            <a:r>
              <a:rPr lang="en-GB" sz="1600" dirty="0" smtClean="0"/>
              <a:t>(3) Guarantee Liquidity &amp; DLR (Chiang Mai)</a:t>
            </a:r>
          </a:p>
          <a:p>
            <a:pPr algn="ctr"/>
            <a:r>
              <a:rPr lang="en-GB" sz="1600" dirty="0" smtClean="0"/>
              <a:t>(4) Coordinate Regulation and Supervision</a:t>
            </a:r>
          </a:p>
          <a:p>
            <a:pPr algn="ctr"/>
            <a:r>
              <a:rPr lang="en-GB" sz="1600" dirty="0" smtClean="0"/>
              <a:t>(5) Patchwork Management Arrangements</a:t>
            </a: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17" name="Rectangle 16"/>
          <p:cNvSpPr/>
          <p:nvPr/>
        </p:nvSpPr>
        <p:spPr>
          <a:xfrm>
            <a:off x="5091010" y="3121019"/>
            <a:ext cx="3873478" cy="1728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CHINA REFORM (1 in 5 global population)</a:t>
            </a:r>
          </a:p>
          <a:p>
            <a:pPr algn="ctr"/>
            <a:r>
              <a:rPr lang="en-GB" sz="1600" dirty="0" smtClean="0"/>
              <a:t>(1) SDR Basket but also remove controls</a:t>
            </a:r>
          </a:p>
          <a:p>
            <a:pPr algn="ctr"/>
            <a:r>
              <a:rPr lang="en-GB" sz="1600" dirty="0" smtClean="0"/>
              <a:t>(2) Allow Renminbi Appreciation </a:t>
            </a:r>
            <a:r>
              <a:rPr lang="en-GB" sz="1600" dirty="0" smtClean="0"/>
              <a:t>FX </a:t>
            </a:r>
            <a:r>
              <a:rPr lang="en-GB" sz="1600" dirty="0" smtClean="0"/>
              <a:t>markets </a:t>
            </a:r>
          </a:p>
          <a:p>
            <a:pPr algn="ctr"/>
            <a:r>
              <a:rPr lang="en-GB" sz="1600" dirty="0" smtClean="0"/>
              <a:t>(3) Open Public Share Ownership </a:t>
            </a:r>
            <a:r>
              <a:rPr lang="en-GB" sz="1600" dirty="0" err="1" smtClean="0"/>
              <a:t>Govt</a:t>
            </a:r>
            <a:r>
              <a:rPr lang="en-GB" sz="1600" dirty="0" smtClean="0"/>
              <a:t> Stock </a:t>
            </a:r>
          </a:p>
          <a:p>
            <a:pPr algn="ctr"/>
            <a:r>
              <a:rPr lang="en-GB" sz="1600" dirty="0" smtClean="0"/>
              <a:t>(4) Avoid Direct Interference Markets</a:t>
            </a:r>
          </a:p>
          <a:p>
            <a:pPr algn="ctr"/>
            <a:r>
              <a:rPr lang="en-GB" sz="1600" dirty="0" smtClean="0"/>
              <a:t>(5) Avoid All Political Systems Distortion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414053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411510"/>
            <a:ext cx="8352928" cy="378042"/>
          </a:xfrm>
        </p:spPr>
        <p:txBody>
          <a:bodyPr>
            <a:normAutofit lnSpcReduction="10000"/>
          </a:bodyPr>
          <a:lstStyle/>
          <a:p>
            <a:r>
              <a:rPr lang="en-GB" sz="2000" dirty="0" smtClean="0">
                <a:latin typeface="Arial Black" panose="020B0A04020102020204" pitchFamily="34" charset="0"/>
              </a:rPr>
              <a:t>INTERNATIONAL BANKING AND FINANCIAL TRENDS</a:t>
            </a:r>
            <a:endParaRPr lang="en-GB" sz="2000" dirty="0">
              <a:latin typeface="Arial Black" panose="020B0A040201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1" y="843559"/>
            <a:ext cx="8712969" cy="3722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4572000" y="771550"/>
            <a:ext cx="4428492" cy="22322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GLOBAL </a:t>
            </a:r>
            <a:r>
              <a:rPr lang="en-GB" sz="1600" dirty="0" smtClean="0"/>
              <a:t>CORONAVIRUS </a:t>
            </a:r>
            <a:r>
              <a:rPr lang="en-GB" sz="1600" dirty="0"/>
              <a:t>CRISIS </a:t>
            </a:r>
            <a:r>
              <a:rPr lang="en-GB" sz="1600" dirty="0" smtClean="0"/>
              <a:t>–</a:t>
            </a:r>
            <a:r>
              <a:rPr lang="en-GB" sz="1600" dirty="0" smtClean="0">
                <a:solidFill>
                  <a:srgbClr val="00B0F0"/>
                </a:solidFill>
              </a:rPr>
              <a:t> </a:t>
            </a:r>
            <a:r>
              <a:rPr lang="en-GB" sz="1600" b="1" dirty="0" smtClean="0">
                <a:solidFill>
                  <a:srgbClr val="00B0F0"/>
                </a:solidFill>
              </a:rPr>
              <a:t>IMF $12.5 T</a:t>
            </a:r>
          </a:p>
          <a:p>
            <a:pPr marL="342900" indent="-342900" algn="ctr">
              <a:buAutoNum type="arabicParenBoth"/>
            </a:pPr>
            <a:r>
              <a:rPr lang="en-GB" sz="1600" dirty="0" smtClean="0">
                <a:solidFill>
                  <a:schemeClr val="bg1"/>
                </a:solidFill>
              </a:rPr>
              <a:t>COVID -19 caused by SARS- CoV-2               2019</a:t>
            </a:r>
          </a:p>
          <a:p>
            <a:pPr marL="342900" indent="-342900" algn="ctr">
              <a:buAutoNum type="arabicParenBoth"/>
            </a:pPr>
            <a:r>
              <a:rPr lang="en-GB" sz="1600" dirty="0" smtClean="0">
                <a:solidFill>
                  <a:schemeClr val="bg1"/>
                </a:solidFill>
              </a:rPr>
              <a:t>Origin Wuhan China &amp; Huanan Seafood Market  </a:t>
            </a:r>
          </a:p>
          <a:p>
            <a:pPr marL="342900" indent="-342900" algn="ctr">
              <a:buAutoNum type="arabicParenBoth"/>
            </a:pPr>
            <a:r>
              <a:rPr lang="en-GB" sz="1600" dirty="0" smtClean="0">
                <a:solidFill>
                  <a:schemeClr val="bg1"/>
                </a:solidFill>
              </a:rPr>
              <a:t>236 Million cases/4.83 Million mortalities 2021</a:t>
            </a:r>
            <a:endParaRPr lang="en-GB" sz="1600" dirty="0">
              <a:solidFill>
                <a:schemeClr val="bg1"/>
              </a:solidFill>
            </a:endParaRPr>
          </a:p>
          <a:p>
            <a:pPr marL="342900" indent="-342900" algn="ctr">
              <a:buAutoNum type="arabicParenBoth"/>
            </a:pPr>
            <a:r>
              <a:rPr lang="en-GB" sz="1600" dirty="0" smtClean="0">
                <a:solidFill>
                  <a:schemeClr val="bg1"/>
                </a:solidFill>
              </a:rPr>
              <a:t>UK Cost £317 Billion       /       Global $16 Trillion         </a:t>
            </a:r>
          </a:p>
          <a:p>
            <a:pPr marL="342900" indent="-342900" algn="ctr">
              <a:buAutoNum type="arabicParenBoth"/>
            </a:pPr>
            <a:r>
              <a:rPr lang="en-GB" sz="1600" dirty="0" smtClean="0">
                <a:solidFill>
                  <a:schemeClr val="bg1"/>
                </a:solidFill>
              </a:rPr>
              <a:t>Future Variants  - Alpha (Kent B.1.17), Beta (SA B.1.351), Gamma (Brazil P1) &amp; Delta (India B.1.617.2)        </a:t>
            </a:r>
          </a:p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3528" y="915566"/>
            <a:ext cx="3816424" cy="20162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GLOBAL FINANCIAL CRISIS / </a:t>
            </a:r>
            <a:r>
              <a:rPr lang="en-GB" sz="1600" b="1" dirty="0" smtClean="0">
                <a:solidFill>
                  <a:srgbClr val="00B0F0"/>
                </a:solidFill>
              </a:rPr>
              <a:t>US </a:t>
            </a:r>
            <a:r>
              <a:rPr lang="en-GB" sz="1600" b="1" dirty="0" smtClean="0"/>
              <a:t> </a:t>
            </a:r>
            <a:r>
              <a:rPr lang="en-GB" sz="1600" b="1" dirty="0" smtClean="0">
                <a:solidFill>
                  <a:srgbClr val="00B0F0"/>
                </a:solidFill>
              </a:rPr>
              <a:t>$</a:t>
            </a:r>
            <a:r>
              <a:rPr lang="en-GB" sz="1600" b="1" dirty="0" smtClean="0">
                <a:solidFill>
                  <a:srgbClr val="00B0F0"/>
                </a:solidFill>
              </a:rPr>
              <a:t>2-4.6/16 </a:t>
            </a:r>
            <a:r>
              <a:rPr lang="en-GB" sz="1600" b="1" dirty="0" smtClean="0">
                <a:solidFill>
                  <a:srgbClr val="00B0F0"/>
                </a:solidFill>
              </a:rPr>
              <a:t>T</a:t>
            </a:r>
          </a:p>
          <a:p>
            <a:pPr algn="ctr"/>
            <a:r>
              <a:rPr lang="en-GB" sz="1600" dirty="0" smtClean="0"/>
              <a:t>(1) Bearn Stearns March 2008   $30 Billion </a:t>
            </a:r>
          </a:p>
          <a:p>
            <a:pPr algn="ctr"/>
            <a:r>
              <a:rPr lang="en-GB" sz="1600" dirty="0" smtClean="0"/>
              <a:t>(2) Lehman Closure 15 Sept 2021 ($159.4)</a:t>
            </a:r>
          </a:p>
          <a:p>
            <a:pPr algn="ctr"/>
            <a:r>
              <a:rPr lang="en-GB" sz="1600" dirty="0" smtClean="0"/>
              <a:t>(3) UK £1.162 Trillion    but     £20.5 Billion</a:t>
            </a:r>
          </a:p>
          <a:p>
            <a:pPr algn="ctr"/>
            <a:r>
              <a:rPr lang="en-GB" sz="1600" dirty="0" smtClean="0"/>
              <a:t>(4) US $8 Markets   &amp;   $9.8 Trillion Wealth</a:t>
            </a:r>
          </a:p>
          <a:p>
            <a:pPr algn="ctr"/>
            <a:r>
              <a:rPr lang="en-GB" sz="1600" dirty="0" smtClean="0"/>
              <a:t>(5) US $5 Trillion Fed Liquidity               </a:t>
            </a:r>
          </a:p>
          <a:p>
            <a:pPr algn="ctr"/>
            <a:r>
              <a:rPr lang="en-GB" sz="1600" dirty="0" smtClean="0"/>
              <a:t>(6) Global Economic Growth        $2 Trillion </a:t>
            </a:r>
            <a:endParaRPr lang="en-GB" sz="1600" dirty="0"/>
          </a:p>
        </p:txBody>
      </p:sp>
      <p:sp>
        <p:nvSpPr>
          <p:cNvPr id="13" name="Rectangle 12"/>
          <p:cNvSpPr/>
          <p:nvPr/>
        </p:nvSpPr>
        <p:spPr>
          <a:xfrm>
            <a:off x="539552" y="3147814"/>
            <a:ext cx="3312368" cy="1872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AutoNum type="arabicParenBoth"/>
            </a:pPr>
            <a:endParaRPr lang="en-GB" dirty="0" smtClean="0"/>
          </a:p>
          <a:p>
            <a:pPr algn="ctr"/>
            <a:r>
              <a:rPr lang="en-GB" sz="1600" dirty="0"/>
              <a:t>GLOBAL </a:t>
            </a:r>
            <a:r>
              <a:rPr lang="en-GB" sz="1600" dirty="0" smtClean="0"/>
              <a:t>CLIMATE CRISIS -</a:t>
            </a:r>
          </a:p>
          <a:p>
            <a:pPr marL="342900" indent="-342900" algn="ctr">
              <a:buAutoNum type="arabicParenBoth"/>
            </a:pPr>
            <a:r>
              <a:rPr lang="en-GB" sz="1600" dirty="0" smtClean="0"/>
              <a:t> 140-300B 2030&amp;280-500B 2050</a:t>
            </a:r>
          </a:p>
          <a:p>
            <a:pPr marL="342900" indent="-342900" algn="ctr">
              <a:buAutoNum type="arabicParenBoth"/>
            </a:pPr>
            <a:r>
              <a:rPr lang="en-GB" sz="1600" dirty="0" smtClean="0"/>
              <a:t>Global Disasters  $650B  2016-18</a:t>
            </a:r>
          </a:p>
          <a:p>
            <a:pPr marL="342900" indent="-342900" algn="ctr">
              <a:buFontTx/>
              <a:buAutoNum type="arabicParenBoth"/>
            </a:pPr>
            <a:r>
              <a:rPr lang="en-GB" sz="1600" dirty="0"/>
              <a:t>Global </a:t>
            </a:r>
            <a:r>
              <a:rPr lang="en-GB" sz="1600" dirty="0" smtClean="0"/>
              <a:t>GDP  37</a:t>
            </a:r>
            <a:r>
              <a:rPr lang="en-GB" sz="1600" dirty="0"/>
              <a:t>% </a:t>
            </a:r>
            <a:r>
              <a:rPr lang="en-GB" sz="1600" dirty="0" smtClean="0"/>
              <a:t>  Lower </a:t>
            </a:r>
            <a:r>
              <a:rPr lang="en-GB" sz="1600" dirty="0"/>
              <a:t>Climate</a:t>
            </a:r>
          </a:p>
          <a:p>
            <a:pPr marL="342900" indent="-342900" algn="ctr">
              <a:buAutoNum type="arabicParenBoth"/>
            </a:pPr>
            <a:r>
              <a:rPr lang="en-GB" sz="1600" dirty="0" smtClean="0"/>
              <a:t>One Estimate  $7.9  Trillion  2050</a:t>
            </a:r>
          </a:p>
          <a:p>
            <a:pPr marL="342900" indent="-342900" algn="ctr">
              <a:buAutoNum type="arabicParenBoth"/>
            </a:pPr>
            <a:r>
              <a:rPr lang="en-GB" sz="1600" dirty="0" smtClean="0"/>
              <a:t>Costs Correction  $ 300B  -  $50 T / </a:t>
            </a:r>
            <a:r>
              <a:rPr lang="en-GB" sz="1600" b="1" dirty="0" smtClean="0">
                <a:solidFill>
                  <a:srgbClr val="00B0F0"/>
                </a:solidFill>
              </a:rPr>
              <a:t>$178 Trillion over 50 years</a:t>
            </a:r>
            <a:r>
              <a:rPr lang="en-GB" sz="1600" dirty="0" smtClean="0"/>
              <a:t> </a:t>
            </a:r>
          </a:p>
          <a:p>
            <a:pPr marL="342900" indent="-342900" algn="ctr">
              <a:buAutoNum type="arabicParenBoth"/>
            </a:pPr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4283968" y="3219822"/>
            <a:ext cx="4320480" cy="1728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FUTURE EXOGENOUS &amp; EXISTENTIAL RISK -</a:t>
            </a:r>
          </a:p>
          <a:p>
            <a:pPr algn="ctr"/>
            <a:r>
              <a:rPr lang="en-GB" sz="1600" dirty="0" smtClean="0"/>
              <a:t>(1)  Biological Pandemics        (New Variants) </a:t>
            </a:r>
          </a:p>
          <a:p>
            <a:pPr algn="ctr"/>
            <a:r>
              <a:rPr lang="en-GB" sz="1600" dirty="0" smtClean="0"/>
              <a:t>(2) Natural Planetary Events    (Earthquakes)</a:t>
            </a:r>
          </a:p>
          <a:p>
            <a:pPr algn="ctr"/>
            <a:r>
              <a:rPr lang="en-GB" sz="1600" dirty="0" smtClean="0"/>
              <a:t>(3) Climatic Impacts        (Floods &amp; Droughts)</a:t>
            </a:r>
          </a:p>
          <a:p>
            <a:pPr algn="ctr"/>
            <a:r>
              <a:rPr lang="en-GB" sz="1600" dirty="0" smtClean="0"/>
              <a:t>(4</a:t>
            </a:r>
            <a:r>
              <a:rPr lang="en-GB" sz="1600" dirty="0"/>
              <a:t>) </a:t>
            </a:r>
            <a:r>
              <a:rPr lang="en-GB" sz="1600" dirty="0" smtClean="0"/>
              <a:t>Infrastructure Failure (Energy &amp; Internet)</a:t>
            </a:r>
          </a:p>
          <a:p>
            <a:pPr algn="ctr"/>
            <a:r>
              <a:rPr lang="en-GB" sz="1600" dirty="0" smtClean="0"/>
              <a:t>(5) Technological Failure         (AI &amp; Robotics) </a:t>
            </a:r>
          </a:p>
          <a:p>
            <a:pPr algn="ctr"/>
            <a:r>
              <a:rPr lang="en-GB" sz="1600" dirty="0" smtClean="0"/>
              <a:t> (6) Warfare     (LAWs &amp; Nuclear Proliferation)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883239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470"/>
            <a:ext cx="8229600" cy="1008113"/>
          </a:xfrm>
        </p:spPr>
        <p:txBody>
          <a:bodyPr>
            <a:normAutofit/>
          </a:bodyPr>
          <a:lstStyle/>
          <a:p>
            <a:r>
              <a:rPr lang="en-GB" sz="2800" b="1" dirty="0" smtClean="0">
                <a:latin typeface="Arial Black" panose="020B0A04020102020204" pitchFamily="34" charset="0"/>
              </a:rPr>
              <a:t>New Future, New Opportunity, New Responsibility </a:t>
            </a:r>
            <a:endParaRPr lang="en-GB" sz="2800" b="1" dirty="0">
              <a:latin typeface="Arial Black" panose="020B0A04020102020204" pitchFamily="34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897564"/>
            <a:ext cx="6048672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4007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856" y="4310434"/>
            <a:ext cx="8229600" cy="799598"/>
          </a:xfrm>
        </p:spPr>
        <p:txBody>
          <a:bodyPr>
            <a:normAutofit/>
          </a:bodyPr>
          <a:lstStyle/>
          <a:p>
            <a:r>
              <a:rPr lang="en-GB" sz="2800" dirty="0" smtClean="0">
                <a:latin typeface="Arial Black" panose="020B0A04020102020204" pitchFamily="34" charset="0"/>
              </a:rPr>
              <a:t>International Markets, Money &amp; Debt</a:t>
            </a:r>
            <a:endParaRPr lang="en-GB" sz="2800" dirty="0">
              <a:latin typeface="Arial Black" panose="020B0A04020102020204" pitchFamily="34" charset="0"/>
            </a:endParaRP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5" y="2361604"/>
            <a:ext cx="1428750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62018"/>
            <a:ext cx="6480720" cy="4353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7383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`</a:t>
            </a:r>
            <a:endParaRPr lang="en-GB" dirty="0"/>
          </a:p>
        </p:txBody>
      </p:sp>
      <p:pic>
        <p:nvPicPr>
          <p:cNvPr id="2054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8300" y="2611636"/>
            <a:ext cx="7874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0"/>
            <a:ext cx="12192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0870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03499"/>
            <a:ext cx="7772400" cy="378041"/>
          </a:xfrm>
        </p:spPr>
        <p:txBody>
          <a:bodyPr>
            <a:normAutofit fontScale="90000"/>
          </a:bodyPr>
          <a:lstStyle/>
          <a:p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059582"/>
            <a:ext cx="6400800" cy="3169518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7052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411510"/>
            <a:ext cx="8352928" cy="378042"/>
          </a:xfrm>
        </p:spPr>
        <p:txBody>
          <a:bodyPr>
            <a:normAutofit lnSpcReduction="10000"/>
          </a:bodyPr>
          <a:lstStyle/>
          <a:p>
            <a:r>
              <a:rPr lang="en-GB" sz="2000" dirty="0" smtClean="0">
                <a:latin typeface="Arial Black" panose="020B0A04020102020204" pitchFamily="34" charset="0"/>
              </a:rPr>
              <a:t>INTERNATIONAL FINANCE &amp; FINANCIAL MARKETS</a:t>
            </a:r>
          </a:p>
          <a:p>
            <a:endParaRPr lang="en-GB" sz="2000" dirty="0">
              <a:latin typeface="Arial Black" panose="020B0A040201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56" y="1131590"/>
            <a:ext cx="8712969" cy="3618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575556" y="3147814"/>
            <a:ext cx="2772308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Global Financial Economy 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5364088" y="3147814"/>
            <a:ext cx="2880320" cy="5959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Global Mercantile Economy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2987824" y="1059582"/>
            <a:ext cx="2772308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Two &amp; Three Worlds 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2915816" y="4227934"/>
            <a:ext cx="2880320" cy="5959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Digital &amp; Crypto  Economy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15133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411510"/>
            <a:ext cx="8352928" cy="378042"/>
          </a:xfrm>
        </p:spPr>
        <p:txBody>
          <a:bodyPr>
            <a:normAutofit lnSpcReduction="10000"/>
          </a:bodyPr>
          <a:lstStyle/>
          <a:p>
            <a:r>
              <a:rPr lang="en-GB" sz="2000" dirty="0" smtClean="0">
                <a:latin typeface="Arial Black" panose="020B0A04020102020204" pitchFamily="34" charset="0"/>
              </a:rPr>
              <a:t>INTERNATIONAL FINANCIAL MARKETS</a:t>
            </a:r>
            <a:endParaRPr lang="en-GB" sz="2000" dirty="0">
              <a:latin typeface="Arial Black" panose="020B0A040201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13588"/>
            <a:ext cx="8712969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4311018" y="1026367"/>
            <a:ext cx="1343000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bg1"/>
                </a:solidFill>
              </a:rPr>
              <a:t>CAPITAL MARKETS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1520" y="2067694"/>
            <a:ext cx="2124236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PRIMARY MONEY MARKETS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827584" y="3072821"/>
            <a:ext cx="2160240" cy="5790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SECONDARY MONEY MARKETS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3203848" y="1995686"/>
            <a:ext cx="1512168" cy="546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EURODOLLAR MARKETS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4788024" y="3705876"/>
            <a:ext cx="1512168" cy="4860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INSURANCE MARKETS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6825952" y="4083918"/>
            <a:ext cx="914400" cy="3240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GOLD </a:t>
            </a:r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755576" y="1257604"/>
            <a:ext cx="2448272" cy="3780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BANKING MARKETS</a:t>
            </a:r>
            <a:endParaRPr lang="en-GB" dirty="0"/>
          </a:p>
        </p:txBody>
      </p:sp>
      <p:sp>
        <p:nvSpPr>
          <p:cNvPr id="16" name="Rectangle 15"/>
          <p:cNvSpPr/>
          <p:nvPr/>
        </p:nvSpPr>
        <p:spPr>
          <a:xfrm>
            <a:off x="5652120" y="2949792"/>
            <a:ext cx="1612776" cy="4860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FINANCIAL DERIVATIVES</a:t>
            </a:r>
            <a:endParaRPr lang="en-GB" dirty="0"/>
          </a:p>
        </p:txBody>
      </p:sp>
      <p:sp>
        <p:nvSpPr>
          <p:cNvPr id="17" name="Rectangle 16"/>
          <p:cNvSpPr/>
          <p:nvPr/>
        </p:nvSpPr>
        <p:spPr>
          <a:xfrm>
            <a:off x="5580112" y="1653649"/>
            <a:ext cx="2232248" cy="4736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BONDS, NOTES AND PAPER</a:t>
            </a:r>
            <a:endParaRPr lang="en-GB" dirty="0"/>
          </a:p>
        </p:txBody>
      </p:sp>
      <p:sp>
        <p:nvSpPr>
          <p:cNvPr id="18" name="Rectangle 17"/>
          <p:cNvSpPr/>
          <p:nvPr/>
        </p:nvSpPr>
        <p:spPr>
          <a:xfrm>
            <a:off x="6588224" y="2355727"/>
            <a:ext cx="1670484" cy="4290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STRUCTURED FINANCE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03117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411510"/>
            <a:ext cx="8352928" cy="378042"/>
          </a:xfrm>
        </p:spPr>
        <p:txBody>
          <a:bodyPr>
            <a:normAutofit lnSpcReduction="10000"/>
          </a:bodyPr>
          <a:lstStyle/>
          <a:p>
            <a:r>
              <a:rPr lang="en-GB" sz="2000" dirty="0" smtClean="0">
                <a:latin typeface="Arial Black" panose="020B0A04020102020204" pitchFamily="34" charset="0"/>
              </a:rPr>
              <a:t>INTERNATIONAL FINANCIAL MARKETS</a:t>
            </a:r>
            <a:endParaRPr lang="en-GB" sz="2000" dirty="0">
              <a:latin typeface="Arial Black" panose="020B0A040201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7574"/>
            <a:ext cx="8712969" cy="3762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467544" y="2643758"/>
            <a:ext cx="2520280" cy="357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Equity Trading $37.7T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323528" y="3936917"/>
            <a:ext cx="2736304" cy="5790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Foreign Exchange $ 6.t T 2019 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3491880" y="2097726"/>
            <a:ext cx="1944216" cy="546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Eurodollar Markets $223 T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3563888" y="3669872"/>
            <a:ext cx="2952328" cy="4860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Insurance $5.5 T 2025 $6.4T  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7113984" y="3651871"/>
            <a:ext cx="1706488" cy="3750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Gold $11.12 T </a:t>
            </a:r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107504" y="1995686"/>
            <a:ext cx="3096344" cy="3752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Banknotes </a:t>
            </a:r>
            <a:r>
              <a:rPr lang="en-GB" dirty="0"/>
              <a:t>&amp;</a:t>
            </a:r>
            <a:r>
              <a:rPr lang="en-GB" dirty="0" smtClean="0"/>
              <a:t> Accounts $90.4 T</a:t>
            </a:r>
            <a:endParaRPr lang="en-GB" dirty="0"/>
          </a:p>
        </p:txBody>
      </p:sp>
      <p:sp>
        <p:nvSpPr>
          <p:cNvPr id="16" name="Rectangle 15"/>
          <p:cNvSpPr/>
          <p:nvPr/>
        </p:nvSpPr>
        <p:spPr>
          <a:xfrm>
            <a:off x="3851920" y="2949792"/>
            <a:ext cx="4032448" cy="4860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Financial Derivatives $ 600 / 15.8 / 3.4 T</a:t>
            </a:r>
            <a:endParaRPr lang="en-GB" dirty="0"/>
          </a:p>
        </p:txBody>
      </p:sp>
      <p:sp>
        <p:nvSpPr>
          <p:cNvPr id="17" name="Rectangle 16"/>
          <p:cNvSpPr/>
          <p:nvPr/>
        </p:nvSpPr>
        <p:spPr>
          <a:xfrm>
            <a:off x="5652120" y="1635646"/>
            <a:ext cx="2232248" cy="4736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Bonds $ 128.3 T</a:t>
            </a:r>
            <a:endParaRPr lang="en-GB" dirty="0"/>
          </a:p>
        </p:txBody>
      </p:sp>
      <p:sp>
        <p:nvSpPr>
          <p:cNvPr id="18" name="Rectangle 17"/>
          <p:cNvSpPr/>
          <p:nvPr/>
        </p:nvSpPr>
        <p:spPr>
          <a:xfrm>
            <a:off x="6077018" y="2367615"/>
            <a:ext cx="2455422" cy="4021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Securitisation $1.6 T</a:t>
            </a:r>
            <a:endParaRPr lang="en-GB" dirty="0"/>
          </a:p>
        </p:txBody>
      </p:sp>
      <p:sp>
        <p:nvSpPr>
          <p:cNvPr id="19" name="Rectangle 18"/>
          <p:cNvSpPr/>
          <p:nvPr/>
        </p:nvSpPr>
        <p:spPr>
          <a:xfrm>
            <a:off x="1043608" y="1275606"/>
            <a:ext cx="3456384" cy="3932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Coinage &amp; Banknotes 4.687 T (180)</a:t>
            </a:r>
            <a:endParaRPr lang="en-GB" dirty="0"/>
          </a:p>
        </p:txBody>
      </p:sp>
      <p:sp>
        <p:nvSpPr>
          <p:cNvPr id="20" name="Rectangle 19"/>
          <p:cNvSpPr/>
          <p:nvPr/>
        </p:nvSpPr>
        <p:spPr>
          <a:xfrm>
            <a:off x="6753944" y="4375374"/>
            <a:ext cx="1562472" cy="3566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Silver $5T</a:t>
            </a:r>
            <a:endParaRPr lang="en-GB" dirty="0"/>
          </a:p>
        </p:txBody>
      </p:sp>
      <p:sp>
        <p:nvSpPr>
          <p:cNvPr id="21" name="Rectangle 20"/>
          <p:cNvSpPr/>
          <p:nvPr/>
        </p:nvSpPr>
        <p:spPr>
          <a:xfrm>
            <a:off x="3275856" y="4371950"/>
            <a:ext cx="2448272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Shipping Markets $14 T</a:t>
            </a:r>
            <a:endParaRPr lang="en-GB" dirty="0"/>
          </a:p>
        </p:txBody>
      </p:sp>
      <p:sp>
        <p:nvSpPr>
          <p:cNvPr id="22" name="Rectangle 21"/>
          <p:cNvSpPr/>
          <p:nvPr/>
        </p:nvSpPr>
        <p:spPr>
          <a:xfrm>
            <a:off x="107504" y="3363838"/>
            <a:ext cx="3240360" cy="3600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Global Stock Market $95/105.8 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95517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411510"/>
            <a:ext cx="8352928" cy="378042"/>
          </a:xfrm>
        </p:spPr>
        <p:txBody>
          <a:bodyPr>
            <a:normAutofit lnSpcReduction="10000"/>
          </a:bodyPr>
          <a:lstStyle/>
          <a:p>
            <a:r>
              <a:rPr lang="en-GB" sz="2000" dirty="0">
                <a:latin typeface="Arial Black" panose="020B0A04020102020204" pitchFamily="34" charset="0"/>
              </a:rPr>
              <a:t>GLOBAL FINANCIAL </a:t>
            </a:r>
            <a:r>
              <a:rPr lang="en-GB" sz="2000" dirty="0" smtClean="0">
                <a:latin typeface="Arial Black" panose="020B0A04020102020204" pitchFamily="34" charset="0"/>
              </a:rPr>
              <a:t>MARKETS VALUE</a:t>
            </a:r>
          </a:p>
          <a:p>
            <a:endParaRPr lang="en-GB" sz="2000" dirty="0">
              <a:latin typeface="Arial Black" panose="020B0A040201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44" y="959105"/>
            <a:ext cx="8712969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2771800" y="915566"/>
            <a:ext cx="2608062" cy="4539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bg1"/>
                </a:solidFill>
              </a:rPr>
              <a:t>What is the World Worth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3528" y="1707654"/>
            <a:ext cx="2088232" cy="4071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$431 Trillion 2020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467544" y="2784569"/>
            <a:ext cx="3456384" cy="5072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$250 Trillion Financial Assets 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5976156" y="1805641"/>
            <a:ext cx="1980220" cy="3840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$545 Trillion 2025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5220072" y="3147814"/>
            <a:ext cx="2592288" cy="4860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$</a:t>
            </a:r>
            <a:r>
              <a:rPr lang="en-GB" dirty="0" smtClean="0"/>
              <a:t>296 </a:t>
            </a:r>
            <a:r>
              <a:rPr lang="en-GB" dirty="0"/>
              <a:t>Trillion Real Assets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652120" y="2424529"/>
            <a:ext cx="3240360" cy="5072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$315 </a:t>
            </a:r>
            <a:r>
              <a:rPr lang="en-GB" dirty="0"/>
              <a:t>Trillion Financial Assets </a:t>
            </a:r>
          </a:p>
        </p:txBody>
      </p:sp>
      <p:sp>
        <p:nvSpPr>
          <p:cNvPr id="2" name="Rectangle 1"/>
          <p:cNvSpPr/>
          <p:nvPr/>
        </p:nvSpPr>
        <p:spPr>
          <a:xfrm>
            <a:off x="2483768" y="4160257"/>
            <a:ext cx="2664296" cy="4997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$53 Trillion Liabilities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1691680" y="3475055"/>
            <a:ext cx="2664296" cy="4648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$235 Trillion Real Assets</a:t>
            </a:r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6012160" y="3813888"/>
            <a:ext cx="2736304" cy="4860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$67 </a:t>
            </a:r>
            <a:r>
              <a:rPr lang="en-GB" dirty="0"/>
              <a:t>Trillion Liabilities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868144" y="1072097"/>
            <a:ext cx="2952328" cy="5635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$84.54 / $103.86 Trillion GDP </a:t>
            </a:r>
            <a:r>
              <a:rPr lang="en-GB" dirty="0" smtClean="0">
                <a:solidFill>
                  <a:srgbClr val="00B0F0"/>
                </a:solidFill>
              </a:rPr>
              <a:t>&gt; 2.9%</a:t>
            </a:r>
            <a:endParaRPr lang="en-GB" dirty="0">
              <a:solidFill>
                <a:srgbClr val="00B0F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699792" y="1563638"/>
            <a:ext cx="2088232" cy="4071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rgbClr val="00B0F0"/>
                </a:solidFill>
              </a:rPr>
              <a:t>$1,540 Trillion 2020</a:t>
            </a:r>
            <a:endParaRPr lang="en-GB" b="1" dirty="0">
              <a:solidFill>
                <a:srgbClr val="00B0F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203848" y="2164556"/>
            <a:ext cx="2304256" cy="4071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rgbClr val="00B0F0"/>
                </a:solidFill>
              </a:rPr>
              <a:t>$510 Trillion 2020 NET</a:t>
            </a:r>
            <a:endParaRPr lang="en-GB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424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411510"/>
            <a:ext cx="8352928" cy="378042"/>
          </a:xfrm>
        </p:spPr>
        <p:txBody>
          <a:bodyPr>
            <a:normAutofit lnSpcReduction="10000"/>
          </a:bodyPr>
          <a:lstStyle/>
          <a:p>
            <a:r>
              <a:rPr lang="en-GB" sz="2000" dirty="0">
                <a:latin typeface="Arial Black" panose="020B0A04020102020204" pitchFamily="34" charset="0"/>
              </a:rPr>
              <a:t>GLOBAL FINANCIAL </a:t>
            </a:r>
            <a:r>
              <a:rPr lang="en-GB" sz="2000" dirty="0" smtClean="0">
                <a:latin typeface="Arial Black" panose="020B0A04020102020204" pitchFamily="34" charset="0"/>
              </a:rPr>
              <a:t>MARKET DEBT</a:t>
            </a:r>
          </a:p>
          <a:p>
            <a:endParaRPr lang="en-GB" sz="2000" dirty="0">
              <a:latin typeface="Arial Black" panose="020B0A040201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44" y="987574"/>
            <a:ext cx="8712969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2771800" y="915566"/>
            <a:ext cx="3112118" cy="4539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bg1"/>
                </a:solidFill>
              </a:rPr>
              <a:t>What is the Total Global Debt 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95536" y="1419622"/>
            <a:ext cx="2088232" cy="4071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2000 $198 Trillion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755576" y="2067694"/>
            <a:ext cx="2016224" cy="4997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2010 $224 Trillion  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2915816" y="1597152"/>
            <a:ext cx="5328592" cy="6145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US Debt &amp;75 million &gt; $26.7 Trillion / $30.6 trillion </a:t>
            </a:r>
            <a:r>
              <a:rPr lang="en-GB" dirty="0"/>
              <a:t>/ </a:t>
            </a:r>
            <a:r>
              <a:rPr lang="en-GB" b="1" dirty="0">
                <a:solidFill>
                  <a:srgbClr val="00B0F0"/>
                </a:solidFill>
              </a:rPr>
              <a:t>2023 32.91 Trillion </a:t>
            </a:r>
            <a:r>
              <a:rPr lang="en-GB" dirty="0"/>
              <a:t>2022 </a:t>
            </a:r>
            <a:r>
              <a:rPr lang="en-GB" dirty="0" smtClean="0"/>
              <a:t>$677.6 billion to service 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4333217" y="3230425"/>
            <a:ext cx="4515371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China </a:t>
            </a:r>
            <a:r>
              <a:rPr lang="en-GB" dirty="0" err="1" smtClean="0"/>
              <a:t>Govt</a:t>
            </a:r>
            <a:r>
              <a:rPr lang="en-GB" dirty="0" smtClean="0"/>
              <a:t> $7 Trillion / </a:t>
            </a:r>
            <a:r>
              <a:rPr lang="en-GB" b="1" dirty="0" smtClean="0">
                <a:solidFill>
                  <a:srgbClr val="00B0F0"/>
                </a:solidFill>
              </a:rPr>
              <a:t>82% GDP </a:t>
            </a:r>
            <a:r>
              <a:rPr lang="en-GB" dirty="0"/>
              <a:t>/ </a:t>
            </a:r>
            <a:r>
              <a:rPr lang="en-GB" b="1" dirty="0" smtClean="0">
                <a:solidFill>
                  <a:srgbClr val="00B0F0"/>
                </a:solidFill>
              </a:rPr>
              <a:t>10 T 2028</a:t>
            </a:r>
            <a:endParaRPr lang="en-GB" b="1" dirty="0">
              <a:solidFill>
                <a:srgbClr val="00B0F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067944" y="2427733"/>
            <a:ext cx="4392488" cy="5072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US Fed BS $8.447 (1, 2.25, 4) </a:t>
            </a:r>
            <a:r>
              <a:rPr lang="en-GB" dirty="0" smtClean="0"/>
              <a:t>T / </a:t>
            </a:r>
            <a:r>
              <a:rPr lang="en-GB" dirty="0" smtClean="0">
                <a:solidFill>
                  <a:srgbClr val="00B0F0"/>
                </a:solidFill>
              </a:rPr>
              <a:t>$ 9 T BS</a:t>
            </a:r>
            <a:r>
              <a:rPr lang="en-GB" dirty="0" smtClean="0"/>
              <a:t>  </a:t>
            </a:r>
            <a:endParaRPr lang="en-GB" dirty="0"/>
          </a:p>
        </p:txBody>
      </p:sp>
      <p:sp>
        <p:nvSpPr>
          <p:cNvPr id="2" name="Rectangle 1"/>
          <p:cNvSpPr/>
          <p:nvPr/>
        </p:nvSpPr>
        <p:spPr>
          <a:xfrm>
            <a:off x="467544" y="4124253"/>
            <a:ext cx="4680520" cy="4637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$150 (431-281) – $350 Trillion Net / </a:t>
            </a:r>
            <a:r>
              <a:rPr lang="en-GB" b="1" dirty="0">
                <a:solidFill>
                  <a:srgbClr val="00B0F0"/>
                </a:solidFill>
              </a:rPr>
              <a:t>$</a:t>
            </a:r>
            <a:r>
              <a:rPr lang="en-GB" b="1" dirty="0" smtClean="0">
                <a:solidFill>
                  <a:srgbClr val="00B0F0"/>
                </a:solidFill>
              </a:rPr>
              <a:t>510 NET</a:t>
            </a: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1187624" y="2787774"/>
            <a:ext cx="2448272" cy="4648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2020 $67 - 281 Trillion</a:t>
            </a:r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5436096" y="3957904"/>
            <a:ext cx="3412493" cy="4860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China Total $40 Trillion 303% GDP </a:t>
            </a:r>
            <a:endParaRPr lang="en-GB" dirty="0"/>
          </a:p>
        </p:txBody>
      </p:sp>
      <p:sp>
        <p:nvSpPr>
          <p:cNvPr id="16" name="Rectangle 15"/>
          <p:cNvSpPr/>
          <p:nvPr/>
        </p:nvSpPr>
        <p:spPr>
          <a:xfrm>
            <a:off x="6372200" y="699542"/>
            <a:ext cx="2448272" cy="5840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$844.54 Trillion GDP</a:t>
            </a:r>
          </a:p>
          <a:p>
            <a:pPr algn="ctr"/>
            <a:r>
              <a:rPr lang="en-GB" b="1" dirty="0" smtClean="0">
                <a:solidFill>
                  <a:srgbClr val="00B0F0"/>
                </a:solidFill>
              </a:rPr>
              <a:t>£307 Trillion 2023</a:t>
            </a:r>
            <a:endParaRPr lang="en-GB" b="1" dirty="0">
              <a:solidFill>
                <a:srgbClr val="00B0F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115616" y="3435846"/>
            <a:ext cx="2888704" cy="4648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rgbClr val="00B0F0"/>
                </a:solidFill>
              </a:rPr>
              <a:t>End 2021 IMF $226 Trillion</a:t>
            </a:r>
            <a:endParaRPr lang="en-GB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768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resentationPro_QuarterGlobeWid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448</TotalTime>
  <Words>1334</Words>
  <Application>Microsoft Office PowerPoint</Application>
  <PresentationFormat>On-screen Show (16:9)</PresentationFormat>
  <Paragraphs>217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Arial Black</vt:lpstr>
      <vt:lpstr>Calibri</vt:lpstr>
      <vt:lpstr>Office Theme</vt:lpstr>
      <vt:lpstr>PresentationPro_QuarterGlobeWide</vt:lpstr>
      <vt:lpstr>INTERNATIONAL FINANCE   </vt:lpstr>
      <vt:lpstr>International Markets, Money &amp; Debt</vt:lpstr>
      <vt:lpstr>`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New Future, New Opportunity, New Responsibility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GA Walker</cp:lastModifiedBy>
  <cp:revision>97</cp:revision>
  <dcterms:created xsi:type="dcterms:W3CDTF">2014-10-18T13:21:28Z</dcterms:created>
  <dcterms:modified xsi:type="dcterms:W3CDTF">2023-10-08T19:48:54Z</dcterms:modified>
</cp:coreProperties>
</file>