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Lst>
  <p:notesMasterIdLst>
    <p:notesMasterId r:id="rId79"/>
  </p:notesMasterIdLst>
  <p:handoutMasterIdLst>
    <p:handoutMasterId r:id="rId80"/>
  </p:handoutMasterIdLst>
  <p:sldIdLst>
    <p:sldId id="256" r:id="rId2"/>
    <p:sldId id="1260" r:id="rId3"/>
    <p:sldId id="1264" r:id="rId4"/>
    <p:sldId id="1285" r:id="rId5"/>
    <p:sldId id="1270" r:id="rId6"/>
    <p:sldId id="1271" r:id="rId7"/>
    <p:sldId id="1283" r:id="rId8"/>
    <p:sldId id="1287" r:id="rId9"/>
    <p:sldId id="1286" r:id="rId10"/>
    <p:sldId id="1293" r:id="rId11"/>
    <p:sldId id="1288" r:id="rId12"/>
    <p:sldId id="1297" r:id="rId13"/>
    <p:sldId id="1298" r:id="rId14"/>
    <p:sldId id="1291" r:id="rId15"/>
    <p:sldId id="1292" r:id="rId16"/>
    <p:sldId id="1299" r:id="rId17"/>
    <p:sldId id="1300" r:id="rId18"/>
    <p:sldId id="1301" r:id="rId19"/>
    <p:sldId id="1302" r:id="rId20"/>
    <p:sldId id="1434" r:id="rId21"/>
    <p:sldId id="1303" r:id="rId22"/>
    <p:sldId id="1304" r:id="rId23"/>
    <p:sldId id="582" r:id="rId24"/>
    <p:sldId id="1414" r:id="rId25"/>
    <p:sldId id="1415" r:id="rId26"/>
    <p:sldId id="1416" r:id="rId27"/>
    <p:sldId id="1427" r:id="rId28"/>
    <p:sldId id="1428" r:id="rId29"/>
    <p:sldId id="1429" r:id="rId30"/>
    <p:sldId id="1430" r:id="rId31"/>
    <p:sldId id="1431" r:id="rId32"/>
    <p:sldId id="1432" r:id="rId33"/>
    <p:sldId id="1433" r:id="rId34"/>
    <p:sldId id="1435" r:id="rId35"/>
    <p:sldId id="1436" r:id="rId36"/>
    <p:sldId id="261" r:id="rId37"/>
    <p:sldId id="1439" r:id="rId38"/>
    <p:sldId id="1440" r:id="rId39"/>
    <p:sldId id="1441" r:id="rId40"/>
    <p:sldId id="1442" r:id="rId41"/>
    <p:sldId id="1443" r:id="rId42"/>
    <p:sldId id="492" r:id="rId43"/>
    <p:sldId id="493" r:id="rId44"/>
    <p:sldId id="495" r:id="rId45"/>
    <p:sldId id="1444" r:id="rId46"/>
    <p:sldId id="1445" r:id="rId47"/>
    <p:sldId id="1446" r:id="rId48"/>
    <p:sldId id="1447" r:id="rId49"/>
    <p:sldId id="1448" r:id="rId50"/>
    <p:sldId id="295" r:id="rId51"/>
    <p:sldId id="1451" r:id="rId52"/>
    <p:sldId id="1452" r:id="rId53"/>
    <p:sldId id="1453" r:id="rId54"/>
    <p:sldId id="1454" r:id="rId55"/>
    <p:sldId id="1455" r:id="rId56"/>
    <p:sldId id="1456" r:id="rId57"/>
    <p:sldId id="1457" r:id="rId58"/>
    <p:sldId id="1458" r:id="rId59"/>
    <p:sldId id="1459" r:id="rId60"/>
    <p:sldId id="1470" r:id="rId61"/>
    <p:sldId id="1460" r:id="rId62"/>
    <p:sldId id="1461" r:id="rId63"/>
    <p:sldId id="1462" r:id="rId64"/>
    <p:sldId id="1463" r:id="rId65"/>
    <p:sldId id="1471" r:id="rId66"/>
    <p:sldId id="1472" r:id="rId67"/>
    <p:sldId id="1477" r:id="rId68"/>
    <p:sldId id="1469" r:id="rId69"/>
    <p:sldId id="1437" r:id="rId70"/>
    <p:sldId id="1464" r:id="rId71"/>
    <p:sldId id="1465" r:id="rId72"/>
    <p:sldId id="1466" r:id="rId73"/>
    <p:sldId id="1467" r:id="rId74"/>
    <p:sldId id="1468" r:id="rId75"/>
    <p:sldId id="1473" r:id="rId76"/>
    <p:sldId id="1475" r:id="rId77"/>
    <p:sldId id="1474" r:id="rId78"/>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669"/>
  </p:normalViewPr>
  <p:slideViewPr>
    <p:cSldViewPr>
      <p:cViewPr varScale="1">
        <p:scale>
          <a:sx n="89" d="100"/>
          <a:sy n="89" d="100"/>
        </p:scale>
        <p:origin x="22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fld id="{4D6FE0DF-33CF-5848-9042-F694E32414B1}" type="datetimeFigureOut">
              <a:rPr lang="en-GB"/>
              <a:pPr>
                <a:defRPr/>
              </a:pPr>
              <a:t>22/11/2024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A3CDC5F1-4859-9E47-9C58-51894B1CC69C}" type="slidenum">
              <a:rPr lang="en-GB"/>
              <a:pPr>
                <a:defRPr/>
              </a:pPr>
              <a:t>‹#›</a:t>
            </a:fld>
            <a:endParaRPr lang="en-GB"/>
          </a:p>
        </p:txBody>
      </p:sp>
    </p:spTree>
    <p:extLst>
      <p:ext uri="{BB962C8B-B14F-4D97-AF65-F5344CB8AC3E}">
        <p14:creationId xmlns:p14="http://schemas.microsoft.com/office/powerpoint/2010/main" val="3743805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cs typeface="Arial" charset="0"/>
              </a:defRPr>
            </a:lvl1pPr>
          </a:lstStyle>
          <a:p>
            <a:pPr>
              <a:defRPr/>
            </a:pPr>
            <a:fld id="{68CD26E6-01C3-B14C-A932-7B50588935E6}" type="datetimeFigureOut">
              <a:rPr lang="en-GB"/>
              <a:pPr>
                <a:defRPr/>
              </a:pPr>
              <a:t>22/11/2024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cs typeface="Arial" charset="0"/>
              </a:defRPr>
            </a:lvl1pPr>
          </a:lstStyle>
          <a:p>
            <a:pPr>
              <a:defRPr/>
            </a:pPr>
            <a:fld id="{8CD92E50-70C0-DB4E-9426-DA1382283418}" type="slidenum">
              <a:rPr lang="en-GB"/>
              <a:pPr>
                <a:defRPr/>
              </a:pPr>
              <a:t>‹#›</a:t>
            </a:fld>
            <a:endParaRPr lang="en-GB"/>
          </a:p>
        </p:txBody>
      </p:sp>
    </p:spTree>
    <p:extLst>
      <p:ext uri="{BB962C8B-B14F-4D97-AF65-F5344CB8AC3E}">
        <p14:creationId xmlns:p14="http://schemas.microsoft.com/office/powerpoint/2010/main" val="2555110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26AE01-EB32-704F-A08F-E017F7EDDC95}" type="slidenum">
              <a:rPr lang="en-GB" sz="1200">
                <a:latin typeface="Calibri" charset="0"/>
              </a:rPr>
              <a:pPr eaLnBrk="1" hangingPunct="1"/>
              <a:t>1</a:t>
            </a:fld>
            <a:endParaRPr lang="en-GB" sz="1200">
              <a:latin typeface="Calibri" charset="0"/>
            </a:endParaRPr>
          </a:p>
        </p:txBody>
      </p:sp>
    </p:spTree>
    <p:extLst>
      <p:ext uri="{BB962C8B-B14F-4D97-AF65-F5344CB8AC3E}">
        <p14:creationId xmlns:p14="http://schemas.microsoft.com/office/powerpoint/2010/main" val="219224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A729A6-4442-B743-96A9-B9771D9BD2C0}" type="slidenum">
              <a:rPr lang="el-GR" altLang="el-GR" smtClean="0"/>
              <a:pPr>
                <a:defRPr/>
              </a:pPr>
              <a:t>43</a:t>
            </a:fld>
            <a:endParaRPr lang="el-GR" altLang="el-GR"/>
          </a:p>
        </p:txBody>
      </p:sp>
    </p:spTree>
    <p:extLst>
      <p:ext uri="{BB962C8B-B14F-4D97-AF65-F5344CB8AC3E}">
        <p14:creationId xmlns:p14="http://schemas.microsoft.com/office/powerpoint/2010/main" val="9337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A729A6-4442-B743-96A9-B9771D9BD2C0}" type="slidenum">
              <a:rPr lang="el-GR" altLang="el-GR" smtClean="0"/>
              <a:pPr>
                <a:defRPr/>
              </a:pPr>
              <a:t>44</a:t>
            </a:fld>
            <a:endParaRPr lang="el-GR" altLang="el-GR"/>
          </a:p>
        </p:txBody>
      </p:sp>
    </p:spTree>
    <p:extLst>
      <p:ext uri="{BB962C8B-B14F-4D97-AF65-F5344CB8AC3E}">
        <p14:creationId xmlns:p14="http://schemas.microsoft.com/office/powerpoint/2010/main" val="286901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45</a:t>
            </a:fld>
            <a:endParaRPr lang="en-GB"/>
          </a:p>
        </p:txBody>
      </p:sp>
    </p:spTree>
    <p:extLst>
      <p:ext uri="{BB962C8B-B14F-4D97-AF65-F5344CB8AC3E}">
        <p14:creationId xmlns:p14="http://schemas.microsoft.com/office/powerpoint/2010/main" val="1185209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46</a:t>
            </a:fld>
            <a:endParaRPr lang="en-GB"/>
          </a:p>
        </p:txBody>
      </p:sp>
    </p:spTree>
    <p:extLst>
      <p:ext uri="{BB962C8B-B14F-4D97-AF65-F5344CB8AC3E}">
        <p14:creationId xmlns:p14="http://schemas.microsoft.com/office/powerpoint/2010/main" val="293433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47</a:t>
            </a:fld>
            <a:endParaRPr lang="en-GB"/>
          </a:p>
        </p:txBody>
      </p:sp>
    </p:spTree>
    <p:extLst>
      <p:ext uri="{BB962C8B-B14F-4D97-AF65-F5344CB8AC3E}">
        <p14:creationId xmlns:p14="http://schemas.microsoft.com/office/powerpoint/2010/main" val="303762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48</a:t>
            </a:fld>
            <a:endParaRPr lang="en-GB"/>
          </a:p>
        </p:txBody>
      </p:sp>
    </p:spTree>
    <p:extLst>
      <p:ext uri="{BB962C8B-B14F-4D97-AF65-F5344CB8AC3E}">
        <p14:creationId xmlns:p14="http://schemas.microsoft.com/office/powerpoint/2010/main" val="221841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49</a:t>
            </a:fld>
            <a:endParaRPr lang="en-GB"/>
          </a:p>
        </p:txBody>
      </p:sp>
    </p:spTree>
    <p:extLst>
      <p:ext uri="{BB962C8B-B14F-4D97-AF65-F5344CB8AC3E}">
        <p14:creationId xmlns:p14="http://schemas.microsoft.com/office/powerpoint/2010/main" val="203859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50</a:t>
            </a:fld>
            <a:endParaRPr lang="en-GB"/>
          </a:p>
        </p:txBody>
      </p:sp>
    </p:spTree>
    <p:extLst>
      <p:ext uri="{BB962C8B-B14F-4D97-AF65-F5344CB8AC3E}">
        <p14:creationId xmlns:p14="http://schemas.microsoft.com/office/powerpoint/2010/main" val="104879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60</a:t>
            </a:fld>
            <a:endParaRPr lang="en-GB"/>
          </a:p>
        </p:txBody>
      </p:sp>
    </p:spTree>
    <p:extLst>
      <p:ext uri="{BB962C8B-B14F-4D97-AF65-F5344CB8AC3E}">
        <p14:creationId xmlns:p14="http://schemas.microsoft.com/office/powerpoint/2010/main" val="2995801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61</a:t>
            </a:fld>
            <a:endParaRPr lang="en-GB"/>
          </a:p>
        </p:txBody>
      </p:sp>
    </p:spTree>
    <p:extLst>
      <p:ext uri="{BB962C8B-B14F-4D97-AF65-F5344CB8AC3E}">
        <p14:creationId xmlns:p14="http://schemas.microsoft.com/office/powerpoint/2010/main" val="177144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8</a:t>
            </a:fld>
            <a:endParaRPr lang="en-GB"/>
          </a:p>
        </p:txBody>
      </p:sp>
    </p:spTree>
    <p:extLst>
      <p:ext uri="{BB962C8B-B14F-4D97-AF65-F5344CB8AC3E}">
        <p14:creationId xmlns:p14="http://schemas.microsoft.com/office/powerpoint/2010/main" val="118079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62</a:t>
            </a:fld>
            <a:endParaRPr lang="en-GB"/>
          </a:p>
        </p:txBody>
      </p:sp>
    </p:spTree>
    <p:extLst>
      <p:ext uri="{BB962C8B-B14F-4D97-AF65-F5344CB8AC3E}">
        <p14:creationId xmlns:p14="http://schemas.microsoft.com/office/powerpoint/2010/main" val="3967263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Epic Games v apple</a:t>
            </a:r>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64</a:t>
            </a:fld>
            <a:endParaRPr lang="en-GB"/>
          </a:p>
        </p:txBody>
      </p:sp>
    </p:spTree>
    <p:extLst>
      <p:ext uri="{BB962C8B-B14F-4D97-AF65-F5344CB8AC3E}">
        <p14:creationId xmlns:p14="http://schemas.microsoft.com/office/powerpoint/2010/main" val="239106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67</a:t>
            </a:fld>
            <a:endParaRPr lang="en-GB"/>
          </a:p>
        </p:txBody>
      </p:sp>
    </p:spTree>
    <p:extLst>
      <p:ext uri="{BB962C8B-B14F-4D97-AF65-F5344CB8AC3E}">
        <p14:creationId xmlns:p14="http://schemas.microsoft.com/office/powerpoint/2010/main" val="206228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68</a:t>
            </a:fld>
            <a:endParaRPr lang="en-GB"/>
          </a:p>
        </p:txBody>
      </p:sp>
    </p:spTree>
    <p:extLst>
      <p:ext uri="{BB962C8B-B14F-4D97-AF65-F5344CB8AC3E}">
        <p14:creationId xmlns:p14="http://schemas.microsoft.com/office/powerpoint/2010/main" val="382036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127FA6-249E-294A-A45A-1BE2B1E4E1FE}" type="slidenum">
              <a:rPr lang="en-US" smtClean="0"/>
              <a:t>26</a:t>
            </a:fld>
            <a:endParaRPr lang="en-US"/>
          </a:p>
        </p:txBody>
      </p:sp>
    </p:spTree>
    <p:extLst>
      <p:ext uri="{BB962C8B-B14F-4D97-AF65-F5344CB8AC3E}">
        <p14:creationId xmlns:p14="http://schemas.microsoft.com/office/powerpoint/2010/main" val="249788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29</a:t>
            </a:fld>
            <a:endParaRPr lang="en-GB"/>
          </a:p>
        </p:txBody>
      </p:sp>
    </p:spTree>
    <p:extLst>
      <p:ext uri="{BB962C8B-B14F-4D97-AF65-F5344CB8AC3E}">
        <p14:creationId xmlns:p14="http://schemas.microsoft.com/office/powerpoint/2010/main" val="164085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31</a:t>
            </a:fld>
            <a:endParaRPr lang="en-GB"/>
          </a:p>
        </p:txBody>
      </p:sp>
    </p:spTree>
    <p:extLst>
      <p:ext uri="{BB962C8B-B14F-4D97-AF65-F5344CB8AC3E}">
        <p14:creationId xmlns:p14="http://schemas.microsoft.com/office/powerpoint/2010/main" val="122611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32</a:t>
            </a:fld>
            <a:endParaRPr lang="en-GB"/>
          </a:p>
        </p:txBody>
      </p:sp>
    </p:spTree>
    <p:extLst>
      <p:ext uri="{BB962C8B-B14F-4D97-AF65-F5344CB8AC3E}">
        <p14:creationId xmlns:p14="http://schemas.microsoft.com/office/powerpoint/2010/main" val="416796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33</a:t>
            </a:fld>
            <a:endParaRPr lang="en-GB"/>
          </a:p>
        </p:txBody>
      </p:sp>
    </p:spTree>
    <p:extLst>
      <p:ext uri="{BB962C8B-B14F-4D97-AF65-F5344CB8AC3E}">
        <p14:creationId xmlns:p14="http://schemas.microsoft.com/office/powerpoint/2010/main" val="517562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36</a:t>
            </a:fld>
            <a:endParaRPr lang="en-GB"/>
          </a:p>
        </p:txBody>
      </p:sp>
    </p:spTree>
    <p:extLst>
      <p:ext uri="{BB962C8B-B14F-4D97-AF65-F5344CB8AC3E}">
        <p14:creationId xmlns:p14="http://schemas.microsoft.com/office/powerpoint/2010/main" val="444433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A729A6-4442-B743-96A9-B9771D9BD2C0}" type="slidenum">
              <a:rPr lang="el-GR" altLang="el-GR" smtClean="0"/>
              <a:pPr>
                <a:defRPr/>
              </a:pPr>
              <a:t>42</a:t>
            </a:fld>
            <a:endParaRPr lang="el-GR" altLang="el-GR"/>
          </a:p>
        </p:txBody>
      </p:sp>
    </p:spTree>
    <p:extLst>
      <p:ext uri="{BB962C8B-B14F-4D97-AF65-F5344CB8AC3E}">
        <p14:creationId xmlns:p14="http://schemas.microsoft.com/office/powerpoint/2010/main" val="352370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81CC913-BE65-8E4D-B577-24744AFACE97}"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350419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20EA1C1-EB5D-274A-9350-88DEFE82D6C3}" type="datetime1">
              <a:rPr lang="en-GB" smtClean="0"/>
              <a:t>22/11/2024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297244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04ED9B1-FE26-DD44-9606-1142C32AB2D0}"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22527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1AF2B57-2BA8-3E43-8B20-6401139C7492}"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1969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CBE7ADD-3E8E-8B48-9B6E-CA4998CC79EA}"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057282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D1A20444-3528-7742-A159-41C6C1A2B75B}" type="datetime1">
              <a:rPr lang="en-GB" smtClean="0"/>
              <a:t>22/11/2024</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1864660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4F298867-588F-7B4A-8B05-6B6A17205667}" type="datetime1">
              <a:rPr lang="en-GB" smtClean="0"/>
              <a:t>22/11/2024</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2827683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F3F3101-BC3F-C444-A5EA-6533F7B4C4E6}"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729C901-CE44-8042-A932-48AB3062A242}" type="slidenum">
              <a:rPr lang="en-GB" smtClean="0"/>
              <a:pPr>
                <a:defRPr/>
              </a:pPr>
              <a:t>‹#›</a:t>
            </a:fld>
            <a:endParaRPr lang="en-GB"/>
          </a:p>
        </p:txBody>
      </p:sp>
    </p:spTree>
    <p:extLst>
      <p:ext uri="{BB962C8B-B14F-4D97-AF65-F5344CB8AC3E}">
        <p14:creationId xmlns:p14="http://schemas.microsoft.com/office/powerpoint/2010/main" val="100897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ABC757D-E5A2-9543-94B7-B3711C79C2A0}"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4893455-F298-1545-BA21-ED34614ADB48}" type="slidenum">
              <a:rPr lang="en-GB" smtClean="0"/>
              <a:pPr>
                <a:defRPr/>
              </a:pPr>
              <a:t>‹#›</a:t>
            </a:fld>
            <a:endParaRPr lang="en-GB"/>
          </a:p>
        </p:txBody>
      </p:sp>
    </p:spTree>
    <p:extLst>
      <p:ext uri="{BB962C8B-B14F-4D97-AF65-F5344CB8AC3E}">
        <p14:creationId xmlns:p14="http://schemas.microsoft.com/office/powerpoint/2010/main" val="404025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8F487B92-C9B7-B649-A33D-0EEF2112F874}"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0B8205E-D760-274E-ABF0-20625064C15C}" type="slidenum">
              <a:rPr lang="en-GB" smtClean="0"/>
              <a:pPr>
                <a:defRPr/>
              </a:pPr>
              <a:t>‹#›</a:t>
            </a:fld>
            <a:endParaRPr lang="en-GB"/>
          </a:p>
        </p:txBody>
      </p:sp>
    </p:spTree>
    <p:extLst>
      <p:ext uri="{BB962C8B-B14F-4D97-AF65-F5344CB8AC3E}">
        <p14:creationId xmlns:p14="http://schemas.microsoft.com/office/powerpoint/2010/main" val="351713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D0EC1F8-5FE8-5847-861E-C2C5F96C3CD4}" type="datetime1">
              <a:rPr lang="en-GB" smtClean="0"/>
              <a:t>22/11/2024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77D615A-6FC5-8E4E-AC5B-FE53F0F166D4}" type="slidenum">
              <a:rPr lang="en-GB" smtClean="0"/>
              <a:pPr>
                <a:defRPr/>
              </a:pPr>
              <a:t>‹#›</a:t>
            </a:fld>
            <a:endParaRPr lang="en-GB"/>
          </a:p>
        </p:txBody>
      </p:sp>
    </p:spTree>
    <p:extLst>
      <p:ext uri="{BB962C8B-B14F-4D97-AF65-F5344CB8AC3E}">
        <p14:creationId xmlns:p14="http://schemas.microsoft.com/office/powerpoint/2010/main" val="398942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517173B-DB79-5E45-8ACC-2907C97F1217}" type="datetime1">
              <a:rPr lang="en-GB" smtClean="0"/>
              <a:t>22/11/2024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6FC196D-C923-1B43-9ADF-096D7B08AD4F}" type="slidenum">
              <a:rPr lang="en-GB" smtClean="0"/>
              <a:pPr>
                <a:defRPr/>
              </a:pPr>
              <a:t>‹#›</a:t>
            </a:fld>
            <a:endParaRPr lang="en-GB"/>
          </a:p>
        </p:txBody>
      </p:sp>
    </p:spTree>
    <p:extLst>
      <p:ext uri="{BB962C8B-B14F-4D97-AF65-F5344CB8AC3E}">
        <p14:creationId xmlns:p14="http://schemas.microsoft.com/office/powerpoint/2010/main" val="258037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CFDE6AC-6A2F-634E-9A0A-94B59C20AD78}" type="datetime1">
              <a:rPr lang="en-GB" smtClean="0"/>
              <a:t>22/11/2024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CCA09AE4-780D-1D49-A091-FB75249E2D53}" type="slidenum">
              <a:rPr lang="en-GB" smtClean="0"/>
              <a:pPr>
                <a:defRPr/>
              </a:pPr>
              <a:t>‹#›</a:t>
            </a:fld>
            <a:endParaRPr lang="en-GB"/>
          </a:p>
        </p:txBody>
      </p:sp>
    </p:spTree>
    <p:extLst>
      <p:ext uri="{BB962C8B-B14F-4D97-AF65-F5344CB8AC3E}">
        <p14:creationId xmlns:p14="http://schemas.microsoft.com/office/powerpoint/2010/main" val="38914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A2CFF3F1-51C0-724B-8F10-5FF0879A8770}" type="datetime1">
              <a:rPr lang="en-GB" smtClean="0"/>
              <a:t>22/11/2024</a:t>
            </a:fld>
            <a:endParaRPr lang="en-GB"/>
          </a:p>
        </p:txBody>
      </p:sp>
      <p:sp>
        <p:nvSpPr>
          <p:cNvPr id="5" name="Footer Placeholder 3"/>
          <p:cNvSpPr>
            <a:spLocks noGrp="1"/>
          </p:cNvSpPr>
          <p:nvPr>
            <p:ph type="ftr" sz="quarter" idx="11"/>
          </p:nvPr>
        </p:nvSpPr>
        <p:spPr/>
        <p:txBody>
          <a:bodyPr/>
          <a:lstStyle/>
          <a:p>
            <a:pPr>
              <a:defRPr/>
            </a:pPr>
            <a:endParaRPr lang="en-GB"/>
          </a:p>
        </p:txBody>
      </p:sp>
      <p:sp>
        <p:nvSpPr>
          <p:cNvPr id="6" name="Slide Number Placeholder 4"/>
          <p:cNvSpPr>
            <a:spLocks noGrp="1"/>
          </p:cNvSpPr>
          <p:nvPr>
            <p:ph type="sldNum" sz="quarter" idx="12"/>
          </p:nvPr>
        </p:nvSpPr>
        <p:spPr/>
        <p:txBody>
          <a:bodyPr/>
          <a:lstStyle/>
          <a:p>
            <a:pPr>
              <a:defRPr/>
            </a:pPr>
            <a:fld id="{FA3B001E-CC1A-0C47-9494-79FC588B5EE4}" type="slidenum">
              <a:rPr lang="en-GB" smtClean="0"/>
              <a:pPr>
                <a:defRPr/>
              </a:pPr>
              <a:t>‹#›</a:t>
            </a:fld>
            <a:endParaRPr lang="en-GB"/>
          </a:p>
        </p:txBody>
      </p:sp>
    </p:spTree>
    <p:extLst>
      <p:ext uri="{BB962C8B-B14F-4D97-AF65-F5344CB8AC3E}">
        <p14:creationId xmlns:p14="http://schemas.microsoft.com/office/powerpoint/2010/main" val="362939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C43765BD-13BE-F04A-BAB2-A118A3D8885B}" type="datetime1">
              <a:rPr lang="en-GB" smtClean="0"/>
              <a:t>22/11/2024</a:t>
            </a:fld>
            <a:endParaRPr lang="en-GB"/>
          </a:p>
        </p:txBody>
      </p:sp>
      <p:sp>
        <p:nvSpPr>
          <p:cNvPr id="5" name="Footer Placeholder 2"/>
          <p:cNvSpPr>
            <a:spLocks noGrp="1"/>
          </p:cNvSpPr>
          <p:nvPr>
            <p:ph type="ftr" sz="quarter" idx="11"/>
          </p:nvPr>
        </p:nvSpPr>
        <p:spPr/>
        <p:txBody>
          <a:bodyPr/>
          <a:lstStyle/>
          <a:p>
            <a:pPr>
              <a:defRPr/>
            </a:pPr>
            <a:endParaRPr lang="en-GB"/>
          </a:p>
        </p:txBody>
      </p:sp>
      <p:sp>
        <p:nvSpPr>
          <p:cNvPr id="6" name="Slide Number Placeholder 3"/>
          <p:cNvSpPr>
            <a:spLocks noGrp="1"/>
          </p:cNvSpPr>
          <p:nvPr>
            <p:ph type="sldNum" sz="quarter" idx="12"/>
          </p:nvPr>
        </p:nvSpPr>
        <p:spPr/>
        <p:txBody>
          <a:bodyPr/>
          <a:lstStyle/>
          <a:p>
            <a:pPr>
              <a:defRPr/>
            </a:pPr>
            <a:fld id="{CE0A1124-D10A-B843-AD62-8814F18FEC1E}" type="slidenum">
              <a:rPr lang="en-GB" smtClean="0"/>
              <a:pPr>
                <a:defRPr/>
              </a:pPr>
              <a:t>‹#›</a:t>
            </a:fld>
            <a:endParaRPr lang="en-GB"/>
          </a:p>
        </p:txBody>
      </p:sp>
    </p:spTree>
    <p:extLst>
      <p:ext uri="{BB962C8B-B14F-4D97-AF65-F5344CB8AC3E}">
        <p14:creationId xmlns:p14="http://schemas.microsoft.com/office/powerpoint/2010/main" val="80862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11AC9774-DDC4-254C-B618-B28F7EDAFDE3}" type="datetime1">
              <a:rPr lang="en-GB" smtClean="0"/>
              <a:t>22/11/2024</a:t>
            </a:fld>
            <a:endParaRPr lang="en-GB"/>
          </a:p>
        </p:txBody>
      </p:sp>
      <p:sp>
        <p:nvSpPr>
          <p:cNvPr id="5" name="Footer Placeholder 5"/>
          <p:cNvSpPr>
            <a:spLocks noGrp="1"/>
          </p:cNvSpPr>
          <p:nvPr>
            <p:ph type="ftr" sz="quarter" idx="11"/>
          </p:nvPr>
        </p:nvSpPr>
        <p:spPr/>
        <p:txBody>
          <a:bodyPr/>
          <a:lstStyle/>
          <a:p>
            <a:pPr>
              <a:defRPr/>
            </a:pPr>
            <a:endParaRPr lang="en-GB"/>
          </a:p>
        </p:txBody>
      </p:sp>
      <p:sp>
        <p:nvSpPr>
          <p:cNvPr id="6"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98064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6ADEA4F-4FD8-EB48-B2B2-07C8C9F6D17F}" type="datetime1">
              <a:rPr lang="en-GB" smtClean="0"/>
              <a:t>22/11/2024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B329FB1-B9CE-BC4D-B894-47C56303E912}" type="slidenum">
              <a:rPr lang="en-GB" smtClean="0"/>
              <a:pPr>
                <a:defRPr/>
              </a:pPr>
              <a:t>‹#›</a:t>
            </a:fld>
            <a:endParaRPr lang="en-GB"/>
          </a:p>
        </p:txBody>
      </p:sp>
    </p:spTree>
    <p:extLst>
      <p:ext uri="{BB962C8B-B14F-4D97-AF65-F5344CB8AC3E}">
        <p14:creationId xmlns:p14="http://schemas.microsoft.com/office/powerpoint/2010/main" val="148851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2BF3182A-7110-E947-A68B-CEC7AFFBA55D}" type="datetime1">
              <a:rPr lang="en-GB" smtClean="0"/>
              <a:t>22/11/2024</a:t>
            </a:fld>
            <a:endParaRPr lang="en-GB"/>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GB"/>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694464048"/>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ec.europa.eu/commission/presscorner/detail/en/IP_17_122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europa.eu/rapid/press-release_IP-17-1784_en.ht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c.europa.eu/commission/presscorner/detail/en/ip_22_777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c.europa.eu/commission/presscorner/detail/es/ip_21_3143"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justice.gov/opa/pr/justice-department-sues-google-monopolizing-digital-advertising-technologi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uropa.eu/rapid/press-release_IP-18-4581_en.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justice.gov/atr/case-document/file/1536456/download"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theguardian.com/technology/2024/nov/19/us-doj-sell-chrome-browser-ai-android"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ec.europa.eu/commission/presscorner/detail/en/ip_20_107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ec.europa.eu/commission/presscorner/detail/en/ip_23_1217"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p:txBody>
          <a:bodyPr>
            <a:normAutofit fontScale="90000"/>
          </a:bodyPr>
          <a:lstStyle/>
          <a:p>
            <a:pPr eaLnBrk="1" hangingPunct="1"/>
            <a:r>
              <a:rPr lang="en-GB" dirty="0">
                <a:latin typeface="Trebuchet MS" charset="0"/>
              </a:rPr>
              <a:t>Competition Law in the Digital Era </a:t>
            </a:r>
          </a:p>
        </p:txBody>
      </p:sp>
      <p:sp>
        <p:nvSpPr>
          <p:cNvPr id="27650" name="Subtitle 2"/>
          <p:cNvSpPr>
            <a:spLocks noGrp="1"/>
          </p:cNvSpPr>
          <p:nvPr>
            <p:ph type="subTitle" idx="1"/>
          </p:nvPr>
        </p:nvSpPr>
        <p:spPr/>
        <p:txBody>
          <a:bodyPr>
            <a:normAutofit fontScale="92500" lnSpcReduction="20000"/>
          </a:bodyPr>
          <a:lstStyle/>
          <a:p>
            <a:pPr marL="63500" eaLnBrk="1" hangingPunct="1"/>
            <a:r>
              <a:rPr lang="en-GB" sz="3200" b="1" dirty="0">
                <a:latin typeface="Georgia" charset="0"/>
              </a:rPr>
              <a:t>Seminar 3: abuses in digital markets</a:t>
            </a:r>
          </a:p>
        </p:txBody>
      </p:sp>
      <p:sp>
        <p:nvSpPr>
          <p:cNvPr id="2" name="Slide Number Placeholder 1">
            <a:extLst>
              <a:ext uri="{FF2B5EF4-FFF2-40B4-BE49-F238E27FC236}">
                <a16:creationId xmlns:a16="http://schemas.microsoft.com/office/drawing/2014/main" id="{97C5B9D9-C980-3C58-6F00-2D3A67D257B7}"/>
              </a:ext>
            </a:extLst>
          </p:cNvPr>
          <p:cNvSpPr>
            <a:spLocks noGrp="1"/>
          </p:cNvSpPr>
          <p:nvPr>
            <p:ph type="sldNum" sz="quarter" idx="12"/>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21E590-A0E9-C123-AC56-C7DC80A9DAF6}"/>
              </a:ext>
            </a:extLst>
          </p:cNvPr>
          <p:cNvSpPr>
            <a:spLocks noGrp="1"/>
          </p:cNvSpPr>
          <p:nvPr>
            <p:ph type="title"/>
          </p:nvPr>
        </p:nvSpPr>
        <p:spPr/>
        <p:txBody>
          <a:bodyPr/>
          <a:lstStyle/>
          <a:p>
            <a:r>
              <a:rPr lang="en-US" dirty="0"/>
              <a:t>E-commerce</a:t>
            </a:r>
          </a:p>
        </p:txBody>
      </p:sp>
      <p:sp>
        <p:nvSpPr>
          <p:cNvPr id="6" name="Content Placeholder 5">
            <a:extLst>
              <a:ext uri="{FF2B5EF4-FFF2-40B4-BE49-F238E27FC236}">
                <a16:creationId xmlns:a16="http://schemas.microsoft.com/office/drawing/2014/main" id="{CED40C75-A021-0567-8971-EF0326081B80}"/>
              </a:ext>
            </a:extLst>
          </p:cNvPr>
          <p:cNvSpPr>
            <a:spLocks noGrp="1"/>
          </p:cNvSpPr>
          <p:nvPr>
            <p:ph sz="half" idx="1"/>
          </p:nvPr>
        </p:nvSpPr>
        <p:spPr>
          <a:xfrm>
            <a:off x="395536" y="2060576"/>
            <a:ext cx="3730277" cy="4195763"/>
          </a:xfrm>
        </p:spPr>
        <p:txBody>
          <a:bodyPr/>
          <a:lstStyle/>
          <a:p>
            <a:r>
              <a:rPr lang="en-US" sz="2000" dirty="0"/>
              <a:t>Benefits</a:t>
            </a:r>
          </a:p>
          <a:p>
            <a:pPr lvl="1"/>
            <a:r>
              <a:rPr lang="en-US" sz="1800" dirty="0"/>
              <a:t>Convenience</a:t>
            </a:r>
          </a:p>
          <a:p>
            <a:pPr lvl="1"/>
            <a:r>
              <a:rPr lang="en-US" sz="1800" dirty="0"/>
              <a:t>Shopping 24/7</a:t>
            </a:r>
          </a:p>
          <a:p>
            <a:pPr lvl="1"/>
            <a:r>
              <a:rPr lang="en-US" sz="1800" dirty="0"/>
              <a:t>Increased choice</a:t>
            </a:r>
          </a:p>
          <a:p>
            <a:pPr lvl="1"/>
            <a:r>
              <a:rPr lang="en-US" sz="1800" dirty="0"/>
              <a:t>Price transparency</a:t>
            </a:r>
          </a:p>
          <a:p>
            <a:pPr lvl="1"/>
            <a:r>
              <a:rPr lang="en-US" sz="1800" dirty="0"/>
              <a:t>Increased price competition </a:t>
            </a:r>
          </a:p>
        </p:txBody>
      </p:sp>
      <p:sp>
        <p:nvSpPr>
          <p:cNvPr id="7" name="Content Placeholder 6">
            <a:extLst>
              <a:ext uri="{FF2B5EF4-FFF2-40B4-BE49-F238E27FC236}">
                <a16:creationId xmlns:a16="http://schemas.microsoft.com/office/drawing/2014/main" id="{1EFFB435-C88C-586D-794D-E5B7B33E4CB5}"/>
              </a:ext>
            </a:extLst>
          </p:cNvPr>
          <p:cNvSpPr>
            <a:spLocks noGrp="1"/>
          </p:cNvSpPr>
          <p:nvPr>
            <p:ph sz="half" idx="2"/>
          </p:nvPr>
        </p:nvSpPr>
        <p:spPr/>
        <p:txBody>
          <a:bodyPr/>
          <a:lstStyle/>
          <a:p>
            <a:r>
              <a:rPr lang="en-US" dirty="0"/>
              <a:t>Challenges – Suppliers</a:t>
            </a:r>
          </a:p>
          <a:p>
            <a:pPr lvl="1"/>
            <a:r>
              <a:rPr lang="en-US" dirty="0"/>
              <a:t>Brand awareness – coherence</a:t>
            </a:r>
          </a:p>
          <a:p>
            <a:pPr lvl="1"/>
            <a:r>
              <a:rPr lang="en-US" dirty="0"/>
              <a:t>Free reding concerns</a:t>
            </a:r>
          </a:p>
          <a:p>
            <a:pPr marL="457207" lvl="1" indent="0">
              <a:buNone/>
            </a:pPr>
            <a:endParaRPr lang="en-US" dirty="0"/>
          </a:p>
          <a:p>
            <a:pPr marL="342906" lvl="1" indent="-342906"/>
            <a:r>
              <a:rPr lang="en-US" sz="1800" dirty="0"/>
              <a:t>Authorities</a:t>
            </a:r>
          </a:p>
          <a:p>
            <a:pPr marL="742964" lvl="2" indent="-342906"/>
            <a:r>
              <a:rPr lang="en-US" sz="1600" dirty="0"/>
              <a:t>New forms of business practices </a:t>
            </a:r>
            <a:r>
              <a:rPr lang="en-US" sz="1600" dirty="0">
                <a:sym typeface="Wingdings" pitchFamily="2" charset="2"/>
              </a:rPr>
              <a:t> anticompetitive? </a:t>
            </a:r>
            <a:endParaRPr lang="en-US" sz="1600" dirty="0"/>
          </a:p>
        </p:txBody>
      </p:sp>
      <p:sp>
        <p:nvSpPr>
          <p:cNvPr id="4" name="Slide Number Placeholder 3">
            <a:extLst>
              <a:ext uri="{FF2B5EF4-FFF2-40B4-BE49-F238E27FC236}">
                <a16:creationId xmlns:a16="http://schemas.microsoft.com/office/drawing/2014/main" id="{416DDA7F-5D8E-7C9B-FF69-44A7F2BC094A}"/>
              </a:ext>
            </a:extLst>
          </p:cNvPr>
          <p:cNvSpPr>
            <a:spLocks noGrp="1"/>
          </p:cNvSpPr>
          <p:nvPr>
            <p:ph type="sldNum" sz="quarter" idx="12"/>
          </p:nvPr>
        </p:nvSpPr>
        <p:spPr/>
        <p:txBody>
          <a:bodyPr/>
          <a:lstStyle/>
          <a:p>
            <a:pPr>
              <a:defRPr/>
            </a:pPr>
            <a:fld id="{C0B8205E-D760-274E-ABF0-20625064C15C}" type="slidenum">
              <a:rPr lang="en-GB" smtClean="0"/>
              <a:pPr>
                <a:defRPr/>
              </a:pPr>
              <a:t>10</a:t>
            </a:fld>
            <a:endParaRPr lang="en-GB"/>
          </a:p>
        </p:txBody>
      </p:sp>
    </p:spTree>
    <p:extLst>
      <p:ext uri="{BB962C8B-B14F-4D97-AF65-F5344CB8AC3E}">
        <p14:creationId xmlns:p14="http://schemas.microsoft.com/office/powerpoint/2010/main" val="1579184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DDDC-508D-DAE0-458D-8F3E0B6D4CA9}"/>
              </a:ext>
            </a:extLst>
          </p:cNvPr>
          <p:cNvSpPr>
            <a:spLocks noGrp="1"/>
          </p:cNvSpPr>
          <p:nvPr>
            <p:ph type="title"/>
          </p:nvPr>
        </p:nvSpPr>
        <p:spPr/>
        <p:txBody>
          <a:bodyPr/>
          <a:lstStyle/>
          <a:p>
            <a:br>
              <a:rPr lang="en-US" sz="3600" dirty="0"/>
            </a:br>
            <a:r>
              <a:rPr lang="en-US" sz="3600" dirty="0"/>
              <a:t>New Business Conduct</a:t>
            </a:r>
          </a:p>
        </p:txBody>
      </p:sp>
      <p:sp>
        <p:nvSpPr>
          <p:cNvPr id="3" name="Content Placeholder 2">
            <a:extLst>
              <a:ext uri="{FF2B5EF4-FFF2-40B4-BE49-F238E27FC236}">
                <a16:creationId xmlns:a16="http://schemas.microsoft.com/office/drawing/2014/main" id="{268EDE6F-2A9C-8711-9AEF-8618BB0CDF5F}"/>
              </a:ext>
            </a:extLst>
          </p:cNvPr>
          <p:cNvSpPr>
            <a:spLocks noGrp="1"/>
          </p:cNvSpPr>
          <p:nvPr>
            <p:ph idx="1"/>
          </p:nvPr>
        </p:nvSpPr>
        <p:spPr/>
        <p:txBody>
          <a:bodyPr/>
          <a:lstStyle/>
          <a:p>
            <a:r>
              <a:rPr lang="en-US" dirty="0"/>
              <a:t>Increased monitoring of RPM</a:t>
            </a:r>
          </a:p>
          <a:p>
            <a:r>
              <a:rPr lang="en-US" dirty="0"/>
              <a:t>Dual distribution</a:t>
            </a:r>
          </a:p>
          <a:p>
            <a:r>
              <a:rPr lang="en-US" dirty="0"/>
              <a:t>Dual pricing – no longer a hardcore restriction</a:t>
            </a:r>
          </a:p>
          <a:p>
            <a:r>
              <a:rPr lang="en-US" dirty="0"/>
              <a:t>Parity obligations/MFNs</a:t>
            </a:r>
          </a:p>
          <a:p>
            <a:r>
              <a:rPr lang="en-US" dirty="0"/>
              <a:t>Platform bans and other online sales restrictions</a:t>
            </a:r>
          </a:p>
          <a:p>
            <a:endParaRPr lang="en-US" dirty="0"/>
          </a:p>
        </p:txBody>
      </p:sp>
      <p:sp>
        <p:nvSpPr>
          <p:cNvPr id="4" name="Slide Number Placeholder 3">
            <a:extLst>
              <a:ext uri="{FF2B5EF4-FFF2-40B4-BE49-F238E27FC236}">
                <a16:creationId xmlns:a16="http://schemas.microsoft.com/office/drawing/2014/main" id="{7BB92A55-AA74-3D3E-1F2A-DD6B5EE26B84}"/>
              </a:ext>
            </a:extLst>
          </p:cNvPr>
          <p:cNvSpPr>
            <a:spLocks noGrp="1"/>
          </p:cNvSpPr>
          <p:nvPr>
            <p:ph type="sldNum" sz="quarter" idx="12"/>
          </p:nvPr>
        </p:nvSpPr>
        <p:spPr/>
        <p:txBody>
          <a:bodyPr/>
          <a:lstStyle/>
          <a:p>
            <a:pPr>
              <a:defRPr/>
            </a:pPr>
            <a:fld id="{C0B8205E-D760-274E-ABF0-20625064C15C}" type="slidenum">
              <a:rPr lang="en-GB" smtClean="0"/>
              <a:pPr>
                <a:defRPr/>
              </a:pPr>
              <a:t>11</a:t>
            </a:fld>
            <a:endParaRPr lang="en-GB"/>
          </a:p>
        </p:txBody>
      </p:sp>
    </p:spTree>
    <p:extLst>
      <p:ext uri="{BB962C8B-B14F-4D97-AF65-F5344CB8AC3E}">
        <p14:creationId xmlns:p14="http://schemas.microsoft.com/office/powerpoint/2010/main" val="3928948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E63-0BDE-1D7C-A138-0071E156582C}"/>
              </a:ext>
            </a:extLst>
          </p:cNvPr>
          <p:cNvSpPr>
            <a:spLocks noGrp="1"/>
          </p:cNvSpPr>
          <p:nvPr>
            <p:ph type="title"/>
          </p:nvPr>
        </p:nvSpPr>
        <p:spPr/>
        <p:txBody>
          <a:bodyPr/>
          <a:lstStyle/>
          <a:p>
            <a:r>
              <a:rPr lang="en-US" dirty="0"/>
              <a:t>Online Sales Bans</a:t>
            </a:r>
          </a:p>
        </p:txBody>
      </p:sp>
      <p:sp>
        <p:nvSpPr>
          <p:cNvPr id="3" name="Content Placeholder 2">
            <a:extLst>
              <a:ext uri="{FF2B5EF4-FFF2-40B4-BE49-F238E27FC236}">
                <a16:creationId xmlns:a16="http://schemas.microsoft.com/office/drawing/2014/main" id="{D5C138BA-947A-8715-7108-84E007722F1B}"/>
              </a:ext>
            </a:extLst>
          </p:cNvPr>
          <p:cNvSpPr>
            <a:spLocks noGrp="1"/>
          </p:cNvSpPr>
          <p:nvPr>
            <p:ph idx="1"/>
          </p:nvPr>
        </p:nvSpPr>
        <p:spPr>
          <a:xfrm>
            <a:off x="827700" y="2052925"/>
            <a:ext cx="7416708" cy="4195481"/>
          </a:xfrm>
        </p:spPr>
        <p:txBody>
          <a:bodyPr>
            <a:normAutofit fontScale="92500" lnSpcReduction="10000"/>
          </a:bodyPr>
          <a:lstStyle/>
          <a:p>
            <a:r>
              <a:rPr lang="en-US" dirty="0"/>
              <a:t>Pierre Fabre ( Case C-439/09)</a:t>
            </a:r>
          </a:p>
          <a:p>
            <a:pPr marL="0" indent="0">
              <a:buNone/>
            </a:pPr>
            <a:r>
              <a:rPr lang="en-US" dirty="0"/>
              <a:t>37. (…)  the requirement that a qualified pharmacist must be present at a physical sales point de facto prohibits the </a:t>
            </a:r>
            <a:r>
              <a:rPr lang="en-US" dirty="0" err="1"/>
              <a:t>authorised</a:t>
            </a:r>
            <a:r>
              <a:rPr lang="en-US" dirty="0"/>
              <a:t> distributors from </a:t>
            </a:r>
            <a:r>
              <a:rPr lang="en-US" b="1" dirty="0">
                <a:solidFill>
                  <a:srgbClr val="FF0000"/>
                </a:solidFill>
              </a:rPr>
              <a:t>any form of internet selling.</a:t>
            </a:r>
          </a:p>
          <a:p>
            <a:pPr marL="0" indent="0">
              <a:buNone/>
            </a:pPr>
            <a:r>
              <a:rPr lang="en-US" dirty="0"/>
              <a:t>46. </a:t>
            </a:r>
            <a:r>
              <a:rPr lang="en-US" b="1" dirty="0">
                <a:solidFill>
                  <a:srgbClr val="FF0000"/>
                </a:solidFill>
              </a:rPr>
              <a:t>The aim of maintaining a prestigious image is not a legitimate aim </a:t>
            </a:r>
            <a:r>
              <a:rPr lang="en-US" dirty="0"/>
              <a:t>for restricting competition and cannot therefore justify a finding that a contractual clause pursuing such an aim does not fall within Article 101(1) TFEU. (…)</a:t>
            </a:r>
          </a:p>
          <a:p>
            <a:pPr marL="0" indent="0">
              <a:buNone/>
            </a:pPr>
            <a:r>
              <a:rPr lang="en-US" dirty="0"/>
              <a:t>54. A contractual clause such as the one at issue in the main proceedings (…) at the very least has as its object the restriction of passive sales to end users wishing to purchase online and located outside the physical trading area of the relevant member of the selective distribution system. (…)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0B40966-68FC-FEBA-7409-16DAC939BBB7}"/>
              </a:ext>
            </a:extLst>
          </p:cNvPr>
          <p:cNvSpPr>
            <a:spLocks noGrp="1"/>
          </p:cNvSpPr>
          <p:nvPr>
            <p:ph type="sldNum" sz="quarter" idx="12"/>
          </p:nvPr>
        </p:nvSpPr>
        <p:spPr/>
        <p:txBody>
          <a:bodyPr/>
          <a:lstStyle/>
          <a:p>
            <a:pPr>
              <a:defRPr/>
            </a:pPr>
            <a:fld id="{C0B8205E-D760-274E-ABF0-20625064C15C}" type="slidenum">
              <a:rPr lang="en-GB" smtClean="0"/>
              <a:pPr>
                <a:defRPr/>
              </a:pPr>
              <a:t>12</a:t>
            </a:fld>
            <a:endParaRPr lang="en-GB"/>
          </a:p>
        </p:txBody>
      </p:sp>
    </p:spTree>
    <p:extLst>
      <p:ext uri="{BB962C8B-B14F-4D97-AF65-F5344CB8AC3E}">
        <p14:creationId xmlns:p14="http://schemas.microsoft.com/office/powerpoint/2010/main" val="284293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7ACE-E5EA-F486-FB3D-3A17F313EDCE}"/>
              </a:ext>
            </a:extLst>
          </p:cNvPr>
          <p:cNvSpPr>
            <a:spLocks noGrp="1"/>
          </p:cNvSpPr>
          <p:nvPr>
            <p:ph type="title"/>
          </p:nvPr>
        </p:nvSpPr>
        <p:spPr/>
        <p:txBody>
          <a:bodyPr/>
          <a:lstStyle/>
          <a:p>
            <a:r>
              <a:rPr lang="en-US" dirty="0"/>
              <a:t>Marketplace Bans</a:t>
            </a:r>
          </a:p>
        </p:txBody>
      </p:sp>
      <p:sp>
        <p:nvSpPr>
          <p:cNvPr id="3" name="Content Placeholder 2">
            <a:extLst>
              <a:ext uri="{FF2B5EF4-FFF2-40B4-BE49-F238E27FC236}">
                <a16:creationId xmlns:a16="http://schemas.microsoft.com/office/drawing/2014/main" id="{EF7D0DCF-DA74-66BB-F373-AD969B0AD983}"/>
              </a:ext>
            </a:extLst>
          </p:cNvPr>
          <p:cNvSpPr>
            <a:spLocks noGrp="1"/>
          </p:cNvSpPr>
          <p:nvPr>
            <p:ph idx="1"/>
          </p:nvPr>
        </p:nvSpPr>
        <p:spPr/>
        <p:txBody>
          <a:bodyPr>
            <a:normAutofit fontScale="92500" lnSpcReduction="10000"/>
          </a:bodyPr>
          <a:lstStyle/>
          <a:p>
            <a:r>
              <a:rPr lang="en-US" dirty="0"/>
              <a:t>Coty (Case C-230/16)</a:t>
            </a:r>
          </a:p>
          <a:p>
            <a:pPr marL="0" indent="0">
              <a:buNone/>
            </a:pPr>
            <a:r>
              <a:rPr lang="en-US" dirty="0"/>
              <a:t>‘Article 101(1) TFEU must be interpreted as not precluding a contractual clause, such as that at issue in the main proceedings, </a:t>
            </a:r>
            <a:r>
              <a:rPr lang="en-US" dirty="0">
                <a:solidFill>
                  <a:srgbClr val="FF0000"/>
                </a:solidFill>
              </a:rPr>
              <a:t>which prohibits </a:t>
            </a:r>
            <a:r>
              <a:rPr lang="en-US" dirty="0" err="1">
                <a:solidFill>
                  <a:srgbClr val="FF0000"/>
                </a:solidFill>
              </a:rPr>
              <a:t>authorised</a:t>
            </a:r>
            <a:r>
              <a:rPr lang="en-US" dirty="0">
                <a:solidFill>
                  <a:srgbClr val="FF0000"/>
                </a:solidFill>
              </a:rPr>
              <a:t> distributors in a selective distribution system for luxury goods designed, primarily, to preserve the luxury image of those goods from using, in a discernible manner, third‐party platforms for the internet sale of the contract goods</a:t>
            </a:r>
            <a:r>
              <a:rPr lang="en-US" dirty="0"/>
              <a:t>, on condition that that clause has the objective of preserving the luxury image of those goods, that it is laid down uniformly and not applied in a discriminatory fashion, and that it is proportionate in the light of the objective pursued, these being matters to be determined by the referring court.’</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FA25E6F-7FBE-21EA-F2F4-D3D5767D8A16}"/>
              </a:ext>
            </a:extLst>
          </p:cNvPr>
          <p:cNvSpPr>
            <a:spLocks noGrp="1"/>
          </p:cNvSpPr>
          <p:nvPr>
            <p:ph type="sldNum" sz="quarter" idx="12"/>
          </p:nvPr>
        </p:nvSpPr>
        <p:spPr/>
        <p:txBody>
          <a:bodyPr/>
          <a:lstStyle/>
          <a:p>
            <a:pPr>
              <a:defRPr/>
            </a:pPr>
            <a:fld id="{C0B8205E-D760-274E-ABF0-20625064C15C}" type="slidenum">
              <a:rPr lang="en-GB" smtClean="0"/>
              <a:pPr>
                <a:defRPr/>
              </a:pPr>
              <a:t>13</a:t>
            </a:fld>
            <a:endParaRPr lang="en-GB"/>
          </a:p>
        </p:txBody>
      </p:sp>
    </p:spTree>
    <p:extLst>
      <p:ext uri="{BB962C8B-B14F-4D97-AF65-F5344CB8AC3E}">
        <p14:creationId xmlns:p14="http://schemas.microsoft.com/office/powerpoint/2010/main" val="385558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326F-BD07-F53E-A985-B7E8AC1354C9}"/>
              </a:ext>
            </a:extLst>
          </p:cNvPr>
          <p:cNvSpPr>
            <a:spLocks noGrp="1"/>
          </p:cNvSpPr>
          <p:nvPr>
            <p:ph type="title"/>
          </p:nvPr>
        </p:nvSpPr>
        <p:spPr/>
        <p:txBody>
          <a:bodyPr/>
          <a:lstStyle/>
          <a:p>
            <a:br>
              <a:rPr lang="en-US" dirty="0"/>
            </a:br>
            <a:r>
              <a:rPr lang="en-US" dirty="0"/>
              <a:t>Parity obligations - MFNs</a:t>
            </a:r>
          </a:p>
        </p:txBody>
      </p:sp>
      <p:sp>
        <p:nvSpPr>
          <p:cNvPr id="3" name="Content Placeholder 2">
            <a:extLst>
              <a:ext uri="{FF2B5EF4-FFF2-40B4-BE49-F238E27FC236}">
                <a16:creationId xmlns:a16="http://schemas.microsoft.com/office/drawing/2014/main" id="{34BC6B88-0266-DC1E-B23D-C42217918015}"/>
              </a:ext>
            </a:extLst>
          </p:cNvPr>
          <p:cNvSpPr>
            <a:spLocks noGrp="1"/>
          </p:cNvSpPr>
          <p:nvPr>
            <p:ph idx="1"/>
          </p:nvPr>
        </p:nvSpPr>
        <p:spPr>
          <a:xfrm>
            <a:off x="827700" y="2052925"/>
            <a:ext cx="7567544" cy="4195481"/>
          </a:xfrm>
        </p:spPr>
        <p:txBody>
          <a:bodyPr/>
          <a:lstStyle/>
          <a:p>
            <a:r>
              <a:rPr lang="en-US" b="1" dirty="0"/>
              <a:t>Wide or across-platform retail parity obligations (“wide MFNs”)</a:t>
            </a:r>
            <a:r>
              <a:rPr lang="en-US" dirty="0"/>
              <a:t> exist when an online platform restricts a supplier from offering its product on other retail platforms/channels at a lower price/better terms</a:t>
            </a:r>
          </a:p>
          <a:p>
            <a:r>
              <a:rPr lang="en-US" b="1" dirty="0"/>
              <a:t>Narrow parity clauses (“narrow MFNs”) </a:t>
            </a:r>
            <a:r>
              <a:rPr lang="en-US" dirty="0"/>
              <a:t>exist when an online platform restricts a supplier from offering its product on the supplier’s website at a lower price/better terms</a:t>
            </a:r>
          </a:p>
          <a:p>
            <a:endParaRPr lang="en-US" dirty="0"/>
          </a:p>
        </p:txBody>
      </p:sp>
      <p:sp>
        <p:nvSpPr>
          <p:cNvPr id="4" name="Slide Number Placeholder 3">
            <a:extLst>
              <a:ext uri="{FF2B5EF4-FFF2-40B4-BE49-F238E27FC236}">
                <a16:creationId xmlns:a16="http://schemas.microsoft.com/office/drawing/2014/main" id="{1CA4DFF5-A862-6C82-BCA9-80BAB4770480}"/>
              </a:ext>
            </a:extLst>
          </p:cNvPr>
          <p:cNvSpPr>
            <a:spLocks noGrp="1"/>
          </p:cNvSpPr>
          <p:nvPr>
            <p:ph type="sldNum" sz="quarter" idx="12"/>
          </p:nvPr>
        </p:nvSpPr>
        <p:spPr/>
        <p:txBody>
          <a:bodyPr/>
          <a:lstStyle/>
          <a:p>
            <a:pPr>
              <a:defRPr/>
            </a:pPr>
            <a:fld id="{C0B8205E-D760-274E-ABF0-20625064C15C}" type="slidenum">
              <a:rPr lang="en-GB" smtClean="0"/>
              <a:pPr>
                <a:defRPr/>
              </a:pPr>
              <a:t>14</a:t>
            </a:fld>
            <a:endParaRPr lang="en-GB"/>
          </a:p>
        </p:txBody>
      </p:sp>
    </p:spTree>
    <p:extLst>
      <p:ext uri="{BB962C8B-B14F-4D97-AF65-F5344CB8AC3E}">
        <p14:creationId xmlns:p14="http://schemas.microsoft.com/office/powerpoint/2010/main" val="1002402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326F-BD07-F53E-A985-B7E8AC1354C9}"/>
              </a:ext>
            </a:extLst>
          </p:cNvPr>
          <p:cNvSpPr>
            <a:spLocks noGrp="1"/>
          </p:cNvSpPr>
          <p:nvPr>
            <p:ph type="title"/>
          </p:nvPr>
        </p:nvSpPr>
        <p:spPr/>
        <p:txBody>
          <a:bodyPr/>
          <a:lstStyle/>
          <a:p>
            <a:br>
              <a:rPr lang="en-US" dirty="0"/>
            </a:br>
            <a:r>
              <a:rPr lang="en-US" dirty="0"/>
              <a:t>Parity obligations - MFNs</a:t>
            </a:r>
          </a:p>
        </p:txBody>
      </p:sp>
      <p:sp>
        <p:nvSpPr>
          <p:cNvPr id="3" name="Content Placeholder 2">
            <a:extLst>
              <a:ext uri="{FF2B5EF4-FFF2-40B4-BE49-F238E27FC236}">
                <a16:creationId xmlns:a16="http://schemas.microsoft.com/office/drawing/2014/main" id="{34BC6B88-0266-DC1E-B23D-C42217918015}"/>
              </a:ext>
            </a:extLst>
          </p:cNvPr>
          <p:cNvSpPr>
            <a:spLocks noGrp="1"/>
          </p:cNvSpPr>
          <p:nvPr>
            <p:ph idx="1"/>
          </p:nvPr>
        </p:nvSpPr>
        <p:spPr>
          <a:xfrm>
            <a:off x="323528" y="2052925"/>
            <a:ext cx="8280920" cy="4195481"/>
          </a:xfrm>
        </p:spPr>
        <p:txBody>
          <a:bodyPr>
            <a:normAutofit fontScale="92500" lnSpcReduction="20000"/>
          </a:bodyPr>
          <a:lstStyle/>
          <a:p>
            <a:r>
              <a:rPr lang="en-US" dirty="0"/>
              <a:t>Under Old VBER [Reg 330/2010] all parity obligations were fully exempted</a:t>
            </a:r>
          </a:p>
          <a:p>
            <a:pPr lvl="1"/>
            <a:r>
              <a:rPr lang="en-US" dirty="0"/>
              <a:t>Hotel Sector cases across Europe treated MFNs differently [(Germany: HRS (2013), Sweden, France, Italy: Booking/Expedia (2015), Germany: Booking (2015-2021)]</a:t>
            </a:r>
          </a:p>
          <a:p>
            <a:pPr lvl="1"/>
            <a:r>
              <a:rPr lang="en-US" dirty="0"/>
              <a:t>Legislation that prohibits MFNs in France, Austria, Italy, Belgium (only applicable to the hotel sector)</a:t>
            </a:r>
          </a:p>
          <a:p>
            <a:r>
              <a:rPr lang="en-US" dirty="0"/>
              <a:t>New VBER provisions</a:t>
            </a:r>
          </a:p>
          <a:p>
            <a:pPr lvl="1"/>
            <a:r>
              <a:rPr lang="en-US" dirty="0"/>
              <a:t>Wide MFNs do not benefit from the block exemption and will have to be assessed individually under Article 101 TFEU (as an "excluded restriction“) </a:t>
            </a:r>
          </a:p>
          <a:p>
            <a:pPr lvl="1"/>
            <a:r>
              <a:rPr lang="en-US" dirty="0"/>
              <a:t>Narrow MFNs are still exempted. However, where a significant share of users is covered by the practice (cumulative effects) and there is no evidence of efficiencies, the benefit of the block exemption is likely to be withdrawn. </a:t>
            </a:r>
          </a:p>
          <a:p>
            <a:endParaRPr lang="en-US" dirty="0"/>
          </a:p>
        </p:txBody>
      </p:sp>
      <p:sp>
        <p:nvSpPr>
          <p:cNvPr id="4" name="Slide Number Placeholder 3">
            <a:extLst>
              <a:ext uri="{FF2B5EF4-FFF2-40B4-BE49-F238E27FC236}">
                <a16:creationId xmlns:a16="http://schemas.microsoft.com/office/drawing/2014/main" id="{1CA4DFF5-A862-6C82-BCA9-80BAB4770480}"/>
              </a:ext>
            </a:extLst>
          </p:cNvPr>
          <p:cNvSpPr>
            <a:spLocks noGrp="1"/>
          </p:cNvSpPr>
          <p:nvPr>
            <p:ph type="sldNum" sz="quarter" idx="12"/>
          </p:nvPr>
        </p:nvSpPr>
        <p:spPr/>
        <p:txBody>
          <a:bodyPr/>
          <a:lstStyle/>
          <a:p>
            <a:pPr>
              <a:defRPr/>
            </a:pPr>
            <a:fld id="{C0B8205E-D760-274E-ABF0-20625064C15C}" type="slidenum">
              <a:rPr lang="en-GB" smtClean="0"/>
              <a:pPr>
                <a:defRPr/>
              </a:pPr>
              <a:t>15</a:t>
            </a:fld>
            <a:endParaRPr lang="en-GB"/>
          </a:p>
        </p:txBody>
      </p:sp>
    </p:spTree>
    <p:extLst>
      <p:ext uri="{BB962C8B-B14F-4D97-AF65-F5344CB8AC3E}">
        <p14:creationId xmlns:p14="http://schemas.microsoft.com/office/powerpoint/2010/main" val="3308883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78AFAB-C0EC-8CAB-38C3-030022F6BF38}"/>
              </a:ext>
            </a:extLst>
          </p:cNvPr>
          <p:cNvSpPr>
            <a:spLocks noGrp="1"/>
          </p:cNvSpPr>
          <p:nvPr>
            <p:ph type="title"/>
          </p:nvPr>
        </p:nvSpPr>
        <p:spPr/>
        <p:txBody>
          <a:bodyPr/>
          <a:lstStyle/>
          <a:p>
            <a:br>
              <a:rPr lang="en-US" dirty="0"/>
            </a:br>
            <a:r>
              <a:rPr lang="en-US" dirty="0"/>
              <a:t>Amazon EU Books</a:t>
            </a:r>
          </a:p>
        </p:txBody>
      </p:sp>
      <p:pic>
        <p:nvPicPr>
          <p:cNvPr id="9" name="Content Placeholder 8" descr="Text&#10;&#10;Description automatically generated">
            <a:extLst>
              <a:ext uri="{FF2B5EF4-FFF2-40B4-BE49-F238E27FC236}">
                <a16:creationId xmlns:a16="http://schemas.microsoft.com/office/drawing/2014/main" id="{47DE6089-3911-0925-CA4E-3F4F7B730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710" y="3159172"/>
            <a:ext cx="3298825" cy="773884"/>
          </a:xfrm>
        </p:spPr>
      </p:pic>
      <p:pic>
        <p:nvPicPr>
          <p:cNvPr id="11" name="Content Placeholder 10" descr="Text, letter&#10;&#10;Description automatically generated">
            <a:extLst>
              <a:ext uri="{FF2B5EF4-FFF2-40B4-BE49-F238E27FC236}">
                <a16:creationId xmlns:a16="http://schemas.microsoft.com/office/drawing/2014/main" id="{93D514E9-713B-4D94-54DE-B54C87F3624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1800" y="2658793"/>
            <a:ext cx="3298825" cy="2994564"/>
          </a:xfrm>
        </p:spPr>
      </p:pic>
      <p:sp>
        <p:nvSpPr>
          <p:cNvPr id="4" name="Slide Number Placeholder 3">
            <a:extLst>
              <a:ext uri="{FF2B5EF4-FFF2-40B4-BE49-F238E27FC236}">
                <a16:creationId xmlns:a16="http://schemas.microsoft.com/office/drawing/2014/main" id="{030DA1A5-A52F-31A2-AF2D-540E13AB0265}"/>
              </a:ext>
            </a:extLst>
          </p:cNvPr>
          <p:cNvSpPr>
            <a:spLocks noGrp="1"/>
          </p:cNvSpPr>
          <p:nvPr>
            <p:ph type="sldNum" sz="quarter" idx="12"/>
          </p:nvPr>
        </p:nvSpPr>
        <p:spPr/>
        <p:txBody>
          <a:bodyPr/>
          <a:lstStyle/>
          <a:p>
            <a:pPr>
              <a:defRPr/>
            </a:pPr>
            <a:fld id="{C0B8205E-D760-274E-ABF0-20625064C15C}" type="slidenum">
              <a:rPr lang="en-GB" smtClean="0"/>
              <a:pPr>
                <a:defRPr/>
              </a:pPr>
              <a:t>16</a:t>
            </a:fld>
            <a:endParaRPr lang="en-GB"/>
          </a:p>
        </p:txBody>
      </p:sp>
      <p:sp>
        <p:nvSpPr>
          <p:cNvPr id="12" name="TextBox 11">
            <a:extLst>
              <a:ext uri="{FF2B5EF4-FFF2-40B4-BE49-F238E27FC236}">
                <a16:creationId xmlns:a16="http://schemas.microsoft.com/office/drawing/2014/main" id="{9BBBAAE1-54E3-C062-BE3B-9332849FB6FD}"/>
              </a:ext>
            </a:extLst>
          </p:cNvPr>
          <p:cNvSpPr txBox="1"/>
          <p:nvPr/>
        </p:nvSpPr>
        <p:spPr>
          <a:xfrm>
            <a:off x="484710" y="6093296"/>
            <a:ext cx="8174580" cy="369332"/>
          </a:xfrm>
          <a:prstGeom prst="rect">
            <a:avLst/>
          </a:prstGeom>
          <a:noFill/>
        </p:spPr>
        <p:txBody>
          <a:bodyPr wrap="square" rtlCol="0">
            <a:spAutoFit/>
          </a:bodyPr>
          <a:lstStyle/>
          <a:p>
            <a:r>
              <a:rPr lang="en-US" dirty="0">
                <a:hlinkClick r:id="rId4"/>
              </a:rPr>
              <a:t>https://ec.europa.eu/commission/presscorner/detail/en/IP_17_1223</a:t>
            </a:r>
            <a:r>
              <a:rPr lang="en-US" dirty="0"/>
              <a:t> </a:t>
            </a:r>
          </a:p>
        </p:txBody>
      </p:sp>
    </p:spTree>
    <p:extLst>
      <p:ext uri="{BB962C8B-B14F-4D97-AF65-F5344CB8AC3E}">
        <p14:creationId xmlns:p14="http://schemas.microsoft.com/office/powerpoint/2010/main" val="925003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35D1-146D-8A92-FD56-F0212999CC7F}"/>
              </a:ext>
            </a:extLst>
          </p:cNvPr>
          <p:cNvSpPr>
            <a:spLocks noGrp="1"/>
          </p:cNvSpPr>
          <p:nvPr>
            <p:ph type="title"/>
          </p:nvPr>
        </p:nvSpPr>
        <p:spPr/>
        <p:txBody>
          <a:bodyPr/>
          <a:lstStyle/>
          <a:p>
            <a:r>
              <a:rPr lang="en-US" dirty="0"/>
              <a:t>Amazon E-Books</a:t>
            </a:r>
          </a:p>
        </p:txBody>
      </p:sp>
      <p:pic>
        <p:nvPicPr>
          <p:cNvPr id="6" name="Content Placeholder 5" descr="Diagram, timeline&#10;&#10;Description automatically generated">
            <a:extLst>
              <a:ext uri="{FF2B5EF4-FFF2-40B4-BE49-F238E27FC236}">
                <a16:creationId xmlns:a16="http://schemas.microsoft.com/office/drawing/2014/main" id="{C78C3D4D-6D1D-64F6-3EA6-20E4B55078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513" y="2347119"/>
            <a:ext cx="6515100" cy="3606800"/>
          </a:xfrm>
        </p:spPr>
      </p:pic>
      <p:sp>
        <p:nvSpPr>
          <p:cNvPr id="4" name="Slide Number Placeholder 3">
            <a:extLst>
              <a:ext uri="{FF2B5EF4-FFF2-40B4-BE49-F238E27FC236}">
                <a16:creationId xmlns:a16="http://schemas.microsoft.com/office/drawing/2014/main" id="{42DB8A93-197F-4663-9CED-73E57F13FC08}"/>
              </a:ext>
            </a:extLst>
          </p:cNvPr>
          <p:cNvSpPr>
            <a:spLocks noGrp="1"/>
          </p:cNvSpPr>
          <p:nvPr>
            <p:ph type="sldNum" sz="quarter" idx="12"/>
          </p:nvPr>
        </p:nvSpPr>
        <p:spPr/>
        <p:txBody>
          <a:bodyPr/>
          <a:lstStyle/>
          <a:p>
            <a:pPr>
              <a:defRPr/>
            </a:pPr>
            <a:fld id="{C0B8205E-D760-274E-ABF0-20625064C15C}" type="slidenum">
              <a:rPr lang="en-GB" smtClean="0"/>
              <a:pPr>
                <a:defRPr/>
              </a:pPr>
              <a:t>17</a:t>
            </a:fld>
            <a:endParaRPr lang="en-GB"/>
          </a:p>
        </p:txBody>
      </p:sp>
    </p:spTree>
    <p:extLst>
      <p:ext uri="{BB962C8B-B14F-4D97-AF65-F5344CB8AC3E}">
        <p14:creationId xmlns:p14="http://schemas.microsoft.com/office/powerpoint/2010/main" val="480738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3400" dirty="0"/>
              <a:t>SEMINAR 3: ABUSES IN DIGITAL MARKETS</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18</a:t>
            </a:fld>
            <a:endParaRPr lang="en-US"/>
          </a:p>
        </p:txBody>
      </p:sp>
    </p:spTree>
    <p:extLst>
      <p:ext uri="{BB962C8B-B14F-4D97-AF65-F5344CB8AC3E}">
        <p14:creationId xmlns:p14="http://schemas.microsoft.com/office/powerpoint/2010/main" val="3970808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7072-141C-E384-2777-FD1E69FE3F3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769C1B0-6332-5EA8-CCBC-4C6D9B8AE371}"/>
              </a:ext>
            </a:extLst>
          </p:cNvPr>
          <p:cNvSpPr>
            <a:spLocks noGrp="1"/>
          </p:cNvSpPr>
          <p:nvPr>
            <p:ph idx="1"/>
          </p:nvPr>
        </p:nvSpPr>
        <p:spPr/>
        <p:txBody>
          <a:bodyPr>
            <a:normAutofit/>
          </a:bodyPr>
          <a:lstStyle/>
          <a:p>
            <a:r>
              <a:rPr lang="en-US" sz="2200" dirty="0"/>
              <a:t>Article 102 TFEU: an introduction </a:t>
            </a:r>
          </a:p>
          <a:p>
            <a:r>
              <a:rPr lang="en-US" sz="2200" dirty="0"/>
              <a:t>Exclusionary Abuses</a:t>
            </a:r>
          </a:p>
          <a:p>
            <a:pPr lvl="1"/>
            <a:r>
              <a:rPr lang="en-US" sz="2000" dirty="0"/>
              <a:t>Self-preferencing</a:t>
            </a:r>
          </a:p>
          <a:p>
            <a:pPr lvl="1"/>
            <a:r>
              <a:rPr lang="en-US" sz="2000" dirty="0"/>
              <a:t>Access practices</a:t>
            </a:r>
          </a:p>
          <a:p>
            <a:r>
              <a:rPr lang="en-US" sz="2200" dirty="0"/>
              <a:t>Exploitative Abuses</a:t>
            </a:r>
          </a:p>
          <a:p>
            <a:pPr lvl="1"/>
            <a:r>
              <a:rPr lang="en-US" sz="2000" dirty="0"/>
              <a:t>Excessive data accumulation – consumer targeting</a:t>
            </a:r>
          </a:p>
        </p:txBody>
      </p:sp>
      <p:sp>
        <p:nvSpPr>
          <p:cNvPr id="4" name="Slide Number Placeholder 3">
            <a:extLst>
              <a:ext uri="{FF2B5EF4-FFF2-40B4-BE49-F238E27FC236}">
                <a16:creationId xmlns:a16="http://schemas.microsoft.com/office/drawing/2014/main" id="{C9E1A81B-DF71-594E-338F-CB6A0AB3B17A}"/>
              </a:ext>
            </a:extLst>
          </p:cNvPr>
          <p:cNvSpPr>
            <a:spLocks noGrp="1"/>
          </p:cNvSpPr>
          <p:nvPr>
            <p:ph type="sldNum" sz="quarter" idx="12"/>
          </p:nvPr>
        </p:nvSpPr>
        <p:spPr/>
        <p:txBody>
          <a:bodyPr/>
          <a:lstStyle/>
          <a:p>
            <a:pPr>
              <a:defRPr/>
            </a:pPr>
            <a:fld id="{C0B8205E-D760-274E-ABF0-20625064C15C}" type="slidenum">
              <a:rPr lang="en-GB" smtClean="0"/>
              <a:pPr>
                <a:defRPr/>
              </a:pPr>
              <a:t>19</a:t>
            </a:fld>
            <a:endParaRPr lang="en-GB"/>
          </a:p>
        </p:txBody>
      </p:sp>
    </p:spTree>
    <p:extLst>
      <p:ext uri="{BB962C8B-B14F-4D97-AF65-F5344CB8AC3E}">
        <p14:creationId xmlns:p14="http://schemas.microsoft.com/office/powerpoint/2010/main" val="176742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3400" dirty="0"/>
              <a:t>SEMINAR 2: ALGORITHMIC COLLUSION – ONLINE DISTRIBUTION</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r>
              <a:rPr lang="en-US" dirty="0"/>
              <a:t>recap</a:t>
            </a:r>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2</a:t>
            </a:fld>
            <a:endParaRPr lang="en-US"/>
          </a:p>
        </p:txBody>
      </p:sp>
    </p:spTree>
    <p:extLst>
      <p:ext uri="{BB962C8B-B14F-4D97-AF65-F5344CB8AC3E}">
        <p14:creationId xmlns:p14="http://schemas.microsoft.com/office/powerpoint/2010/main" val="230461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3400" dirty="0"/>
              <a:t>Article 102 TFEU</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20</a:t>
            </a:fld>
            <a:endParaRPr lang="en-US"/>
          </a:p>
        </p:txBody>
      </p:sp>
    </p:spTree>
    <p:extLst>
      <p:ext uri="{BB962C8B-B14F-4D97-AF65-F5344CB8AC3E}">
        <p14:creationId xmlns:p14="http://schemas.microsoft.com/office/powerpoint/2010/main" val="3431933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A480-EE58-6ACB-A2AA-50E8C4B68946}"/>
              </a:ext>
            </a:extLst>
          </p:cNvPr>
          <p:cNvSpPr>
            <a:spLocks noGrp="1"/>
          </p:cNvSpPr>
          <p:nvPr>
            <p:ph type="title"/>
          </p:nvPr>
        </p:nvSpPr>
        <p:spPr/>
        <p:txBody>
          <a:bodyPr/>
          <a:lstStyle/>
          <a:p>
            <a:br>
              <a:rPr lang="en-US" dirty="0"/>
            </a:br>
            <a:r>
              <a:rPr lang="en-US" dirty="0"/>
              <a:t>Article 102 TFEU</a:t>
            </a:r>
          </a:p>
        </p:txBody>
      </p:sp>
      <p:sp>
        <p:nvSpPr>
          <p:cNvPr id="3" name="Content Placeholder 2">
            <a:extLst>
              <a:ext uri="{FF2B5EF4-FFF2-40B4-BE49-F238E27FC236}">
                <a16:creationId xmlns:a16="http://schemas.microsoft.com/office/drawing/2014/main" id="{874E6619-12DA-D95A-8F2A-F30D61A8CD02}"/>
              </a:ext>
            </a:extLst>
          </p:cNvPr>
          <p:cNvSpPr>
            <a:spLocks noGrp="1"/>
          </p:cNvSpPr>
          <p:nvPr>
            <p:ph idx="1"/>
          </p:nvPr>
        </p:nvSpPr>
        <p:spPr>
          <a:xfrm>
            <a:off x="179512" y="2052925"/>
            <a:ext cx="8352928" cy="4688443"/>
          </a:xfrm>
        </p:spPr>
        <p:txBody>
          <a:bodyPr>
            <a:normAutofit fontScale="92500" lnSpcReduction="20000"/>
          </a:bodyPr>
          <a:lstStyle/>
          <a:p>
            <a:pPr marL="0" indent="0">
              <a:buNone/>
            </a:pPr>
            <a:br>
              <a:rPr lang="en-US" dirty="0"/>
            </a:br>
            <a:r>
              <a:rPr lang="en-US" dirty="0"/>
              <a:t>‘Any </a:t>
            </a:r>
            <a:r>
              <a:rPr lang="en-US" dirty="0">
                <a:solidFill>
                  <a:srgbClr val="FF0000"/>
                </a:solidFill>
              </a:rPr>
              <a:t>abuse </a:t>
            </a:r>
            <a:r>
              <a:rPr lang="en-US" dirty="0"/>
              <a:t>by one or more </a:t>
            </a:r>
            <a:r>
              <a:rPr lang="en-US" dirty="0">
                <a:solidFill>
                  <a:srgbClr val="FF0000"/>
                </a:solidFill>
              </a:rPr>
              <a:t>undertakings</a:t>
            </a:r>
            <a:r>
              <a:rPr lang="en-US" dirty="0"/>
              <a:t> of </a:t>
            </a:r>
            <a:r>
              <a:rPr lang="en-US" dirty="0">
                <a:solidFill>
                  <a:srgbClr val="FF0000"/>
                </a:solidFill>
              </a:rPr>
              <a:t>a dominant position </a:t>
            </a:r>
            <a:r>
              <a:rPr lang="en-US" dirty="0"/>
              <a:t>within the internal market or in a substantial part of it shall be prohibited as incompatible with the internal market in so far as it may </a:t>
            </a:r>
            <a:r>
              <a:rPr lang="en-US" dirty="0">
                <a:solidFill>
                  <a:srgbClr val="FF0000"/>
                </a:solidFill>
              </a:rPr>
              <a:t>affect trade between member states</a:t>
            </a:r>
            <a:r>
              <a:rPr lang="en-US" dirty="0"/>
              <a:t>. Such abuse may, in particular, consist in: </a:t>
            </a:r>
          </a:p>
          <a:p>
            <a:pPr marL="0" indent="0">
              <a:buNone/>
            </a:pPr>
            <a:r>
              <a:rPr lang="en-US" dirty="0"/>
              <a:t>(a) directly or indirectly imposing unfair purchase or selling prices or unfair trading conditions; </a:t>
            </a:r>
          </a:p>
          <a:p>
            <a:pPr marL="0" indent="0">
              <a:buNone/>
            </a:pPr>
            <a:r>
              <a:rPr lang="en-US" dirty="0"/>
              <a:t>(b) limiting production, market or technical development to the prejudice of consumers; </a:t>
            </a:r>
          </a:p>
          <a:p>
            <a:pPr marL="0" indent="0">
              <a:buNone/>
            </a:pPr>
            <a:r>
              <a:rPr lang="en-US" dirty="0"/>
              <a:t>(c) applying dissimilar conditions to equivalent transactions with other trading parties, thereby placing them in a competitive disadvantage; </a:t>
            </a:r>
          </a:p>
          <a:p>
            <a:pPr marL="0" indent="0">
              <a:buNone/>
            </a:pPr>
            <a:r>
              <a:rPr lang="en-US" dirty="0"/>
              <a:t>(d) making the conclusion of contracts subject to acceptance by the other parties of supplementary obligations which, by their nature or according to commercial usage, have no connection with the subjects of such contracts.’ </a:t>
            </a:r>
          </a:p>
          <a:p>
            <a:endParaRPr lang="en-US" dirty="0"/>
          </a:p>
        </p:txBody>
      </p:sp>
      <p:sp>
        <p:nvSpPr>
          <p:cNvPr id="4" name="Slide Number Placeholder 3">
            <a:extLst>
              <a:ext uri="{FF2B5EF4-FFF2-40B4-BE49-F238E27FC236}">
                <a16:creationId xmlns:a16="http://schemas.microsoft.com/office/drawing/2014/main" id="{59665310-85D9-5206-B396-8E2059D85F44}"/>
              </a:ext>
            </a:extLst>
          </p:cNvPr>
          <p:cNvSpPr>
            <a:spLocks noGrp="1"/>
          </p:cNvSpPr>
          <p:nvPr>
            <p:ph type="sldNum" sz="quarter" idx="12"/>
          </p:nvPr>
        </p:nvSpPr>
        <p:spPr/>
        <p:txBody>
          <a:bodyPr/>
          <a:lstStyle/>
          <a:p>
            <a:pPr>
              <a:defRPr/>
            </a:pPr>
            <a:fld id="{C0B8205E-D760-274E-ABF0-20625064C15C}" type="slidenum">
              <a:rPr lang="en-GB" smtClean="0"/>
              <a:pPr>
                <a:defRPr/>
              </a:pPr>
              <a:t>21</a:t>
            </a:fld>
            <a:endParaRPr lang="en-GB"/>
          </a:p>
        </p:txBody>
      </p:sp>
    </p:spTree>
    <p:extLst>
      <p:ext uri="{BB962C8B-B14F-4D97-AF65-F5344CB8AC3E}">
        <p14:creationId xmlns:p14="http://schemas.microsoft.com/office/powerpoint/2010/main" val="1386544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961A-730B-2B6B-17C1-D7122741AEA9}"/>
              </a:ext>
            </a:extLst>
          </p:cNvPr>
          <p:cNvSpPr>
            <a:spLocks noGrp="1"/>
          </p:cNvSpPr>
          <p:nvPr>
            <p:ph type="title"/>
          </p:nvPr>
        </p:nvSpPr>
        <p:spPr/>
        <p:txBody>
          <a:bodyPr/>
          <a:lstStyle/>
          <a:p>
            <a:br>
              <a:rPr lang="en-US" dirty="0"/>
            </a:br>
            <a:r>
              <a:rPr lang="en-US" dirty="0"/>
              <a:t>Dominant position</a:t>
            </a:r>
          </a:p>
        </p:txBody>
      </p:sp>
      <p:sp>
        <p:nvSpPr>
          <p:cNvPr id="3" name="Content Placeholder 2">
            <a:extLst>
              <a:ext uri="{FF2B5EF4-FFF2-40B4-BE49-F238E27FC236}">
                <a16:creationId xmlns:a16="http://schemas.microsoft.com/office/drawing/2014/main" id="{A6035473-2411-CD16-8152-03377AC517DC}"/>
              </a:ext>
            </a:extLst>
          </p:cNvPr>
          <p:cNvSpPr>
            <a:spLocks noGrp="1"/>
          </p:cNvSpPr>
          <p:nvPr>
            <p:ph idx="1"/>
          </p:nvPr>
        </p:nvSpPr>
        <p:spPr>
          <a:xfrm>
            <a:off x="827700" y="2052925"/>
            <a:ext cx="7567544" cy="4195481"/>
          </a:xfrm>
        </p:spPr>
        <p:txBody>
          <a:bodyPr>
            <a:normAutofit lnSpcReduction="10000"/>
          </a:bodyPr>
          <a:lstStyle/>
          <a:p>
            <a:pPr algn="just"/>
            <a:r>
              <a:rPr lang="en-US" dirty="0"/>
              <a:t>First step – identify relevant product and geographical markets </a:t>
            </a:r>
          </a:p>
          <a:p>
            <a:pPr marL="0" indent="0" algn="just">
              <a:buNone/>
            </a:pPr>
            <a:r>
              <a:rPr lang="en-US" b="1" u="sng" dirty="0">
                <a:solidFill>
                  <a:schemeClr val="accent3">
                    <a:lumMod val="60000"/>
                    <a:lumOff val="40000"/>
                  </a:schemeClr>
                </a:solidFill>
              </a:rPr>
              <a:t>Revised Market Definition Notice 2024</a:t>
            </a:r>
          </a:p>
          <a:p>
            <a:r>
              <a:rPr lang="en-US" dirty="0"/>
              <a:t>Dominance </a:t>
            </a:r>
          </a:p>
          <a:p>
            <a:pPr lvl="1"/>
            <a:r>
              <a:rPr lang="en-US" dirty="0"/>
              <a:t>Ability to act independently of customers, competitors and consumers</a:t>
            </a:r>
          </a:p>
          <a:p>
            <a:r>
              <a:rPr lang="en-US" dirty="0"/>
              <a:t>Criteria :</a:t>
            </a:r>
          </a:p>
          <a:p>
            <a:pPr lvl="1"/>
            <a:r>
              <a:rPr lang="en-US" dirty="0"/>
              <a:t>Market share</a:t>
            </a:r>
          </a:p>
          <a:p>
            <a:pPr lvl="1"/>
            <a:r>
              <a:rPr lang="en-US" dirty="0"/>
              <a:t>Dependence</a:t>
            </a:r>
          </a:p>
          <a:p>
            <a:pPr lvl="1"/>
            <a:r>
              <a:rPr lang="en-US" dirty="0"/>
              <a:t>Structural criteria</a:t>
            </a:r>
          </a:p>
          <a:p>
            <a:r>
              <a:rPr lang="en-US" dirty="0"/>
              <a:t>Legal presumption (AKZO) &gt; 50% market share </a:t>
            </a:r>
          </a:p>
          <a:p>
            <a:endParaRPr lang="en-US" dirty="0"/>
          </a:p>
        </p:txBody>
      </p:sp>
      <p:sp>
        <p:nvSpPr>
          <p:cNvPr id="4" name="Slide Number Placeholder 3">
            <a:extLst>
              <a:ext uri="{FF2B5EF4-FFF2-40B4-BE49-F238E27FC236}">
                <a16:creationId xmlns:a16="http://schemas.microsoft.com/office/drawing/2014/main" id="{38CB8D3A-283D-7093-491D-F6B9056EE619}"/>
              </a:ext>
            </a:extLst>
          </p:cNvPr>
          <p:cNvSpPr>
            <a:spLocks noGrp="1"/>
          </p:cNvSpPr>
          <p:nvPr>
            <p:ph type="sldNum" sz="quarter" idx="12"/>
          </p:nvPr>
        </p:nvSpPr>
        <p:spPr/>
        <p:txBody>
          <a:bodyPr/>
          <a:lstStyle/>
          <a:p>
            <a:pPr>
              <a:defRPr/>
            </a:pPr>
            <a:fld id="{C0B8205E-D760-274E-ABF0-20625064C15C}" type="slidenum">
              <a:rPr lang="en-GB" smtClean="0"/>
              <a:pPr>
                <a:defRPr/>
              </a:pPr>
              <a:t>22</a:t>
            </a:fld>
            <a:endParaRPr lang="en-GB"/>
          </a:p>
        </p:txBody>
      </p:sp>
    </p:spTree>
    <p:extLst>
      <p:ext uri="{BB962C8B-B14F-4D97-AF65-F5344CB8AC3E}">
        <p14:creationId xmlns:p14="http://schemas.microsoft.com/office/powerpoint/2010/main" val="261341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a:extLst>
              <a:ext uri="{FF2B5EF4-FFF2-40B4-BE49-F238E27FC236}">
                <a16:creationId xmlns:a16="http://schemas.microsoft.com/office/drawing/2014/main" id="{BD1A7DA4-D852-FBC3-A85B-971FD944B65F}"/>
              </a:ext>
            </a:extLst>
          </p:cNvPr>
          <p:cNvSpPr>
            <a:spLocks noGrp="1" noChangeArrowheads="1"/>
          </p:cNvSpPr>
          <p:nvPr>
            <p:ph type="title"/>
          </p:nvPr>
        </p:nvSpPr>
        <p:spPr/>
        <p:txBody>
          <a:bodyPr/>
          <a:lstStyle/>
          <a:p>
            <a:r>
              <a:rPr lang="en-US" altLang="en-US" dirty="0"/>
              <a:t>Market shares</a:t>
            </a:r>
          </a:p>
        </p:txBody>
      </p:sp>
      <p:sp>
        <p:nvSpPr>
          <p:cNvPr id="416769" name="Rectangle 3">
            <a:extLst>
              <a:ext uri="{FF2B5EF4-FFF2-40B4-BE49-F238E27FC236}">
                <a16:creationId xmlns:a16="http://schemas.microsoft.com/office/drawing/2014/main" id="{C89750BE-8D4A-AC70-F88E-74220BF0DE77}"/>
              </a:ext>
            </a:extLst>
          </p:cNvPr>
          <p:cNvSpPr>
            <a:spLocks noGrp="1" noChangeArrowheads="1"/>
          </p:cNvSpPr>
          <p:nvPr>
            <p:ph sz="quarter" idx="1"/>
          </p:nvPr>
        </p:nvSpPr>
        <p:spPr>
          <a:xfrm>
            <a:off x="107504" y="1853249"/>
            <a:ext cx="9036496" cy="3735028"/>
          </a:xfrm>
        </p:spPr>
        <p:txBody>
          <a:bodyPr>
            <a:noAutofit/>
          </a:bodyPr>
          <a:lstStyle/>
          <a:p>
            <a:pPr marL="204788" lvl="1" indent="0" algn="just">
              <a:lnSpc>
                <a:spcPct val="70000"/>
              </a:lnSpc>
              <a:buNone/>
            </a:pPr>
            <a:endParaRPr lang="en-GB" altLang="en-US" sz="1500" i="1" dirty="0">
              <a:latin typeface="Lucida Sans Unicode" panose="020B0602030504020204" pitchFamily="34" charset="0"/>
              <a:ea typeface="ＭＳ Ｐゴシック" panose="020B0600070205080204" pitchFamily="34" charset="-128"/>
            </a:endParaRPr>
          </a:p>
          <a:p>
            <a:pPr marL="342906" lvl="1" indent="-342906" algn="just"/>
            <a:r>
              <a:rPr lang="en-GB" altLang="en-US" sz="2000" dirty="0">
                <a:latin typeface="+mn-lt"/>
                <a:ea typeface="ＭＳ Ｐゴシック" panose="020B0600070205080204" pitchFamily="34" charset="-128"/>
              </a:rPr>
              <a:t>“</a:t>
            </a:r>
            <a:r>
              <a:rPr lang="en-GB" altLang="ja-JP" sz="2000" dirty="0">
                <a:latin typeface="+mn-lt"/>
                <a:ea typeface="ＭＳ Ｐゴシック" panose="020B0600070205080204" pitchFamily="34" charset="-128"/>
              </a:rPr>
              <a:t>although the importance of the market shares may vary from one market to another the view may legitimately be taken that very large market shares are in themselves, and save in exceptional circumstances, evidence of the existence of a dominant position</a:t>
            </a:r>
            <a:r>
              <a:rPr lang="en-GB" altLang="en-US" sz="2000" dirty="0">
                <a:latin typeface="+mn-lt"/>
                <a:ea typeface="ＭＳ Ｐゴシック" panose="020B0600070205080204" pitchFamily="34" charset="-128"/>
              </a:rPr>
              <a:t>”</a:t>
            </a:r>
            <a:endParaRPr lang="en-GB" altLang="ja-JP" sz="2000" dirty="0">
              <a:latin typeface="+mn-lt"/>
              <a:ea typeface="ＭＳ Ｐゴシック" panose="020B0600070205080204" pitchFamily="34" charset="-128"/>
            </a:endParaRPr>
          </a:p>
          <a:p>
            <a:pPr marL="0" lvl="1" indent="0" algn="just">
              <a:buNone/>
            </a:pPr>
            <a:r>
              <a:rPr lang="en-GB" altLang="en-US" sz="2000" dirty="0">
                <a:latin typeface="+mn-lt"/>
                <a:ea typeface="ＭＳ Ｐゴシック" panose="020B0600070205080204" pitchFamily="34" charset="-128"/>
              </a:rPr>
              <a:t>See Hoffman La Roche v. Commission, Case 85/76, [1979] ECR 461. </a:t>
            </a:r>
          </a:p>
          <a:p>
            <a:pPr algn="just" eaLnBrk="1" hangingPunct="1"/>
            <a:r>
              <a:rPr lang="en-GB" altLang="en-US" dirty="0">
                <a:latin typeface="+mn-lt"/>
                <a:ea typeface="ＭＳ Ｐゴシック" panose="020B0600070205080204" pitchFamily="34" charset="-128"/>
              </a:rPr>
              <a:t>In this specific case, the ECJ considered as very high market shares ranging from approximately 75 per cent to approximately 87 per cent of a series of specific Community vitamin markets</a:t>
            </a:r>
          </a:p>
          <a:p>
            <a:pPr algn="just" eaLnBrk="1" hangingPunct="1"/>
            <a:r>
              <a:rPr lang="en-GB" altLang="en-US" dirty="0">
                <a:latin typeface="+mn-lt"/>
                <a:ea typeface="ＭＳ Ｐゴシック" panose="020B0600070205080204" pitchFamily="34" charset="-128"/>
              </a:rPr>
              <a:t>In fact in one case the Commission ascertained dominance below 40 per cent (case </a:t>
            </a:r>
            <a:r>
              <a:rPr lang="en-GB" altLang="en-US" i="1" dirty="0">
                <a:latin typeface="+mn-lt"/>
                <a:ea typeface="ＭＳ Ｐゴシック" panose="020B0600070205080204" pitchFamily="34" charset="-128"/>
              </a:rPr>
              <a:t>Virgin/British Airways, </a:t>
            </a:r>
            <a:r>
              <a:rPr lang="en-GB" altLang="en-US" dirty="0">
                <a:latin typeface="+mn-lt"/>
                <a:ea typeface="ＭＳ Ｐゴシック" panose="020B0600070205080204" pitchFamily="34" charset="-128"/>
              </a:rPr>
              <a:t>in which dominance was recognized with a market share of 39,7 per cent</a:t>
            </a:r>
          </a:p>
          <a:p>
            <a:pPr algn="just" eaLnBrk="1" hangingPunct="1">
              <a:buFontTx/>
              <a:buNone/>
            </a:pPr>
            <a:r>
              <a:rPr lang="en-US" altLang="en-US" dirty="0">
                <a:latin typeface="Lucida Sans Unicode" panose="020B0602030504020204" pitchFamily="34" charset="0"/>
                <a:ea typeface="ＭＳ Ｐゴシック" panose="020B0600070205080204" pitchFamily="34" charset="-128"/>
              </a:rPr>
              <a:t> </a:t>
            </a:r>
          </a:p>
          <a:p>
            <a:pPr algn="just" eaLnBrk="1" hangingPunct="1">
              <a:lnSpc>
                <a:spcPct val="70000"/>
              </a:lnSpc>
              <a:buFontTx/>
              <a:buNone/>
            </a:pPr>
            <a:endParaRPr lang="en-US" altLang="en-US" dirty="0">
              <a:latin typeface="Lucida Sans Unicode" panose="020B0602030504020204" pitchFamily="34"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0B5A909B-3599-C490-E88F-D6765DACADE2}"/>
              </a:ext>
            </a:extLst>
          </p:cNvPr>
          <p:cNvSpPr>
            <a:spLocks noGrp="1"/>
          </p:cNvSpPr>
          <p:nvPr>
            <p:ph type="sldNum" sz="quarter" idx="12"/>
          </p:nvPr>
        </p:nvSpPr>
        <p:spPr/>
        <p:txBody>
          <a:bodyPr/>
          <a:lstStyle/>
          <a:p>
            <a:fld id="{D935D8D1-D1DC-DA41-B1E7-7930F72141A0}"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a:extLst>
              <a:ext uri="{FF2B5EF4-FFF2-40B4-BE49-F238E27FC236}">
                <a16:creationId xmlns:a16="http://schemas.microsoft.com/office/drawing/2014/main" id="{94E977DE-F372-C9A3-A583-3BB0EA49045D}"/>
              </a:ext>
            </a:extLst>
          </p:cNvPr>
          <p:cNvSpPr>
            <a:spLocks noGrp="1" noChangeArrowheads="1"/>
          </p:cNvSpPr>
          <p:nvPr>
            <p:ph type="title"/>
          </p:nvPr>
        </p:nvSpPr>
        <p:spPr/>
        <p:txBody>
          <a:bodyPr/>
          <a:lstStyle/>
          <a:p>
            <a:r>
              <a:rPr lang="en-US" altLang="en-US" dirty="0"/>
              <a:t>Market shares</a:t>
            </a:r>
          </a:p>
        </p:txBody>
      </p:sp>
      <p:sp>
        <p:nvSpPr>
          <p:cNvPr id="416769" name="Rectangle 3">
            <a:extLst>
              <a:ext uri="{FF2B5EF4-FFF2-40B4-BE49-F238E27FC236}">
                <a16:creationId xmlns:a16="http://schemas.microsoft.com/office/drawing/2014/main" id="{4BC728DF-53E5-567C-0962-1522F1F01069}"/>
              </a:ext>
            </a:extLst>
          </p:cNvPr>
          <p:cNvSpPr>
            <a:spLocks noGrp="1" noChangeArrowheads="1"/>
          </p:cNvSpPr>
          <p:nvPr>
            <p:ph sz="quarter" idx="1"/>
          </p:nvPr>
        </p:nvSpPr>
        <p:spPr>
          <a:xfrm>
            <a:off x="179512" y="1853248"/>
            <a:ext cx="8554550" cy="3509275"/>
          </a:xfrm>
        </p:spPr>
        <p:txBody>
          <a:bodyPr>
            <a:noAutofit/>
          </a:bodyPr>
          <a:lstStyle/>
          <a:p>
            <a:pPr marL="0" indent="0">
              <a:buNone/>
            </a:pPr>
            <a:endParaRPr lang="en-US" altLang="en-US" sz="2200" dirty="0">
              <a:ea typeface="ＭＳ Ｐゴシック" panose="020B0600070205080204" pitchFamily="34" charset="-128"/>
            </a:endParaRPr>
          </a:p>
          <a:p>
            <a:pPr marL="0" indent="0"/>
            <a:r>
              <a:rPr lang="en-US" altLang="en-US" sz="2200" dirty="0">
                <a:ea typeface="ＭＳ Ｐゴシック" panose="020B0600070205080204" pitchFamily="34" charset="-128"/>
              </a:rPr>
              <a:t> Rebuttable Presumption of dominance above 50% </a:t>
            </a:r>
          </a:p>
          <a:p>
            <a:pPr marL="0" indent="0">
              <a:buNone/>
            </a:pPr>
            <a:r>
              <a:rPr lang="en-US" altLang="en-US" sz="2200" i="1" dirty="0">
                <a:ea typeface="ＭＳ Ｐゴシック" panose="020B0600070205080204" pitchFamily="34" charset="-128"/>
              </a:rPr>
              <a:t>AKZO</a:t>
            </a:r>
            <a:r>
              <a:rPr lang="en-US" altLang="en-US" sz="2200" dirty="0">
                <a:ea typeface="ＭＳ Ｐゴシック" panose="020B0600070205080204" pitchFamily="34" charset="-128"/>
              </a:rPr>
              <a:t>: 50% market share can be considered to be very large </a:t>
            </a:r>
          </a:p>
          <a:p>
            <a:pPr marL="0" indent="0">
              <a:buNone/>
            </a:pPr>
            <a:endParaRPr lang="en-US" altLang="en-US" sz="2200" dirty="0">
              <a:ea typeface="ＭＳ Ｐゴシック" panose="020B0600070205080204" pitchFamily="34" charset="-128"/>
            </a:endParaRPr>
          </a:p>
          <a:p>
            <a:pPr marL="0" indent="0"/>
            <a:r>
              <a:rPr lang="en-US" altLang="en-US" sz="2200" dirty="0">
                <a:ea typeface="ＭＳ Ｐゴシック" panose="020B0600070205080204" pitchFamily="34" charset="-128"/>
              </a:rPr>
              <a:t>Arguments against presumption </a:t>
            </a:r>
          </a:p>
          <a:p>
            <a:pPr marL="400056" lvl="1" indent="0"/>
            <a:r>
              <a:rPr lang="en-US" altLang="en-US" sz="2000" dirty="0">
                <a:ea typeface="ＭＳ Ｐゴシック" panose="020B0600070205080204" pitchFamily="34" charset="-128"/>
              </a:rPr>
              <a:t>Low barriers to entry </a:t>
            </a:r>
          </a:p>
          <a:p>
            <a:pPr marL="400056" lvl="1" indent="0"/>
            <a:r>
              <a:rPr lang="en-US" altLang="en-US" sz="2000" dirty="0">
                <a:ea typeface="ＭＳ Ｐゴシック" panose="020B0600070205080204" pitchFamily="34" charset="-128"/>
              </a:rPr>
              <a:t>Strong buyer power</a:t>
            </a:r>
          </a:p>
          <a:p>
            <a:pPr marL="400056" lvl="1" indent="0"/>
            <a:r>
              <a:rPr lang="en-US" altLang="en-US" sz="2000" dirty="0">
                <a:ea typeface="ＭＳ Ｐゴシック" panose="020B0600070205080204" pitchFamily="34" charset="-128"/>
              </a:rPr>
              <a:t>Large share only held briefly</a:t>
            </a:r>
          </a:p>
          <a:p>
            <a:pPr marL="0" indent="0">
              <a:buNone/>
            </a:pPr>
            <a:endParaRPr lang="en-US" altLang="en-US" sz="2200" dirty="0">
              <a:ea typeface="ＭＳ Ｐゴシック" panose="020B0600070205080204" pitchFamily="34" charset="-128"/>
            </a:endParaRPr>
          </a:p>
          <a:p>
            <a:pPr marL="0" indent="0" algn="just">
              <a:buNone/>
            </a:pPr>
            <a:endParaRPr lang="en-US" altLang="en-US" sz="2200" dirty="0">
              <a:latin typeface="Lucida Sans Unicode" panose="020B0602030504020204" pitchFamily="34" charset="0"/>
              <a:ea typeface="ＭＳ Ｐゴシック" panose="020B0600070205080204" pitchFamily="34" charset="-128"/>
            </a:endParaRPr>
          </a:p>
          <a:p>
            <a:pPr marL="0" indent="0" algn="just">
              <a:lnSpc>
                <a:spcPct val="70000"/>
              </a:lnSpc>
              <a:buNone/>
            </a:pPr>
            <a:endParaRPr lang="en-US" altLang="en-US" sz="2200" dirty="0">
              <a:latin typeface="Lucida Sans Unicode" panose="020B0602030504020204" pitchFamily="34"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BADDFB00-B4CE-8384-B444-C0FDC517CC01}"/>
              </a:ext>
            </a:extLst>
          </p:cNvPr>
          <p:cNvSpPr>
            <a:spLocks noGrp="1"/>
          </p:cNvSpPr>
          <p:nvPr>
            <p:ph type="sldNum" sz="quarter" idx="12"/>
          </p:nvPr>
        </p:nvSpPr>
        <p:spPr/>
        <p:txBody>
          <a:bodyPr/>
          <a:lstStyle/>
          <a:p>
            <a:fld id="{D935D8D1-D1DC-DA41-B1E7-7930F72141A0}"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BD8D-CA45-CC62-099C-95CDF61DB39B}"/>
              </a:ext>
            </a:extLst>
          </p:cNvPr>
          <p:cNvSpPr>
            <a:spLocks noGrp="1"/>
          </p:cNvSpPr>
          <p:nvPr>
            <p:ph type="title"/>
          </p:nvPr>
        </p:nvSpPr>
        <p:spPr/>
        <p:txBody>
          <a:bodyPr/>
          <a:lstStyle/>
          <a:p>
            <a:br>
              <a:rPr lang="en-US" dirty="0"/>
            </a:br>
            <a:r>
              <a:rPr lang="en-US" dirty="0"/>
              <a:t>Structural criteria</a:t>
            </a:r>
          </a:p>
        </p:txBody>
      </p:sp>
      <p:sp>
        <p:nvSpPr>
          <p:cNvPr id="3" name="Content Placeholder 2">
            <a:extLst>
              <a:ext uri="{FF2B5EF4-FFF2-40B4-BE49-F238E27FC236}">
                <a16:creationId xmlns:a16="http://schemas.microsoft.com/office/drawing/2014/main" id="{9BC1242A-CCD5-9DC3-8B5D-6BFB6F4AC2DF}"/>
              </a:ext>
            </a:extLst>
          </p:cNvPr>
          <p:cNvSpPr>
            <a:spLocks noGrp="1"/>
          </p:cNvSpPr>
          <p:nvPr>
            <p:ph idx="1"/>
          </p:nvPr>
        </p:nvSpPr>
        <p:spPr>
          <a:xfrm>
            <a:off x="0" y="2209801"/>
            <a:ext cx="8621498" cy="4195481"/>
          </a:xfrm>
        </p:spPr>
        <p:txBody>
          <a:bodyPr>
            <a:normAutofit fontScale="92500" lnSpcReduction="20000"/>
          </a:bodyPr>
          <a:lstStyle/>
          <a:p>
            <a:r>
              <a:rPr lang="en-GB" altLang="en-US" sz="2000" dirty="0">
                <a:latin typeface="+mn-lt"/>
                <a:ea typeface="ＭＳ Ｐゴシック" panose="020B0600070205080204" pitchFamily="34" charset="-128"/>
              </a:rPr>
              <a:t>Other additional structural criteria to establish if an undertaking is in a dominant position:</a:t>
            </a:r>
          </a:p>
          <a:p>
            <a:pPr marL="0" indent="0">
              <a:buNone/>
            </a:pPr>
            <a:endParaRPr lang="en-GB" altLang="en-US" sz="2000" dirty="0">
              <a:latin typeface="+mn-lt"/>
              <a:ea typeface="ＭＳ Ｐゴシック" panose="020B0600070205080204" pitchFamily="34" charset="-128"/>
            </a:endParaRPr>
          </a:p>
          <a:p>
            <a:pPr lvl="1" algn="just" eaLnBrk="1" hangingPunct="1">
              <a:lnSpc>
                <a:spcPct val="70000"/>
              </a:lnSpc>
            </a:pPr>
            <a:r>
              <a:rPr lang="en-GB" altLang="en-US" sz="2000" dirty="0">
                <a:latin typeface="+mn-lt"/>
                <a:ea typeface="ＭＳ Ｐゴシック" panose="020B0600070205080204" pitchFamily="34" charset="-128"/>
              </a:rPr>
              <a:t>the vertical integration between enterprises;</a:t>
            </a:r>
          </a:p>
          <a:p>
            <a:pPr lvl="1" algn="just" eaLnBrk="1" hangingPunct="1">
              <a:lnSpc>
                <a:spcPct val="70000"/>
              </a:lnSpc>
            </a:pPr>
            <a:r>
              <a:rPr lang="en-GB" altLang="en-US" sz="2000" dirty="0">
                <a:latin typeface="+mn-lt"/>
                <a:ea typeface="ＭＳ Ｐゴシック" panose="020B0600070205080204" pitchFamily="34" charset="-128"/>
              </a:rPr>
              <a:t>a rigid and strict production quality control;</a:t>
            </a:r>
          </a:p>
          <a:p>
            <a:pPr lvl="1" algn="just" eaLnBrk="1" hangingPunct="1">
              <a:lnSpc>
                <a:spcPct val="70000"/>
              </a:lnSpc>
            </a:pPr>
            <a:r>
              <a:rPr lang="en-GB" altLang="en-US" sz="2000" dirty="0">
                <a:latin typeface="+mn-lt"/>
                <a:ea typeface="ＭＳ Ｐゴシック" panose="020B0600070205080204" pitchFamily="34" charset="-128"/>
              </a:rPr>
              <a:t>the technological lead over competitors;</a:t>
            </a:r>
          </a:p>
          <a:p>
            <a:pPr lvl="1" algn="just" eaLnBrk="1" hangingPunct="1">
              <a:lnSpc>
                <a:spcPct val="70000"/>
              </a:lnSpc>
            </a:pPr>
            <a:r>
              <a:rPr lang="en-GB" altLang="en-US" sz="2000" dirty="0">
                <a:latin typeface="+mn-lt"/>
                <a:ea typeface="ＭＳ Ｐゴシック" panose="020B0600070205080204" pitchFamily="34" charset="-128"/>
              </a:rPr>
              <a:t>a strong brand name due to large-scale advertising campaigns;</a:t>
            </a:r>
          </a:p>
          <a:p>
            <a:pPr lvl="1" algn="just" eaLnBrk="1" hangingPunct="1">
              <a:lnSpc>
                <a:spcPct val="70000"/>
              </a:lnSpc>
            </a:pPr>
            <a:r>
              <a:rPr lang="en-GB" altLang="en-US" sz="2000" dirty="0">
                <a:latin typeface="+mn-lt"/>
                <a:ea typeface="ＭＳ Ｐゴシック" panose="020B0600070205080204" pitchFamily="34" charset="-128"/>
              </a:rPr>
              <a:t>a highly developed sales network;</a:t>
            </a:r>
          </a:p>
          <a:p>
            <a:pPr lvl="1" algn="just" eaLnBrk="1" hangingPunct="1">
              <a:lnSpc>
                <a:spcPct val="70000"/>
              </a:lnSpc>
            </a:pPr>
            <a:r>
              <a:rPr lang="en-GB" altLang="en-US" sz="2000" dirty="0">
                <a:latin typeface="+mn-lt"/>
                <a:ea typeface="ＭＳ Ｐゴシック" panose="020B0600070205080204" pitchFamily="34" charset="-128"/>
              </a:rPr>
              <a:t>the absence of potential competition;</a:t>
            </a:r>
          </a:p>
          <a:p>
            <a:pPr lvl="1" algn="just" eaLnBrk="1" hangingPunct="1">
              <a:lnSpc>
                <a:spcPct val="70000"/>
              </a:lnSpc>
            </a:pPr>
            <a:r>
              <a:rPr lang="en-GB" altLang="en-US" sz="2000" dirty="0">
                <a:latin typeface="+mn-lt"/>
                <a:ea typeface="ＭＳ Ｐゴシック" panose="020B0600070205080204" pitchFamily="34" charset="-128"/>
              </a:rPr>
              <a:t>the presence of the undertaking on a wide range of markets;</a:t>
            </a:r>
          </a:p>
          <a:p>
            <a:pPr lvl="1" algn="just" eaLnBrk="1" hangingPunct="1">
              <a:lnSpc>
                <a:spcPct val="70000"/>
              </a:lnSpc>
            </a:pPr>
            <a:r>
              <a:rPr lang="en-GB" altLang="en-US" sz="2000" dirty="0">
                <a:latin typeface="+mn-lt"/>
                <a:ea typeface="ＭＳ Ｐゴシック" panose="020B0600070205080204" pitchFamily="34" charset="-128"/>
              </a:rPr>
              <a:t>the advanced position of the undertaking in the market;</a:t>
            </a:r>
          </a:p>
          <a:p>
            <a:pPr lvl="1" algn="just" eaLnBrk="1" hangingPunct="1">
              <a:lnSpc>
                <a:spcPct val="70000"/>
              </a:lnSpc>
            </a:pPr>
            <a:r>
              <a:rPr lang="en-GB" altLang="en-US" sz="2000" dirty="0">
                <a:latin typeface="+mn-lt"/>
                <a:ea typeface="ＭＳ Ｐゴシック" panose="020B0600070205080204" pitchFamily="34" charset="-128"/>
              </a:rPr>
              <a:t>the company’s financial and technological resources</a:t>
            </a:r>
          </a:p>
          <a:p>
            <a:pPr marL="457207" lvl="1" indent="0" algn="just" eaLnBrk="1" hangingPunct="1">
              <a:lnSpc>
                <a:spcPct val="70000"/>
              </a:lnSpc>
              <a:buNone/>
            </a:pPr>
            <a:endParaRPr lang="en-GB" altLang="en-US" sz="2000" dirty="0">
              <a:latin typeface="+mn-lt"/>
              <a:ea typeface="ＭＳ Ｐゴシック" panose="020B0600070205080204" pitchFamily="34" charset="-128"/>
            </a:endParaRPr>
          </a:p>
          <a:p>
            <a:pPr marL="342906" lvl="1" indent="-342906">
              <a:lnSpc>
                <a:spcPct val="70000"/>
              </a:lnSpc>
            </a:pPr>
            <a:r>
              <a:rPr lang="en-US" altLang="en-US" sz="2000" dirty="0">
                <a:latin typeface="+mn-lt"/>
                <a:ea typeface="ＭＳ Ｐゴシック" panose="020B0600070205080204" pitchFamily="34" charset="-128"/>
              </a:rPr>
              <a:t>Assessing market power in digital markets – ecosystem power</a:t>
            </a:r>
          </a:p>
          <a:p>
            <a:pPr lvl="1" algn="just" eaLnBrk="1" hangingPunct="1">
              <a:lnSpc>
                <a:spcPct val="70000"/>
              </a:lnSpc>
            </a:pPr>
            <a:endParaRPr lang="en-GB" altLang="en-US" sz="2000" dirty="0">
              <a:latin typeface="+mn-lt"/>
              <a:ea typeface="ＭＳ Ｐゴシック" panose="020B0600070205080204" pitchFamily="34" charset="-128"/>
            </a:endParaRPr>
          </a:p>
          <a:p>
            <a:pPr lvl="1" algn="just" eaLnBrk="1" hangingPunct="1">
              <a:lnSpc>
                <a:spcPct val="70000"/>
              </a:lnSpc>
            </a:pPr>
            <a:endParaRPr lang="en-GB" altLang="en-US" sz="2000" dirty="0">
              <a:latin typeface="+mn-lt"/>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BA118E4F-8287-2CF1-A219-E44763B1BD90}"/>
              </a:ext>
            </a:extLst>
          </p:cNvPr>
          <p:cNvSpPr>
            <a:spLocks noGrp="1"/>
          </p:cNvSpPr>
          <p:nvPr>
            <p:ph type="sldNum" sz="quarter" idx="12"/>
          </p:nvPr>
        </p:nvSpPr>
        <p:spPr/>
        <p:txBody>
          <a:bodyPr/>
          <a:lstStyle/>
          <a:p>
            <a:pPr>
              <a:defRPr/>
            </a:pPr>
            <a:fld id="{C0B8205E-D760-274E-ABF0-20625064C15C}" type="slidenum">
              <a:rPr lang="en-GB" smtClean="0"/>
              <a:pPr>
                <a:defRPr/>
              </a:pPr>
              <a:t>25</a:t>
            </a:fld>
            <a:endParaRPr lang="en-GB"/>
          </a:p>
        </p:txBody>
      </p:sp>
    </p:spTree>
    <p:extLst>
      <p:ext uri="{BB962C8B-B14F-4D97-AF65-F5344CB8AC3E}">
        <p14:creationId xmlns:p14="http://schemas.microsoft.com/office/powerpoint/2010/main" val="968849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a:extLst>
              <a:ext uri="{FF2B5EF4-FFF2-40B4-BE49-F238E27FC236}">
                <a16:creationId xmlns:a16="http://schemas.microsoft.com/office/drawing/2014/main" id="{03EB89A5-4305-1B9B-3F71-6765AE121C67}"/>
              </a:ext>
            </a:extLst>
          </p:cNvPr>
          <p:cNvSpPr>
            <a:spLocks noGrp="1"/>
          </p:cNvSpPr>
          <p:nvPr>
            <p:ph type="title"/>
          </p:nvPr>
        </p:nvSpPr>
        <p:spPr/>
        <p:txBody>
          <a:bodyPr/>
          <a:lstStyle/>
          <a:p>
            <a:r>
              <a:rPr lang="en-US" altLang="en-US" dirty="0"/>
              <a:t>Abuse</a:t>
            </a:r>
          </a:p>
        </p:txBody>
      </p:sp>
      <p:sp>
        <p:nvSpPr>
          <p:cNvPr id="4" name="Content Placeholder 3">
            <a:extLst>
              <a:ext uri="{FF2B5EF4-FFF2-40B4-BE49-F238E27FC236}">
                <a16:creationId xmlns:a16="http://schemas.microsoft.com/office/drawing/2014/main" id="{B289D32B-771E-33D1-DD89-368BA4DFC9D6}"/>
              </a:ext>
            </a:extLst>
          </p:cNvPr>
          <p:cNvSpPr>
            <a:spLocks noGrp="1"/>
          </p:cNvSpPr>
          <p:nvPr>
            <p:ph sz="quarter" idx="1"/>
          </p:nvPr>
        </p:nvSpPr>
        <p:spPr>
          <a:xfrm>
            <a:off x="484710" y="1859548"/>
            <a:ext cx="8424936" cy="4005085"/>
          </a:xfrm>
        </p:spPr>
        <p:txBody>
          <a:bodyPr>
            <a:normAutofit fontScale="92500" lnSpcReduction="10000"/>
          </a:bodyPr>
          <a:lstStyle/>
          <a:p>
            <a:pPr marL="0" indent="0">
              <a:buNone/>
            </a:pPr>
            <a:endParaRPr lang="en-US" altLang="en-US" dirty="0">
              <a:ea typeface="ＭＳ Ｐゴシック" panose="020B0600070205080204" pitchFamily="34" charset="-128"/>
            </a:endParaRPr>
          </a:p>
          <a:p>
            <a:pPr marL="0" indent="0"/>
            <a:r>
              <a:rPr lang="en-US" altLang="en-US" dirty="0">
                <a:ea typeface="ＭＳ Ｐゴシック" panose="020B0600070205080204" pitchFamily="34" charset="-128"/>
              </a:rPr>
              <a:t>Abuses specified in Art 102 not exhaustive </a:t>
            </a:r>
          </a:p>
          <a:p>
            <a:pPr marL="0" indent="0"/>
            <a:r>
              <a:rPr lang="en-US" altLang="en-US" dirty="0">
                <a:ea typeface="ＭＳ Ｐゴシック" panose="020B0600070205080204" pitchFamily="34" charset="-128"/>
              </a:rPr>
              <a:t>Dominance vs super-dominance </a:t>
            </a:r>
          </a:p>
          <a:p>
            <a:pPr marL="0" indent="0"/>
            <a:r>
              <a:rPr lang="en-US" altLang="en-US" dirty="0">
                <a:solidFill>
                  <a:srgbClr val="FF0000"/>
                </a:solidFill>
                <a:ea typeface="ＭＳ Ｐゴシック" panose="020B0600070205080204" pitchFamily="34" charset="-128"/>
              </a:rPr>
              <a:t>Guidance Paper </a:t>
            </a:r>
            <a:r>
              <a:rPr lang="en-US" altLang="en-US" dirty="0">
                <a:ea typeface="ＭＳ Ｐゴシック" panose="020B0600070205080204" pitchFamily="34" charset="-128"/>
              </a:rPr>
              <a:t>– likelihood of harm increases with market share </a:t>
            </a:r>
          </a:p>
          <a:p>
            <a:pPr marL="0" indent="0"/>
            <a:r>
              <a:rPr lang="en-US" altLang="en-US" dirty="0">
                <a:ea typeface="ＭＳ Ｐゴシック" panose="020B0600070205080204" pitchFamily="34" charset="-128"/>
              </a:rPr>
              <a:t>Exploitative abuses </a:t>
            </a:r>
          </a:p>
          <a:p>
            <a:pPr marL="0" indent="0"/>
            <a:r>
              <a:rPr lang="en-US" altLang="en-US" dirty="0">
                <a:ea typeface="ＭＳ Ｐゴシック" panose="020B0600070205080204" pitchFamily="34" charset="-128"/>
              </a:rPr>
              <a:t>Anti-competitive / exclusionary abuses </a:t>
            </a:r>
          </a:p>
          <a:p>
            <a:pPr marL="0" indent="0"/>
            <a:r>
              <a:rPr lang="en-US" altLang="en-US" dirty="0">
                <a:ea typeface="ＭＳ Ｐゴシック" panose="020B0600070205080204" pitchFamily="34" charset="-128"/>
              </a:rPr>
              <a:t>Naked restraints</a:t>
            </a:r>
          </a:p>
          <a:p>
            <a:pPr marL="300038" lvl="1" indent="0"/>
            <a:r>
              <a:rPr lang="en-US" altLang="en-US" dirty="0">
                <a:ea typeface="ＭＳ Ｐゴシック" panose="020B0600070205080204" pitchFamily="34" charset="-128"/>
              </a:rPr>
              <a:t>Lithuanian Railways</a:t>
            </a:r>
          </a:p>
          <a:p>
            <a:pPr marL="300038" lvl="1" indent="0"/>
            <a:r>
              <a:rPr lang="en-US" altLang="en-US" dirty="0">
                <a:ea typeface="ＭＳ Ｐゴシック" panose="020B0600070205080204" pitchFamily="34" charset="-128"/>
              </a:rPr>
              <a:t>Qualcomm</a:t>
            </a:r>
          </a:p>
          <a:p>
            <a:pPr marL="300038" lvl="1" indent="0"/>
            <a:r>
              <a:rPr lang="en-US" altLang="en-US" dirty="0">
                <a:ea typeface="ＭＳ Ｐゴシック" panose="020B0600070205080204" pitchFamily="34" charset="-128"/>
              </a:rPr>
              <a:t>Google Android</a:t>
            </a:r>
          </a:p>
          <a:p>
            <a:pPr marL="0" indent="0"/>
            <a:endParaRPr lang="en-US" altLang="en-US"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604F6BDD-346D-F6EB-80A5-94F3EE44D1FC}"/>
              </a:ext>
            </a:extLst>
          </p:cNvPr>
          <p:cNvSpPr>
            <a:spLocks noGrp="1"/>
          </p:cNvSpPr>
          <p:nvPr>
            <p:ph type="sldNum" sz="quarter" idx="12"/>
          </p:nvPr>
        </p:nvSpPr>
        <p:spPr/>
        <p:txBody>
          <a:bodyPr/>
          <a:lstStyle/>
          <a:p>
            <a:fld id="{D935D8D1-D1DC-DA41-B1E7-7930F72141A0}"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1827-03FF-3D9A-943D-DD4DDAC34A32}"/>
              </a:ext>
            </a:extLst>
          </p:cNvPr>
          <p:cNvSpPr>
            <a:spLocks noGrp="1"/>
          </p:cNvSpPr>
          <p:nvPr>
            <p:ph type="title"/>
          </p:nvPr>
        </p:nvSpPr>
        <p:spPr/>
        <p:txBody>
          <a:bodyPr/>
          <a:lstStyle/>
          <a:p>
            <a:r>
              <a:rPr lang="en-US" dirty="0"/>
              <a:t>Abuse</a:t>
            </a:r>
          </a:p>
        </p:txBody>
      </p:sp>
      <p:sp>
        <p:nvSpPr>
          <p:cNvPr id="3" name="Content Placeholder 2">
            <a:extLst>
              <a:ext uri="{FF2B5EF4-FFF2-40B4-BE49-F238E27FC236}">
                <a16:creationId xmlns:a16="http://schemas.microsoft.com/office/drawing/2014/main" id="{C4529023-48C0-DDE6-0168-443845BF8240}"/>
              </a:ext>
            </a:extLst>
          </p:cNvPr>
          <p:cNvSpPr>
            <a:spLocks noGrp="1"/>
          </p:cNvSpPr>
          <p:nvPr>
            <p:ph idx="1"/>
          </p:nvPr>
        </p:nvSpPr>
        <p:spPr/>
        <p:txBody>
          <a:bodyPr/>
          <a:lstStyle/>
          <a:p>
            <a:r>
              <a:rPr lang="en-GB" sz="2000" dirty="0">
                <a:latin typeface="+mn-lt"/>
                <a:ea typeface="+mn-ea"/>
                <a:cs typeface="+mn-cs"/>
              </a:rPr>
              <a:t>Non-pricing practices − such as tying/bundling, refusal to supply, exclusivity</a:t>
            </a:r>
          </a:p>
          <a:p>
            <a:r>
              <a:rPr lang="en-GB" sz="2000" dirty="0">
                <a:latin typeface="+mn-lt"/>
                <a:ea typeface="+mn-ea"/>
                <a:cs typeface="+mn-cs"/>
              </a:rPr>
              <a:t>Pricing practices − such as discriminatory pricing, price squeezes, rebates</a:t>
            </a:r>
          </a:p>
          <a:p>
            <a:r>
              <a:rPr lang="en-GB" sz="2000" dirty="0">
                <a:latin typeface="+mn-lt"/>
                <a:ea typeface="+mn-ea"/>
                <a:cs typeface="+mn-cs"/>
              </a:rPr>
              <a:t>Exploitative − such as excessive pricing</a:t>
            </a:r>
          </a:p>
          <a:p>
            <a:r>
              <a:rPr lang="en-GB" sz="2000" dirty="0">
                <a:latin typeface="+mn-lt"/>
                <a:ea typeface="+mn-ea"/>
                <a:cs typeface="+mn-cs"/>
              </a:rPr>
              <a:t>Exclusionary − such as predatory pricing</a:t>
            </a:r>
          </a:p>
          <a:p>
            <a:pPr marL="0" indent="0">
              <a:buNone/>
            </a:pPr>
            <a:endParaRPr lang="en-GB" sz="2000" dirty="0">
              <a:latin typeface="+mn-lt"/>
              <a:ea typeface="+mn-ea"/>
              <a:cs typeface="+mn-cs"/>
            </a:endParaRPr>
          </a:p>
          <a:p>
            <a:endParaRPr lang="en-GB" sz="2000" dirty="0">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24622CA9-511D-DAF4-1CAB-35E9AE1672C1}"/>
              </a:ext>
            </a:extLst>
          </p:cNvPr>
          <p:cNvSpPr>
            <a:spLocks noGrp="1"/>
          </p:cNvSpPr>
          <p:nvPr>
            <p:ph type="sldNum" sz="quarter" idx="12"/>
          </p:nvPr>
        </p:nvSpPr>
        <p:spPr/>
        <p:txBody>
          <a:bodyPr/>
          <a:lstStyle/>
          <a:p>
            <a:pPr>
              <a:defRPr/>
            </a:pPr>
            <a:fld id="{C0B8205E-D760-274E-ABF0-20625064C15C}" type="slidenum">
              <a:rPr lang="en-GB" smtClean="0"/>
              <a:pPr>
                <a:defRPr/>
              </a:pPr>
              <a:t>27</a:t>
            </a:fld>
            <a:endParaRPr lang="en-GB"/>
          </a:p>
        </p:txBody>
      </p:sp>
    </p:spTree>
    <p:extLst>
      <p:ext uri="{BB962C8B-B14F-4D97-AF65-F5344CB8AC3E}">
        <p14:creationId xmlns:p14="http://schemas.microsoft.com/office/powerpoint/2010/main" val="2759262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4396-B8AB-11C3-FD68-095A0407A9B0}"/>
              </a:ext>
            </a:extLst>
          </p:cNvPr>
          <p:cNvSpPr>
            <a:spLocks noGrp="1"/>
          </p:cNvSpPr>
          <p:nvPr>
            <p:ph type="title"/>
          </p:nvPr>
        </p:nvSpPr>
        <p:spPr/>
        <p:txBody>
          <a:bodyPr/>
          <a:lstStyle/>
          <a:p>
            <a:br>
              <a:rPr lang="en-US" dirty="0"/>
            </a:br>
            <a:r>
              <a:rPr lang="en-US" dirty="0"/>
              <a:t>AEC Principle</a:t>
            </a:r>
          </a:p>
        </p:txBody>
      </p:sp>
      <p:sp>
        <p:nvSpPr>
          <p:cNvPr id="3" name="Content Placeholder 2">
            <a:extLst>
              <a:ext uri="{FF2B5EF4-FFF2-40B4-BE49-F238E27FC236}">
                <a16:creationId xmlns:a16="http://schemas.microsoft.com/office/drawing/2014/main" id="{1C6C8EB9-39E7-8493-6A40-44F625AD92F6}"/>
              </a:ext>
            </a:extLst>
          </p:cNvPr>
          <p:cNvSpPr>
            <a:spLocks noGrp="1"/>
          </p:cNvSpPr>
          <p:nvPr>
            <p:ph idx="1"/>
          </p:nvPr>
        </p:nvSpPr>
        <p:spPr>
          <a:xfrm>
            <a:off x="323528" y="2052925"/>
            <a:ext cx="8568952" cy="4509339"/>
          </a:xfrm>
        </p:spPr>
        <p:txBody>
          <a:bodyPr>
            <a:normAutofit/>
          </a:bodyPr>
          <a:lstStyle/>
          <a:p>
            <a:pPr marL="0" indent="0" algn="just">
              <a:buNone/>
            </a:pPr>
            <a:r>
              <a:rPr lang="en-US" altLang="en-US" sz="2000" dirty="0">
                <a:ea typeface="ＭＳ Ｐゴシック" panose="020B0600070205080204" pitchFamily="34" charset="-128"/>
              </a:rPr>
              <a:t>“[Article 102 TFEU] prohibits a dominant undertaking from, among other things, adopting pricing practices that have </a:t>
            </a:r>
            <a:r>
              <a:rPr lang="en-US" altLang="en-US" sz="2000" i="1" dirty="0">
                <a:solidFill>
                  <a:srgbClr val="FF6600"/>
                </a:solidFill>
                <a:ea typeface="ＭＳ Ｐゴシック" panose="020B0600070205080204" pitchFamily="34" charset="-128"/>
              </a:rPr>
              <a:t>an exclusionary effect on competitors considered to be as efficient as it is itself </a:t>
            </a:r>
            <a:r>
              <a:rPr lang="en-US" altLang="en-US" sz="2000" dirty="0">
                <a:ea typeface="ＭＳ Ｐゴシック" panose="020B0600070205080204" pitchFamily="34" charset="-128"/>
              </a:rPr>
              <a:t>and strengthening its dominant position by using methods other than those that are part of </a:t>
            </a:r>
            <a:r>
              <a:rPr lang="en-US" altLang="en-US" i="1" dirty="0">
                <a:solidFill>
                  <a:srgbClr val="FF6600"/>
                </a:solidFill>
                <a:ea typeface="ＭＳ Ｐゴシック" panose="020B0600070205080204" pitchFamily="34" charset="-128"/>
              </a:rPr>
              <a:t>competition on the merits</a:t>
            </a:r>
            <a:r>
              <a:rPr lang="en-US" altLang="en-US" sz="2000" dirty="0">
                <a:ea typeface="ＭＳ Ｐゴシック" panose="020B0600070205080204" pitchFamily="34" charset="-128"/>
              </a:rPr>
              <a:t>”</a:t>
            </a:r>
          </a:p>
          <a:p>
            <a:pPr marL="0" indent="0" algn="just">
              <a:buNone/>
            </a:pPr>
            <a:r>
              <a:rPr lang="en-US" altLang="en-US" sz="2000" dirty="0">
                <a:ea typeface="ＭＳ Ｐゴシック" panose="020B0600070205080204" pitchFamily="34" charset="-128"/>
              </a:rPr>
              <a:t>“…In order to assess the existence of anti-competitive effects in circumstances such as those of that case, it is necessary to consider whether that pricing policy, without objective justification, </a:t>
            </a:r>
            <a:r>
              <a:rPr lang="en-US" altLang="en-US" sz="2000" i="1" dirty="0">
                <a:solidFill>
                  <a:srgbClr val="FF6600"/>
                </a:solidFill>
                <a:ea typeface="ＭＳ Ｐゴシック" panose="020B0600070205080204" pitchFamily="34" charset="-128"/>
              </a:rPr>
              <a:t>produces an actual or likely exclusionary effect</a:t>
            </a:r>
            <a:r>
              <a:rPr lang="en-US" altLang="en-US" sz="2000" dirty="0">
                <a:ea typeface="ＭＳ Ｐゴシック" panose="020B0600070205080204" pitchFamily="34" charset="-128"/>
              </a:rPr>
              <a:t>, to the detriment of competition and, thereby, of consumers’ interests.”</a:t>
            </a:r>
            <a:endParaRPr lang="en-US" altLang="ja-JP" sz="2000" dirty="0">
              <a:ea typeface="ＭＳ Ｐゴシック" panose="020B0600070205080204" pitchFamily="34" charset="-128"/>
            </a:endParaRPr>
          </a:p>
          <a:p>
            <a:pPr marL="0" indent="0" algn="just">
              <a:buNone/>
            </a:pPr>
            <a:r>
              <a:rPr lang="en-US" altLang="en-US" sz="2000" dirty="0">
                <a:ea typeface="ＭＳ Ｐゴシック" panose="020B0600070205080204" pitchFamily="34" charset="-128"/>
              </a:rPr>
              <a:t>(C-209/10 Post </a:t>
            </a:r>
            <a:r>
              <a:rPr lang="en-US" altLang="en-US" sz="2000" dirty="0" err="1">
                <a:ea typeface="ＭＳ Ｐゴシック" panose="020B0600070205080204" pitchFamily="34" charset="-128"/>
              </a:rPr>
              <a:t>Danmark</a:t>
            </a:r>
            <a:r>
              <a:rPr lang="en-US" altLang="en-US" sz="2000" dirty="0">
                <a:ea typeface="ＭＳ Ｐゴシック" panose="020B0600070205080204" pitchFamily="34" charset="-128"/>
              </a:rPr>
              <a:t>, paras 25, 44)</a:t>
            </a:r>
          </a:p>
          <a:p>
            <a:pPr marL="0" indent="0" algn="just">
              <a:buNone/>
            </a:pPr>
            <a:endParaRPr lang="en-US" altLang="ja-JP" sz="2000" dirty="0">
              <a:ea typeface="ＭＳ Ｐゴシック" panose="020B0600070205080204" pitchFamily="34" charset="-128"/>
            </a:endParaRPr>
          </a:p>
          <a:p>
            <a:pPr marL="0" indent="0">
              <a:buNone/>
            </a:pPr>
            <a:endParaRPr lang="en-US" dirty="0"/>
          </a:p>
        </p:txBody>
      </p:sp>
      <p:sp>
        <p:nvSpPr>
          <p:cNvPr id="4" name="Slide Number Placeholder 3">
            <a:extLst>
              <a:ext uri="{FF2B5EF4-FFF2-40B4-BE49-F238E27FC236}">
                <a16:creationId xmlns:a16="http://schemas.microsoft.com/office/drawing/2014/main" id="{348B368D-FAD5-17B3-5702-CA0AD5B3E18B}"/>
              </a:ext>
            </a:extLst>
          </p:cNvPr>
          <p:cNvSpPr>
            <a:spLocks noGrp="1"/>
          </p:cNvSpPr>
          <p:nvPr>
            <p:ph type="sldNum" sz="quarter" idx="12"/>
          </p:nvPr>
        </p:nvSpPr>
        <p:spPr/>
        <p:txBody>
          <a:bodyPr/>
          <a:lstStyle/>
          <a:p>
            <a:pPr>
              <a:defRPr/>
            </a:pPr>
            <a:fld id="{C0B8205E-D760-274E-ABF0-20625064C15C}" type="slidenum">
              <a:rPr lang="en-GB" smtClean="0"/>
              <a:pPr>
                <a:defRPr/>
              </a:pPr>
              <a:t>28</a:t>
            </a:fld>
            <a:endParaRPr lang="en-GB"/>
          </a:p>
        </p:txBody>
      </p:sp>
    </p:spTree>
    <p:extLst>
      <p:ext uri="{BB962C8B-B14F-4D97-AF65-F5344CB8AC3E}">
        <p14:creationId xmlns:p14="http://schemas.microsoft.com/office/powerpoint/2010/main" val="1326589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7DFD-C451-546A-740D-8AC588DE42CE}"/>
              </a:ext>
            </a:extLst>
          </p:cNvPr>
          <p:cNvSpPr>
            <a:spLocks noGrp="1"/>
          </p:cNvSpPr>
          <p:nvPr>
            <p:ph type="title"/>
          </p:nvPr>
        </p:nvSpPr>
        <p:spPr/>
        <p:txBody>
          <a:bodyPr/>
          <a:lstStyle/>
          <a:p>
            <a:r>
              <a:rPr lang="en-US" altLang="en-US" sz="4400" dirty="0"/>
              <a:t>Tying and Bundling</a:t>
            </a:r>
            <a:endParaRPr lang="en-US" dirty="0"/>
          </a:p>
        </p:txBody>
      </p:sp>
      <p:sp>
        <p:nvSpPr>
          <p:cNvPr id="3" name="Content Placeholder 2">
            <a:extLst>
              <a:ext uri="{FF2B5EF4-FFF2-40B4-BE49-F238E27FC236}">
                <a16:creationId xmlns:a16="http://schemas.microsoft.com/office/drawing/2014/main" id="{2F837B96-8346-F411-73DC-6CEDDF39B8D3}"/>
              </a:ext>
            </a:extLst>
          </p:cNvPr>
          <p:cNvSpPr>
            <a:spLocks noGrp="1"/>
          </p:cNvSpPr>
          <p:nvPr>
            <p:ph idx="1"/>
          </p:nvPr>
        </p:nvSpPr>
        <p:spPr>
          <a:xfrm>
            <a:off x="251520" y="2052925"/>
            <a:ext cx="8496944" cy="4195481"/>
          </a:xfrm>
        </p:spPr>
        <p:txBody>
          <a:bodyPr/>
          <a:lstStyle/>
          <a:p>
            <a:pPr marL="0" indent="0" algn="just">
              <a:lnSpc>
                <a:spcPct val="80000"/>
              </a:lnSpc>
              <a:buNone/>
            </a:pPr>
            <a:r>
              <a:rPr lang="en-US" altLang="en-US" sz="2000" dirty="0">
                <a:ea typeface="ＭＳ Ｐゴシック" panose="020B0600070205080204" pitchFamily="34" charset="-128"/>
              </a:rPr>
              <a:t>“Tying’ usually refers to situations where customers that purchase one product (the tying product) are required also to purchase another product from the dominant undertaking (the tied product). Tying can take place on a technical or contractual basis. ‘Bundling’ usually refers to the way products are offered and priced by the dominant undertaking. In the case of pure bundling the products are only sold jointly in fixed proportions. In the case of mixed bundling, often referred to as a multi-product rebate, the products are also made available separately, but the sum of the prices when sold separately is higher than the bundled price”</a:t>
            </a:r>
          </a:p>
          <a:p>
            <a:pPr marL="0" indent="0" algn="just">
              <a:lnSpc>
                <a:spcPct val="80000"/>
              </a:lnSpc>
              <a:buNone/>
            </a:pPr>
            <a:r>
              <a:rPr lang="en-US" altLang="en-US" sz="2000" dirty="0">
                <a:ea typeface="ＭＳ Ｐゴシック" panose="020B0600070205080204" pitchFamily="34" charset="-128"/>
              </a:rPr>
              <a:t>[Commission Guidance, para 48]</a:t>
            </a:r>
          </a:p>
          <a:p>
            <a:endParaRPr lang="en-US" dirty="0"/>
          </a:p>
        </p:txBody>
      </p:sp>
      <p:sp>
        <p:nvSpPr>
          <p:cNvPr id="4" name="Slide Number Placeholder 3">
            <a:extLst>
              <a:ext uri="{FF2B5EF4-FFF2-40B4-BE49-F238E27FC236}">
                <a16:creationId xmlns:a16="http://schemas.microsoft.com/office/drawing/2014/main" id="{EE78F5C3-846E-6809-D613-64F4C8AE2409}"/>
              </a:ext>
            </a:extLst>
          </p:cNvPr>
          <p:cNvSpPr>
            <a:spLocks noGrp="1"/>
          </p:cNvSpPr>
          <p:nvPr>
            <p:ph type="sldNum" sz="quarter" idx="12"/>
          </p:nvPr>
        </p:nvSpPr>
        <p:spPr/>
        <p:txBody>
          <a:bodyPr/>
          <a:lstStyle/>
          <a:p>
            <a:pPr>
              <a:defRPr/>
            </a:pPr>
            <a:fld id="{C0B8205E-D760-274E-ABF0-20625064C15C}" type="slidenum">
              <a:rPr lang="en-GB" smtClean="0"/>
              <a:pPr>
                <a:defRPr/>
              </a:pPr>
              <a:t>29</a:t>
            </a:fld>
            <a:endParaRPr lang="en-GB"/>
          </a:p>
        </p:txBody>
      </p:sp>
    </p:spTree>
    <p:extLst>
      <p:ext uri="{BB962C8B-B14F-4D97-AF65-F5344CB8AC3E}">
        <p14:creationId xmlns:p14="http://schemas.microsoft.com/office/powerpoint/2010/main" val="2104739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7072-141C-E384-2777-FD1E69FE3F3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769C1B0-6332-5EA8-CCBC-4C6D9B8AE371}"/>
              </a:ext>
            </a:extLst>
          </p:cNvPr>
          <p:cNvSpPr>
            <a:spLocks noGrp="1"/>
          </p:cNvSpPr>
          <p:nvPr>
            <p:ph idx="1"/>
          </p:nvPr>
        </p:nvSpPr>
        <p:spPr/>
        <p:txBody>
          <a:bodyPr/>
          <a:lstStyle/>
          <a:p>
            <a:r>
              <a:rPr lang="en-US" dirty="0"/>
              <a:t>Horizontal Agreements</a:t>
            </a:r>
          </a:p>
          <a:p>
            <a:pPr lvl="1"/>
            <a:r>
              <a:rPr lang="en-US" dirty="0"/>
              <a:t>Information exchange - Hub and Spoke</a:t>
            </a:r>
          </a:p>
          <a:p>
            <a:pPr lvl="1"/>
            <a:r>
              <a:rPr lang="en-US" dirty="0"/>
              <a:t>Role of algorithms</a:t>
            </a:r>
          </a:p>
          <a:p>
            <a:pPr lvl="1"/>
            <a:r>
              <a:rPr lang="en-US" dirty="0"/>
              <a:t>Algorithmic collusion scenario</a:t>
            </a:r>
          </a:p>
          <a:p>
            <a:pPr marL="342906" lvl="1" indent="-342906"/>
            <a:r>
              <a:rPr lang="en-US" sz="2000" dirty="0"/>
              <a:t>Vertical Agreements</a:t>
            </a:r>
          </a:p>
          <a:p>
            <a:pPr marL="742964" lvl="2" indent="-342906"/>
            <a:r>
              <a:rPr lang="en-US" sz="1800" dirty="0"/>
              <a:t>Online Commerce</a:t>
            </a:r>
          </a:p>
        </p:txBody>
      </p:sp>
      <p:sp>
        <p:nvSpPr>
          <p:cNvPr id="4" name="Slide Number Placeholder 3">
            <a:extLst>
              <a:ext uri="{FF2B5EF4-FFF2-40B4-BE49-F238E27FC236}">
                <a16:creationId xmlns:a16="http://schemas.microsoft.com/office/drawing/2014/main" id="{C9E1A81B-DF71-594E-338F-CB6A0AB3B17A}"/>
              </a:ext>
            </a:extLst>
          </p:cNvPr>
          <p:cNvSpPr>
            <a:spLocks noGrp="1"/>
          </p:cNvSpPr>
          <p:nvPr>
            <p:ph type="sldNum" sz="quarter" idx="12"/>
          </p:nvPr>
        </p:nvSpPr>
        <p:spPr/>
        <p:txBody>
          <a:bodyPr/>
          <a:lstStyle/>
          <a:p>
            <a:pPr>
              <a:defRPr/>
            </a:pPr>
            <a:fld id="{C0B8205E-D760-274E-ABF0-20625064C15C}" type="slidenum">
              <a:rPr lang="en-GB" smtClean="0"/>
              <a:pPr>
                <a:defRPr/>
              </a:pPr>
              <a:t>3</a:t>
            </a:fld>
            <a:endParaRPr lang="en-GB"/>
          </a:p>
        </p:txBody>
      </p:sp>
    </p:spTree>
    <p:extLst>
      <p:ext uri="{BB962C8B-B14F-4D97-AF65-F5344CB8AC3E}">
        <p14:creationId xmlns:p14="http://schemas.microsoft.com/office/powerpoint/2010/main" val="3073523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ED27-4456-4B2E-FF5B-4A91DE1DC7D3}"/>
              </a:ext>
            </a:extLst>
          </p:cNvPr>
          <p:cNvSpPr>
            <a:spLocks noGrp="1"/>
          </p:cNvSpPr>
          <p:nvPr>
            <p:ph type="title"/>
          </p:nvPr>
        </p:nvSpPr>
        <p:spPr/>
        <p:txBody>
          <a:bodyPr/>
          <a:lstStyle/>
          <a:p>
            <a:r>
              <a:rPr lang="en-US" altLang="en-US" sz="4000" dirty="0"/>
              <a:t>Tying and Bundling</a:t>
            </a:r>
            <a:endParaRPr lang="en-US" dirty="0"/>
          </a:p>
        </p:txBody>
      </p:sp>
      <p:sp>
        <p:nvSpPr>
          <p:cNvPr id="3" name="Content Placeholder 2">
            <a:extLst>
              <a:ext uri="{FF2B5EF4-FFF2-40B4-BE49-F238E27FC236}">
                <a16:creationId xmlns:a16="http://schemas.microsoft.com/office/drawing/2014/main" id="{03D0E650-EBBB-3489-3444-3523F5AD537D}"/>
              </a:ext>
            </a:extLst>
          </p:cNvPr>
          <p:cNvSpPr>
            <a:spLocks noGrp="1"/>
          </p:cNvSpPr>
          <p:nvPr>
            <p:ph idx="1"/>
          </p:nvPr>
        </p:nvSpPr>
        <p:spPr/>
        <p:txBody>
          <a:bodyPr/>
          <a:lstStyle/>
          <a:p>
            <a:r>
              <a:rPr lang="en-US" dirty="0"/>
              <a:t>Hilti v. Commission </a:t>
            </a:r>
          </a:p>
          <a:p>
            <a:r>
              <a:rPr lang="en-US" dirty="0"/>
              <a:t>Microsoft v. Commission</a:t>
            </a:r>
          </a:p>
          <a:p>
            <a:r>
              <a:rPr lang="en-US" dirty="0"/>
              <a:t>Google Android</a:t>
            </a:r>
          </a:p>
          <a:p>
            <a:r>
              <a:rPr lang="en-US" dirty="0"/>
              <a:t>See Article 102 Guidance:</a:t>
            </a:r>
          </a:p>
          <a:p>
            <a:pPr lvl="1"/>
            <a:r>
              <a:rPr lang="en-US" dirty="0"/>
              <a:t>The requirement of ‘distinct products’</a:t>
            </a:r>
          </a:p>
          <a:p>
            <a:pPr lvl="1"/>
            <a:r>
              <a:rPr lang="en-US" dirty="0"/>
              <a:t>Anticompetitive foreclosure in the tied and/or tying market </a:t>
            </a:r>
          </a:p>
          <a:p>
            <a:endParaRPr lang="en-US" dirty="0"/>
          </a:p>
        </p:txBody>
      </p:sp>
      <p:sp>
        <p:nvSpPr>
          <p:cNvPr id="4" name="Slide Number Placeholder 3">
            <a:extLst>
              <a:ext uri="{FF2B5EF4-FFF2-40B4-BE49-F238E27FC236}">
                <a16:creationId xmlns:a16="http://schemas.microsoft.com/office/drawing/2014/main" id="{FACE792C-D533-68CF-518D-B0AFB9FCC6E3}"/>
              </a:ext>
            </a:extLst>
          </p:cNvPr>
          <p:cNvSpPr>
            <a:spLocks noGrp="1"/>
          </p:cNvSpPr>
          <p:nvPr>
            <p:ph type="sldNum" sz="quarter" idx="12"/>
          </p:nvPr>
        </p:nvSpPr>
        <p:spPr/>
        <p:txBody>
          <a:bodyPr/>
          <a:lstStyle/>
          <a:p>
            <a:pPr>
              <a:defRPr/>
            </a:pPr>
            <a:fld id="{C0B8205E-D760-274E-ABF0-20625064C15C}" type="slidenum">
              <a:rPr lang="en-GB" smtClean="0"/>
              <a:pPr>
                <a:defRPr/>
              </a:pPr>
              <a:t>30</a:t>
            </a:fld>
            <a:endParaRPr lang="en-GB"/>
          </a:p>
        </p:txBody>
      </p:sp>
    </p:spTree>
    <p:extLst>
      <p:ext uri="{BB962C8B-B14F-4D97-AF65-F5344CB8AC3E}">
        <p14:creationId xmlns:p14="http://schemas.microsoft.com/office/powerpoint/2010/main" val="1940003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B6DC-CFB4-C718-846D-6A7652198D5E}"/>
              </a:ext>
            </a:extLst>
          </p:cNvPr>
          <p:cNvSpPr>
            <a:spLocks noGrp="1"/>
          </p:cNvSpPr>
          <p:nvPr>
            <p:ph type="title"/>
          </p:nvPr>
        </p:nvSpPr>
        <p:spPr/>
        <p:txBody>
          <a:bodyPr/>
          <a:lstStyle/>
          <a:p>
            <a:r>
              <a:rPr lang="en-US" dirty="0"/>
              <a:t>Refusal to supply</a:t>
            </a:r>
          </a:p>
        </p:txBody>
      </p:sp>
      <p:sp>
        <p:nvSpPr>
          <p:cNvPr id="3" name="Content Placeholder 2">
            <a:extLst>
              <a:ext uri="{FF2B5EF4-FFF2-40B4-BE49-F238E27FC236}">
                <a16:creationId xmlns:a16="http://schemas.microsoft.com/office/drawing/2014/main" id="{5D4B0881-9C44-082F-0CA0-D071FA1D0133}"/>
              </a:ext>
            </a:extLst>
          </p:cNvPr>
          <p:cNvSpPr>
            <a:spLocks noGrp="1"/>
          </p:cNvSpPr>
          <p:nvPr>
            <p:ph idx="1"/>
          </p:nvPr>
        </p:nvSpPr>
        <p:spPr>
          <a:xfrm>
            <a:off x="484710" y="2052925"/>
            <a:ext cx="8119738" cy="4195481"/>
          </a:xfrm>
        </p:spPr>
        <p:txBody>
          <a:bodyPr>
            <a:normAutofit fontScale="92500" lnSpcReduction="20000"/>
          </a:bodyPr>
          <a:lstStyle/>
          <a:p>
            <a:r>
              <a:rPr lang="en-US" dirty="0"/>
              <a:t>Right of dominant firms to choose trading partners and how to handle their facilities</a:t>
            </a:r>
          </a:p>
          <a:p>
            <a:r>
              <a:rPr lang="en-US" dirty="0"/>
              <a:t>Commercial Solvents</a:t>
            </a:r>
          </a:p>
          <a:p>
            <a:r>
              <a:rPr lang="en-US" dirty="0"/>
              <a:t>Magill </a:t>
            </a:r>
          </a:p>
          <a:p>
            <a:r>
              <a:rPr lang="en-US" dirty="0"/>
              <a:t>Oscar Bronner </a:t>
            </a:r>
          </a:p>
          <a:p>
            <a:r>
              <a:rPr lang="en-US" dirty="0"/>
              <a:t>IMS Health v. NDC Health </a:t>
            </a:r>
          </a:p>
          <a:p>
            <a:r>
              <a:rPr lang="en-US" dirty="0"/>
              <a:t>Microsoft v. Commission</a:t>
            </a:r>
          </a:p>
          <a:p>
            <a:r>
              <a:rPr lang="en-US" dirty="0"/>
              <a:t>United Brands</a:t>
            </a:r>
          </a:p>
          <a:p>
            <a:r>
              <a:rPr lang="en-US" dirty="0"/>
              <a:t>Guidance on Article 102:</a:t>
            </a:r>
          </a:p>
          <a:p>
            <a:pPr lvl="1"/>
            <a:r>
              <a:rPr lang="en-US" dirty="0"/>
              <a:t>Objective necessity of the input</a:t>
            </a:r>
          </a:p>
          <a:p>
            <a:pPr lvl="1"/>
            <a:r>
              <a:rPr lang="en-US" dirty="0"/>
              <a:t>Elimination of effective competition</a:t>
            </a:r>
          </a:p>
          <a:p>
            <a:pPr lvl="1"/>
            <a:r>
              <a:rPr lang="en-US" dirty="0"/>
              <a:t>Consumer harm</a:t>
            </a:r>
          </a:p>
          <a:p>
            <a:endParaRPr lang="en-US" dirty="0"/>
          </a:p>
          <a:p>
            <a:endParaRPr lang="en-US" dirty="0"/>
          </a:p>
        </p:txBody>
      </p:sp>
      <p:sp>
        <p:nvSpPr>
          <p:cNvPr id="4" name="Slide Number Placeholder 3">
            <a:extLst>
              <a:ext uri="{FF2B5EF4-FFF2-40B4-BE49-F238E27FC236}">
                <a16:creationId xmlns:a16="http://schemas.microsoft.com/office/drawing/2014/main" id="{BBF306A4-7DF2-DBC4-E574-A250F5C9B895}"/>
              </a:ext>
            </a:extLst>
          </p:cNvPr>
          <p:cNvSpPr>
            <a:spLocks noGrp="1"/>
          </p:cNvSpPr>
          <p:nvPr>
            <p:ph type="sldNum" sz="quarter" idx="12"/>
          </p:nvPr>
        </p:nvSpPr>
        <p:spPr/>
        <p:txBody>
          <a:bodyPr/>
          <a:lstStyle/>
          <a:p>
            <a:pPr>
              <a:defRPr/>
            </a:pPr>
            <a:fld id="{C0B8205E-D760-274E-ABF0-20625064C15C}" type="slidenum">
              <a:rPr lang="en-GB" smtClean="0"/>
              <a:pPr>
                <a:defRPr/>
              </a:pPr>
              <a:t>31</a:t>
            </a:fld>
            <a:endParaRPr lang="en-GB"/>
          </a:p>
        </p:txBody>
      </p:sp>
    </p:spTree>
    <p:extLst>
      <p:ext uri="{BB962C8B-B14F-4D97-AF65-F5344CB8AC3E}">
        <p14:creationId xmlns:p14="http://schemas.microsoft.com/office/powerpoint/2010/main" val="3338813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B6DC-CFB4-C718-846D-6A7652198D5E}"/>
              </a:ext>
            </a:extLst>
          </p:cNvPr>
          <p:cNvSpPr>
            <a:spLocks noGrp="1"/>
          </p:cNvSpPr>
          <p:nvPr>
            <p:ph type="title"/>
          </p:nvPr>
        </p:nvSpPr>
        <p:spPr/>
        <p:txBody>
          <a:bodyPr/>
          <a:lstStyle/>
          <a:p>
            <a:r>
              <a:rPr lang="en-US" dirty="0"/>
              <a:t>Refusal to supply</a:t>
            </a:r>
          </a:p>
        </p:txBody>
      </p:sp>
      <p:sp>
        <p:nvSpPr>
          <p:cNvPr id="3" name="Content Placeholder 2">
            <a:extLst>
              <a:ext uri="{FF2B5EF4-FFF2-40B4-BE49-F238E27FC236}">
                <a16:creationId xmlns:a16="http://schemas.microsoft.com/office/drawing/2014/main" id="{5D4B0881-9C44-082F-0CA0-D071FA1D0133}"/>
              </a:ext>
            </a:extLst>
          </p:cNvPr>
          <p:cNvSpPr>
            <a:spLocks noGrp="1"/>
          </p:cNvSpPr>
          <p:nvPr>
            <p:ph idx="1"/>
          </p:nvPr>
        </p:nvSpPr>
        <p:spPr>
          <a:xfrm>
            <a:off x="484710" y="2052925"/>
            <a:ext cx="8119738" cy="4195481"/>
          </a:xfrm>
        </p:spPr>
        <p:txBody>
          <a:bodyPr>
            <a:normAutofit/>
          </a:bodyPr>
          <a:lstStyle/>
          <a:p>
            <a:pPr marL="0" indent="0">
              <a:buNone/>
            </a:pPr>
            <a:r>
              <a:rPr lang="en-US" dirty="0"/>
              <a:t>Oscar Bronner</a:t>
            </a:r>
          </a:p>
          <a:p>
            <a:pPr marL="0" indent="0"/>
            <a:r>
              <a:rPr lang="en-US" altLang="en-US" dirty="0">
                <a:ea typeface="ＭＳ Ｐゴシック" panose="020B0600070205080204" pitchFamily="34" charset="-128"/>
              </a:rPr>
              <a:t>eliminate </a:t>
            </a:r>
            <a:r>
              <a:rPr lang="en-US" altLang="en-US" dirty="0">
                <a:solidFill>
                  <a:srgbClr val="FF6600"/>
                </a:solidFill>
                <a:ea typeface="ＭＳ Ｐゴシック" panose="020B0600070205080204" pitchFamily="34" charset="-128"/>
              </a:rPr>
              <a:t>ALL</a:t>
            </a:r>
            <a:r>
              <a:rPr lang="en-US" altLang="en-US" dirty="0">
                <a:ea typeface="ＭＳ Ｐゴシック" panose="020B0600070205080204" pitchFamily="34" charset="-128"/>
              </a:rPr>
              <a:t> competition in the downstream market from the person requesting access </a:t>
            </a:r>
          </a:p>
          <a:p>
            <a:pPr marL="0" indent="0"/>
            <a:r>
              <a:rPr lang="en-US" altLang="en-US" dirty="0">
                <a:ea typeface="ＭＳ Ｐゴシック" panose="020B0600070205080204" pitchFamily="34" charset="-128"/>
              </a:rPr>
              <a:t>access must be </a:t>
            </a:r>
            <a:r>
              <a:rPr lang="en-US" altLang="en-US" dirty="0">
                <a:solidFill>
                  <a:srgbClr val="FF6600"/>
                </a:solidFill>
                <a:ea typeface="ＭＳ Ｐゴシック" panose="020B0600070205080204" pitchFamily="34" charset="-128"/>
              </a:rPr>
              <a:t>indispensable</a:t>
            </a:r>
            <a:r>
              <a:rPr lang="en-US" altLang="en-US" dirty="0">
                <a:ea typeface="ＭＳ Ｐゴシック" panose="020B0600070205080204" pitchFamily="34" charset="-128"/>
              </a:rPr>
              <a:t> to carrying on that business </a:t>
            </a:r>
          </a:p>
          <a:p>
            <a:pPr marL="0" indent="0"/>
            <a:r>
              <a:rPr lang="en-US" altLang="en-US" dirty="0">
                <a:ea typeface="ＭＳ Ｐゴシック" panose="020B0600070205080204" pitchFamily="34" charset="-128"/>
              </a:rPr>
              <a:t>potential </a:t>
            </a:r>
            <a:r>
              <a:rPr lang="en-US" altLang="en-US" dirty="0">
                <a:solidFill>
                  <a:srgbClr val="FF6600"/>
                </a:solidFill>
                <a:ea typeface="ＭＳ Ｐゴシック" panose="020B0600070205080204" pitchFamily="34" charset="-128"/>
              </a:rPr>
              <a:t>consumer demand </a:t>
            </a:r>
            <a:r>
              <a:rPr lang="en-US" altLang="en-US" dirty="0">
                <a:ea typeface="ＭＳ Ｐゴシック" panose="020B0600070205080204" pitchFamily="34" charset="-128"/>
              </a:rPr>
              <a:t>– </a:t>
            </a:r>
            <a:r>
              <a:rPr lang="en-US" altLang="en-US" dirty="0">
                <a:solidFill>
                  <a:srgbClr val="FF0000"/>
                </a:solidFill>
                <a:ea typeface="ＭＳ Ｐゴシック" panose="020B0600070205080204" pitchFamily="34" charset="-128"/>
              </a:rPr>
              <a:t>no actual or potential substitute for goods/services</a:t>
            </a:r>
            <a:r>
              <a:rPr lang="en-US" altLang="en-US" dirty="0">
                <a:ea typeface="ＭＳ Ｐゴシック" panose="020B0600070205080204" pitchFamily="34" charset="-128"/>
              </a:rPr>
              <a:t> that are not supplied </a:t>
            </a:r>
          </a:p>
          <a:p>
            <a:pPr marL="0" indent="0"/>
            <a:r>
              <a:rPr lang="en-US" altLang="en-US" dirty="0">
                <a:ea typeface="ＭＳ Ｐゴシック" panose="020B0600070205080204" pitchFamily="34" charset="-128"/>
              </a:rPr>
              <a:t>refusal is incapable of objective justification </a:t>
            </a:r>
          </a:p>
          <a:p>
            <a:pPr marL="0" indent="0">
              <a:buNone/>
            </a:pPr>
            <a:endParaRPr lang="en-US" dirty="0"/>
          </a:p>
        </p:txBody>
      </p:sp>
      <p:sp>
        <p:nvSpPr>
          <p:cNvPr id="4" name="Slide Number Placeholder 3">
            <a:extLst>
              <a:ext uri="{FF2B5EF4-FFF2-40B4-BE49-F238E27FC236}">
                <a16:creationId xmlns:a16="http://schemas.microsoft.com/office/drawing/2014/main" id="{BBF306A4-7DF2-DBC4-E574-A250F5C9B895}"/>
              </a:ext>
            </a:extLst>
          </p:cNvPr>
          <p:cNvSpPr>
            <a:spLocks noGrp="1"/>
          </p:cNvSpPr>
          <p:nvPr>
            <p:ph type="sldNum" sz="quarter" idx="12"/>
          </p:nvPr>
        </p:nvSpPr>
        <p:spPr/>
        <p:txBody>
          <a:bodyPr/>
          <a:lstStyle/>
          <a:p>
            <a:pPr>
              <a:defRPr/>
            </a:pPr>
            <a:fld id="{C0B8205E-D760-274E-ABF0-20625064C15C}" type="slidenum">
              <a:rPr lang="en-GB" smtClean="0"/>
              <a:pPr>
                <a:defRPr/>
              </a:pPr>
              <a:t>32</a:t>
            </a:fld>
            <a:endParaRPr lang="en-GB"/>
          </a:p>
        </p:txBody>
      </p:sp>
    </p:spTree>
    <p:extLst>
      <p:ext uri="{BB962C8B-B14F-4D97-AF65-F5344CB8AC3E}">
        <p14:creationId xmlns:p14="http://schemas.microsoft.com/office/powerpoint/2010/main" val="1882664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B6DC-CFB4-C718-846D-6A7652198D5E}"/>
              </a:ext>
            </a:extLst>
          </p:cNvPr>
          <p:cNvSpPr>
            <a:spLocks noGrp="1"/>
          </p:cNvSpPr>
          <p:nvPr>
            <p:ph type="title"/>
          </p:nvPr>
        </p:nvSpPr>
        <p:spPr/>
        <p:txBody>
          <a:bodyPr/>
          <a:lstStyle/>
          <a:p>
            <a:r>
              <a:rPr lang="en-US" dirty="0"/>
              <a:t>Refusal to supply</a:t>
            </a:r>
          </a:p>
        </p:txBody>
      </p:sp>
      <p:sp>
        <p:nvSpPr>
          <p:cNvPr id="3" name="Content Placeholder 2">
            <a:extLst>
              <a:ext uri="{FF2B5EF4-FFF2-40B4-BE49-F238E27FC236}">
                <a16:creationId xmlns:a16="http://schemas.microsoft.com/office/drawing/2014/main" id="{5D4B0881-9C44-082F-0CA0-D071FA1D0133}"/>
              </a:ext>
            </a:extLst>
          </p:cNvPr>
          <p:cNvSpPr>
            <a:spLocks noGrp="1"/>
          </p:cNvSpPr>
          <p:nvPr>
            <p:ph idx="1"/>
          </p:nvPr>
        </p:nvSpPr>
        <p:spPr>
          <a:xfrm>
            <a:off x="484710" y="2052925"/>
            <a:ext cx="8119738" cy="4195481"/>
          </a:xfrm>
        </p:spPr>
        <p:txBody>
          <a:bodyPr>
            <a:normAutofit/>
          </a:bodyPr>
          <a:lstStyle/>
          <a:p>
            <a:pPr marL="0" indent="0">
              <a:buNone/>
            </a:pPr>
            <a:r>
              <a:rPr lang="en-US" dirty="0"/>
              <a:t>Microsoft</a:t>
            </a:r>
          </a:p>
          <a:p>
            <a:pPr marL="0" indent="0">
              <a:buNone/>
            </a:pPr>
            <a:r>
              <a:rPr lang="en-US" altLang="en-US" sz="2000" dirty="0">
                <a:ea typeface="ＭＳ Ｐゴシック" panose="020B0600070205080204" pitchFamily="34" charset="-128"/>
              </a:rPr>
              <a:t>Microsoft:</a:t>
            </a:r>
          </a:p>
          <a:p>
            <a:pPr marL="0" indent="0"/>
            <a:r>
              <a:rPr lang="en-US" altLang="en-US" sz="2000" dirty="0">
                <a:ea typeface="ＭＳ Ｐゴシック" panose="020B0600070205080204" pitchFamily="34" charset="-128"/>
              </a:rPr>
              <a:t>The Court lowered the threshold for intervention by eroding the requirement for elimination of </a:t>
            </a:r>
            <a:r>
              <a:rPr lang="en-US" altLang="en-US" sz="2000" i="1" dirty="0">
                <a:solidFill>
                  <a:srgbClr val="FF6600"/>
                </a:solidFill>
                <a:ea typeface="ＭＳ Ｐゴシック" panose="020B0600070205080204" pitchFamily="34" charset="-128"/>
              </a:rPr>
              <a:t>all</a:t>
            </a:r>
            <a:r>
              <a:rPr lang="en-US" altLang="en-US" sz="2000" i="1" dirty="0">
                <a:ea typeface="ＭＳ Ｐゴシック" panose="020B0600070205080204" pitchFamily="34" charset="-128"/>
              </a:rPr>
              <a:t> </a:t>
            </a:r>
            <a:r>
              <a:rPr lang="en-US" altLang="en-US" sz="2000" dirty="0">
                <a:ea typeface="ＭＳ Ｐゴシック" panose="020B0600070205080204" pitchFamily="34" charset="-128"/>
              </a:rPr>
              <a:t>competition in the secondary market as long as </a:t>
            </a:r>
            <a:r>
              <a:rPr lang="en-US" altLang="en-US" sz="2000" dirty="0">
                <a:solidFill>
                  <a:srgbClr val="FFFF00"/>
                </a:solidFill>
                <a:ea typeface="ＭＳ Ｐゴシック" panose="020B0600070205080204" pitchFamily="34" charset="-128"/>
              </a:rPr>
              <a:t>effective competition </a:t>
            </a:r>
            <a:r>
              <a:rPr lang="en-US" altLang="en-US" sz="2000" dirty="0">
                <a:ea typeface="ＭＳ Ｐゴシック" panose="020B0600070205080204" pitchFamily="34" charset="-128"/>
              </a:rPr>
              <a:t>is eliminated</a:t>
            </a:r>
          </a:p>
          <a:p>
            <a:pPr marL="0" indent="0"/>
            <a:r>
              <a:rPr lang="en-US" altLang="en-US" sz="2000" dirty="0">
                <a:ea typeface="ＭＳ Ｐゴシック" panose="020B0600070205080204" pitchFamily="34" charset="-128"/>
              </a:rPr>
              <a:t>The court widened the notion of </a:t>
            </a:r>
            <a:r>
              <a:rPr lang="en-US" altLang="en-US" sz="2000" i="1" dirty="0">
                <a:solidFill>
                  <a:srgbClr val="FF0000"/>
                </a:solidFill>
                <a:ea typeface="ＭＳ Ｐゴシック" panose="020B0600070205080204" pitchFamily="34" charset="-128"/>
              </a:rPr>
              <a:t>indispensability</a:t>
            </a:r>
            <a:r>
              <a:rPr lang="en-US" altLang="en-US" sz="2000" i="1" dirty="0">
                <a:ea typeface="ＭＳ Ｐゴシック" panose="020B0600070205080204" pitchFamily="34" charset="-128"/>
              </a:rPr>
              <a:t>. </a:t>
            </a:r>
            <a:r>
              <a:rPr lang="en-US" altLang="en-US" sz="2000" dirty="0">
                <a:ea typeface="ＭＳ Ｐゴシック" panose="020B0600070205080204" pitchFamily="34" charset="-128"/>
              </a:rPr>
              <a:t>In </a:t>
            </a:r>
            <a:r>
              <a:rPr lang="en-US" altLang="en-US" sz="2000" i="1" dirty="0">
                <a:ea typeface="ＭＳ Ｐゴシック" panose="020B0600070205080204" pitchFamily="34" charset="-128"/>
              </a:rPr>
              <a:t>Microsoft, although access to the market might </a:t>
            </a:r>
            <a:r>
              <a:rPr lang="en-US" altLang="en-US" sz="2000" dirty="0">
                <a:ea typeface="ＭＳ Ｐゴシック" panose="020B0600070205080204" pitchFamily="34" charset="-128"/>
              </a:rPr>
              <a:t>have been technically possible, it was not </a:t>
            </a:r>
            <a:r>
              <a:rPr lang="en-US" altLang="en-US" sz="2000" dirty="0">
                <a:solidFill>
                  <a:srgbClr val="FFFF00"/>
                </a:solidFill>
                <a:ea typeface="ＭＳ Ｐゴシック" panose="020B0600070205080204" pitchFamily="34" charset="-128"/>
              </a:rPr>
              <a:t>economically viable</a:t>
            </a:r>
          </a:p>
          <a:p>
            <a:pPr marL="0" indent="0"/>
            <a:r>
              <a:rPr lang="en-US" altLang="en-US" sz="2000" dirty="0">
                <a:ea typeface="ＭＳ Ｐゴシック" panose="020B0600070205080204" pitchFamily="34" charset="-128"/>
              </a:rPr>
              <a:t>Not only </a:t>
            </a:r>
            <a:r>
              <a:rPr lang="en-US" altLang="en-US" sz="2000" dirty="0">
                <a:solidFill>
                  <a:srgbClr val="FF0000"/>
                </a:solidFill>
                <a:ea typeface="ＭＳ Ｐゴシック" panose="020B0600070205080204" pitchFamily="34" charset="-128"/>
              </a:rPr>
              <a:t>new product </a:t>
            </a:r>
            <a:r>
              <a:rPr lang="en-US" altLang="en-US" sz="2000" dirty="0">
                <a:ea typeface="ＭＳ Ｐゴシック" panose="020B0600070205080204" pitchFamily="34" charset="-128"/>
              </a:rPr>
              <a:t>but also </a:t>
            </a:r>
            <a:r>
              <a:rPr lang="en-US" altLang="en-US" sz="2000" dirty="0">
                <a:solidFill>
                  <a:srgbClr val="FFFF00"/>
                </a:solidFill>
                <a:ea typeface="ＭＳ Ｐゴシック" panose="020B0600070205080204" pitchFamily="34" charset="-128"/>
              </a:rPr>
              <a:t>innovation</a:t>
            </a:r>
            <a:r>
              <a:rPr lang="en-US" altLang="en-US" sz="2000" dirty="0">
                <a:ea typeface="ＭＳ Ｐゴシック" panose="020B0600070205080204" pitchFamily="34" charset="-128"/>
              </a:rPr>
              <a:t> </a:t>
            </a:r>
            <a:r>
              <a:rPr lang="en-US" altLang="en-US" sz="2000" i="1" dirty="0">
                <a:ea typeface="ＭＳ Ｐゴシック" panose="020B0600070205080204" pitchFamily="34" charset="-128"/>
              </a:rPr>
              <a:t>(</a:t>
            </a:r>
            <a:r>
              <a:rPr lang="en-US" altLang="en-US" sz="2000" dirty="0">
                <a:ea typeface="ＭＳ Ｐゴシック" panose="020B0600070205080204" pitchFamily="34" charset="-128"/>
              </a:rPr>
              <a:t>Article 102(b) TFEU) used to ‘import’ innovation into the equation.</a:t>
            </a:r>
          </a:p>
          <a:p>
            <a:pPr marL="0" indent="0"/>
            <a:endParaRPr lang="en-US" dirty="0"/>
          </a:p>
        </p:txBody>
      </p:sp>
      <p:sp>
        <p:nvSpPr>
          <p:cNvPr id="4" name="Slide Number Placeholder 3">
            <a:extLst>
              <a:ext uri="{FF2B5EF4-FFF2-40B4-BE49-F238E27FC236}">
                <a16:creationId xmlns:a16="http://schemas.microsoft.com/office/drawing/2014/main" id="{BBF306A4-7DF2-DBC4-E574-A250F5C9B895}"/>
              </a:ext>
            </a:extLst>
          </p:cNvPr>
          <p:cNvSpPr>
            <a:spLocks noGrp="1"/>
          </p:cNvSpPr>
          <p:nvPr>
            <p:ph type="sldNum" sz="quarter" idx="12"/>
          </p:nvPr>
        </p:nvSpPr>
        <p:spPr/>
        <p:txBody>
          <a:bodyPr/>
          <a:lstStyle/>
          <a:p>
            <a:pPr>
              <a:defRPr/>
            </a:pPr>
            <a:fld id="{C0B8205E-D760-274E-ABF0-20625064C15C}" type="slidenum">
              <a:rPr lang="en-GB" smtClean="0"/>
              <a:pPr>
                <a:defRPr/>
              </a:pPr>
              <a:t>33</a:t>
            </a:fld>
            <a:endParaRPr lang="en-GB"/>
          </a:p>
        </p:txBody>
      </p:sp>
    </p:spTree>
    <p:extLst>
      <p:ext uri="{BB962C8B-B14F-4D97-AF65-F5344CB8AC3E}">
        <p14:creationId xmlns:p14="http://schemas.microsoft.com/office/powerpoint/2010/main" val="2804813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3400" dirty="0"/>
              <a:t>ABUSES IN THE DIGITAL ECONOMY</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34</a:t>
            </a:fld>
            <a:endParaRPr lang="en-US"/>
          </a:p>
        </p:txBody>
      </p:sp>
    </p:spTree>
    <p:extLst>
      <p:ext uri="{BB962C8B-B14F-4D97-AF65-F5344CB8AC3E}">
        <p14:creationId xmlns:p14="http://schemas.microsoft.com/office/powerpoint/2010/main" val="147982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C89B-71F5-E7B4-BCA3-187BCE711A2E}"/>
              </a:ext>
            </a:extLst>
          </p:cNvPr>
          <p:cNvSpPr>
            <a:spLocks noGrp="1"/>
          </p:cNvSpPr>
          <p:nvPr>
            <p:ph type="title"/>
          </p:nvPr>
        </p:nvSpPr>
        <p:spPr/>
        <p:txBody>
          <a:bodyPr/>
          <a:lstStyle/>
          <a:p>
            <a:r>
              <a:rPr lang="en-US" dirty="0"/>
              <a:t>Self-preferencing </a:t>
            </a:r>
          </a:p>
        </p:txBody>
      </p:sp>
      <p:sp>
        <p:nvSpPr>
          <p:cNvPr id="3" name="Content Placeholder 2">
            <a:extLst>
              <a:ext uri="{FF2B5EF4-FFF2-40B4-BE49-F238E27FC236}">
                <a16:creationId xmlns:a16="http://schemas.microsoft.com/office/drawing/2014/main" id="{33331894-91A6-5900-035B-0E54795E3AF4}"/>
              </a:ext>
            </a:extLst>
          </p:cNvPr>
          <p:cNvSpPr>
            <a:spLocks noGrp="1"/>
          </p:cNvSpPr>
          <p:nvPr>
            <p:ph idx="1"/>
          </p:nvPr>
        </p:nvSpPr>
        <p:spPr>
          <a:xfrm>
            <a:off x="827700" y="2052925"/>
            <a:ext cx="7567544" cy="4195481"/>
          </a:xfrm>
        </p:spPr>
        <p:txBody>
          <a:bodyPr/>
          <a:lstStyle/>
          <a:p>
            <a:endParaRPr lang="en-US" dirty="0"/>
          </a:p>
        </p:txBody>
      </p:sp>
      <p:sp>
        <p:nvSpPr>
          <p:cNvPr id="4" name="Slide Number Placeholder 3">
            <a:extLst>
              <a:ext uri="{FF2B5EF4-FFF2-40B4-BE49-F238E27FC236}">
                <a16:creationId xmlns:a16="http://schemas.microsoft.com/office/drawing/2014/main" id="{C8149AF1-C571-B291-EFB7-A5EC9B00A002}"/>
              </a:ext>
            </a:extLst>
          </p:cNvPr>
          <p:cNvSpPr>
            <a:spLocks noGrp="1"/>
          </p:cNvSpPr>
          <p:nvPr>
            <p:ph type="sldNum" sz="quarter" idx="12"/>
          </p:nvPr>
        </p:nvSpPr>
        <p:spPr/>
        <p:txBody>
          <a:bodyPr/>
          <a:lstStyle/>
          <a:p>
            <a:pPr>
              <a:defRPr/>
            </a:pPr>
            <a:fld id="{C0B8205E-D760-274E-ABF0-20625064C15C}" type="slidenum">
              <a:rPr lang="en-GB" smtClean="0"/>
              <a:pPr>
                <a:defRPr/>
              </a:pPr>
              <a:t>35</a:t>
            </a:fld>
            <a:endParaRPr lang="en-GB"/>
          </a:p>
        </p:txBody>
      </p:sp>
      <p:sp>
        <p:nvSpPr>
          <p:cNvPr id="5" name="Oval 4">
            <a:extLst>
              <a:ext uri="{FF2B5EF4-FFF2-40B4-BE49-F238E27FC236}">
                <a16:creationId xmlns:a16="http://schemas.microsoft.com/office/drawing/2014/main" id="{738D4107-B9B8-1300-A22F-53AED274C0CD}"/>
              </a:ext>
            </a:extLst>
          </p:cNvPr>
          <p:cNvSpPr/>
          <p:nvPr/>
        </p:nvSpPr>
        <p:spPr>
          <a:xfrm>
            <a:off x="1043608" y="2564904"/>
            <a:ext cx="6192688" cy="35283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 vertically integrated dominant company </a:t>
            </a:r>
            <a:r>
              <a:rPr lang="en-US" dirty="0" err="1"/>
              <a:t>favours</a:t>
            </a:r>
            <a:r>
              <a:rPr lang="en-US" dirty="0"/>
              <a:t> its own goods and services at the expense of its rivals</a:t>
            </a:r>
          </a:p>
        </p:txBody>
      </p:sp>
    </p:spTree>
    <p:extLst>
      <p:ext uri="{BB962C8B-B14F-4D97-AF65-F5344CB8AC3E}">
        <p14:creationId xmlns:p14="http://schemas.microsoft.com/office/powerpoint/2010/main" val="2468669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Google Search: substantive fairness?</a:t>
            </a:r>
          </a:p>
        </p:txBody>
      </p:sp>
      <p:pic>
        <p:nvPicPr>
          <p:cNvPr id="4" name="Content Placeholder 3"/>
          <p:cNvPicPr>
            <a:picLocks noGrp="1" noChangeAspect="1"/>
          </p:cNvPicPr>
          <p:nvPr>
            <p:ph idx="1"/>
          </p:nvPr>
        </p:nvPicPr>
        <p:blipFill rotWithShape="1">
          <a:blip r:embed="rId3"/>
          <a:srcRect l="15200" t="7847" r="18155" b="6929"/>
          <a:stretch/>
        </p:blipFill>
        <p:spPr>
          <a:xfrm>
            <a:off x="0" y="-42863"/>
            <a:ext cx="9144000" cy="6330987"/>
          </a:xfrm>
          <a:prstGeom prst="rect">
            <a:avLst/>
          </a:prstGeom>
        </p:spPr>
      </p:pic>
      <p:sp>
        <p:nvSpPr>
          <p:cNvPr id="5" name="TextBox 4"/>
          <p:cNvSpPr txBox="1"/>
          <p:nvPr/>
        </p:nvSpPr>
        <p:spPr>
          <a:xfrm>
            <a:off x="202801" y="6330987"/>
            <a:ext cx="8186738" cy="369332"/>
          </a:xfrm>
          <a:prstGeom prst="rect">
            <a:avLst/>
          </a:prstGeom>
          <a:noFill/>
        </p:spPr>
        <p:txBody>
          <a:bodyPr wrap="square" rtlCol="0">
            <a:spAutoFit/>
          </a:bodyPr>
          <a:lstStyle/>
          <a:p>
            <a:r>
              <a:rPr lang="en-GB" dirty="0">
                <a:hlinkClick r:id="rId4"/>
              </a:rPr>
              <a:t>http://europa.eu/rapid/press-release_IP-17-1784_en.htm</a:t>
            </a:r>
            <a:r>
              <a:rPr lang="en-GB" dirty="0"/>
              <a:t> </a:t>
            </a:r>
          </a:p>
        </p:txBody>
      </p:sp>
      <p:sp>
        <p:nvSpPr>
          <p:cNvPr id="3" name="Slide Number Placeholder 2"/>
          <p:cNvSpPr>
            <a:spLocks noGrp="1"/>
          </p:cNvSpPr>
          <p:nvPr>
            <p:ph type="sldNum" sz="quarter" idx="12"/>
          </p:nvPr>
        </p:nvSpPr>
        <p:spPr/>
        <p:txBody>
          <a:bodyPr/>
          <a:lstStyle/>
          <a:p>
            <a:fld id="{08B9C1EE-1C40-4142-802F-ADB4D6D4343A}" type="slidenum">
              <a:rPr lang="en-US" smtClean="0"/>
              <a:t>36</a:t>
            </a:fld>
            <a:endParaRPr lang="en-US"/>
          </a:p>
        </p:txBody>
      </p:sp>
    </p:spTree>
    <p:extLst>
      <p:ext uri="{BB962C8B-B14F-4D97-AF65-F5344CB8AC3E}">
        <p14:creationId xmlns:p14="http://schemas.microsoft.com/office/powerpoint/2010/main" val="22361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8A16-9602-5C07-F409-F732C0EB9C08}"/>
              </a:ext>
            </a:extLst>
          </p:cNvPr>
          <p:cNvSpPr>
            <a:spLocks noGrp="1"/>
          </p:cNvSpPr>
          <p:nvPr>
            <p:ph type="title"/>
          </p:nvPr>
        </p:nvSpPr>
        <p:spPr/>
        <p:txBody>
          <a:bodyPr/>
          <a:lstStyle/>
          <a:p>
            <a:br>
              <a:rPr lang="en-US" dirty="0"/>
            </a:br>
            <a:r>
              <a:rPr lang="en-US" dirty="0"/>
              <a:t>Google Shopping</a:t>
            </a:r>
          </a:p>
        </p:txBody>
      </p:sp>
      <p:sp>
        <p:nvSpPr>
          <p:cNvPr id="3" name="Content Placeholder 2">
            <a:extLst>
              <a:ext uri="{FF2B5EF4-FFF2-40B4-BE49-F238E27FC236}">
                <a16:creationId xmlns:a16="http://schemas.microsoft.com/office/drawing/2014/main" id="{3C65EBDA-7B8C-879E-A112-C45267721105}"/>
              </a:ext>
            </a:extLst>
          </p:cNvPr>
          <p:cNvSpPr>
            <a:spLocks noGrp="1"/>
          </p:cNvSpPr>
          <p:nvPr>
            <p:ph idx="1"/>
          </p:nvPr>
        </p:nvSpPr>
        <p:spPr>
          <a:xfrm>
            <a:off x="251520" y="2052925"/>
            <a:ext cx="8352928" cy="4195481"/>
          </a:xfrm>
        </p:spPr>
        <p:txBody>
          <a:bodyPr>
            <a:normAutofit/>
          </a:bodyPr>
          <a:lstStyle/>
          <a:p>
            <a:pPr marL="0" indent="0" algn="just">
              <a:buNone/>
            </a:pPr>
            <a:r>
              <a:rPr lang="en-US" sz="2200" dirty="0"/>
              <a:t>“that while results from </a:t>
            </a:r>
            <a:r>
              <a:rPr lang="en-US" sz="2200" dirty="0">
                <a:solidFill>
                  <a:srgbClr val="FFFF00"/>
                </a:solidFill>
              </a:rPr>
              <a:t>competing comparison shopping services </a:t>
            </a:r>
            <a:r>
              <a:rPr lang="en-US" sz="2200" dirty="0"/>
              <a:t>could appear only as generic results, that is to say, simple blue links that were also prone to being </a:t>
            </a:r>
            <a:r>
              <a:rPr lang="en-US" sz="2200" dirty="0">
                <a:solidFill>
                  <a:srgbClr val="FFFF00"/>
                </a:solidFill>
              </a:rPr>
              <a:t>demoted</a:t>
            </a:r>
            <a:r>
              <a:rPr lang="en-US" sz="2200" dirty="0"/>
              <a:t> by adjustment algorithms, results from </a:t>
            </a:r>
            <a:r>
              <a:rPr lang="en-US" sz="2200" dirty="0">
                <a:solidFill>
                  <a:srgbClr val="FFFF00"/>
                </a:solidFill>
              </a:rPr>
              <a:t>Google’s own comparison shopping service were prominently positioned </a:t>
            </a:r>
            <a:r>
              <a:rPr lang="en-US" sz="2200" dirty="0"/>
              <a:t>at the top of Google’s general results pages, displayed in rich format and incapable of being demoted by those algorithms, resulting in a difference in treatment in the form of Google’s </a:t>
            </a:r>
            <a:r>
              <a:rPr lang="en-US" sz="2200" b="1" dirty="0" err="1">
                <a:solidFill>
                  <a:srgbClr val="FF0000"/>
                </a:solidFill>
              </a:rPr>
              <a:t>favouring</a:t>
            </a:r>
            <a:r>
              <a:rPr lang="en-US" sz="2200" dirty="0">
                <a:solidFill>
                  <a:schemeClr val="accent1"/>
                </a:solidFill>
              </a:rPr>
              <a:t> </a:t>
            </a:r>
            <a:r>
              <a:rPr lang="en-US" sz="2200" dirty="0"/>
              <a:t>of its own comparison shopping service.”</a:t>
            </a:r>
          </a:p>
          <a:p>
            <a:pPr marL="0" indent="0">
              <a:buNone/>
            </a:pPr>
            <a:r>
              <a:rPr lang="en-US" dirty="0"/>
              <a:t>(Google Shopping, para 344)</a:t>
            </a:r>
          </a:p>
        </p:txBody>
      </p:sp>
      <p:sp>
        <p:nvSpPr>
          <p:cNvPr id="4" name="Slide Number Placeholder 3">
            <a:extLst>
              <a:ext uri="{FF2B5EF4-FFF2-40B4-BE49-F238E27FC236}">
                <a16:creationId xmlns:a16="http://schemas.microsoft.com/office/drawing/2014/main" id="{CC14420A-8E75-4131-56ED-06AE42A74360}"/>
              </a:ext>
            </a:extLst>
          </p:cNvPr>
          <p:cNvSpPr>
            <a:spLocks noGrp="1"/>
          </p:cNvSpPr>
          <p:nvPr>
            <p:ph type="sldNum" sz="quarter" idx="12"/>
          </p:nvPr>
        </p:nvSpPr>
        <p:spPr/>
        <p:txBody>
          <a:bodyPr/>
          <a:lstStyle/>
          <a:p>
            <a:pPr>
              <a:defRPr/>
            </a:pPr>
            <a:fld id="{C0B8205E-D760-274E-ABF0-20625064C15C}" type="slidenum">
              <a:rPr lang="en-GB" smtClean="0"/>
              <a:pPr>
                <a:defRPr/>
              </a:pPr>
              <a:t>37</a:t>
            </a:fld>
            <a:endParaRPr lang="en-GB"/>
          </a:p>
        </p:txBody>
      </p:sp>
    </p:spTree>
    <p:extLst>
      <p:ext uri="{BB962C8B-B14F-4D97-AF65-F5344CB8AC3E}">
        <p14:creationId xmlns:p14="http://schemas.microsoft.com/office/powerpoint/2010/main" val="393556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C4BB-F93C-32C3-13EF-17542AA842BE}"/>
              </a:ext>
            </a:extLst>
          </p:cNvPr>
          <p:cNvSpPr>
            <a:spLocks noGrp="1"/>
          </p:cNvSpPr>
          <p:nvPr>
            <p:ph type="title"/>
          </p:nvPr>
        </p:nvSpPr>
        <p:spPr/>
        <p:txBody>
          <a:bodyPr/>
          <a:lstStyle/>
          <a:p>
            <a:r>
              <a:rPr lang="en-US" dirty="0"/>
              <a:t>Google Shopping (GC)</a:t>
            </a:r>
          </a:p>
        </p:txBody>
      </p:sp>
      <p:sp>
        <p:nvSpPr>
          <p:cNvPr id="3" name="Content Placeholder 2">
            <a:extLst>
              <a:ext uri="{FF2B5EF4-FFF2-40B4-BE49-F238E27FC236}">
                <a16:creationId xmlns:a16="http://schemas.microsoft.com/office/drawing/2014/main" id="{B8F68B4B-7976-D03C-8009-978A54498710}"/>
              </a:ext>
            </a:extLst>
          </p:cNvPr>
          <p:cNvSpPr>
            <a:spLocks noGrp="1"/>
          </p:cNvSpPr>
          <p:nvPr>
            <p:ph idx="1"/>
          </p:nvPr>
        </p:nvSpPr>
        <p:spPr>
          <a:xfrm>
            <a:off x="0" y="2060848"/>
            <a:ext cx="8712968" cy="4195481"/>
          </a:xfrm>
        </p:spPr>
        <p:txBody>
          <a:bodyPr>
            <a:normAutofit fontScale="92500" lnSpcReduction="20000"/>
          </a:bodyPr>
          <a:lstStyle/>
          <a:p>
            <a:r>
              <a:rPr lang="en-US" dirty="0"/>
              <a:t>Google alleged that the Commission committed an error of law since the Commission by classifying Google’s conduct as </a:t>
            </a:r>
            <a:r>
              <a:rPr lang="en-US" dirty="0" err="1"/>
              <a:t>favouring</a:t>
            </a:r>
            <a:r>
              <a:rPr lang="en-US" dirty="0"/>
              <a:t>, in effect circumvented the conditions applicable in refusal to deal (para 137)</a:t>
            </a:r>
          </a:p>
          <a:p>
            <a:r>
              <a:rPr lang="en-US" dirty="0"/>
              <a:t>The General Court dismissed this argument</a:t>
            </a:r>
          </a:p>
          <a:p>
            <a:pPr lvl="1"/>
            <a:r>
              <a:rPr lang="en-US" dirty="0"/>
              <a:t>Principle of equal treatment as a general principle of EU law </a:t>
            </a:r>
          </a:p>
          <a:p>
            <a:pPr lvl="1"/>
            <a:r>
              <a:rPr lang="en-US" dirty="0"/>
              <a:t>An unjustified difference in treatment may constitute an abuse (para 155)</a:t>
            </a:r>
          </a:p>
          <a:p>
            <a:pPr lvl="1"/>
            <a:r>
              <a:rPr lang="en-US" dirty="0"/>
              <a:t>The Commission did not rely solely on leveraging in order to find an abuse but also assessed Google’s practice of </a:t>
            </a:r>
            <a:r>
              <a:rPr lang="en-US" dirty="0" err="1"/>
              <a:t>favouring</a:t>
            </a:r>
            <a:r>
              <a:rPr lang="en-US" dirty="0"/>
              <a:t> its own comparison shopping service and its effects </a:t>
            </a:r>
            <a:r>
              <a:rPr lang="en-US" dirty="0">
                <a:solidFill>
                  <a:srgbClr val="FF0000"/>
                </a:solidFill>
              </a:rPr>
              <a:t>on the basis of the relevant circumstances </a:t>
            </a:r>
            <a:r>
              <a:rPr lang="en-US" dirty="0"/>
              <a:t>(paras 166, 175)</a:t>
            </a:r>
          </a:p>
          <a:p>
            <a:pPr lvl="1"/>
            <a:r>
              <a:rPr lang="en-US" dirty="0"/>
              <a:t>The importance of Google’s traffic and the fact that in effect it was not replaceable was taken into account by the Commission  ‘as relevant circumstances’ in order for such practices to fall outside the scope of competition on the merits (para 174)</a:t>
            </a:r>
          </a:p>
          <a:p>
            <a:endParaRPr lang="en-US" dirty="0"/>
          </a:p>
        </p:txBody>
      </p:sp>
      <p:sp>
        <p:nvSpPr>
          <p:cNvPr id="4" name="Slide Number Placeholder 3">
            <a:extLst>
              <a:ext uri="{FF2B5EF4-FFF2-40B4-BE49-F238E27FC236}">
                <a16:creationId xmlns:a16="http://schemas.microsoft.com/office/drawing/2014/main" id="{471CB90C-333B-02F0-EE50-063AB72D868F}"/>
              </a:ext>
            </a:extLst>
          </p:cNvPr>
          <p:cNvSpPr>
            <a:spLocks noGrp="1"/>
          </p:cNvSpPr>
          <p:nvPr>
            <p:ph type="sldNum" sz="quarter" idx="12"/>
          </p:nvPr>
        </p:nvSpPr>
        <p:spPr/>
        <p:txBody>
          <a:bodyPr/>
          <a:lstStyle/>
          <a:p>
            <a:pPr>
              <a:defRPr/>
            </a:pPr>
            <a:fld id="{C0B8205E-D760-274E-ABF0-20625064C15C}" type="slidenum">
              <a:rPr lang="en-GB" smtClean="0"/>
              <a:pPr>
                <a:defRPr/>
              </a:pPr>
              <a:t>38</a:t>
            </a:fld>
            <a:endParaRPr lang="en-GB"/>
          </a:p>
        </p:txBody>
      </p:sp>
    </p:spTree>
    <p:extLst>
      <p:ext uri="{BB962C8B-B14F-4D97-AF65-F5344CB8AC3E}">
        <p14:creationId xmlns:p14="http://schemas.microsoft.com/office/powerpoint/2010/main" val="2435802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C4BB-F93C-32C3-13EF-17542AA842BE}"/>
              </a:ext>
            </a:extLst>
          </p:cNvPr>
          <p:cNvSpPr>
            <a:spLocks noGrp="1"/>
          </p:cNvSpPr>
          <p:nvPr>
            <p:ph type="title"/>
          </p:nvPr>
        </p:nvSpPr>
        <p:spPr/>
        <p:txBody>
          <a:bodyPr/>
          <a:lstStyle/>
          <a:p>
            <a:r>
              <a:rPr lang="en-US" dirty="0"/>
              <a:t>Google Shopping (GC)</a:t>
            </a:r>
          </a:p>
        </p:txBody>
      </p:sp>
      <p:sp>
        <p:nvSpPr>
          <p:cNvPr id="3" name="Content Placeholder 2">
            <a:extLst>
              <a:ext uri="{FF2B5EF4-FFF2-40B4-BE49-F238E27FC236}">
                <a16:creationId xmlns:a16="http://schemas.microsoft.com/office/drawing/2014/main" id="{B8F68B4B-7976-D03C-8009-978A54498710}"/>
              </a:ext>
            </a:extLst>
          </p:cNvPr>
          <p:cNvSpPr>
            <a:spLocks noGrp="1"/>
          </p:cNvSpPr>
          <p:nvPr>
            <p:ph idx="1"/>
          </p:nvPr>
        </p:nvSpPr>
        <p:spPr>
          <a:xfrm>
            <a:off x="0" y="2060848"/>
            <a:ext cx="8712968" cy="4195481"/>
          </a:xfrm>
        </p:spPr>
        <p:txBody>
          <a:bodyPr>
            <a:normAutofit lnSpcReduction="10000"/>
          </a:bodyPr>
          <a:lstStyle/>
          <a:p>
            <a:pPr algn="just"/>
            <a:r>
              <a:rPr lang="en-US" dirty="0"/>
              <a:t>Distinction between the present case and the case law on refusal to deal. </a:t>
            </a:r>
          </a:p>
          <a:p>
            <a:pPr algn="just"/>
            <a:r>
              <a:rPr lang="en-US" dirty="0"/>
              <a:t>Google’s general search results pages as “infrastructure” BUT such infrastructure can be distinguished from the respective infrastructures in the refusal to deal case law (e.g. tangible or intangible assets such as press distribution networks or intellectual property rights)</a:t>
            </a:r>
          </a:p>
          <a:p>
            <a:pPr algn="just"/>
            <a:r>
              <a:rPr lang="en-US" dirty="0"/>
              <a:t>In contrast to the latter that draw their value from their exclusive nature, general search results pages are open (para 177)</a:t>
            </a:r>
          </a:p>
          <a:p>
            <a:r>
              <a:rPr lang="en-US" dirty="0">
                <a:solidFill>
                  <a:srgbClr val="FF0000"/>
                </a:solidFill>
              </a:rPr>
              <a:t>Abnormality</a:t>
            </a:r>
            <a:r>
              <a:rPr lang="en-US" dirty="0"/>
              <a:t> in Google’s conduct </a:t>
            </a:r>
            <a:r>
              <a:rPr lang="en-US" dirty="0" err="1"/>
              <a:t>favouring</a:t>
            </a:r>
            <a:r>
              <a:rPr lang="en-US" dirty="0"/>
              <a:t> its own search results since such conduct is the opposite of the economic model for its search engine success. Thus, it is for Google to justify such difference in treatment under competition law (para 179)</a:t>
            </a:r>
          </a:p>
          <a:p>
            <a:endParaRPr lang="en-US" dirty="0"/>
          </a:p>
        </p:txBody>
      </p:sp>
      <p:sp>
        <p:nvSpPr>
          <p:cNvPr id="4" name="Slide Number Placeholder 3">
            <a:extLst>
              <a:ext uri="{FF2B5EF4-FFF2-40B4-BE49-F238E27FC236}">
                <a16:creationId xmlns:a16="http://schemas.microsoft.com/office/drawing/2014/main" id="{471CB90C-333B-02F0-EE50-063AB72D868F}"/>
              </a:ext>
            </a:extLst>
          </p:cNvPr>
          <p:cNvSpPr>
            <a:spLocks noGrp="1"/>
          </p:cNvSpPr>
          <p:nvPr>
            <p:ph type="sldNum" sz="quarter" idx="12"/>
          </p:nvPr>
        </p:nvSpPr>
        <p:spPr/>
        <p:txBody>
          <a:bodyPr/>
          <a:lstStyle/>
          <a:p>
            <a:pPr>
              <a:defRPr/>
            </a:pPr>
            <a:fld id="{C0B8205E-D760-274E-ABF0-20625064C15C}" type="slidenum">
              <a:rPr lang="en-GB" smtClean="0"/>
              <a:pPr>
                <a:defRPr/>
              </a:pPr>
              <a:t>39</a:t>
            </a:fld>
            <a:endParaRPr lang="en-GB"/>
          </a:p>
        </p:txBody>
      </p:sp>
    </p:spTree>
    <p:extLst>
      <p:ext uri="{BB962C8B-B14F-4D97-AF65-F5344CB8AC3E}">
        <p14:creationId xmlns:p14="http://schemas.microsoft.com/office/powerpoint/2010/main" val="1247420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SEMINAR 2: Anticompetitive agreements</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r>
              <a:rPr lang="en-US" dirty="0"/>
              <a:t>ALGORITHMS AND COLLUSION</a:t>
            </a:r>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4</a:t>
            </a:fld>
            <a:endParaRPr lang="en-US"/>
          </a:p>
        </p:txBody>
      </p:sp>
    </p:spTree>
    <p:extLst>
      <p:ext uri="{BB962C8B-B14F-4D97-AF65-F5344CB8AC3E}">
        <p14:creationId xmlns:p14="http://schemas.microsoft.com/office/powerpoint/2010/main" val="380007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C4BB-F93C-32C3-13EF-17542AA842BE}"/>
              </a:ext>
            </a:extLst>
          </p:cNvPr>
          <p:cNvSpPr>
            <a:spLocks noGrp="1"/>
          </p:cNvSpPr>
          <p:nvPr>
            <p:ph type="title"/>
          </p:nvPr>
        </p:nvSpPr>
        <p:spPr/>
        <p:txBody>
          <a:bodyPr/>
          <a:lstStyle/>
          <a:p>
            <a:r>
              <a:rPr lang="en-US" dirty="0"/>
              <a:t>Google Shopping (GC)</a:t>
            </a:r>
          </a:p>
        </p:txBody>
      </p:sp>
      <p:sp>
        <p:nvSpPr>
          <p:cNvPr id="3" name="Content Placeholder 2">
            <a:extLst>
              <a:ext uri="{FF2B5EF4-FFF2-40B4-BE49-F238E27FC236}">
                <a16:creationId xmlns:a16="http://schemas.microsoft.com/office/drawing/2014/main" id="{B8F68B4B-7976-D03C-8009-978A54498710}"/>
              </a:ext>
            </a:extLst>
          </p:cNvPr>
          <p:cNvSpPr>
            <a:spLocks noGrp="1"/>
          </p:cNvSpPr>
          <p:nvPr>
            <p:ph idx="1"/>
          </p:nvPr>
        </p:nvSpPr>
        <p:spPr>
          <a:xfrm>
            <a:off x="0" y="2060848"/>
            <a:ext cx="8712968" cy="4195481"/>
          </a:xfrm>
        </p:spPr>
        <p:txBody>
          <a:bodyPr>
            <a:normAutofit fontScale="92500" lnSpcReduction="10000"/>
          </a:bodyPr>
          <a:lstStyle/>
          <a:p>
            <a:pPr algn="just"/>
            <a:r>
              <a:rPr lang="en-US" dirty="0"/>
              <a:t>“any practice, whether a pricing practice or not, which has exclusionary effects cannot be regarded, on that basis alone, as being anticompetitive”  (para 195)</a:t>
            </a:r>
          </a:p>
          <a:p>
            <a:pPr algn="just"/>
            <a:r>
              <a:rPr lang="en-US" dirty="0"/>
              <a:t>Show that </a:t>
            </a:r>
            <a:r>
              <a:rPr lang="en-US" dirty="0" err="1"/>
              <a:t>favouring</a:t>
            </a:r>
            <a:r>
              <a:rPr lang="en-US" dirty="0"/>
              <a:t> occurred </a:t>
            </a:r>
            <a:r>
              <a:rPr lang="en-US" dirty="0">
                <a:solidFill>
                  <a:srgbClr val="FF0000"/>
                </a:solidFill>
              </a:rPr>
              <a:t>in a particular context</a:t>
            </a:r>
            <a:r>
              <a:rPr lang="en-US" dirty="0"/>
              <a:t>. For examining the latter, the Commission relied on three criteria; the importance of Google’s traffic, users’ </a:t>
            </a:r>
            <a:r>
              <a:rPr lang="en-US" dirty="0" err="1"/>
              <a:t>behaviour</a:t>
            </a:r>
            <a:r>
              <a:rPr lang="en-US" dirty="0"/>
              <a:t>, and the fact that the diverted traffic cannot be effectively replaced (para 195)</a:t>
            </a:r>
          </a:p>
          <a:p>
            <a:pPr algn="just"/>
            <a:r>
              <a:rPr lang="en-US" dirty="0"/>
              <a:t>“ in so far as it may be concluded that there is an infringement on the basis, first, of suspect elements in the light of competition law (in particular an unjustified difference in treatment) which are absent in the case of a refusal of access and, secondly, of specific circumstances, … , relating to the nature of the infrastructure from which that difference in treatment arises (in this instance, importance and being not effectively replaceable, in particular)” (para 198)</a:t>
            </a:r>
          </a:p>
        </p:txBody>
      </p:sp>
      <p:sp>
        <p:nvSpPr>
          <p:cNvPr id="4" name="Slide Number Placeholder 3">
            <a:extLst>
              <a:ext uri="{FF2B5EF4-FFF2-40B4-BE49-F238E27FC236}">
                <a16:creationId xmlns:a16="http://schemas.microsoft.com/office/drawing/2014/main" id="{471CB90C-333B-02F0-EE50-063AB72D868F}"/>
              </a:ext>
            </a:extLst>
          </p:cNvPr>
          <p:cNvSpPr>
            <a:spLocks noGrp="1"/>
          </p:cNvSpPr>
          <p:nvPr>
            <p:ph type="sldNum" sz="quarter" idx="12"/>
          </p:nvPr>
        </p:nvSpPr>
        <p:spPr/>
        <p:txBody>
          <a:bodyPr/>
          <a:lstStyle/>
          <a:p>
            <a:pPr>
              <a:defRPr/>
            </a:pPr>
            <a:fld id="{C0B8205E-D760-274E-ABF0-20625064C15C}" type="slidenum">
              <a:rPr lang="en-GB" smtClean="0"/>
              <a:pPr>
                <a:defRPr/>
              </a:pPr>
              <a:t>40</a:t>
            </a:fld>
            <a:endParaRPr lang="en-GB"/>
          </a:p>
        </p:txBody>
      </p:sp>
    </p:spTree>
    <p:extLst>
      <p:ext uri="{BB962C8B-B14F-4D97-AF65-F5344CB8AC3E}">
        <p14:creationId xmlns:p14="http://schemas.microsoft.com/office/powerpoint/2010/main" val="1636581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C4BB-F93C-32C3-13EF-17542AA842BE}"/>
              </a:ext>
            </a:extLst>
          </p:cNvPr>
          <p:cNvSpPr>
            <a:spLocks noGrp="1"/>
          </p:cNvSpPr>
          <p:nvPr>
            <p:ph type="title"/>
          </p:nvPr>
        </p:nvSpPr>
        <p:spPr/>
        <p:txBody>
          <a:bodyPr/>
          <a:lstStyle/>
          <a:p>
            <a:r>
              <a:rPr lang="en-US" dirty="0"/>
              <a:t>Google Shopping (GC)</a:t>
            </a:r>
          </a:p>
        </p:txBody>
      </p:sp>
      <p:sp>
        <p:nvSpPr>
          <p:cNvPr id="3" name="Content Placeholder 2">
            <a:extLst>
              <a:ext uri="{FF2B5EF4-FFF2-40B4-BE49-F238E27FC236}">
                <a16:creationId xmlns:a16="http://schemas.microsoft.com/office/drawing/2014/main" id="{B8F68B4B-7976-D03C-8009-978A54498710}"/>
              </a:ext>
            </a:extLst>
          </p:cNvPr>
          <p:cNvSpPr>
            <a:spLocks noGrp="1"/>
          </p:cNvSpPr>
          <p:nvPr>
            <p:ph idx="1"/>
          </p:nvPr>
        </p:nvSpPr>
        <p:spPr>
          <a:xfrm>
            <a:off x="0" y="2060848"/>
            <a:ext cx="8712968" cy="4195481"/>
          </a:xfrm>
        </p:spPr>
        <p:txBody>
          <a:bodyPr>
            <a:normAutofit/>
          </a:bodyPr>
          <a:lstStyle/>
          <a:p>
            <a:pPr algn="just"/>
            <a:r>
              <a:rPr lang="en-US" dirty="0"/>
              <a:t>“[a] ‘refusal’ to supply that warrants the application of the conditions set out in […] Bronner […] implies (</a:t>
            </a:r>
            <a:r>
              <a:rPr lang="en-US" dirty="0" err="1"/>
              <a:t>i</a:t>
            </a:r>
            <a:r>
              <a:rPr lang="en-US" dirty="0"/>
              <a:t>) that it is express, that is to say, that there is a ‘request’ or in any event a wish to be granted access and a consequential ‘refusal’, and (ii) that the trigger of the exclusionary effect – the impugned conduct – lies principally in the refusal as such, and not in an extrinsic practice such as, in particular, another form of leveraging abuse.” (para 232)</a:t>
            </a:r>
          </a:p>
          <a:p>
            <a:pPr algn="just"/>
            <a:r>
              <a:rPr lang="en-US" dirty="0"/>
              <a:t>Problem with remedies</a:t>
            </a:r>
          </a:p>
        </p:txBody>
      </p:sp>
      <p:sp>
        <p:nvSpPr>
          <p:cNvPr id="4" name="Slide Number Placeholder 3">
            <a:extLst>
              <a:ext uri="{FF2B5EF4-FFF2-40B4-BE49-F238E27FC236}">
                <a16:creationId xmlns:a16="http://schemas.microsoft.com/office/drawing/2014/main" id="{471CB90C-333B-02F0-EE50-063AB72D868F}"/>
              </a:ext>
            </a:extLst>
          </p:cNvPr>
          <p:cNvSpPr>
            <a:spLocks noGrp="1"/>
          </p:cNvSpPr>
          <p:nvPr>
            <p:ph type="sldNum" sz="quarter" idx="12"/>
          </p:nvPr>
        </p:nvSpPr>
        <p:spPr/>
        <p:txBody>
          <a:bodyPr/>
          <a:lstStyle/>
          <a:p>
            <a:pPr>
              <a:defRPr/>
            </a:pPr>
            <a:fld id="{C0B8205E-D760-274E-ABF0-20625064C15C}" type="slidenum">
              <a:rPr lang="en-GB" smtClean="0"/>
              <a:pPr>
                <a:defRPr/>
              </a:pPr>
              <a:t>41</a:t>
            </a:fld>
            <a:endParaRPr lang="en-GB"/>
          </a:p>
        </p:txBody>
      </p:sp>
    </p:spTree>
    <p:extLst>
      <p:ext uri="{BB962C8B-B14F-4D97-AF65-F5344CB8AC3E}">
        <p14:creationId xmlns:p14="http://schemas.microsoft.com/office/powerpoint/2010/main" val="2448677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36C4-37F1-F6C9-6140-2795E3973F99}"/>
              </a:ext>
            </a:extLst>
          </p:cNvPr>
          <p:cNvSpPr>
            <a:spLocks noGrp="1"/>
          </p:cNvSpPr>
          <p:nvPr>
            <p:ph type="title"/>
          </p:nvPr>
        </p:nvSpPr>
        <p:spPr>
          <a:xfrm>
            <a:off x="612775" y="404664"/>
            <a:ext cx="8153400" cy="990600"/>
          </a:xfrm>
        </p:spPr>
        <p:txBody>
          <a:bodyPr/>
          <a:lstStyle/>
          <a:p>
            <a:br>
              <a:rPr lang="en-US" sz="3000" dirty="0"/>
            </a:br>
            <a:r>
              <a:rPr lang="en-US" dirty="0"/>
              <a:t>Case C-48/22 P Google</a:t>
            </a:r>
            <a:br>
              <a:rPr lang="en-US" sz="3000" dirty="0"/>
            </a:br>
            <a:endParaRPr lang="en-US" sz="3000" dirty="0"/>
          </a:p>
        </p:txBody>
      </p:sp>
      <p:sp>
        <p:nvSpPr>
          <p:cNvPr id="3" name="Content Placeholder 2">
            <a:extLst>
              <a:ext uri="{FF2B5EF4-FFF2-40B4-BE49-F238E27FC236}">
                <a16:creationId xmlns:a16="http://schemas.microsoft.com/office/drawing/2014/main" id="{F79740F9-BFFF-11B9-BDCD-5993F08913CA}"/>
              </a:ext>
            </a:extLst>
          </p:cNvPr>
          <p:cNvSpPr>
            <a:spLocks noGrp="1"/>
          </p:cNvSpPr>
          <p:nvPr>
            <p:ph idx="1"/>
          </p:nvPr>
        </p:nvSpPr>
        <p:spPr>
          <a:xfrm>
            <a:off x="0" y="1844824"/>
            <a:ext cx="9144000" cy="5013176"/>
          </a:xfrm>
        </p:spPr>
        <p:txBody>
          <a:bodyPr>
            <a:normAutofit lnSpcReduction="10000"/>
          </a:bodyPr>
          <a:lstStyle/>
          <a:p>
            <a:pPr marL="0" indent="0" algn="just">
              <a:buNone/>
            </a:pPr>
            <a:endParaRPr lang="en-US" sz="2200" dirty="0"/>
          </a:p>
          <a:p>
            <a:pPr marL="0" indent="0" algn="just">
              <a:buNone/>
            </a:pPr>
            <a:r>
              <a:rPr lang="en-US" sz="2200" dirty="0"/>
              <a:t>[165] In order to find, in a given case, that conduct must be </a:t>
            </a:r>
            <a:r>
              <a:rPr lang="en-US" sz="2200" dirty="0" err="1"/>
              <a:t>categorised</a:t>
            </a:r>
            <a:r>
              <a:rPr lang="en-US" sz="2200" dirty="0"/>
              <a:t> as ‘abuse of a dominant position’ within the meaning of Article 102 TFEU, it is necessary, as a rule, to demonstrate, through </a:t>
            </a:r>
            <a:r>
              <a:rPr lang="en-US" sz="2200" dirty="0">
                <a:solidFill>
                  <a:srgbClr val="FF0000"/>
                </a:solidFill>
              </a:rPr>
              <a:t>the use of methods other than those which are part of competition on the merits </a:t>
            </a:r>
            <a:r>
              <a:rPr lang="en-US" sz="2200" dirty="0"/>
              <a:t>between undertakings, that that conduct has </a:t>
            </a:r>
            <a:r>
              <a:rPr lang="en-US" sz="2200" dirty="0">
                <a:solidFill>
                  <a:srgbClr val="FF0000"/>
                </a:solidFill>
              </a:rPr>
              <a:t>the actual or potential effect of restricting that competition </a:t>
            </a:r>
            <a:r>
              <a:rPr lang="en-US" sz="2200" dirty="0"/>
              <a:t>by excluding equally efficient competing undertakings from the market or markets concerned, or by hindering their growth on those markets, although the latter may be either the dominated markets or related or </a:t>
            </a:r>
            <a:r>
              <a:rPr lang="en-US" sz="2200" dirty="0" err="1"/>
              <a:t>neighbouring</a:t>
            </a:r>
            <a:r>
              <a:rPr lang="en-US" sz="2200" dirty="0"/>
              <a:t> markets, where that conduct is liable to produce its actual or potential effects (judgment of 21 December 2023, European </a:t>
            </a:r>
            <a:r>
              <a:rPr lang="en-US" sz="2200" dirty="0" err="1"/>
              <a:t>Superleague</a:t>
            </a:r>
            <a:r>
              <a:rPr lang="en-US" sz="2200" dirty="0"/>
              <a:t> Company, C-333/21, EU:C:2023:1011, paragraph 129 and the case-law cited).</a:t>
            </a:r>
          </a:p>
          <a:p>
            <a:endParaRPr lang="en-US" dirty="0"/>
          </a:p>
        </p:txBody>
      </p:sp>
    </p:spTree>
    <p:extLst>
      <p:ext uri="{BB962C8B-B14F-4D97-AF65-F5344CB8AC3E}">
        <p14:creationId xmlns:p14="http://schemas.microsoft.com/office/powerpoint/2010/main" val="8990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36C4-37F1-F6C9-6140-2795E3973F99}"/>
              </a:ext>
            </a:extLst>
          </p:cNvPr>
          <p:cNvSpPr>
            <a:spLocks noGrp="1"/>
          </p:cNvSpPr>
          <p:nvPr>
            <p:ph type="title"/>
          </p:nvPr>
        </p:nvSpPr>
        <p:spPr>
          <a:xfrm>
            <a:off x="612775" y="404664"/>
            <a:ext cx="8153400" cy="990600"/>
          </a:xfrm>
        </p:spPr>
        <p:txBody>
          <a:bodyPr/>
          <a:lstStyle/>
          <a:p>
            <a:br>
              <a:rPr lang="en-US" sz="3000" dirty="0"/>
            </a:br>
            <a:r>
              <a:rPr lang="en-US" dirty="0"/>
              <a:t>Case C-48/22 P Google</a:t>
            </a:r>
            <a:br>
              <a:rPr lang="en-US" sz="3000" dirty="0"/>
            </a:br>
            <a:endParaRPr lang="en-US" sz="3000" dirty="0"/>
          </a:p>
        </p:txBody>
      </p:sp>
      <p:sp>
        <p:nvSpPr>
          <p:cNvPr id="3" name="Content Placeholder 2">
            <a:extLst>
              <a:ext uri="{FF2B5EF4-FFF2-40B4-BE49-F238E27FC236}">
                <a16:creationId xmlns:a16="http://schemas.microsoft.com/office/drawing/2014/main" id="{F79740F9-BFFF-11B9-BDCD-5993F08913CA}"/>
              </a:ext>
            </a:extLst>
          </p:cNvPr>
          <p:cNvSpPr>
            <a:spLocks noGrp="1"/>
          </p:cNvSpPr>
          <p:nvPr>
            <p:ph idx="1"/>
          </p:nvPr>
        </p:nvSpPr>
        <p:spPr>
          <a:xfrm>
            <a:off x="0" y="1844824"/>
            <a:ext cx="9144000" cy="5013176"/>
          </a:xfrm>
        </p:spPr>
        <p:txBody>
          <a:bodyPr/>
          <a:lstStyle/>
          <a:p>
            <a:pPr marL="0" indent="0" algn="just">
              <a:buNone/>
            </a:pPr>
            <a:endParaRPr lang="en-US" sz="2200" dirty="0"/>
          </a:p>
          <a:p>
            <a:pPr marL="0" indent="0" algn="just">
              <a:buNone/>
            </a:pPr>
            <a:r>
              <a:rPr lang="en-US" sz="2200" dirty="0"/>
              <a:t>[166] </a:t>
            </a:r>
            <a:r>
              <a:rPr lang="en-GB" sz="2200" dirty="0"/>
              <a:t>That demonstration, which may entail the use of different analytical templates depending on the type of conduct at issue in a given case, must however be made </a:t>
            </a:r>
            <a:r>
              <a:rPr lang="en-GB" sz="2200" dirty="0">
                <a:solidFill>
                  <a:srgbClr val="FF0000"/>
                </a:solidFill>
              </a:rPr>
              <a:t>in the light of all the relevant factual circumstances</a:t>
            </a:r>
            <a:r>
              <a:rPr lang="en-GB" sz="2200" dirty="0"/>
              <a:t>, irrespective of whether they concern the conduct itself, the market(s) in question or the functioning of competition on that or those market(s). That demonstration must, moreover, be aimed at establishing, on the basis of specific, tangible points of analysis and evidence, that that </a:t>
            </a:r>
            <a:r>
              <a:rPr lang="en-GB" sz="2200" dirty="0">
                <a:solidFill>
                  <a:srgbClr val="FF0000"/>
                </a:solidFill>
              </a:rPr>
              <a:t>conduct</a:t>
            </a:r>
            <a:r>
              <a:rPr lang="en-GB" sz="2200" dirty="0"/>
              <a:t>, at the very least, is </a:t>
            </a:r>
            <a:r>
              <a:rPr lang="en-GB" sz="2200" dirty="0">
                <a:solidFill>
                  <a:srgbClr val="FF0000"/>
                </a:solidFill>
              </a:rPr>
              <a:t>capable of producing exclusionary effects </a:t>
            </a:r>
            <a:r>
              <a:rPr lang="en-GB" sz="2200" dirty="0"/>
              <a:t>(judgment of 21 December 2023, European </a:t>
            </a:r>
            <a:r>
              <a:rPr lang="en-GB" sz="2200" dirty="0" err="1"/>
              <a:t>Superleague</a:t>
            </a:r>
            <a:r>
              <a:rPr lang="en-GB" sz="2200" dirty="0"/>
              <a:t> Company, C-333/21, EU:C:2023:1011, paragraph 130 and the caselaw cited).</a:t>
            </a:r>
          </a:p>
          <a:p>
            <a:pPr marL="0" indent="0" algn="just">
              <a:buNone/>
            </a:pPr>
            <a:endParaRPr lang="en-GB" sz="2200" dirty="0"/>
          </a:p>
          <a:p>
            <a:pPr marL="0" indent="0" algn="just">
              <a:buNone/>
            </a:pPr>
            <a:endParaRPr lang="en-US" sz="2200" dirty="0"/>
          </a:p>
          <a:p>
            <a:endParaRPr lang="en-US" dirty="0"/>
          </a:p>
        </p:txBody>
      </p:sp>
    </p:spTree>
    <p:extLst>
      <p:ext uri="{BB962C8B-B14F-4D97-AF65-F5344CB8AC3E}">
        <p14:creationId xmlns:p14="http://schemas.microsoft.com/office/powerpoint/2010/main" val="1995793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36C4-37F1-F6C9-6140-2795E3973F99}"/>
              </a:ext>
            </a:extLst>
          </p:cNvPr>
          <p:cNvSpPr>
            <a:spLocks noGrp="1"/>
          </p:cNvSpPr>
          <p:nvPr>
            <p:ph type="title"/>
          </p:nvPr>
        </p:nvSpPr>
        <p:spPr>
          <a:xfrm>
            <a:off x="612775" y="404664"/>
            <a:ext cx="8153400" cy="990600"/>
          </a:xfrm>
        </p:spPr>
        <p:txBody>
          <a:bodyPr/>
          <a:lstStyle/>
          <a:p>
            <a:br>
              <a:rPr lang="en-US" sz="3000" dirty="0"/>
            </a:br>
            <a:r>
              <a:rPr lang="en-US" dirty="0"/>
              <a:t>Case C-48/22 P Google</a:t>
            </a:r>
            <a:br>
              <a:rPr lang="en-US" sz="3000" dirty="0"/>
            </a:br>
            <a:endParaRPr lang="en-US" sz="3000" dirty="0"/>
          </a:p>
        </p:txBody>
      </p:sp>
      <p:sp>
        <p:nvSpPr>
          <p:cNvPr id="3" name="Content Placeholder 2">
            <a:extLst>
              <a:ext uri="{FF2B5EF4-FFF2-40B4-BE49-F238E27FC236}">
                <a16:creationId xmlns:a16="http://schemas.microsoft.com/office/drawing/2014/main" id="{F79740F9-BFFF-11B9-BDCD-5993F08913CA}"/>
              </a:ext>
            </a:extLst>
          </p:cNvPr>
          <p:cNvSpPr>
            <a:spLocks noGrp="1"/>
          </p:cNvSpPr>
          <p:nvPr>
            <p:ph idx="1"/>
          </p:nvPr>
        </p:nvSpPr>
        <p:spPr>
          <a:xfrm>
            <a:off x="0" y="1844824"/>
            <a:ext cx="9144000" cy="5013176"/>
          </a:xfrm>
        </p:spPr>
        <p:txBody>
          <a:bodyPr>
            <a:normAutofit fontScale="92500"/>
          </a:bodyPr>
          <a:lstStyle/>
          <a:p>
            <a:pPr marL="0" indent="0" algn="just">
              <a:buNone/>
            </a:pPr>
            <a:endParaRPr lang="en-US" sz="2200" dirty="0"/>
          </a:p>
          <a:p>
            <a:pPr marL="0" indent="0" algn="just">
              <a:buNone/>
            </a:pPr>
            <a:r>
              <a:rPr lang="en-US" sz="2200" dirty="0"/>
              <a:t>[167] </a:t>
            </a:r>
            <a:r>
              <a:rPr lang="en-GB" sz="2200" dirty="0"/>
              <a:t>In addition, conduct may be categorised as ‘abuse of a dominant position’ </a:t>
            </a:r>
            <a:r>
              <a:rPr lang="en-GB" sz="2200" dirty="0">
                <a:solidFill>
                  <a:srgbClr val="FF0000"/>
                </a:solidFill>
              </a:rPr>
              <a:t>not only where it has the actual or potential effect of restricting competition on the merits </a:t>
            </a:r>
            <a:r>
              <a:rPr lang="en-GB" sz="2200" dirty="0"/>
              <a:t>by excluding equally efficient competing undertakings from the market or markets concerned, </a:t>
            </a:r>
            <a:r>
              <a:rPr lang="en-GB" sz="2200" dirty="0">
                <a:solidFill>
                  <a:srgbClr val="FF0000"/>
                </a:solidFill>
              </a:rPr>
              <a:t>but also where it has been proven to have the actual or potential effect </a:t>
            </a:r>
            <a:r>
              <a:rPr lang="en-GB" sz="2200" dirty="0"/>
              <a:t>– or even the </a:t>
            </a:r>
            <a:r>
              <a:rPr lang="en-GB" sz="2200" dirty="0">
                <a:solidFill>
                  <a:srgbClr val="FF0000"/>
                </a:solidFill>
              </a:rPr>
              <a:t>object</a:t>
            </a:r>
            <a:r>
              <a:rPr lang="en-GB" sz="2200" dirty="0"/>
              <a:t> – of impeding potentially competing undertakings at an earlier stage, through the placing of obstacles to entry or the use of other blocking measures or other </a:t>
            </a:r>
            <a:r>
              <a:rPr lang="en-GB" sz="2200" dirty="0">
                <a:solidFill>
                  <a:srgbClr val="FF0000"/>
                </a:solidFill>
              </a:rPr>
              <a:t>means different from those which govern competition on the merits</a:t>
            </a:r>
            <a:r>
              <a:rPr lang="en-GB" sz="2200" dirty="0"/>
              <a:t>, from even entering that or those market(s) and, in so doing, preventing the growth of competition therein to the detriment of consumers, by limiting production, product or alternative service development or innovation (judgment of 21 December 2023, European </a:t>
            </a:r>
            <a:r>
              <a:rPr lang="en-GB" sz="2200" dirty="0" err="1"/>
              <a:t>Superleague</a:t>
            </a:r>
            <a:r>
              <a:rPr lang="en-GB" sz="2200" dirty="0"/>
              <a:t> Company, C-333/21, EU:C:2023:1011, paragraph 131 and the case-law cited).</a:t>
            </a:r>
          </a:p>
          <a:p>
            <a:pPr marL="0" indent="0" algn="just">
              <a:buNone/>
            </a:pPr>
            <a:endParaRPr lang="en-GB" sz="2200" dirty="0"/>
          </a:p>
          <a:p>
            <a:pPr marL="0" indent="0" algn="just">
              <a:buNone/>
            </a:pPr>
            <a:endParaRPr lang="en-US" sz="2200" dirty="0"/>
          </a:p>
          <a:p>
            <a:endParaRPr lang="en-US" dirty="0"/>
          </a:p>
        </p:txBody>
      </p:sp>
    </p:spTree>
    <p:extLst>
      <p:ext uri="{BB962C8B-B14F-4D97-AF65-F5344CB8AC3E}">
        <p14:creationId xmlns:p14="http://schemas.microsoft.com/office/powerpoint/2010/main" val="544991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A65B-0CEC-3F85-6214-4E6C7B7F5181}"/>
              </a:ext>
            </a:extLst>
          </p:cNvPr>
          <p:cNvSpPr>
            <a:spLocks noGrp="1"/>
          </p:cNvSpPr>
          <p:nvPr>
            <p:ph type="title"/>
          </p:nvPr>
        </p:nvSpPr>
        <p:spPr/>
        <p:txBody>
          <a:bodyPr/>
          <a:lstStyle/>
          <a:p>
            <a:endParaRPr lang="en-US"/>
          </a:p>
        </p:txBody>
      </p:sp>
      <p:pic>
        <p:nvPicPr>
          <p:cNvPr id="6" name="Content Placeholder 5" descr="Timeline&#10;&#10;Description automatically generated">
            <a:extLst>
              <a:ext uri="{FF2B5EF4-FFF2-40B4-BE49-F238E27FC236}">
                <a16:creationId xmlns:a16="http://schemas.microsoft.com/office/drawing/2014/main" id="{EA137891-4B5A-94FB-F866-C63DD0A8D8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996885"/>
          </a:xfrm>
        </p:spPr>
      </p:pic>
      <p:sp>
        <p:nvSpPr>
          <p:cNvPr id="4" name="Slide Number Placeholder 3">
            <a:extLst>
              <a:ext uri="{FF2B5EF4-FFF2-40B4-BE49-F238E27FC236}">
                <a16:creationId xmlns:a16="http://schemas.microsoft.com/office/drawing/2014/main" id="{44EC3A24-2C60-8CF3-D8BC-1CA189A92B17}"/>
              </a:ext>
            </a:extLst>
          </p:cNvPr>
          <p:cNvSpPr>
            <a:spLocks noGrp="1"/>
          </p:cNvSpPr>
          <p:nvPr>
            <p:ph type="sldNum" sz="quarter" idx="12"/>
          </p:nvPr>
        </p:nvSpPr>
        <p:spPr/>
        <p:txBody>
          <a:bodyPr/>
          <a:lstStyle/>
          <a:p>
            <a:pPr>
              <a:defRPr/>
            </a:pPr>
            <a:fld id="{C0B8205E-D760-274E-ABF0-20625064C15C}" type="slidenum">
              <a:rPr lang="en-GB" smtClean="0"/>
              <a:pPr>
                <a:defRPr/>
              </a:pPr>
              <a:t>45</a:t>
            </a:fld>
            <a:endParaRPr lang="en-GB"/>
          </a:p>
        </p:txBody>
      </p:sp>
      <p:sp>
        <p:nvSpPr>
          <p:cNvPr id="7" name="TextBox 6">
            <a:extLst>
              <a:ext uri="{FF2B5EF4-FFF2-40B4-BE49-F238E27FC236}">
                <a16:creationId xmlns:a16="http://schemas.microsoft.com/office/drawing/2014/main" id="{5B9ACAD6-EBDE-15F7-8142-EB7EDDE3B1CC}"/>
              </a:ext>
            </a:extLst>
          </p:cNvPr>
          <p:cNvSpPr txBox="1"/>
          <p:nvPr/>
        </p:nvSpPr>
        <p:spPr>
          <a:xfrm>
            <a:off x="611560" y="6165304"/>
            <a:ext cx="7344816" cy="369332"/>
          </a:xfrm>
          <a:prstGeom prst="rect">
            <a:avLst/>
          </a:prstGeom>
          <a:noFill/>
        </p:spPr>
        <p:txBody>
          <a:bodyPr wrap="square" rtlCol="0">
            <a:spAutoFit/>
          </a:bodyPr>
          <a:lstStyle/>
          <a:p>
            <a:r>
              <a:rPr lang="en-US" dirty="0">
                <a:hlinkClick r:id="rId4"/>
              </a:rPr>
              <a:t>https://ec.europa.eu/commission/presscorner/detail/en/ip_22_7777</a:t>
            </a:r>
            <a:r>
              <a:rPr lang="en-US" dirty="0"/>
              <a:t> </a:t>
            </a:r>
          </a:p>
        </p:txBody>
      </p:sp>
      <p:sp>
        <p:nvSpPr>
          <p:cNvPr id="3" name="TextBox 2">
            <a:extLst>
              <a:ext uri="{FF2B5EF4-FFF2-40B4-BE49-F238E27FC236}">
                <a16:creationId xmlns:a16="http://schemas.microsoft.com/office/drawing/2014/main" id="{3542039B-27E6-BEAB-FD8F-47C18D894442}"/>
              </a:ext>
            </a:extLst>
          </p:cNvPr>
          <p:cNvSpPr txBox="1"/>
          <p:nvPr/>
        </p:nvSpPr>
        <p:spPr>
          <a:xfrm>
            <a:off x="4644008" y="861115"/>
            <a:ext cx="3751236" cy="369332"/>
          </a:xfrm>
          <a:prstGeom prst="rect">
            <a:avLst/>
          </a:prstGeom>
          <a:noFill/>
        </p:spPr>
        <p:txBody>
          <a:bodyPr wrap="square" rtlCol="0">
            <a:spAutoFit/>
          </a:bodyPr>
          <a:lstStyle/>
          <a:p>
            <a:r>
              <a:rPr lang="en-US" dirty="0">
                <a:solidFill>
                  <a:srgbClr val="FF0000"/>
                </a:solidFill>
              </a:rPr>
              <a:t>See also Amazon case in Italy</a:t>
            </a:r>
          </a:p>
        </p:txBody>
      </p:sp>
    </p:spTree>
    <p:extLst>
      <p:ext uri="{BB962C8B-B14F-4D97-AF65-F5344CB8AC3E}">
        <p14:creationId xmlns:p14="http://schemas.microsoft.com/office/powerpoint/2010/main" val="1915896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D7AA-CAE4-C158-0F67-2CF0F348D7CF}"/>
              </a:ext>
            </a:extLst>
          </p:cNvPr>
          <p:cNvSpPr>
            <a:spLocks noGrp="1"/>
          </p:cNvSpPr>
          <p:nvPr>
            <p:ph type="title"/>
          </p:nvPr>
        </p:nvSpPr>
        <p:spPr/>
        <p:txBody>
          <a:bodyPr/>
          <a:lstStyle/>
          <a:p>
            <a:endParaRPr lang="en-US"/>
          </a:p>
        </p:txBody>
      </p:sp>
      <p:pic>
        <p:nvPicPr>
          <p:cNvPr id="6" name="Content Placeholder 5" descr="Graphical user interface, text, application&#10;&#10;Description automatically generated">
            <a:extLst>
              <a:ext uri="{FF2B5EF4-FFF2-40B4-BE49-F238E27FC236}">
                <a16:creationId xmlns:a16="http://schemas.microsoft.com/office/drawing/2014/main" id="{1690ECFE-F58B-FBF6-4A12-351135ADE1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679087"/>
          </a:xfrm>
        </p:spPr>
      </p:pic>
      <p:sp>
        <p:nvSpPr>
          <p:cNvPr id="4" name="Slide Number Placeholder 3">
            <a:extLst>
              <a:ext uri="{FF2B5EF4-FFF2-40B4-BE49-F238E27FC236}">
                <a16:creationId xmlns:a16="http://schemas.microsoft.com/office/drawing/2014/main" id="{14BA06CD-7F0F-5021-427D-5A87098393B4}"/>
              </a:ext>
            </a:extLst>
          </p:cNvPr>
          <p:cNvSpPr>
            <a:spLocks noGrp="1"/>
          </p:cNvSpPr>
          <p:nvPr>
            <p:ph type="sldNum" sz="quarter" idx="12"/>
          </p:nvPr>
        </p:nvSpPr>
        <p:spPr/>
        <p:txBody>
          <a:bodyPr/>
          <a:lstStyle/>
          <a:p>
            <a:pPr>
              <a:defRPr/>
            </a:pPr>
            <a:fld id="{C0B8205E-D760-274E-ABF0-20625064C15C}" type="slidenum">
              <a:rPr lang="en-GB" smtClean="0"/>
              <a:pPr>
                <a:defRPr/>
              </a:pPr>
              <a:t>46</a:t>
            </a:fld>
            <a:endParaRPr lang="en-GB"/>
          </a:p>
        </p:txBody>
      </p:sp>
      <p:sp>
        <p:nvSpPr>
          <p:cNvPr id="7" name="TextBox 6">
            <a:extLst>
              <a:ext uri="{FF2B5EF4-FFF2-40B4-BE49-F238E27FC236}">
                <a16:creationId xmlns:a16="http://schemas.microsoft.com/office/drawing/2014/main" id="{FB491022-7D0F-9A33-8DD9-C6004C203989}"/>
              </a:ext>
            </a:extLst>
          </p:cNvPr>
          <p:cNvSpPr txBox="1"/>
          <p:nvPr/>
        </p:nvSpPr>
        <p:spPr>
          <a:xfrm>
            <a:off x="484710" y="6093296"/>
            <a:ext cx="7471666" cy="369332"/>
          </a:xfrm>
          <a:prstGeom prst="rect">
            <a:avLst/>
          </a:prstGeom>
          <a:noFill/>
        </p:spPr>
        <p:txBody>
          <a:bodyPr wrap="square" rtlCol="0">
            <a:spAutoFit/>
          </a:bodyPr>
          <a:lstStyle/>
          <a:p>
            <a:r>
              <a:rPr lang="en-US" dirty="0">
                <a:hlinkClick r:id="rId4"/>
              </a:rPr>
              <a:t>https://ec.europa.eu/commission/presscorner/detail/es/ip_21_3143</a:t>
            </a:r>
            <a:r>
              <a:rPr lang="en-US" dirty="0"/>
              <a:t> </a:t>
            </a:r>
          </a:p>
        </p:txBody>
      </p:sp>
    </p:spTree>
    <p:extLst>
      <p:ext uri="{BB962C8B-B14F-4D97-AF65-F5344CB8AC3E}">
        <p14:creationId xmlns:p14="http://schemas.microsoft.com/office/powerpoint/2010/main" val="3691176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9634-212F-2C0F-A4CA-1FEB0E146EF1}"/>
              </a:ext>
            </a:extLst>
          </p:cNvPr>
          <p:cNvSpPr>
            <a:spLocks noGrp="1"/>
          </p:cNvSpPr>
          <p:nvPr>
            <p:ph type="title"/>
          </p:nvPr>
        </p:nvSpPr>
        <p:spPr/>
        <p:txBody>
          <a:bodyPr/>
          <a:lstStyle/>
          <a:p>
            <a:endParaRPr lang="en-US"/>
          </a:p>
        </p:txBody>
      </p:sp>
      <p:pic>
        <p:nvPicPr>
          <p:cNvPr id="6" name="Content Placeholder 5" descr="Text, letter&#10;&#10;Description automatically generated">
            <a:extLst>
              <a:ext uri="{FF2B5EF4-FFF2-40B4-BE49-F238E27FC236}">
                <a16:creationId xmlns:a16="http://schemas.microsoft.com/office/drawing/2014/main" id="{4DA405B1-E8D9-AB12-1F9A-C86E3CF474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118377"/>
          </a:xfrm>
        </p:spPr>
      </p:pic>
      <p:sp>
        <p:nvSpPr>
          <p:cNvPr id="4" name="Slide Number Placeholder 3">
            <a:extLst>
              <a:ext uri="{FF2B5EF4-FFF2-40B4-BE49-F238E27FC236}">
                <a16:creationId xmlns:a16="http://schemas.microsoft.com/office/drawing/2014/main" id="{441877FA-15E0-BADD-9240-25A4B3315A13}"/>
              </a:ext>
            </a:extLst>
          </p:cNvPr>
          <p:cNvSpPr>
            <a:spLocks noGrp="1"/>
          </p:cNvSpPr>
          <p:nvPr>
            <p:ph type="sldNum" sz="quarter" idx="12"/>
          </p:nvPr>
        </p:nvSpPr>
        <p:spPr/>
        <p:txBody>
          <a:bodyPr/>
          <a:lstStyle/>
          <a:p>
            <a:pPr>
              <a:defRPr/>
            </a:pPr>
            <a:fld id="{C0B8205E-D760-274E-ABF0-20625064C15C}" type="slidenum">
              <a:rPr lang="en-GB" smtClean="0"/>
              <a:pPr>
                <a:defRPr/>
              </a:pPr>
              <a:t>47</a:t>
            </a:fld>
            <a:endParaRPr lang="en-GB"/>
          </a:p>
        </p:txBody>
      </p:sp>
      <p:sp>
        <p:nvSpPr>
          <p:cNvPr id="7" name="TextBox 6">
            <a:extLst>
              <a:ext uri="{FF2B5EF4-FFF2-40B4-BE49-F238E27FC236}">
                <a16:creationId xmlns:a16="http://schemas.microsoft.com/office/drawing/2014/main" id="{3F000F2C-0058-3CBB-6D83-89AE89FC0489}"/>
              </a:ext>
            </a:extLst>
          </p:cNvPr>
          <p:cNvSpPr txBox="1"/>
          <p:nvPr/>
        </p:nvSpPr>
        <p:spPr>
          <a:xfrm>
            <a:off x="179512" y="6211669"/>
            <a:ext cx="8215732" cy="646331"/>
          </a:xfrm>
          <a:prstGeom prst="rect">
            <a:avLst/>
          </a:prstGeom>
          <a:noFill/>
        </p:spPr>
        <p:txBody>
          <a:bodyPr wrap="square" rtlCol="0">
            <a:spAutoFit/>
          </a:bodyPr>
          <a:lstStyle/>
          <a:p>
            <a:r>
              <a:rPr lang="en-US" dirty="0">
                <a:hlinkClick r:id="rId4"/>
              </a:rPr>
              <a:t>https://www.justice.gov/opa/pr/justice-department-sues-google-monopolizing-digital-advertising-technologies</a:t>
            </a:r>
            <a:r>
              <a:rPr lang="en-US" dirty="0"/>
              <a:t> </a:t>
            </a:r>
          </a:p>
        </p:txBody>
      </p:sp>
    </p:spTree>
    <p:extLst>
      <p:ext uri="{BB962C8B-B14F-4D97-AF65-F5344CB8AC3E}">
        <p14:creationId xmlns:p14="http://schemas.microsoft.com/office/powerpoint/2010/main" val="1307097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B018-1A13-91FF-68D4-89F4AE7FFC15}"/>
              </a:ext>
            </a:extLst>
          </p:cNvPr>
          <p:cNvSpPr>
            <a:spLocks noGrp="1"/>
          </p:cNvSpPr>
          <p:nvPr>
            <p:ph type="title"/>
          </p:nvPr>
        </p:nvSpPr>
        <p:spPr/>
        <p:txBody>
          <a:bodyPr/>
          <a:lstStyle/>
          <a:p>
            <a:endParaRPr lang="en-US"/>
          </a:p>
        </p:txBody>
      </p:sp>
      <p:pic>
        <p:nvPicPr>
          <p:cNvPr id="6" name="Content Placeholder 5" descr="Timeline&#10;&#10;Description automatically generated">
            <a:extLst>
              <a:ext uri="{FF2B5EF4-FFF2-40B4-BE49-F238E27FC236}">
                <a16:creationId xmlns:a16="http://schemas.microsoft.com/office/drawing/2014/main" id="{770B9F88-7D7D-8A69-296B-EEEEA33FF8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99" cy="6858000"/>
          </a:xfrm>
        </p:spPr>
      </p:pic>
      <p:sp>
        <p:nvSpPr>
          <p:cNvPr id="4" name="Slide Number Placeholder 3">
            <a:extLst>
              <a:ext uri="{FF2B5EF4-FFF2-40B4-BE49-F238E27FC236}">
                <a16:creationId xmlns:a16="http://schemas.microsoft.com/office/drawing/2014/main" id="{98246C50-F18B-D7C8-28CD-17AE927F9679}"/>
              </a:ext>
            </a:extLst>
          </p:cNvPr>
          <p:cNvSpPr>
            <a:spLocks noGrp="1"/>
          </p:cNvSpPr>
          <p:nvPr>
            <p:ph type="sldNum" sz="quarter" idx="12"/>
          </p:nvPr>
        </p:nvSpPr>
        <p:spPr/>
        <p:txBody>
          <a:bodyPr/>
          <a:lstStyle/>
          <a:p>
            <a:pPr>
              <a:defRPr/>
            </a:pPr>
            <a:fld id="{C0B8205E-D760-274E-ABF0-20625064C15C}" type="slidenum">
              <a:rPr lang="en-GB" smtClean="0"/>
              <a:pPr>
                <a:defRPr/>
              </a:pPr>
              <a:t>48</a:t>
            </a:fld>
            <a:endParaRPr lang="en-GB"/>
          </a:p>
        </p:txBody>
      </p:sp>
    </p:spTree>
    <p:extLst>
      <p:ext uri="{BB962C8B-B14F-4D97-AF65-F5344CB8AC3E}">
        <p14:creationId xmlns:p14="http://schemas.microsoft.com/office/powerpoint/2010/main" val="1732398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C89B-71F5-E7B4-BCA3-187BCE711A2E}"/>
              </a:ext>
            </a:extLst>
          </p:cNvPr>
          <p:cNvSpPr>
            <a:spLocks noGrp="1"/>
          </p:cNvSpPr>
          <p:nvPr>
            <p:ph type="title"/>
          </p:nvPr>
        </p:nvSpPr>
        <p:spPr/>
        <p:txBody>
          <a:bodyPr/>
          <a:lstStyle/>
          <a:p>
            <a:r>
              <a:rPr lang="en-US" dirty="0"/>
              <a:t>Access practices</a:t>
            </a:r>
          </a:p>
        </p:txBody>
      </p:sp>
      <p:sp>
        <p:nvSpPr>
          <p:cNvPr id="3" name="Content Placeholder 2">
            <a:extLst>
              <a:ext uri="{FF2B5EF4-FFF2-40B4-BE49-F238E27FC236}">
                <a16:creationId xmlns:a16="http://schemas.microsoft.com/office/drawing/2014/main" id="{33331894-91A6-5900-035B-0E54795E3AF4}"/>
              </a:ext>
            </a:extLst>
          </p:cNvPr>
          <p:cNvSpPr>
            <a:spLocks noGrp="1"/>
          </p:cNvSpPr>
          <p:nvPr>
            <p:ph idx="1"/>
          </p:nvPr>
        </p:nvSpPr>
        <p:spPr>
          <a:xfrm>
            <a:off x="827700" y="2052925"/>
            <a:ext cx="7567544" cy="4195481"/>
          </a:xfrm>
        </p:spPr>
        <p:txBody>
          <a:bodyPr/>
          <a:lstStyle/>
          <a:p>
            <a:endParaRPr lang="en-US" dirty="0"/>
          </a:p>
        </p:txBody>
      </p:sp>
      <p:sp>
        <p:nvSpPr>
          <p:cNvPr id="4" name="Slide Number Placeholder 3">
            <a:extLst>
              <a:ext uri="{FF2B5EF4-FFF2-40B4-BE49-F238E27FC236}">
                <a16:creationId xmlns:a16="http://schemas.microsoft.com/office/drawing/2014/main" id="{C8149AF1-C571-B291-EFB7-A5EC9B00A002}"/>
              </a:ext>
            </a:extLst>
          </p:cNvPr>
          <p:cNvSpPr>
            <a:spLocks noGrp="1"/>
          </p:cNvSpPr>
          <p:nvPr>
            <p:ph type="sldNum" sz="quarter" idx="12"/>
          </p:nvPr>
        </p:nvSpPr>
        <p:spPr/>
        <p:txBody>
          <a:bodyPr/>
          <a:lstStyle/>
          <a:p>
            <a:pPr>
              <a:defRPr/>
            </a:pPr>
            <a:fld id="{C0B8205E-D760-274E-ABF0-20625064C15C}" type="slidenum">
              <a:rPr lang="en-GB" smtClean="0"/>
              <a:pPr>
                <a:defRPr/>
              </a:pPr>
              <a:t>49</a:t>
            </a:fld>
            <a:endParaRPr lang="en-GB"/>
          </a:p>
        </p:txBody>
      </p:sp>
      <p:sp>
        <p:nvSpPr>
          <p:cNvPr id="5" name="Oval 4">
            <a:extLst>
              <a:ext uri="{FF2B5EF4-FFF2-40B4-BE49-F238E27FC236}">
                <a16:creationId xmlns:a16="http://schemas.microsoft.com/office/drawing/2014/main" id="{738D4107-B9B8-1300-A22F-53AED274C0CD}"/>
              </a:ext>
            </a:extLst>
          </p:cNvPr>
          <p:cNvSpPr/>
          <p:nvPr/>
        </p:nvSpPr>
        <p:spPr>
          <a:xfrm>
            <a:off x="1043608" y="2564904"/>
            <a:ext cx="6192688" cy="35283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Securing default positions/ dictating terms of access</a:t>
            </a:r>
          </a:p>
        </p:txBody>
      </p:sp>
    </p:spTree>
    <p:extLst>
      <p:ext uri="{BB962C8B-B14F-4D97-AF65-F5344CB8AC3E}">
        <p14:creationId xmlns:p14="http://schemas.microsoft.com/office/powerpoint/2010/main" val="129355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CA387-5CA8-510F-B14D-EE3053318721}"/>
              </a:ext>
            </a:extLst>
          </p:cNvPr>
          <p:cNvSpPr>
            <a:spLocks noGrp="1"/>
          </p:cNvSpPr>
          <p:nvPr>
            <p:ph type="title"/>
          </p:nvPr>
        </p:nvSpPr>
        <p:spPr/>
        <p:txBody>
          <a:bodyPr/>
          <a:lstStyle/>
          <a:p>
            <a:r>
              <a:rPr lang="en-US" dirty="0"/>
              <a:t>Algorithms and transparency</a:t>
            </a:r>
          </a:p>
        </p:txBody>
      </p:sp>
      <p:sp>
        <p:nvSpPr>
          <p:cNvPr id="3" name="Content Placeholder 2">
            <a:extLst>
              <a:ext uri="{FF2B5EF4-FFF2-40B4-BE49-F238E27FC236}">
                <a16:creationId xmlns:a16="http://schemas.microsoft.com/office/drawing/2014/main" id="{3489B1F6-9761-B7EF-9603-0F47FF849A83}"/>
              </a:ext>
            </a:extLst>
          </p:cNvPr>
          <p:cNvSpPr>
            <a:spLocks noGrp="1"/>
          </p:cNvSpPr>
          <p:nvPr>
            <p:ph idx="1"/>
          </p:nvPr>
        </p:nvSpPr>
        <p:spPr>
          <a:xfrm>
            <a:off x="827700" y="2052925"/>
            <a:ext cx="7704740" cy="4195481"/>
          </a:xfrm>
        </p:spPr>
        <p:txBody>
          <a:bodyPr>
            <a:normAutofit/>
          </a:bodyPr>
          <a:lstStyle/>
          <a:p>
            <a:pPr marL="0" indent="0">
              <a:buNone/>
            </a:pPr>
            <a:r>
              <a:rPr lang="en-US" dirty="0"/>
              <a:t>“Increased price transparency allows companies to monitor more easily their prices. A majority of retailers track the online prices of competitors. Two thirds of them use automatic software </a:t>
            </a:r>
            <a:r>
              <a:rPr lang="en-US" dirty="0" err="1"/>
              <a:t>programmes</a:t>
            </a:r>
            <a:r>
              <a:rPr lang="en-US" dirty="0"/>
              <a:t> that adjust their own prices based on the observed prices of competitors. With pricing software, detecting deviations from “recommended” retail prices takes a matter of seconds and manufacturers are increasingly able to monitor and influence retailers price setting. The availability of real time pricing information may also trigger automatized price co-ordination. The wide scale use of such software may in some situations, depending on the market conditions, raise competition concerns”  </a:t>
            </a:r>
          </a:p>
          <a:p>
            <a:pPr marL="0" indent="0">
              <a:buNone/>
            </a:pPr>
            <a:r>
              <a:rPr lang="en-US" dirty="0"/>
              <a:t>(EC sector inquiry on e- commerce 2017)</a:t>
            </a:r>
          </a:p>
          <a:p>
            <a:endParaRPr lang="en-US" dirty="0"/>
          </a:p>
        </p:txBody>
      </p:sp>
      <p:sp>
        <p:nvSpPr>
          <p:cNvPr id="4" name="Slide Number Placeholder 3">
            <a:extLst>
              <a:ext uri="{FF2B5EF4-FFF2-40B4-BE49-F238E27FC236}">
                <a16:creationId xmlns:a16="http://schemas.microsoft.com/office/drawing/2014/main" id="{9AA4A5F9-D185-CF3E-5317-12D54E2A84E9}"/>
              </a:ext>
            </a:extLst>
          </p:cNvPr>
          <p:cNvSpPr>
            <a:spLocks noGrp="1"/>
          </p:cNvSpPr>
          <p:nvPr>
            <p:ph type="sldNum" sz="quarter" idx="12"/>
          </p:nvPr>
        </p:nvSpPr>
        <p:spPr/>
        <p:txBody>
          <a:bodyPr/>
          <a:lstStyle/>
          <a:p>
            <a:pPr>
              <a:defRPr/>
            </a:pPr>
            <a:fld id="{C0B8205E-D760-274E-ABF0-20625064C15C}" type="slidenum">
              <a:rPr lang="en-GB" smtClean="0"/>
              <a:pPr>
                <a:defRPr/>
              </a:pPr>
              <a:t>5</a:t>
            </a:fld>
            <a:endParaRPr lang="en-GB"/>
          </a:p>
        </p:txBody>
      </p:sp>
    </p:spTree>
    <p:extLst>
      <p:ext uri="{BB962C8B-B14F-4D97-AF65-F5344CB8AC3E}">
        <p14:creationId xmlns:p14="http://schemas.microsoft.com/office/powerpoint/2010/main" val="4125905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700" dirty="0"/>
          </a:p>
        </p:txBody>
      </p:sp>
      <p:sp>
        <p:nvSpPr>
          <p:cNvPr id="5" name="TextBox 4"/>
          <p:cNvSpPr txBox="1"/>
          <p:nvPr/>
        </p:nvSpPr>
        <p:spPr>
          <a:xfrm>
            <a:off x="218229" y="6311238"/>
            <a:ext cx="8186738" cy="369332"/>
          </a:xfrm>
          <a:prstGeom prst="rect">
            <a:avLst/>
          </a:prstGeom>
          <a:noFill/>
        </p:spPr>
        <p:txBody>
          <a:bodyPr wrap="square" rtlCol="0">
            <a:spAutoFit/>
          </a:bodyPr>
          <a:lstStyle/>
          <a:p>
            <a:r>
              <a:rPr lang="en-GB" dirty="0">
                <a:hlinkClick r:id="rId3"/>
              </a:rPr>
              <a:t>http://europa.eu/rapid/press-release_IP-18-4581_en.htm</a:t>
            </a:r>
            <a:r>
              <a:rPr lang="en-GB" dirty="0"/>
              <a:t> </a:t>
            </a:r>
          </a:p>
        </p:txBody>
      </p:sp>
      <p:sp>
        <p:nvSpPr>
          <p:cNvPr id="3" name="Slide Number Placeholder 2"/>
          <p:cNvSpPr>
            <a:spLocks noGrp="1"/>
          </p:cNvSpPr>
          <p:nvPr>
            <p:ph type="sldNum" sz="quarter" idx="12"/>
          </p:nvPr>
        </p:nvSpPr>
        <p:spPr/>
        <p:txBody>
          <a:bodyPr/>
          <a:lstStyle/>
          <a:p>
            <a:fld id="{08B9C1EE-1C40-4142-802F-ADB4D6D4343A}" type="slidenum">
              <a:rPr lang="en-US" smtClean="0"/>
              <a:t>50</a:t>
            </a:fld>
            <a:endParaRPr lang="en-US"/>
          </a:p>
        </p:txBody>
      </p:sp>
      <p:pic>
        <p:nvPicPr>
          <p:cNvPr id="7" name="Content Placeholder 6"/>
          <p:cNvPicPr>
            <a:picLocks noGrp="1" noChangeAspect="1"/>
          </p:cNvPicPr>
          <p:nvPr>
            <p:ph idx="1"/>
          </p:nvPr>
        </p:nvPicPr>
        <p:blipFill>
          <a:blip r:embed="rId4"/>
          <a:stretch>
            <a:fillRect/>
          </a:stretch>
        </p:blipFill>
        <p:spPr>
          <a:xfrm>
            <a:off x="0" y="0"/>
            <a:ext cx="9144000" cy="6311238"/>
          </a:xfrm>
          <a:prstGeom prst="rect">
            <a:avLst/>
          </a:prstGeom>
        </p:spPr>
      </p:pic>
    </p:spTree>
    <p:extLst>
      <p:ext uri="{BB962C8B-B14F-4D97-AF65-F5344CB8AC3E}">
        <p14:creationId xmlns:p14="http://schemas.microsoft.com/office/powerpoint/2010/main" val="2471373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8D3F-FD3D-7470-A31F-A9A369E04A5B}"/>
              </a:ext>
            </a:extLst>
          </p:cNvPr>
          <p:cNvSpPr>
            <a:spLocks noGrp="1"/>
          </p:cNvSpPr>
          <p:nvPr>
            <p:ph type="title"/>
          </p:nvPr>
        </p:nvSpPr>
        <p:spPr/>
        <p:txBody>
          <a:bodyPr/>
          <a:lstStyle/>
          <a:p>
            <a:r>
              <a:rPr lang="en-US" dirty="0"/>
              <a:t>Google Android</a:t>
            </a:r>
          </a:p>
        </p:txBody>
      </p:sp>
      <p:sp>
        <p:nvSpPr>
          <p:cNvPr id="3" name="Content Placeholder 2">
            <a:extLst>
              <a:ext uri="{FF2B5EF4-FFF2-40B4-BE49-F238E27FC236}">
                <a16:creationId xmlns:a16="http://schemas.microsoft.com/office/drawing/2014/main" id="{3314B260-0FBE-BE83-D636-83F1CE7C7D78}"/>
              </a:ext>
            </a:extLst>
          </p:cNvPr>
          <p:cNvSpPr>
            <a:spLocks noGrp="1"/>
          </p:cNvSpPr>
          <p:nvPr>
            <p:ph idx="1"/>
          </p:nvPr>
        </p:nvSpPr>
        <p:spPr>
          <a:xfrm>
            <a:off x="107504" y="2052925"/>
            <a:ext cx="9036496" cy="4688443"/>
          </a:xfrm>
        </p:spPr>
        <p:txBody>
          <a:bodyPr>
            <a:normAutofit fontScale="85000" lnSpcReduction="10000"/>
          </a:bodyPr>
          <a:lstStyle/>
          <a:p>
            <a:r>
              <a:rPr lang="en-US" dirty="0"/>
              <a:t>The Commission concluded that Google abused Article 102 TFEU by engaging in four separate abusive practices constituting a single and continuous infringement. </a:t>
            </a:r>
          </a:p>
          <a:p>
            <a:r>
              <a:rPr lang="en-US" dirty="0"/>
              <a:t>First, two separate tying abuses namely a) by tying the Google Search app with the Play Store app, its smart mobile app store; and b) by tying Google Chrome (its mobile web browser) with the Play Store and the Google Search app. Restrictions in Google Mobile Application Distribution Agreements (‘MADAs’), required manufacturers of mobile devices to pre-install the Google Search and Chrome browser apps in order to obtain </a:t>
            </a:r>
            <a:r>
              <a:rPr lang="en-US" dirty="0" err="1"/>
              <a:t>licence</a:t>
            </a:r>
            <a:r>
              <a:rPr lang="en-US" dirty="0"/>
              <a:t> for the Play Store.  </a:t>
            </a:r>
          </a:p>
          <a:p>
            <a:r>
              <a:rPr lang="en-US" dirty="0"/>
              <a:t>Second, by making the licensing of the Play Store and the Google Search app conditional on anti-fragmentation obligations in the Anti-Fragmentation Agreements (‘AFAs’) obliging manufacturers not to sell devices running Android versions (‘Android forks’) not approved by Google (non-compatible Android forks). </a:t>
            </a:r>
          </a:p>
          <a:p>
            <a:r>
              <a:rPr lang="en-US" dirty="0"/>
              <a:t>Third, under the Revenue Sharing Agreements (‘RSAs’), by granting revenue share exclusivity payments to OEMs and MNOs under the condition that they would not pre-install any competing general search service on any device within an agreed portfolio. </a:t>
            </a:r>
          </a:p>
        </p:txBody>
      </p:sp>
      <p:sp>
        <p:nvSpPr>
          <p:cNvPr id="4" name="Slide Number Placeholder 3">
            <a:extLst>
              <a:ext uri="{FF2B5EF4-FFF2-40B4-BE49-F238E27FC236}">
                <a16:creationId xmlns:a16="http://schemas.microsoft.com/office/drawing/2014/main" id="{4A45D5DC-46A1-C60C-B2E1-34FFC9663F02}"/>
              </a:ext>
            </a:extLst>
          </p:cNvPr>
          <p:cNvSpPr>
            <a:spLocks noGrp="1"/>
          </p:cNvSpPr>
          <p:nvPr>
            <p:ph type="sldNum" sz="quarter" idx="12"/>
          </p:nvPr>
        </p:nvSpPr>
        <p:spPr/>
        <p:txBody>
          <a:bodyPr/>
          <a:lstStyle/>
          <a:p>
            <a:pPr>
              <a:defRPr/>
            </a:pPr>
            <a:fld id="{C0B8205E-D760-274E-ABF0-20625064C15C}" type="slidenum">
              <a:rPr lang="en-GB" smtClean="0"/>
              <a:pPr>
                <a:defRPr/>
              </a:pPr>
              <a:t>51</a:t>
            </a:fld>
            <a:endParaRPr lang="en-GB"/>
          </a:p>
        </p:txBody>
      </p:sp>
    </p:spTree>
    <p:extLst>
      <p:ext uri="{BB962C8B-B14F-4D97-AF65-F5344CB8AC3E}">
        <p14:creationId xmlns:p14="http://schemas.microsoft.com/office/powerpoint/2010/main" val="3407452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8D3F-FD3D-7470-A31F-A9A369E04A5B}"/>
              </a:ext>
            </a:extLst>
          </p:cNvPr>
          <p:cNvSpPr>
            <a:spLocks noGrp="1"/>
          </p:cNvSpPr>
          <p:nvPr>
            <p:ph type="title"/>
          </p:nvPr>
        </p:nvSpPr>
        <p:spPr/>
        <p:txBody>
          <a:bodyPr/>
          <a:lstStyle/>
          <a:p>
            <a:r>
              <a:rPr lang="en-US" dirty="0"/>
              <a:t>Google Android</a:t>
            </a:r>
          </a:p>
        </p:txBody>
      </p:sp>
      <p:sp>
        <p:nvSpPr>
          <p:cNvPr id="3" name="Content Placeholder 2">
            <a:extLst>
              <a:ext uri="{FF2B5EF4-FFF2-40B4-BE49-F238E27FC236}">
                <a16:creationId xmlns:a16="http://schemas.microsoft.com/office/drawing/2014/main" id="{3314B260-0FBE-BE83-D636-83F1CE7C7D78}"/>
              </a:ext>
            </a:extLst>
          </p:cNvPr>
          <p:cNvSpPr>
            <a:spLocks noGrp="1"/>
          </p:cNvSpPr>
          <p:nvPr>
            <p:ph idx="1"/>
          </p:nvPr>
        </p:nvSpPr>
        <p:spPr>
          <a:xfrm>
            <a:off x="107504" y="2052925"/>
            <a:ext cx="9036496" cy="4688443"/>
          </a:xfrm>
        </p:spPr>
        <p:txBody>
          <a:bodyPr>
            <a:normAutofit/>
          </a:bodyPr>
          <a:lstStyle/>
          <a:p>
            <a:r>
              <a:rPr lang="en-US" dirty="0"/>
              <a:t>The Commission concluded that Google’s conduct was part of an “overall "carrot-and-stick" strategy” towards OEMs and MNOs in order to shield and reinforce Google’s dominant position in the market for general search services and thereby increase its revenues in search advertising. This strategy ensures that Google acquires traffic valuable users’ data (para 739)</a:t>
            </a:r>
          </a:p>
          <a:p>
            <a:r>
              <a:rPr lang="en-US" b="1" dirty="0"/>
              <a:t>TYING</a:t>
            </a:r>
            <a:r>
              <a:rPr lang="en-US" dirty="0"/>
              <a:t> – if you want to pre-install the Play Store, you must pre-install Google Search and Google Chrome</a:t>
            </a:r>
          </a:p>
          <a:p>
            <a:r>
              <a:rPr lang="en-US" b="1" dirty="0"/>
              <a:t>ANTIFRAGMENTATION AGREEMENTS </a:t>
            </a:r>
            <a:r>
              <a:rPr lang="en-US" dirty="0"/>
              <a:t>– if you want to pre-install Google apps, you cannot sell any device running on Android forks</a:t>
            </a:r>
          </a:p>
          <a:p>
            <a:r>
              <a:rPr lang="en-US" b="1" dirty="0"/>
              <a:t>EXCLUSIVITY PAYMENTS </a:t>
            </a:r>
            <a:r>
              <a:rPr lang="en-US" dirty="0"/>
              <a:t>– if you do not pre-install a rival general search engine on any mobile device, you will get a share from our ad revenues</a:t>
            </a:r>
          </a:p>
          <a:p>
            <a:endParaRPr lang="en-US" dirty="0"/>
          </a:p>
          <a:p>
            <a:endParaRPr lang="en-US" dirty="0"/>
          </a:p>
        </p:txBody>
      </p:sp>
      <p:sp>
        <p:nvSpPr>
          <p:cNvPr id="4" name="Slide Number Placeholder 3">
            <a:extLst>
              <a:ext uri="{FF2B5EF4-FFF2-40B4-BE49-F238E27FC236}">
                <a16:creationId xmlns:a16="http://schemas.microsoft.com/office/drawing/2014/main" id="{4A45D5DC-46A1-C60C-B2E1-34FFC9663F02}"/>
              </a:ext>
            </a:extLst>
          </p:cNvPr>
          <p:cNvSpPr>
            <a:spLocks noGrp="1"/>
          </p:cNvSpPr>
          <p:nvPr>
            <p:ph type="sldNum" sz="quarter" idx="12"/>
          </p:nvPr>
        </p:nvSpPr>
        <p:spPr/>
        <p:txBody>
          <a:bodyPr/>
          <a:lstStyle/>
          <a:p>
            <a:pPr>
              <a:defRPr/>
            </a:pPr>
            <a:fld id="{C0B8205E-D760-274E-ABF0-20625064C15C}" type="slidenum">
              <a:rPr lang="en-GB" smtClean="0"/>
              <a:pPr>
                <a:defRPr/>
              </a:pPr>
              <a:t>52</a:t>
            </a:fld>
            <a:endParaRPr lang="en-GB"/>
          </a:p>
        </p:txBody>
      </p:sp>
    </p:spTree>
    <p:extLst>
      <p:ext uri="{BB962C8B-B14F-4D97-AF65-F5344CB8AC3E}">
        <p14:creationId xmlns:p14="http://schemas.microsoft.com/office/powerpoint/2010/main" val="866628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99B1-92A9-213C-A183-AF8CC2A47A4D}"/>
              </a:ext>
            </a:extLst>
          </p:cNvPr>
          <p:cNvSpPr>
            <a:spLocks noGrp="1"/>
          </p:cNvSpPr>
          <p:nvPr>
            <p:ph type="title"/>
          </p:nvPr>
        </p:nvSpPr>
        <p:spPr/>
        <p:txBody>
          <a:bodyPr/>
          <a:lstStyle/>
          <a:p>
            <a:r>
              <a:rPr lang="en-US" dirty="0"/>
              <a:t>Google Android</a:t>
            </a:r>
          </a:p>
        </p:txBody>
      </p:sp>
      <p:sp>
        <p:nvSpPr>
          <p:cNvPr id="3" name="Content Placeholder 2">
            <a:extLst>
              <a:ext uri="{FF2B5EF4-FFF2-40B4-BE49-F238E27FC236}">
                <a16:creationId xmlns:a16="http://schemas.microsoft.com/office/drawing/2014/main" id="{3DEEB936-ECE8-7212-7808-1E49F3F184FD}"/>
              </a:ext>
            </a:extLst>
          </p:cNvPr>
          <p:cNvSpPr>
            <a:spLocks noGrp="1"/>
          </p:cNvSpPr>
          <p:nvPr>
            <p:ph idx="1"/>
          </p:nvPr>
        </p:nvSpPr>
        <p:spPr>
          <a:xfrm>
            <a:off x="323528" y="2052925"/>
            <a:ext cx="8820472" cy="4195481"/>
          </a:xfrm>
        </p:spPr>
        <p:txBody>
          <a:bodyPr>
            <a:normAutofit fontScale="85000" lnSpcReduction="10000"/>
          </a:bodyPr>
          <a:lstStyle/>
          <a:p>
            <a:r>
              <a:rPr lang="en-US" dirty="0"/>
              <a:t>With respect to the MADA pre-installation conditions, Google argued that the Commission failed to show anticompetitive foreclosure, since there were ample opportunities for competitors and users. </a:t>
            </a:r>
          </a:p>
          <a:p>
            <a:r>
              <a:rPr lang="en-US" dirty="0"/>
              <a:t>Pre-installation conditions did not create a ‘status quo </a:t>
            </a:r>
            <a:r>
              <a:rPr lang="en-US" dirty="0" err="1"/>
              <a:t>bias’</a:t>
            </a:r>
            <a:endParaRPr lang="en-US" dirty="0"/>
          </a:p>
          <a:p>
            <a:r>
              <a:rPr lang="en-US" dirty="0"/>
              <a:t>Manufacturers were still free to pre-install rival search services and browsers and set them as defaults. The MADA conditions only required that, on devices where OEMs wanted to pre-install the GMS suite, the home screen had to also display icons for the Play Store, an app folder and Google Search. </a:t>
            </a:r>
          </a:p>
          <a:p>
            <a:r>
              <a:rPr lang="en-US" dirty="0"/>
              <a:t>There were alternative means for competitors to reach users. </a:t>
            </a:r>
          </a:p>
          <a:p>
            <a:r>
              <a:rPr lang="en-US" dirty="0"/>
              <a:t>Fourth, it did not show that usage shares for  Google’s search and browser services were attributable to the MADA conditions. </a:t>
            </a:r>
          </a:p>
          <a:p>
            <a:r>
              <a:rPr lang="en-US" dirty="0"/>
              <a:t>Finally, the Commission failed to take into account the full economic and legal context. According to Google, the MADA conditions did not foreclose rivals. On the contrary, the created new opportunities for them (paras 317-319)</a:t>
            </a:r>
          </a:p>
        </p:txBody>
      </p:sp>
      <p:sp>
        <p:nvSpPr>
          <p:cNvPr id="4" name="Slide Number Placeholder 3">
            <a:extLst>
              <a:ext uri="{FF2B5EF4-FFF2-40B4-BE49-F238E27FC236}">
                <a16:creationId xmlns:a16="http://schemas.microsoft.com/office/drawing/2014/main" id="{7814125E-751F-567C-2D78-FB97E67975CC}"/>
              </a:ext>
            </a:extLst>
          </p:cNvPr>
          <p:cNvSpPr>
            <a:spLocks noGrp="1"/>
          </p:cNvSpPr>
          <p:nvPr>
            <p:ph type="sldNum" sz="quarter" idx="12"/>
          </p:nvPr>
        </p:nvSpPr>
        <p:spPr/>
        <p:txBody>
          <a:bodyPr/>
          <a:lstStyle/>
          <a:p>
            <a:pPr>
              <a:defRPr/>
            </a:pPr>
            <a:fld id="{C0B8205E-D760-274E-ABF0-20625064C15C}" type="slidenum">
              <a:rPr lang="en-GB" smtClean="0"/>
              <a:pPr>
                <a:defRPr/>
              </a:pPr>
              <a:t>53</a:t>
            </a:fld>
            <a:endParaRPr lang="en-GB"/>
          </a:p>
        </p:txBody>
      </p:sp>
    </p:spTree>
    <p:extLst>
      <p:ext uri="{BB962C8B-B14F-4D97-AF65-F5344CB8AC3E}">
        <p14:creationId xmlns:p14="http://schemas.microsoft.com/office/powerpoint/2010/main" val="4007335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99B1-92A9-213C-A183-AF8CC2A47A4D}"/>
              </a:ext>
            </a:extLst>
          </p:cNvPr>
          <p:cNvSpPr>
            <a:spLocks noGrp="1"/>
          </p:cNvSpPr>
          <p:nvPr>
            <p:ph type="title"/>
          </p:nvPr>
        </p:nvSpPr>
        <p:spPr/>
        <p:txBody>
          <a:bodyPr/>
          <a:lstStyle/>
          <a:p>
            <a:r>
              <a:rPr lang="en-US" dirty="0"/>
              <a:t>Google Android</a:t>
            </a:r>
          </a:p>
        </p:txBody>
      </p:sp>
      <p:sp>
        <p:nvSpPr>
          <p:cNvPr id="3" name="Content Placeholder 2">
            <a:extLst>
              <a:ext uri="{FF2B5EF4-FFF2-40B4-BE49-F238E27FC236}">
                <a16:creationId xmlns:a16="http://schemas.microsoft.com/office/drawing/2014/main" id="{3DEEB936-ECE8-7212-7808-1E49F3F184FD}"/>
              </a:ext>
            </a:extLst>
          </p:cNvPr>
          <p:cNvSpPr>
            <a:spLocks noGrp="1"/>
          </p:cNvSpPr>
          <p:nvPr>
            <p:ph idx="1"/>
          </p:nvPr>
        </p:nvSpPr>
        <p:spPr>
          <a:xfrm>
            <a:off x="323528" y="2052925"/>
            <a:ext cx="8820472" cy="4195481"/>
          </a:xfrm>
        </p:spPr>
        <p:txBody>
          <a:bodyPr>
            <a:normAutofit/>
          </a:bodyPr>
          <a:lstStyle/>
          <a:p>
            <a:r>
              <a:rPr lang="en-US" dirty="0"/>
              <a:t>Google Android(contractual tying)  is the first case since </a:t>
            </a:r>
            <a:r>
              <a:rPr lang="en-US" i="1" dirty="0"/>
              <a:t>Microsoft</a:t>
            </a:r>
            <a:r>
              <a:rPr lang="en-US" dirty="0"/>
              <a:t> (technological tying) that examines tying practices in technology markets. </a:t>
            </a:r>
          </a:p>
          <a:p>
            <a:r>
              <a:rPr lang="en-US" dirty="0"/>
              <a:t>Tying conditions</a:t>
            </a:r>
          </a:p>
          <a:p>
            <a:pPr lvl="1"/>
            <a:r>
              <a:rPr lang="en-US" dirty="0"/>
              <a:t>tying and tied products need to be two separate products</a:t>
            </a:r>
          </a:p>
          <a:p>
            <a:pPr lvl="1"/>
            <a:r>
              <a:rPr lang="en-US" dirty="0"/>
              <a:t>need to establish a dominant position in the tying product market</a:t>
            </a:r>
          </a:p>
          <a:p>
            <a:pPr lvl="1"/>
            <a:r>
              <a:rPr lang="en-US" dirty="0"/>
              <a:t>no choice for customers or end users to obtain the tying product without the tied product</a:t>
            </a:r>
          </a:p>
          <a:p>
            <a:pPr lvl="1"/>
            <a:r>
              <a:rPr lang="en-US" dirty="0"/>
              <a:t>the tying is capable of restricting competition;</a:t>
            </a:r>
          </a:p>
          <a:p>
            <a:pPr lvl="1"/>
            <a:r>
              <a:rPr lang="en-US" dirty="0"/>
              <a:t>such practice is not objectively justified (para 741)</a:t>
            </a:r>
          </a:p>
        </p:txBody>
      </p:sp>
      <p:sp>
        <p:nvSpPr>
          <p:cNvPr id="4" name="Slide Number Placeholder 3">
            <a:extLst>
              <a:ext uri="{FF2B5EF4-FFF2-40B4-BE49-F238E27FC236}">
                <a16:creationId xmlns:a16="http://schemas.microsoft.com/office/drawing/2014/main" id="{7814125E-751F-567C-2D78-FB97E67975CC}"/>
              </a:ext>
            </a:extLst>
          </p:cNvPr>
          <p:cNvSpPr>
            <a:spLocks noGrp="1"/>
          </p:cNvSpPr>
          <p:nvPr>
            <p:ph type="sldNum" sz="quarter" idx="12"/>
          </p:nvPr>
        </p:nvSpPr>
        <p:spPr/>
        <p:txBody>
          <a:bodyPr/>
          <a:lstStyle/>
          <a:p>
            <a:pPr>
              <a:defRPr/>
            </a:pPr>
            <a:fld id="{C0B8205E-D760-274E-ABF0-20625064C15C}" type="slidenum">
              <a:rPr lang="en-GB" smtClean="0"/>
              <a:pPr>
                <a:defRPr/>
              </a:pPr>
              <a:t>54</a:t>
            </a:fld>
            <a:endParaRPr lang="en-GB"/>
          </a:p>
        </p:txBody>
      </p:sp>
    </p:spTree>
    <p:extLst>
      <p:ext uri="{BB962C8B-B14F-4D97-AF65-F5344CB8AC3E}">
        <p14:creationId xmlns:p14="http://schemas.microsoft.com/office/powerpoint/2010/main" val="1412138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F1C-4AA2-996B-2A18-A32BE4072365}"/>
              </a:ext>
            </a:extLst>
          </p:cNvPr>
          <p:cNvSpPr>
            <a:spLocks noGrp="1"/>
          </p:cNvSpPr>
          <p:nvPr>
            <p:ph type="title"/>
          </p:nvPr>
        </p:nvSpPr>
        <p:spPr/>
        <p:txBody>
          <a:bodyPr/>
          <a:lstStyle/>
          <a:p>
            <a:r>
              <a:rPr lang="en-US" sz="3000" dirty="0"/>
              <a:t>Google Android: capability to restrict competition</a:t>
            </a:r>
          </a:p>
        </p:txBody>
      </p:sp>
      <p:sp>
        <p:nvSpPr>
          <p:cNvPr id="3" name="Content Placeholder 2">
            <a:extLst>
              <a:ext uri="{FF2B5EF4-FFF2-40B4-BE49-F238E27FC236}">
                <a16:creationId xmlns:a16="http://schemas.microsoft.com/office/drawing/2014/main" id="{431D363D-6ABA-E628-A338-0F30FB9D0A18}"/>
              </a:ext>
            </a:extLst>
          </p:cNvPr>
          <p:cNvSpPr>
            <a:spLocks noGrp="1"/>
          </p:cNvSpPr>
          <p:nvPr>
            <p:ph idx="1"/>
          </p:nvPr>
        </p:nvSpPr>
        <p:spPr>
          <a:xfrm>
            <a:off x="323528" y="2052925"/>
            <a:ext cx="8496944" cy="4195481"/>
          </a:xfrm>
        </p:spPr>
        <p:txBody>
          <a:bodyPr/>
          <a:lstStyle/>
          <a:p>
            <a:pPr marL="0" indent="0">
              <a:buNone/>
            </a:pPr>
            <a:r>
              <a:rPr lang="en-US" dirty="0"/>
              <a:t> </a:t>
            </a:r>
          </a:p>
          <a:p>
            <a:r>
              <a:rPr lang="en-US" dirty="0"/>
              <a:t>With respect to the tying of the Google Search app with the Play Store the Commission concluded that Google’s conduct was capable of restricting competition based on two premises; </a:t>
            </a:r>
          </a:p>
          <a:p>
            <a:r>
              <a:rPr lang="en-US" dirty="0"/>
              <a:t>first, it afforded Google a significant competitive advantage, which cannot be offset by competing general search services providers </a:t>
            </a:r>
          </a:p>
          <a:p>
            <a:r>
              <a:rPr lang="en-US" dirty="0"/>
              <a:t>second, enables Google to maintain and strengthen its dominant position, increases entry barriers, decreases innovation and “tends to harm, directly or indirectly consumers” (Android para 773)</a:t>
            </a:r>
          </a:p>
        </p:txBody>
      </p:sp>
      <p:sp>
        <p:nvSpPr>
          <p:cNvPr id="4" name="Slide Number Placeholder 3">
            <a:extLst>
              <a:ext uri="{FF2B5EF4-FFF2-40B4-BE49-F238E27FC236}">
                <a16:creationId xmlns:a16="http://schemas.microsoft.com/office/drawing/2014/main" id="{00976DBA-E5F6-738B-3891-3B74098016A6}"/>
              </a:ext>
            </a:extLst>
          </p:cNvPr>
          <p:cNvSpPr>
            <a:spLocks noGrp="1"/>
          </p:cNvSpPr>
          <p:nvPr>
            <p:ph type="sldNum" sz="quarter" idx="12"/>
          </p:nvPr>
        </p:nvSpPr>
        <p:spPr/>
        <p:txBody>
          <a:bodyPr/>
          <a:lstStyle/>
          <a:p>
            <a:pPr>
              <a:defRPr/>
            </a:pPr>
            <a:fld id="{C0B8205E-D760-274E-ABF0-20625064C15C}" type="slidenum">
              <a:rPr lang="en-GB" smtClean="0"/>
              <a:pPr>
                <a:defRPr/>
              </a:pPr>
              <a:t>55</a:t>
            </a:fld>
            <a:endParaRPr lang="en-GB"/>
          </a:p>
        </p:txBody>
      </p:sp>
    </p:spTree>
    <p:extLst>
      <p:ext uri="{BB962C8B-B14F-4D97-AF65-F5344CB8AC3E}">
        <p14:creationId xmlns:p14="http://schemas.microsoft.com/office/powerpoint/2010/main" val="2847191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F1C-4AA2-996B-2A18-A32BE4072365}"/>
              </a:ext>
            </a:extLst>
          </p:cNvPr>
          <p:cNvSpPr>
            <a:spLocks noGrp="1"/>
          </p:cNvSpPr>
          <p:nvPr>
            <p:ph type="title"/>
          </p:nvPr>
        </p:nvSpPr>
        <p:spPr/>
        <p:txBody>
          <a:bodyPr/>
          <a:lstStyle/>
          <a:p>
            <a:r>
              <a:rPr lang="en-US" sz="3000" dirty="0"/>
              <a:t>Google Android: capability to restrict competition</a:t>
            </a:r>
          </a:p>
        </p:txBody>
      </p:sp>
      <p:sp>
        <p:nvSpPr>
          <p:cNvPr id="3" name="Content Placeholder 2">
            <a:extLst>
              <a:ext uri="{FF2B5EF4-FFF2-40B4-BE49-F238E27FC236}">
                <a16:creationId xmlns:a16="http://schemas.microsoft.com/office/drawing/2014/main" id="{431D363D-6ABA-E628-A338-0F30FB9D0A18}"/>
              </a:ext>
            </a:extLst>
          </p:cNvPr>
          <p:cNvSpPr>
            <a:spLocks noGrp="1"/>
          </p:cNvSpPr>
          <p:nvPr>
            <p:ph idx="1"/>
          </p:nvPr>
        </p:nvSpPr>
        <p:spPr>
          <a:xfrm>
            <a:off x="323528" y="2052925"/>
            <a:ext cx="8496944" cy="4195481"/>
          </a:xfrm>
        </p:spPr>
        <p:txBody>
          <a:bodyPr>
            <a:normAutofit/>
          </a:bodyPr>
          <a:lstStyle/>
          <a:p>
            <a:pPr marL="0" indent="0">
              <a:buNone/>
            </a:pPr>
            <a:r>
              <a:rPr lang="en-US" dirty="0"/>
              <a:t> </a:t>
            </a:r>
          </a:p>
          <a:p>
            <a:r>
              <a:rPr lang="en-US" dirty="0"/>
              <a:t>Google’s competitive advantage was premised on the following reasons, </a:t>
            </a:r>
          </a:p>
          <a:p>
            <a:pPr lvl="1"/>
            <a:r>
              <a:rPr lang="en-US" dirty="0"/>
              <a:t>the significant increase in the number of general searches via smart mobile devices; </a:t>
            </a:r>
          </a:p>
          <a:p>
            <a:pPr lvl="1"/>
            <a:r>
              <a:rPr lang="en-US" dirty="0"/>
              <a:t>the nature of pre-installation as an important distribution channel; </a:t>
            </a:r>
          </a:p>
          <a:p>
            <a:pPr lvl="1"/>
            <a:r>
              <a:rPr lang="en-US" dirty="0"/>
              <a:t>the fact that it was impossible to uninstall the Google Search app on GMS devices; </a:t>
            </a:r>
          </a:p>
          <a:p>
            <a:pPr lvl="1"/>
            <a:r>
              <a:rPr lang="en-US" dirty="0"/>
              <a:t>the fact that competitors cannot offset Google’s competitive advantage (through downloads); and the evolution of market shares. (para 775)</a:t>
            </a:r>
          </a:p>
        </p:txBody>
      </p:sp>
      <p:sp>
        <p:nvSpPr>
          <p:cNvPr id="4" name="Slide Number Placeholder 3">
            <a:extLst>
              <a:ext uri="{FF2B5EF4-FFF2-40B4-BE49-F238E27FC236}">
                <a16:creationId xmlns:a16="http://schemas.microsoft.com/office/drawing/2014/main" id="{00976DBA-E5F6-738B-3891-3B74098016A6}"/>
              </a:ext>
            </a:extLst>
          </p:cNvPr>
          <p:cNvSpPr>
            <a:spLocks noGrp="1"/>
          </p:cNvSpPr>
          <p:nvPr>
            <p:ph type="sldNum" sz="quarter" idx="12"/>
          </p:nvPr>
        </p:nvSpPr>
        <p:spPr/>
        <p:txBody>
          <a:bodyPr/>
          <a:lstStyle/>
          <a:p>
            <a:pPr>
              <a:defRPr/>
            </a:pPr>
            <a:fld id="{C0B8205E-D760-274E-ABF0-20625064C15C}" type="slidenum">
              <a:rPr lang="en-GB" smtClean="0"/>
              <a:pPr>
                <a:defRPr/>
              </a:pPr>
              <a:t>56</a:t>
            </a:fld>
            <a:endParaRPr lang="en-GB"/>
          </a:p>
        </p:txBody>
      </p:sp>
    </p:spTree>
    <p:extLst>
      <p:ext uri="{BB962C8B-B14F-4D97-AF65-F5344CB8AC3E}">
        <p14:creationId xmlns:p14="http://schemas.microsoft.com/office/powerpoint/2010/main" val="2812359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F1C-4AA2-996B-2A18-A32BE4072365}"/>
              </a:ext>
            </a:extLst>
          </p:cNvPr>
          <p:cNvSpPr>
            <a:spLocks noGrp="1"/>
          </p:cNvSpPr>
          <p:nvPr>
            <p:ph type="title"/>
          </p:nvPr>
        </p:nvSpPr>
        <p:spPr/>
        <p:txBody>
          <a:bodyPr/>
          <a:lstStyle/>
          <a:p>
            <a:r>
              <a:rPr lang="en-US" sz="3000" dirty="0"/>
              <a:t>Google Android: capability to restrict competition</a:t>
            </a:r>
          </a:p>
        </p:txBody>
      </p:sp>
      <p:sp>
        <p:nvSpPr>
          <p:cNvPr id="3" name="Content Placeholder 2">
            <a:extLst>
              <a:ext uri="{FF2B5EF4-FFF2-40B4-BE49-F238E27FC236}">
                <a16:creationId xmlns:a16="http://schemas.microsoft.com/office/drawing/2014/main" id="{431D363D-6ABA-E628-A338-0F30FB9D0A18}"/>
              </a:ext>
            </a:extLst>
          </p:cNvPr>
          <p:cNvSpPr>
            <a:spLocks noGrp="1"/>
          </p:cNvSpPr>
          <p:nvPr>
            <p:ph idx="1"/>
          </p:nvPr>
        </p:nvSpPr>
        <p:spPr>
          <a:xfrm>
            <a:off x="323528" y="2052925"/>
            <a:ext cx="8496944" cy="4509339"/>
          </a:xfrm>
        </p:spPr>
        <p:txBody>
          <a:bodyPr>
            <a:normAutofit fontScale="92500" lnSpcReduction="20000"/>
          </a:bodyPr>
          <a:lstStyle/>
          <a:p>
            <a:pPr marL="0" indent="0">
              <a:buNone/>
            </a:pPr>
            <a:r>
              <a:rPr lang="en-US" dirty="0"/>
              <a:t> </a:t>
            </a:r>
          </a:p>
          <a:p>
            <a:r>
              <a:rPr lang="en-US" dirty="0"/>
              <a:t>The Commission analysis with respect to the second premise on exclusionary effects is rather brief </a:t>
            </a:r>
          </a:p>
          <a:p>
            <a:pPr lvl="1"/>
            <a:r>
              <a:rPr lang="en-US" dirty="0"/>
              <a:t>Google’s conduct ‘makes it harder’ for competitors to gain search queries and the respective revenues and data to improve their services,</a:t>
            </a:r>
          </a:p>
          <a:p>
            <a:pPr lvl="1"/>
            <a:r>
              <a:rPr lang="en-US" dirty="0"/>
              <a:t> increases barriers to entry in the markets for the provision of search services and </a:t>
            </a:r>
          </a:p>
          <a:p>
            <a:pPr lvl="1"/>
            <a:r>
              <a:rPr lang="en-US" dirty="0"/>
              <a:t>reduces competitors’ incentives to innovate. </a:t>
            </a:r>
          </a:p>
          <a:p>
            <a:r>
              <a:rPr lang="en-US" dirty="0"/>
              <a:t>In particular, with respect to consumer harm, the Commission states that “as a result of Google's interference with the normal competitive process, may see less choice of general search services available”. </a:t>
            </a:r>
          </a:p>
          <a:p>
            <a:r>
              <a:rPr lang="en-US" dirty="0"/>
              <a:t>Similar analysis was followed with respect to the tying of Google Chrome with the Play Store and the Google Search app. [paras 858-992]</a:t>
            </a:r>
          </a:p>
        </p:txBody>
      </p:sp>
      <p:sp>
        <p:nvSpPr>
          <p:cNvPr id="4" name="Slide Number Placeholder 3">
            <a:extLst>
              <a:ext uri="{FF2B5EF4-FFF2-40B4-BE49-F238E27FC236}">
                <a16:creationId xmlns:a16="http://schemas.microsoft.com/office/drawing/2014/main" id="{00976DBA-E5F6-738B-3891-3B74098016A6}"/>
              </a:ext>
            </a:extLst>
          </p:cNvPr>
          <p:cNvSpPr>
            <a:spLocks noGrp="1"/>
          </p:cNvSpPr>
          <p:nvPr>
            <p:ph type="sldNum" sz="quarter" idx="12"/>
          </p:nvPr>
        </p:nvSpPr>
        <p:spPr/>
        <p:txBody>
          <a:bodyPr/>
          <a:lstStyle/>
          <a:p>
            <a:pPr>
              <a:defRPr/>
            </a:pPr>
            <a:fld id="{C0B8205E-D760-274E-ABF0-20625064C15C}" type="slidenum">
              <a:rPr lang="en-GB" smtClean="0"/>
              <a:pPr>
                <a:defRPr/>
              </a:pPr>
              <a:t>57</a:t>
            </a:fld>
            <a:endParaRPr lang="en-GB"/>
          </a:p>
        </p:txBody>
      </p:sp>
    </p:spTree>
    <p:extLst>
      <p:ext uri="{BB962C8B-B14F-4D97-AF65-F5344CB8AC3E}">
        <p14:creationId xmlns:p14="http://schemas.microsoft.com/office/powerpoint/2010/main" val="3513702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ABF0-E880-3440-B3B9-2BDAB5BEB72A}"/>
              </a:ext>
            </a:extLst>
          </p:cNvPr>
          <p:cNvSpPr>
            <a:spLocks noGrp="1"/>
          </p:cNvSpPr>
          <p:nvPr>
            <p:ph type="title"/>
          </p:nvPr>
        </p:nvSpPr>
        <p:spPr/>
        <p:txBody>
          <a:bodyPr/>
          <a:lstStyle/>
          <a:p>
            <a:r>
              <a:rPr lang="en-US" dirty="0"/>
              <a:t>Google Android (GC)</a:t>
            </a:r>
          </a:p>
        </p:txBody>
      </p:sp>
      <p:sp>
        <p:nvSpPr>
          <p:cNvPr id="3" name="Content Placeholder 2">
            <a:extLst>
              <a:ext uri="{FF2B5EF4-FFF2-40B4-BE49-F238E27FC236}">
                <a16:creationId xmlns:a16="http://schemas.microsoft.com/office/drawing/2014/main" id="{B8FF697C-F8E7-D8E8-56EF-8CF426FEDABE}"/>
              </a:ext>
            </a:extLst>
          </p:cNvPr>
          <p:cNvSpPr>
            <a:spLocks noGrp="1"/>
          </p:cNvSpPr>
          <p:nvPr>
            <p:ph idx="1"/>
          </p:nvPr>
        </p:nvSpPr>
        <p:spPr>
          <a:xfrm>
            <a:off x="484710" y="2052925"/>
            <a:ext cx="8551786" cy="4195481"/>
          </a:xfrm>
        </p:spPr>
        <p:txBody>
          <a:bodyPr>
            <a:normAutofit lnSpcReduction="10000"/>
          </a:bodyPr>
          <a:lstStyle/>
          <a:p>
            <a:pPr algn="just"/>
            <a:r>
              <a:rPr lang="en-US" dirty="0"/>
              <a:t>“not every exclusionary effect is necessarily detrimental to competition. Competition on the merits may, by definition, lead to the departure from the market or the </a:t>
            </a:r>
            <a:r>
              <a:rPr lang="en-US" dirty="0" err="1"/>
              <a:t>marginalisation</a:t>
            </a:r>
            <a:r>
              <a:rPr lang="en-US" dirty="0"/>
              <a:t> of competitors that are less efficient and so less attractive to consumers from the point of view of, among other things, price, choice, quality or innovation”. (para 278)</a:t>
            </a:r>
          </a:p>
          <a:p>
            <a:pPr algn="just"/>
            <a:r>
              <a:rPr lang="en-US" dirty="0"/>
              <a:t>“[e]</a:t>
            </a:r>
            <a:r>
              <a:rPr lang="en-US" dirty="0" err="1"/>
              <a:t>xclusionary</a:t>
            </a:r>
            <a:r>
              <a:rPr lang="en-US" dirty="0"/>
              <a:t> effects </a:t>
            </a:r>
            <a:r>
              <a:rPr lang="en-US" dirty="0" err="1"/>
              <a:t>characterise</a:t>
            </a:r>
            <a:r>
              <a:rPr lang="en-US" dirty="0"/>
              <a:t> situations in which effective access of actual or potential competitors to markets or to their components is hampered or eliminated as a result of the conduct of the dominant undertaking, thus allowing that undertaking negatively to influence, to its own advantage and to the detriment of consumers, the various parameters of competition, such as price, production, innovation, variety or quality of goods or services”  (para 291)</a:t>
            </a:r>
          </a:p>
        </p:txBody>
      </p:sp>
      <p:sp>
        <p:nvSpPr>
          <p:cNvPr id="4" name="Slide Number Placeholder 3">
            <a:extLst>
              <a:ext uri="{FF2B5EF4-FFF2-40B4-BE49-F238E27FC236}">
                <a16:creationId xmlns:a16="http://schemas.microsoft.com/office/drawing/2014/main" id="{B4FAD836-C14A-FCD2-024F-21582371800B}"/>
              </a:ext>
            </a:extLst>
          </p:cNvPr>
          <p:cNvSpPr>
            <a:spLocks noGrp="1"/>
          </p:cNvSpPr>
          <p:nvPr>
            <p:ph type="sldNum" sz="quarter" idx="12"/>
          </p:nvPr>
        </p:nvSpPr>
        <p:spPr/>
        <p:txBody>
          <a:bodyPr/>
          <a:lstStyle/>
          <a:p>
            <a:pPr>
              <a:defRPr/>
            </a:pPr>
            <a:fld id="{C0B8205E-D760-274E-ABF0-20625064C15C}" type="slidenum">
              <a:rPr lang="en-GB" smtClean="0"/>
              <a:pPr>
                <a:defRPr/>
              </a:pPr>
              <a:t>58</a:t>
            </a:fld>
            <a:endParaRPr lang="en-GB"/>
          </a:p>
        </p:txBody>
      </p:sp>
    </p:spTree>
    <p:extLst>
      <p:ext uri="{BB962C8B-B14F-4D97-AF65-F5344CB8AC3E}">
        <p14:creationId xmlns:p14="http://schemas.microsoft.com/office/powerpoint/2010/main" val="4017259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693C-074F-A817-4582-814FEDCC2FF9}"/>
              </a:ext>
            </a:extLst>
          </p:cNvPr>
          <p:cNvSpPr>
            <a:spLocks noGrp="1"/>
          </p:cNvSpPr>
          <p:nvPr>
            <p:ph type="title"/>
          </p:nvPr>
        </p:nvSpPr>
        <p:spPr/>
        <p:txBody>
          <a:bodyPr/>
          <a:lstStyle/>
          <a:p>
            <a:endParaRPr lang="en-US"/>
          </a:p>
        </p:txBody>
      </p:sp>
      <p:pic>
        <p:nvPicPr>
          <p:cNvPr id="6" name="Content Placeholder 5" descr="Graphical user interface, application, Word&#10;&#10;Description automatically generated">
            <a:extLst>
              <a:ext uri="{FF2B5EF4-FFF2-40B4-BE49-F238E27FC236}">
                <a16:creationId xmlns:a16="http://schemas.microsoft.com/office/drawing/2014/main" id="{BFF55657-A8DA-EFF7-25E4-2070F034B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877271"/>
          </a:xfrm>
        </p:spPr>
      </p:pic>
      <p:sp>
        <p:nvSpPr>
          <p:cNvPr id="4" name="Slide Number Placeholder 3">
            <a:extLst>
              <a:ext uri="{FF2B5EF4-FFF2-40B4-BE49-F238E27FC236}">
                <a16:creationId xmlns:a16="http://schemas.microsoft.com/office/drawing/2014/main" id="{78E0CA0A-7420-BCFF-17DD-99EFFE343C7C}"/>
              </a:ext>
            </a:extLst>
          </p:cNvPr>
          <p:cNvSpPr>
            <a:spLocks noGrp="1"/>
          </p:cNvSpPr>
          <p:nvPr>
            <p:ph type="sldNum" sz="quarter" idx="12"/>
          </p:nvPr>
        </p:nvSpPr>
        <p:spPr/>
        <p:txBody>
          <a:bodyPr/>
          <a:lstStyle/>
          <a:p>
            <a:pPr>
              <a:defRPr/>
            </a:pPr>
            <a:fld id="{C0B8205E-D760-274E-ABF0-20625064C15C}" type="slidenum">
              <a:rPr lang="en-GB" smtClean="0"/>
              <a:pPr>
                <a:defRPr/>
              </a:pPr>
              <a:t>59</a:t>
            </a:fld>
            <a:endParaRPr lang="en-GB"/>
          </a:p>
        </p:txBody>
      </p:sp>
      <p:sp>
        <p:nvSpPr>
          <p:cNvPr id="7" name="TextBox 6">
            <a:extLst>
              <a:ext uri="{FF2B5EF4-FFF2-40B4-BE49-F238E27FC236}">
                <a16:creationId xmlns:a16="http://schemas.microsoft.com/office/drawing/2014/main" id="{693E9070-76CD-4408-54F3-04C9BC619AB6}"/>
              </a:ext>
            </a:extLst>
          </p:cNvPr>
          <p:cNvSpPr txBox="1"/>
          <p:nvPr/>
        </p:nvSpPr>
        <p:spPr>
          <a:xfrm>
            <a:off x="484710" y="6093296"/>
            <a:ext cx="7055380" cy="369332"/>
          </a:xfrm>
          <a:prstGeom prst="rect">
            <a:avLst/>
          </a:prstGeom>
          <a:noFill/>
        </p:spPr>
        <p:txBody>
          <a:bodyPr wrap="square" rtlCol="0">
            <a:spAutoFit/>
          </a:bodyPr>
          <a:lstStyle/>
          <a:p>
            <a:r>
              <a:rPr lang="en-US" dirty="0">
                <a:hlinkClick r:id="rId3"/>
              </a:rPr>
              <a:t>https://www.justice.gov/atr/case-document/file/1536456/download</a:t>
            </a:r>
            <a:r>
              <a:rPr lang="en-US" dirty="0"/>
              <a:t> </a:t>
            </a:r>
          </a:p>
        </p:txBody>
      </p:sp>
    </p:spTree>
    <p:extLst>
      <p:ext uri="{BB962C8B-B14F-4D97-AF65-F5344CB8AC3E}">
        <p14:creationId xmlns:p14="http://schemas.microsoft.com/office/powerpoint/2010/main" val="238249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FA70E-0897-F75E-5EAE-7E258E31B289}"/>
              </a:ext>
            </a:extLst>
          </p:cNvPr>
          <p:cNvSpPr>
            <a:spLocks noGrp="1"/>
          </p:cNvSpPr>
          <p:nvPr>
            <p:ph type="title"/>
          </p:nvPr>
        </p:nvSpPr>
        <p:spPr/>
        <p:txBody>
          <a:bodyPr/>
          <a:lstStyle/>
          <a:p>
            <a:r>
              <a:rPr lang="en-US" dirty="0"/>
              <a:t>Algorithms and digital markets</a:t>
            </a:r>
          </a:p>
        </p:txBody>
      </p:sp>
      <p:sp>
        <p:nvSpPr>
          <p:cNvPr id="6" name="Content Placeholder 5">
            <a:extLst>
              <a:ext uri="{FF2B5EF4-FFF2-40B4-BE49-F238E27FC236}">
                <a16:creationId xmlns:a16="http://schemas.microsoft.com/office/drawing/2014/main" id="{3E89FF3A-BB8C-C03D-AAE3-7D44EB1E2A2F}"/>
              </a:ext>
            </a:extLst>
          </p:cNvPr>
          <p:cNvSpPr>
            <a:spLocks noGrp="1"/>
          </p:cNvSpPr>
          <p:nvPr>
            <p:ph sz="half" idx="1"/>
          </p:nvPr>
        </p:nvSpPr>
        <p:spPr/>
        <p:txBody>
          <a:bodyPr>
            <a:normAutofit fontScale="92500" lnSpcReduction="20000"/>
          </a:bodyPr>
          <a:lstStyle/>
          <a:p>
            <a:pPr marL="0" indent="0">
              <a:buNone/>
            </a:pPr>
            <a:r>
              <a:rPr lang="en-US" dirty="0"/>
              <a:t>PROS</a:t>
            </a:r>
          </a:p>
          <a:p>
            <a:r>
              <a:rPr lang="en-US" dirty="0"/>
              <a:t>Algorithms allow consumers to efficiently compare products and offers online</a:t>
            </a:r>
          </a:p>
          <a:p>
            <a:r>
              <a:rPr lang="en-US" dirty="0"/>
              <a:t> Suppliers can quickly and efficiently analyze large amounts of data, allowing them to better respond to consumer demand, better allocate production and marketing resources</a:t>
            </a:r>
          </a:p>
          <a:p>
            <a:endParaRPr lang="en-US" dirty="0"/>
          </a:p>
        </p:txBody>
      </p:sp>
      <p:sp>
        <p:nvSpPr>
          <p:cNvPr id="7" name="Content Placeholder 6">
            <a:extLst>
              <a:ext uri="{FF2B5EF4-FFF2-40B4-BE49-F238E27FC236}">
                <a16:creationId xmlns:a16="http://schemas.microsoft.com/office/drawing/2014/main" id="{59B17E41-EE56-7BCF-D753-C76CDC0B65DF}"/>
              </a:ext>
            </a:extLst>
          </p:cNvPr>
          <p:cNvSpPr>
            <a:spLocks noGrp="1"/>
          </p:cNvSpPr>
          <p:nvPr>
            <p:ph sz="half" idx="2"/>
          </p:nvPr>
        </p:nvSpPr>
        <p:spPr/>
        <p:txBody>
          <a:bodyPr>
            <a:normAutofit fontScale="92500" lnSpcReduction="20000"/>
          </a:bodyPr>
          <a:lstStyle/>
          <a:p>
            <a:pPr marL="0" indent="0">
              <a:buNone/>
            </a:pPr>
            <a:r>
              <a:rPr lang="en-US" dirty="0"/>
              <a:t>CONS</a:t>
            </a:r>
          </a:p>
          <a:p>
            <a:r>
              <a:rPr lang="en-US" dirty="0"/>
              <a:t>High price transparency and high-frequency trading that allows companies to react fast and aggressively</a:t>
            </a:r>
          </a:p>
          <a:p>
            <a:r>
              <a:rPr lang="en-US" dirty="0"/>
              <a:t>Facilitating factor for collusion and may enable new forms of coordination</a:t>
            </a:r>
          </a:p>
          <a:p>
            <a:r>
              <a:rPr lang="en-US" dirty="0"/>
              <a:t>By providing companies with powerful automated mechanisms to monitor prices, implement common policies, send market signals or optimize joint profits with deep learning techniques </a:t>
            </a:r>
          </a:p>
          <a:p>
            <a:endParaRPr lang="en-US" dirty="0"/>
          </a:p>
          <a:p>
            <a:endParaRPr lang="en-US" dirty="0"/>
          </a:p>
        </p:txBody>
      </p:sp>
      <p:sp>
        <p:nvSpPr>
          <p:cNvPr id="4" name="Slide Number Placeholder 3">
            <a:extLst>
              <a:ext uri="{FF2B5EF4-FFF2-40B4-BE49-F238E27FC236}">
                <a16:creationId xmlns:a16="http://schemas.microsoft.com/office/drawing/2014/main" id="{11104E60-E641-1DB8-2401-6B75BE9B4577}"/>
              </a:ext>
            </a:extLst>
          </p:cNvPr>
          <p:cNvSpPr>
            <a:spLocks noGrp="1"/>
          </p:cNvSpPr>
          <p:nvPr>
            <p:ph type="sldNum" sz="quarter" idx="12"/>
          </p:nvPr>
        </p:nvSpPr>
        <p:spPr/>
        <p:txBody>
          <a:bodyPr/>
          <a:lstStyle/>
          <a:p>
            <a:pPr>
              <a:defRPr/>
            </a:pPr>
            <a:fld id="{C0B8205E-D760-274E-ABF0-20625064C15C}" type="slidenum">
              <a:rPr lang="en-GB" smtClean="0"/>
              <a:pPr>
                <a:defRPr/>
              </a:pPr>
              <a:t>6</a:t>
            </a:fld>
            <a:endParaRPr lang="en-GB"/>
          </a:p>
        </p:txBody>
      </p:sp>
    </p:spTree>
    <p:extLst>
      <p:ext uri="{BB962C8B-B14F-4D97-AF65-F5344CB8AC3E}">
        <p14:creationId xmlns:p14="http://schemas.microsoft.com/office/powerpoint/2010/main" val="2717730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D489-9F2F-1503-92CA-0BC28810F1C5}"/>
              </a:ext>
            </a:extLst>
          </p:cNvPr>
          <p:cNvSpPr>
            <a:spLocks noGrp="1"/>
          </p:cNvSpPr>
          <p:nvPr>
            <p:ph type="title"/>
          </p:nvPr>
        </p:nvSpPr>
        <p:spPr/>
        <p:txBody>
          <a:bodyPr/>
          <a:lstStyle/>
          <a:p>
            <a:endParaRPr lang="en-US"/>
          </a:p>
        </p:txBody>
      </p:sp>
      <p:pic>
        <p:nvPicPr>
          <p:cNvPr id="6" name="Content Placeholder 5" descr="A close up of a logo&#10;&#10;Description automatically generated">
            <a:extLst>
              <a:ext uri="{FF2B5EF4-FFF2-40B4-BE49-F238E27FC236}">
                <a16:creationId xmlns:a16="http://schemas.microsoft.com/office/drawing/2014/main" id="{4C33DAD9-4D6C-30D3-8FC3-A27E059851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088" y="2084474"/>
            <a:ext cx="6711950" cy="4132089"/>
          </a:xfrm>
        </p:spPr>
      </p:pic>
      <p:sp>
        <p:nvSpPr>
          <p:cNvPr id="4" name="Slide Number Placeholder 3">
            <a:extLst>
              <a:ext uri="{FF2B5EF4-FFF2-40B4-BE49-F238E27FC236}">
                <a16:creationId xmlns:a16="http://schemas.microsoft.com/office/drawing/2014/main" id="{9F79B58C-7534-CF36-D35B-E94E581EAE42}"/>
              </a:ext>
            </a:extLst>
          </p:cNvPr>
          <p:cNvSpPr>
            <a:spLocks noGrp="1"/>
          </p:cNvSpPr>
          <p:nvPr>
            <p:ph type="sldNum" sz="quarter" idx="12"/>
          </p:nvPr>
        </p:nvSpPr>
        <p:spPr/>
        <p:txBody>
          <a:bodyPr/>
          <a:lstStyle/>
          <a:p>
            <a:pPr>
              <a:defRPr/>
            </a:pPr>
            <a:fld id="{C0B8205E-D760-274E-ABF0-20625064C15C}" type="slidenum">
              <a:rPr lang="en-GB" smtClean="0"/>
              <a:pPr>
                <a:defRPr/>
              </a:pPr>
              <a:t>60</a:t>
            </a:fld>
            <a:endParaRPr lang="en-GB"/>
          </a:p>
        </p:txBody>
      </p:sp>
      <p:sp>
        <p:nvSpPr>
          <p:cNvPr id="7" name="TextBox 6">
            <a:extLst>
              <a:ext uri="{FF2B5EF4-FFF2-40B4-BE49-F238E27FC236}">
                <a16:creationId xmlns:a16="http://schemas.microsoft.com/office/drawing/2014/main" id="{00C2B65B-DEAF-4890-7223-2033C42922D7}"/>
              </a:ext>
            </a:extLst>
          </p:cNvPr>
          <p:cNvSpPr txBox="1"/>
          <p:nvPr/>
        </p:nvSpPr>
        <p:spPr>
          <a:xfrm>
            <a:off x="484710" y="6239098"/>
            <a:ext cx="7705352" cy="646331"/>
          </a:xfrm>
          <a:prstGeom prst="rect">
            <a:avLst/>
          </a:prstGeom>
          <a:noFill/>
        </p:spPr>
        <p:txBody>
          <a:bodyPr wrap="square" rtlCol="0">
            <a:spAutoFit/>
          </a:bodyPr>
          <a:lstStyle/>
          <a:p>
            <a:r>
              <a:rPr lang="en-US" dirty="0">
                <a:hlinkClick r:id="rId4"/>
              </a:rPr>
              <a:t>https://www.theguardian.com/technology/2024/nov/19/us-doj-sell-chrome-browser-ai-android</a:t>
            </a:r>
            <a:r>
              <a:rPr lang="en-US" dirty="0"/>
              <a:t> </a:t>
            </a:r>
          </a:p>
        </p:txBody>
      </p:sp>
    </p:spTree>
    <p:extLst>
      <p:ext uri="{BB962C8B-B14F-4D97-AF65-F5344CB8AC3E}">
        <p14:creationId xmlns:p14="http://schemas.microsoft.com/office/powerpoint/2010/main" val="177752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61FEBC38-2320-414A-A3F3-23958170A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7F17AD0-4668-46E4-B248-CD980B04F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a:effectLst>
            <a:outerShdw blurRad="50800" dist="50800" dir="5400000" algn="ctr" rotWithShape="0">
              <a:srgbClr val="5F5F5F">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 application&#10;&#10;Description automatically generated">
            <a:extLst>
              <a:ext uri="{FF2B5EF4-FFF2-40B4-BE49-F238E27FC236}">
                <a16:creationId xmlns:a16="http://schemas.microsoft.com/office/drawing/2014/main" id="{A5DAC690-7426-72BB-567D-38F02F2AFA65}"/>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82600" y="1230948"/>
            <a:ext cx="8178799" cy="4396103"/>
          </a:xfrm>
          <a:prstGeom prst="rect">
            <a:avLst/>
          </a:prstGeom>
        </p:spPr>
      </p:pic>
      <p:sp>
        <p:nvSpPr>
          <p:cNvPr id="4" name="Slide Number Placeholder 3">
            <a:extLst>
              <a:ext uri="{FF2B5EF4-FFF2-40B4-BE49-F238E27FC236}">
                <a16:creationId xmlns:a16="http://schemas.microsoft.com/office/drawing/2014/main" id="{F608F218-BD44-F605-6701-EE5DA7490AEA}"/>
              </a:ext>
            </a:extLst>
          </p:cNvPr>
          <p:cNvSpPr>
            <a:spLocks noGrp="1"/>
          </p:cNvSpPr>
          <p:nvPr>
            <p:ph type="sldNum" sz="quarter" idx="12"/>
          </p:nvPr>
        </p:nvSpPr>
        <p:spPr/>
        <p:txBody>
          <a:bodyPr/>
          <a:lstStyle/>
          <a:p>
            <a:pPr>
              <a:spcAft>
                <a:spcPts val="600"/>
              </a:spcAft>
              <a:defRPr/>
            </a:pPr>
            <a:fld id="{C0B8205E-D760-274E-ABF0-20625064C15C}" type="slidenum">
              <a:rPr lang="en-GB" smtClean="0"/>
              <a:pPr>
                <a:spcAft>
                  <a:spcPts val="600"/>
                </a:spcAft>
                <a:defRPr/>
              </a:pPr>
              <a:t>61</a:t>
            </a:fld>
            <a:endParaRPr lang="en-GB"/>
          </a:p>
        </p:txBody>
      </p:sp>
      <p:sp>
        <p:nvSpPr>
          <p:cNvPr id="7" name="TextBox 6">
            <a:extLst>
              <a:ext uri="{FF2B5EF4-FFF2-40B4-BE49-F238E27FC236}">
                <a16:creationId xmlns:a16="http://schemas.microsoft.com/office/drawing/2014/main" id="{10402884-F96C-E982-974E-7C9AB5442FD2}"/>
              </a:ext>
            </a:extLst>
          </p:cNvPr>
          <p:cNvSpPr txBox="1"/>
          <p:nvPr/>
        </p:nvSpPr>
        <p:spPr>
          <a:xfrm>
            <a:off x="570904" y="5603439"/>
            <a:ext cx="6809408" cy="646331"/>
          </a:xfrm>
          <a:prstGeom prst="rect">
            <a:avLst/>
          </a:prstGeom>
          <a:noFill/>
        </p:spPr>
        <p:txBody>
          <a:bodyPr wrap="square" rtlCol="0">
            <a:spAutoFit/>
          </a:bodyPr>
          <a:lstStyle/>
          <a:p>
            <a:r>
              <a:rPr lang="en-US" dirty="0">
                <a:hlinkClick r:id="rId9"/>
              </a:rPr>
              <a:t>https://ec.europa.eu/commission/presscorner/detail/en/ip_20_1073</a:t>
            </a:r>
            <a:r>
              <a:rPr lang="en-US" dirty="0"/>
              <a:t> </a:t>
            </a:r>
          </a:p>
        </p:txBody>
      </p:sp>
    </p:spTree>
    <p:extLst>
      <p:ext uri="{BB962C8B-B14F-4D97-AF65-F5344CB8AC3E}">
        <p14:creationId xmlns:p14="http://schemas.microsoft.com/office/powerpoint/2010/main" val="3211012586"/>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Text, letter&#10;&#10;Description automatically generated">
            <a:extLst>
              <a:ext uri="{FF2B5EF4-FFF2-40B4-BE49-F238E27FC236}">
                <a16:creationId xmlns:a16="http://schemas.microsoft.com/office/drawing/2014/main" id="{F57237BF-D006-9997-F4B9-990196757C61}"/>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82552" y="643467"/>
            <a:ext cx="7378894" cy="5571066"/>
          </a:xfrm>
          <a:prstGeom prst="rect">
            <a:avLst/>
          </a:prstGeom>
        </p:spPr>
      </p:pic>
      <p:sp>
        <p:nvSpPr>
          <p:cNvPr id="4" name="Slide Number Placeholder 3">
            <a:extLst>
              <a:ext uri="{FF2B5EF4-FFF2-40B4-BE49-F238E27FC236}">
                <a16:creationId xmlns:a16="http://schemas.microsoft.com/office/drawing/2014/main" id="{DCD0E8C2-1BD3-F801-4F93-C7C22FA7D34E}"/>
              </a:ext>
            </a:extLst>
          </p:cNvPr>
          <p:cNvSpPr>
            <a:spLocks noGrp="1"/>
          </p:cNvSpPr>
          <p:nvPr>
            <p:ph type="sldNum" sz="quarter" idx="12"/>
          </p:nvPr>
        </p:nvSpPr>
        <p:spPr>
          <a:xfrm>
            <a:off x="8032750" y="6388946"/>
            <a:ext cx="628649" cy="304801"/>
          </a:xfrm>
        </p:spPr>
        <p:txBody>
          <a:bodyPr vert="horz" lIns="91440" tIns="45720" rIns="91440" bIns="45720" rtlCol="0" anchor="t">
            <a:normAutofit/>
          </a:bodyPr>
          <a:lstStyle/>
          <a:p>
            <a:pPr algn="r" defTabSz="457200">
              <a:spcAft>
                <a:spcPts val="600"/>
              </a:spcAft>
              <a:defRPr/>
            </a:pPr>
            <a:fld id="{C0B8205E-D760-274E-ABF0-20625064C15C}" type="slidenum">
              <a:rPr lang="en-US" sz="1000">
                <a:solidFill>
                  <a:srgbClr val="FFFFFF"/>
                </a:solidFill>
                <a:latin typeface="+mn-lt"/>
                <a:ea typeface="+mn-ea"/>
                <a:cs typeface="+mn-cs"/>
              </a:rPr>
              <a:pPr algn="r" defTabSz="457200">
                <a:spcAft>
                  <a:spcPts val="600"/>
                </a:spcAft>
                <a:defRPr/>
              </a:pPr>
              <a:t>62</a:t>
            </a:fld>
            <a:endParaRPr lang="en-US" sz="1000">
              <a:solidFill>
                <a:srgbClr val="FFFFFF"/>
              </a:solidFill>
              <a:latin typeface="+mn-lt"/>
              <a:ea typeface="+mn-ea"/>
              <a:cs typeface="+mn-cs"/>
            </a:endParaRPr>
          </a:p>
        </p:txBody>
      </p:sp>
    </p:spTree>
    <p:extLst>
      <p:ext uri="{BB962C8B-B14F-4D97-AF65-F5344CB8AC3E}">
        <p14:creationId xmlns:p14="http://schemas.microsoft.com/office/powerpoint/2010/main" val="240102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3" name="Rectangle 22">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5" name="Rectangle 24">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Graphical user interface, text, application&#10;&#10;Description automatically generated">
            <a:extLst>
              <a:ext uri="{FF2B5EF4-FFF2-40B4-BE49-F238E27FC236}">
                <a16:creationId xmlns:a16="http://schemas.microsoft.com/office/drawing/2014/main" id="{E2DD4E7D-63EC-594F-7C54-2557C7B116B6}"/>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82600" y="1486536"/>
            <a:ext cx="8178799" cy="3884928"/>
          </a:xfrm>
          <a:prstGeom prst="rect">
            <a:avLst/>
          </a:prstGeom>
        </p:spPr>
      </p:pic>
      <p:sp>
        <p:nvSpPr>
          <p:cNvPr id="4" name="Slide Number Placeholder 3">
            <a:extLst>
              <a:ext uri="{FF2B5EF4-FFF2-40B4-BE49-F238E27FC236}">
                <a16:creationId xmlns:a16="http://schemas.microsoft.com/office/drawing/2014/main" id="{F3A2A8C6-0713-8814-2B0B-28C233B2B290}"/>
              </a:ext>
            </a:extLst>
          </p:cNvPr>
          <p:cNvSpPr>
            <a:spLocks noGrp="1"/>
          </p:cNvSpPr>
          <p:nvPr>
            <p:ph type="sldNum" sz="quarter" idx="12"/>
          </p:nvPr>
        </p:nvSpPr>
        <p:spPr>
          <a:xfrm>
            <a:off x="8032750" y="6388946"/>
            <a:ext cx="628649" cy="304801"/>
          </a:xfrm>
        </p:spPr>
        <p:txBody>
          <a:bodyPr vert="horz" lIns="91440" tIns="45720" rIns="91440" bIns="45720" rtlCol="0" anchor="t">
            <a:normAutofit/>
          </a:bodyPr>
          <a:lstStyle/>
          <a:p>
            <a:pPr algn="r" defTabSz="457200">
              <a:spcAft>
                <a:spcPts val="600"/>
              </a:spcAft>
              <a:defRPr/>
            </a:pPr>
            <a:fld id="{C0B8205E-D760-274E-ABF0-20625064C15C}" type="slidenum">
              <a:rPr lang="en-US" sz="1000">
                <a:solidFill>
                  <a:srgbClr val="FFFFFF"/>
                </a:solidFill>
                <a:latin typeface="+mn-lt"/>
                <a:ea typeface="+mn-ea"/>
                <a:cs typeface="+mn-cs"/>
              </a:rPr>
              <a:pPr algn="r" defTabSz="457200">
                <a:spcAft>
                  <a:spcPts val="600"/>
                </a:spcAft>
                <a:defRPr/>
              </a:pPr>
              <a:t>63</a:t>
            </a:fld>
            <a:endParaRPr lang="en-US" sz="1000">
              <a:solidFill>
                <a:srgbClr val="FFFFFF"/>
              </a:solidFill>
              <a:latin typeface="+mn-lt"/>
              <a:ea typeface="+mn-ea"/>
              <a:cs typeface="+mn-cs"/>
            </a:endParaRPr>
          </a:p>
        </p:txBody>
      </p:sp>
      <p:sp>
        <p:nvSpPr>
          <p:cNvPr id="10" name="TextBox 9">
            <a:extLst>
              <a:ext uri="{FF2B5EF4-FFF2-40B4-BE49-F238E27FC236}">
                <a16:creationId xmlns:a16="http://schemas.microsoft.com/office/drawing/2014/main" id="{8C54DB4E-5E75-A7A6-11B1-5FA0A78A12F2}"/>
              </a:ext>
            </a:extLst>
          </p:cNvPr>
          <p:cNvSpPr txBox="1"/>
          <p:nvPr/>
        </p:nvSpPr>
        <p:spPr>
          <a:xfrm>
            <a:off x="623491" y="6181392"/>
            <a:ext cx="7998618" cy="50676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4761F7C-CE41-9407-180C-173E21569F62}"/>
              </a:ext>
            </a:extLst>
          </p:cNvPr>
          <p:cNvSpPr txBox="1"/>
          <p:nvPr/>
        </p:nvSpPr>
        <p:spPr>
          <a:xfrm>
            <a:off x="725091" y="5741640"/>
            <a:ext cx="7998618" cy="369332"/>
          </a:xfrm>
          <a:prstGeom prst="rect">
            <a:avLst/>
          </a:prstGeom>
          <a:noFill/>
        </p:spPr>
        <p:txBody>
          <a:bodyPr wrap="square" rtlCol="0">
            <a:spAutoFit/>
          </a:bodyPr>
          <a:lstStyle/>
          <a:p>
            <a:r>
              <a:rPr lang="en-US" dirty="0">
                <a:hlinkClick r:id="rId7"/>
              </a:rPr>
              <a:t>https://ec.europa.eu/commission/presscorner/detail/en/ip_23_1217</a:t>
            </a:r>
            <a:r>
              <a:rPr lang="en-US" dirty="0"/>
              <a:t> </a:t>
            </a:r>
          </a:p>
        </p:txBody>
      </p:sp>
    </p:spTree>
    <p:extLst>
      <p:ext uri="{BB962C8B-B14F-4D97-AF65-F5344CB8AC3E}">
        <p14:creationId xmlns:p14="http://schemas.microsoft.com/office/powerpoint/2010/main" val="632055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Text, letter&#10;&#10;Description automatically generated">
            <a:extLst>
              <a:ext uri="{FF2B5EF4-FFF2-40B4-BE49-F238E27FC236}">
                <a16:creationId xmlns:a16="http://schemas.microsoft.com/office/drawing/2014/main" id="{0D443924-38FD-0CFE-8656-CE26D3804E4C}"/>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600763" y="643467"/>
            <a:ext cx="5942472" cy="5571066"/>
          </a:xfrm>
          <a:prstGeom prst="rect">
            <a:avLst/>
          </a:prstGeom>
        </p:spPr>
      </p:pic>
      <p:sp>
        <p:nvSpPr>
          <p:cNvPr id="4" name="Slide Number Placeholder 3">
            <a:extLst>
              <a:ext uri="{FF2B5EF4-FFF2-40B4-BE49-F238E27FC236}">
                <a16:creationId xmlns:a16="http://schemas.microsoft.com/office/drawing/2014/main" id="{9F699DD9-E11B-3C7D-43A2-AD414B3D3279}"/>
              </a:ext>
            </a:extLst>
          </p:cNvPr>
          <p:cNvSpPr>
            <a:spLocks noGrp="1"/>
          </p:cNvSpPr>
          <p:nvPr>
            <p:ph type="sldNum" sz="quarter" idx="12"/>
          </p:nvPr>
        </p:nvSpPr>
        <p:spPr>
          <a:xfrm>
            <a:off x="8032750" y="6388946"/>
            <a:ext cx="628649" cy="304801"/>
          </a:xfrm>
        </p:spPr>
        <p:txBody>
          <a:bodyPr vert="horz" lIns="91440" tIns="45720" rIns="91440" bIns="45720" rtlCol="0" anchor="t">
            <a:normAutofit/>
          </a:bodyPr>
          <a:lstStyle/>
          <a:p>
            <a:pPr algn="r" defTabSz="457200">
              <a:spcAft>
                <a:spcPts val="600"/>
              </a:spcAft>
              <a:defRPr/>
            </a:pPr>
            <a:fld id="{C0B8205E-D760-274E-ABF0-20625064C15C}" type="slidenum">
              <a:rPr lang="en-US" sz="1000">
                <a:solidFill>
                  <a:srgbClr val="FFFFFF"/>
                </a:solidFill>
                <a:latin typeface="+mn-lt"/>
                <a:ea typeface="+mn-ea"/>
                <a:cs typeface="+mn-cs"/>
              </a:rPr>
              <a:pPr algn="r" defTabSz="457200">
                <a:spcAft>
                  <a:spcPts val="600"/>
                </a:spcAft>
                <a:defRPr/>
              </a:pPr>
              <a:t>64</a:t>
            </a:fld>
            <a:endParaRPr lang="en-US" sz="1000">
              <a:solidFill>
                <a:srgbClr val="FFFFFF"/>
              </a:solidFill>
              <a:latin typeface="+mn-lt"/>
              <a:ea typeface="+mn-ea"/>
              <a:cs typeface="+mn-cs"/>
            </a:endParaRPr>
          </a:p>
        </p:txBody>
      </p:sp>
    </p:spTree>
    <p:extLst>
      <p:ext uri="{BB962C8B-B14F-4D97-AF65-F5344CB8AC3E}">
        <p14:creationId xmlns:p14="http://schemas.microsoft.com/office/powerpoint/2010/main" val="362330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87C4CE2B-C411-7677-87FE-D3E6FB5507AA}"/>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82600" y="1506983"/>
            <a:ext cx="8178799" cy="3844033"/>
          </a:xfrm>
          <a:prstGeom prst="rect">
            <a:avLst/>
          </a:prstGeom>
        </p:spPr>
      </p:pic>
      <p:sp>
        <p:nvSpPr>
          <p:cNvPr id="25" name="Rectangle 24">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9E50589D-8B12-7C92-F8D4-15E3DCCA8207}"/>
              </a:ext>
            </a:extLst>
          </p:cNvPr>
          <p:cNvSpPr>
            <a:spLocks noGrp="1"/>
          </p:cNvSpPr>
          <p:nvPr>
            <p:ph type="sldNum" sz="quarter" idx="12"/>
          </p:nvPr>
        </p:nvSpPr>
        <p:spPr>
          <a:xfrm>
            <a:off x="7764405" y="295729"/>
            <a:ext cx="628649" cy="767687"/>
          </a:xfrm>
        </p:spPr>
        <p:txBody>
          <a:bodyPr vert="horz" lIns="91440" tIns="45720" rIns="91440" bIns="45720" rtlCol="0" anchor="b">
            <a:normAutofit/>
          </a:bodyPr>
          <a:lstStyle/>
          <a:p>
            <a:pPr defTabSz="457200">
              <a:spcAft>
                <a:spcPts val="600"/>
              </a:spcAft>
              <a:defRPr/>
            </a:pPr>
            <a:fld id="{C0B8205E-D760-274E-ABF0-20625064C15C}" type="slidenum">
              <a:rPr lang="en-US" sz="2800">
                <a:solidFill>
                  <a:srgbClr val="FFFFFF"/>
                </a:solidFill>
                <a:latin typeface="+mn-lt"/>
                <a:ea typeface="+mn-ea"/>
                <a:cs typeface="+mn-cs"/>
              </a:rPr>
              <a:pPr defTabSz="457200">
                <a:spcAft>
                  <a:spcPts val="600"/>
                </a:spcAft>
                <a:defRPr/>
              </a:pPr>
              <a:t>65</a:t>
            </a:fld>
            <a:endParaRPr lang="en-US" sz="2800">
              <a:solidFill>
                <a:srgbClr val="FFFFFF"/>
              </a:solidFill>
              <a:latin typeface="+mn-lt"/>
              <a:ea typeface="+mn-ea"/>
              <a:cs typeface="+mn-cs"/>
            </a:endParaRPr>
          </a:p>
        </p:txBody>
      </p:sp>
    </p:spTree>
    <p:extLst>
      <p:ext uri="{BB962C8B-B14F-4D97-AF65-F5344CB8AC3E}">
        <p14:creationId xmlns:p14="http://schemas.microsoft.com/office/powerpoint/2010/main" val="3960537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4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diagram of a music streaming service&#10;&#10;Description automatically generated">
            <a:extLst>
              <a:ext uri="{FF2B5EF4-FFF2-40B4-BE49-F238E27FC236}">
                <a16:creationId xmlns:a16="http://schemas.microsoft.com/office/drawing/2014/main" id="{035E425E-3DBA-3FF5-524C-8CFDAE664F0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82600" y="862902"/>
            <a:ext cx="8178799" cy="5132195"/>
          </a:xfrm>
          <a:prstGeom prst="rect">
            <a:avLst/>
          </a:prstGeom>
        </p:spPr>
      </p:pic>
      <p:sp>
        <p:nvSpPr>
          <p:cNvPr id="4" name="Slide Number Placeholder 3">
            <a:extLst>
              <a:ext uri="{FF2B5EF4-FFF2-40B4-BE49-F238E27FC236}">
                <a16:creationId xmlns:a16="http://schemas.microsoft.com/office/drawing/2014/main" id="{498F32BF-1B1A-45DB-3C83-F0F6D5052928}"/>
              </a:ext>
            </a:extLst>
          </p:cNvPr>
          <p:cNvSpPr>
            <a:spLocks noGrp="1"/>
          </p:cNvSpPr>
          <p:nvPr>
            <p:ph type="sldNum" sz="quarter" idx="12"/>
          </p:nvPr>
        </p:nvSpPr>
        <p:spPr>
          <a:xfrm>
            <a:off x="8032750" y="6388946"/>
            <a:ext cx="628649" cy="304801"/>
          </a:xfrm>
        </p:spPr>
        <p:txBody>
          <a:bodyPr vert="horz" lIns="91440" tIns="45720" rIns="91440" bIns="45720" rtlCol="0" anchor="t">
            <a:normAutofit/>
          </a:bodyPr>
          <a:lstStyle/>
          <a:p>
            <a:pPr algn="r" defTabSz="457200">
              <a:spcAft>
                <a:spcPts val="600"/>
              </a:spcAft>
              <a:defRPr/>
            </a:pPr>
            <a:fld id="{C0B8205E-D760-274E-ABF0-20625064C15C}" type="slidenum">
              <a:rPr lang="en-US" sz="1000">
                <a:solidFill>
                  <a:srgbClr val="FFFFFF"/>
                </a:solidFill>
                <a:latin typeface="+mn-lt"/>
                <a:ea typeface="+mn-ea"/>
                <a:cs typeface="+mn-cs"/>
              </a:rPr>
              <a:pPr algn="r" defTabSz="457200">
                <a:spcAft>
                  <a:spcPts val="600"/>
                </a:spcAft>
                <a:defRPr/>
              </a:pPr>
              <a:t>66</a:t>
            </a:fld>
            <a:endParaRPr lang="en-US" sz="1000">
              <a:solidFill>
                <a:srgbClr val="FFFFFF"/>
              </a:solidFill>
              <a:latin typeface="+mn-lt"/>
              <a:ea typeface="+mn-ea"/>
              <a:cs typeface="+mn-cs"/>
            </a:endParaRPr>
          </a:p>
        </p:txBody>
      </p:sp>
    </p:spTree>
    <p:extLst>
      <p:ext uri="{BB962C8B-B14F-4D97-AF65-F5344CB8AC3E}">
        <p14:creationId xmlns:p14="http://schemas.microsoft.com/office/powerpoint/2010/main" val="2393295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7CB-9DBF-52B4-F08A-E67E153376D6}"/>
              </a:ext>
            </a:extLst>
          </p:cNvPr>
          <p:cNvSpPr>
            <a:spLocks noGrp="1"/>
          </p:cNvSpPr>
          <p:nvPr>
            <p:ph type="title"/>
          </p:nvPr>
        </p:nvSpPr>
        <p:spPr>
          <a:xfrm>
            <a:off x="323528" y="452718"/>
            <a:ext cx="7216562" cy="767687"/>
          </a:xfrm>
        </p:spPr>
        <p:txBody>
          <a:bodyPr/>
          <a:lstStyle/>
          <a:p>
            <a:r>
              <a:rPr lang="en-US" sz="2800" b="1" dirty="0"/>
              <a:t>Meta Platforms (Online classified ads)</a:t>
            </a:r>
          </a:p>
        </p:txBody>
      </p:sp>
      <p:sp>
        <p:nvSpPr>
          <p:cNvPr id="3" name="Content Placeholder 2">
            <a:extLst>
              <a:ext uri="{FF2B5EF4-FFF2-40B4-BE49-F238E27FC236}">
                <a16:creationId xmlns:a16="http://schemas.microsoft.com/office/drawing/2014/main" id="{23418025-88B1-EE7A-ADA7-27DA077AA36F}"/>
              </a:ext>
            </a:extLst>
          </p:cNvPr>
          <p:cNvSpPr>
            <a:spLocks noGrp="1"/>
          </p:cNvSpPr>
          <p:nvPr>
            <p:ph idx="1"/>
          </p:nvPr>
        </p:nvSpPr>
        <p:spPr>
          <a:xfrm>
            <a:off x="467544" y="1556792"/>
            <a:ext cx="8532948" cy="5184576"/>
          </a:xfrm>
        </p:spPr>
        <p:txBody>
          <a:bodyPr>
            <a:normAutofit/>
          </a:bodyPr>
          <a:lstStyle/>
          <a:p>
            <a:r>
              <a:rPr lang="en-GB" dirty="0">
                <a:effectLst/>
              </a:rPr>
              <a:t>EC opened an investigation on 4 June 2021 into suspected abuse of dominance by Facebook</a:t>
            </a:r>
            <a:endParaRPr lang="en-GB" dirty="0"/>
          </a:p>
          <a:p>
            <a:r>
              <a:rPr lang="en-GB" dirty="0">
                <a:effectLst/>
              </a:rPr>
              <a:t>Statement of objections was sent on 19 December 2022 with provisional findings of: tying Facebook</a:t>
            </a:r>
            <a:r>
              <a:rPr lang="en-GB" dirty="0"/>
              <a:t> </a:t>
            </a:r>
            <a:r>
              <a:rPr lang="en-GB" dirty="0">
                <a:effectLst/>
              </a:rPr>
              <a:t>Marketplace (Meta’s online classified ads service) and Facebook</a:t>
            </a:r>
          </a:p>
          <a:p>
            <a:pPr marL="0" indent="0">
              <a:buNone/>
            </a:pPr>
            <a:r>
              <a:rPr lang="en-GB" dirty="0">
                <a:effectLst/>
              </a:rPr>
              <a:t>Note: the othe</a:t>
            </a:r>
            <a:r>
              <a:rPr lang="en-GB" dirty="0"/>
              <a:t>r element in the matter deals with a concern over Meta </a:t>
            </a:r>
            <a:r>
              <a:rPr lang="en-GB" dirty="0">
                <a:effectLst/>
              </a:rPr>
              <a:t>imposing unfair trading terms on</a:t>
            </a:r>
            <a:r>
              <a:rPr lang="en-GB" dirty="0"/>
              <a:t> </a:t>
            </a:r>
            <a:r>
              <a:rPr lang="en-GB" dirty="0">
                <a:effectLst/>
              </a:rPr>
              <a:t>Facebook Marketplace’s rivals advertising on Facebook or Instagram which benefit Meta</a:t>
            </a:r>
          </a:p>
        </p:txBody>
      </p:sp>
      <p:sp>
        <p:nvSpPr>
          <p:cNvPr id="4" name="Slide Number Placeholder 3">
            <a:extLst>
              <a:ext uri="{FF2B5EF4-FFF2-40B4-BE49-F238E27FC236}">
                <a16:creationId xmlns:a16="http://schemas.microsoft.com/office/drawing/2014/main" id="{4A631C28-61E9-2FD8-5579-7A1B14324CFA}"/>
              </a:ext>
            </a:extLst>
          </p:cNvPr>
          <p:cNvSpPr>
            <a:spLocks noGrp="1"/>
          </p:cNvSpPr>
          <p:nvPr>
            <p:ph type="sldNum" sz="quarter" idx="12"/>
          </p:nvPr>
        </p:nvSpPr>
        <p:spPr/>
        <p:txBody>
          <a:bodyPr/>
          <a:lstStyle/>
          <a:p>
            <a:pPr>
              <a:defRPr/>
            </a:pPr>
            <a:fld id="{C0B8205E-D760-274E-ABF0-20625064C15C}" type="slidenum">
              <a:rPr lang="en-GB" smtClean="0"/>
              <a:pPr>
                <a:defRPr/>
              </a:pPr>
              <a:t>67</a:t>
            </a:fld>
            <a:endParaRPr lang="en-GB"/>
          </a:p>
        </p:txBody>
      </p:sp>
    </p:spTree>
    <p:extLst>
      <p:ext uri="{BB962C8B-B14F-4D97-AF65-F5344CB8AC3E}">
        <p14:creationId xmlns:p14="http://schemas.microsoft.com/office/powerpoint/2010/main" val="3045769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1AFE-A333-177D-657E-1ADAB5117AFF}"/>
              </a:ext>
            </a:extLst>
          </p:cNvPr>
          <p:cNvSpPr>
            <a:spLocks noGrp="1"/>
          </p:cNvSpPr>
          <p:nvPr>
            <p:ph type="title"/>
          </p:nvPr>
        </p:nvSpPr>
        <p:spPr>
          <a:xfrm>
            <a:off x="482891" y="1447799"/>
            <a:ext cx="2331469" cy="1444752"/>
          </a:xfrm>
        </p:spPr>
        <p:txBody>
          <a:bodyPr vert="horz" lIns="91440" tIns="45720" rIns="91440" bIns="45720" rtlCol="0" anchor="b">
            <a:normAutofit/>
          </a:bodyPr>
          <a:lstStyle/>
          <a:p>
            <a:pPr defTabSz="457200"/>
            <a:r>
              <a:rPr lang="en-US" sz="2800" b="0" i="0" kern="1200">
                <a:solidFill>
                  <a:srgbClr val="EBEBEB"/>
                </a:solidFill>
                <a:latin typeface="+mj-lt"/>
                <a:ea typeface="+mj-ea"/>
                <a:cs typeface="+mj-cs"/>
              </a:rPr>
              <a:t>Meta tying case</a:t>
            </a:r>
          </a:p>
        </p:txBody>
      </p:sp>
      <p:sp>
        <p:nvSpPr>
          <p:cNvPr id="4" name="Slide Number Placeholder 3">
            <a:extLst>
              <a:ext uri="{FF2B5EF4-FFF2-40B4-BE49-F238E27FC236}">
                <a16:creationId xmlns:a16="http://schemas.microsoft.com/office/drawing/2014/main" id="{9D390899-D61B-132B-2C1A-07B204C01A3D}"/>
              </a:ext>
            </a:extLst>
          </p:cNvPr>
          <p:cNvSpPr>
            <a:spLocks noGrp="1"/>
          </p:cNvSpPr>
          <p:nvPr>
            <p:ph type="sldNum" sz="quarter" idx="12"/>
          </p:nvPr>
        </p:nvSpPr>
        <p:spPr>
          <a:xfrm>
            <a:off x="7764405" y="295729"/>
            <a:ext cx="628649" cy="767687"/>
          </a:xfrm>
        </p:spPr>
        <p:txBody>
          <a:bodyPr vert="horz" lIns="91440" tIns="45720" rIns="91440" bIns="45720" rtlCol="0">
            <a:normAutofit/>
          </a:bodyPr>
          <a:lstStyle/>
          <a:p>
            <a:pPr>
              <a:spcAft>
                <a:spcPts val="600"/>
              </a:spcAft>
              <a:defRPr/>
            </a:pPr>
            <a:fld id="{C0B8205E-D760-274E-ABF0-20625064C15C}" type="slidenum">
              <a:rPr lang="en-US">
                <a:solidFill>
                  <a:srgbClr val="FFFFFF"/>
                </a:solidFill>
                <a:latin typeface="+mn-lt"/>
                <a:ea typeface="+mn-ea"/>
                <a:cs typeface="+mn-cs"/>
              </a:rPr>
              <a:pPr>
                <a:spcAft>
                  <a:spcPts val="600"/>
                </a:spcAft>
                <a:defRPr/>
              </a:pPr>
              <a:t>68</a:t>
            </a:fld>
            <a:endParaRPr lang="en-US">
              <a:solidFill>
                <a:srgbClr val="FFFFFF"/>
              </a:solidFill>
              <a:latin typeface="+mn-lt"/>
              <a:ea typeface="+mn-ea"/>
              <a:cs typeface="+mn-cs"/>
            </a:endParaRPr>
          </a:p>
        </p:txBody>
      </p:sp>
      <p:sp>
        <p:nvSpPr>
          <p:cNvPr id="10" name="Content Placeholder 9">
            <a:extLst>
              <a:ext uri="{FF2B5EF4-FFF2-40B4-BE49-F238E27FC236}">
                <a16:creationId xmlns:a16="http://schemas.microsoft.com/office/drawing/2014/main" id="{39603B1B-9467-3879-4EB5-6A39B72575D9}"/>
              </a:ext>
            </a:extLst>
          </p:cNvPr>
          <p:cNvSpPr>
            <a:spLocks noGrp="1"/>
          </p:cNvSpPr>
          <p:nvPr>
            <p:ph idx="1"/>
          </p:nvPr>
        </p:nvSpPr>
        <p:spPr>
          <a:xfrm>
            <a:off x="482891" y="3072385"/>
            <a:ext cx="2331043" cy="2947415"/>
          </a:xfrm>
        </p:spPr>
        <p:txBody>
          <a:bodyPr>
            <a:normAutofit/>
          </a:bodyPr>
          <a:lstStyle/>
          <a:p>
            <a:endParaRPr lang="en-US" sz="1200">
              <a:solidFill>
                <a:srgbClr val="FFFFFF"/>
              </a:solidFill>
            </a:endParaRPr>
          </a:p>
        </p:txBody>
      </p:sp>
      <p:pic>
        <p:nvPicPr>
          <p:cNvPr id="6" name="Content Placeholder 5" descr="A screenshot of a computer&#10;&#10;Description automatically generated">
            <a:extLst>
              <a:ext uri="{FF2B5EF4-FFF2-40B4-BE49-F238E27FC236}">
                <a16:creationId xmlns:a16="http://schemas.microsoft.com/office/drawing/2014/main" id="{4C01D1E4-DE14-A239-3B17-3D1416537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338" y="2205246"/>
            <a:ext cx="4871885" cy="3057107"/>
          </a:xfrm>
          <a:prstGeom prst="rect">
            <a:avLst/>
          </a:prstGeom>
          <a:effectLst/>
        </p:spPr>
      </p:pic>
    </p:spTree>
    <p:extLst>
      <p:ext uri="{BB962C8B-B14F-4D97-AF65-F5344CB8AC3E}">
        <p14:creationId xmlns:p14="http://schemas.microsoft.com/office/powerpoint/2010/main" val="3769425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6050-4663-F859-86BE-6D20F2DA509D}"/>
              </a:ext>
            </a:extLst>
          </p:cNvPr>
          <p:cNvSpPr>
            <a:spLocks noGrp="1"/>
          </p:cNvSpPr>
          <p:nvPr>
            <p:ph type="title"/>
          </p:nvPr>
        </p:nvSpPr>
        <p:spPr/>
        <p:txBody>
          <a:bodyPr/>
          <a:lstStyle/>
          <a:p>
            <a:br>
              <a:rPr lang="en-US" dirty="0"/>
            </a:br>
            <a:r>
              <a:rPr lang="en-US" dirty="0"/>
              <a:t>Data related practices</a:t>
            </a:r>
          </a:p>
        </p:txBody>
      </p:sp>
      <p:sp>
        <p:nvSpPr>
          <p:cNvPr id="3" name="Content Placeholder 2">
            <a:extLst>
              <a:ext uri="{FF2B5EF4-FFF2-40B4-BE49-F238E27FC236}">
                <a16:creationId xmlns:a16="http://schemas.microsoft.com/office/drawing/2014/main" id="{B3BA493D-77EC-E72B-DBD5-B08D664F285A}"/>
              </a:ext>
            </a:extLst>
          </p:cNvPr>
          <p:cNvSpPr>
            <a:spLocks noGrp="1"/>
          </p:cNvSpPr>
          <p:nvPr>
            <p:ph idx="1"/>
          </p:nvPr>
        </p:nvSpPr>
        <p:spPr>
          <a:xfrm>
            <a:off x="827700" y="2052925"/>
            <a:ext cx="7488716" cy="4195481"/>
          </a:xfrm>
        </p:spPr>
        <p:txBody>
          <a:bodyPr/>
          <a:lstStyle/>
          <a:p>
            <a:endParaRPr lang="en-US" dirty="0"/>
          </a:p>
        </p:txBody>
      </p:sp>
      <p:sp>
        <p:nvSpPr>
          <p:cNvPr id="4" name="Slide Number Placeholder 3">
            <a:extLst>
              <a:ext uri="{FF2B5EF4-FFF2-40B4-BE49-F238E27FC236}">
                <a16:creationId xmlns:a16="http://schemas.microsoft.com/office/drawing/2014/main" id="{64960F77-3143-3A12-ADAC-1F439C889F9B}"/>
              </a:ext>
            </a:extLst>
          </p:cNvPr>
          <p:cNvSpPr>
            <a:spLocks noGrp="1"/>
          </p:cNvSpPr>
          <p:nvPr>
            <p:ph type="sldNum" sz="quarter" idx="12"/>
          </p:nvPr>
        </p:nvSpPr>
        <p:spPr/>
        <p:txBody>
          <a:bodyPr/>
          <a:lstStyle/>
          <a:p>
            <a:pPr>
              <a:defRPr/>
            </a:pPr>
            <a:fld id="{C0B8205E-D760-274E-ABF0-20625064C15C}" type="slidenum">
              <a:rPr lang="en-GB" smtClean="0"/>
              <a:pPr>
                <a:defRPr/>
              </a:pPr>
              <a:t>69</a:t>
            </a:fld>
            <a:endParaRPr lang="en-GB"/>
          </a:p>
        </p:txBody>
      </p:sp>
      <p:sp>
        <p:nvSpPr>
          <p:cNvPr id="5" name="Oval 4">
            <a:extLst>
              <a:ext uri="{FF2B5EF4-FFF2-40B4-BE49-F238E27FC236}">
                <a16:creationId xmlns:a16="http://schemas.microsoft.com/office/drawing/2014/main" id="{EF063559-EC82-2A72-4869-CE086D61F5B0}"/>
              </a:ext>
            </a:extLst>
          </p:cNvPr>
          <p:cNvSpPr/>
          <p:nvPr/>
        </p:nvSpPr>
        <p:spPr>
          <a:xfrm>
            <a:off x="827700" y="2420888"/>
            <a:ext cx="6712390" cy="3672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Data accumulation and consumer targeting </a:t>
            </a:r>
            <a:r>
              <a:rPr lang="en-US" dirty="0">
                <a:sym typeface="Wingdings" pitchFamily="2" charset="2"/>
              </a:rPr>
              <a:t> exploitation?</a:t>
            </a:r>
            <a:endParaRPr lang="en-US" dirty="0"/>
          </a:p>
        </p:txBody>
      </p:sp>
    </p:spTree>
    <p:extLst>
      <p:ext uri="{BB962C8B-B14F-4D97-AF65-F5344CB8AC3E}">
        <p14:creationId xmlns:p14="http://schemas.microsoft.com/office/powerpoint/2010/main" val="384842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5F99-F398-FAA7-06E4-890A8CBC15B0}"/>
              </a:ext>
            </a:extLst>
          </p:cNvPr>
          <p:cNvSpPr>
            <a:spLocks noGrp="1"/>
          </p:cNvSpPr>
          <p:nvPr>
            <p:ph type="title"/>
          </p:nvPr>
        </p:nvSpPr>
        <p:spPr/>
        <p:txBody>
          <a:bodyPr/>
          <a:lstStyle/>
          <a:p>
            <a:r>
              <a:rPr lang="en-US" dirty="0"/>
              <a:t>Algorithmic Collusion: various scenarios</a:t>
            </a:r>
          </a:p>
        </p:txBody>
      </p:sp>
      <p:sp>
        <p:nvSpPr>
          <p:cNvPr id="3" name="Content Placeholder 2">
            <a:extLst>
              <a:ext uri="{FF2B5EF4-FFF2-40B4-BE49-F238E27FC236}">
                <a16:creationId xmlns:a16="http://schemas.microsoft.com/office/drawing/2014/main" id="{355281F6-357E-52A8-2B7F-9A79C88471FF}"/>
              </a:ext>
            </a:extLst>
          </p:cNvPr>
          <p:cNvSpPr>
            <a:spLocks noGrp="1"/>
          </p:cNvSpPr>
          <p:nvPr>
            <p:ph idx="1"/>
          </p:nvPr>
        </p:nvSpPr>
        <p:spPr/>
        <p:txBody>
          <a:bodyPr/>
          <a:lstStyle/>
          <a:p>
            <a:r>
              <a:rPr lang="en-US" dirty="0"/>
              <a:t>Existing Human Interaction</a:t>
            </a:r>
          </a:p>
          <a:p>
            <a:r>
              <a:rPr lang="en-US" dirty="0"/>
              <a:t>Coordination between competitors through a third party (Hub and Spoke)</a:t>
            </a:r>
          </a:p>
          <a:p>
            <a:r>
              <a:rPr lang="en-US" dirty="0"/>
              <a:t>Algorithms colluding </a:t>
            </a:r>
          </a:p>
          <a:p>
            <a:endParaRPr lang="en-US" dirty="0"/>
          </a:p>
        </p:txBody>
      </p:sp>
      <p:sp>
        <p:nvSpPr>
          <p:cNvPr id="4" name="Slide Number Placeholder 3">
            <a:extLst>
              <a:ext uri="{FF2B5EF4-FFF2-40B4-BE49-F238E27FC236}">
                <a16:creationId xmlns:a16="http://schemas.microsoft.com/office/drawing/2014/main" id="{DE6F3CF2-91FD-2B6A-F470-5D3F79AC274B}"/>
              </a:ext>
            </a:extLst>
          </p:cNvPr>
          <p:cNvSpPr>
            <a:spLocks noGrp="1"/>
          </p:cNvSpPr>
          <p:nvPr>
            <p:ph type="sldNum" sz="quarter" idx="12"/>
          </p:nvPr>
        </p:nvSpPr>
        <p:spPr/>
        <p:txBody>
          <a:bodyPr/>
          <a:lstStyle/>
          <a:p>
            <a:pPr>
              <a:defRPr/>
            </a:pPr>
            <a:fld id="{C0B8205E-D760-274E-ABF0-20625064C15C}" type="slidenum">
              <a:rPr lang="en-GB" smtClean="0"/>
              <a:pPr>
                <a:defRPr/>
              </a:pPr>
              <a:t>7</a:t>
            </a:fld>
            <a:endParaRPr lang="en-GB"/>
          </a:p>
        </p:txBody>
      </p:sp>
    </p:spTree>
    <p:extLst>
      <p:ext uri="{BB962C8B-B14F-4D97-AF65-F5344CB8AC3E}">
        <p14:creationId xmlns:p14="http://schemas.microsoft.com/office/powerpoint/2010/main" val="1244803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D91E-05E7-84D7-C9BE-4D80765CC706}"/>
              </a:ext>
            </a:extLst>
          </p:cNvPr>
          <p:cNvSpPr>
            <a:spLocks noGrp="1"/>
          </p:cNvSpPr>
          <p:nvPr>
            <p:ph type="title"/>
          </p:nvPr>
        </p:nvSpPr>
        <p:spPr/>
        <p:txBody>
          <a:bodyPr/>
          <a:lstStyle/>
          <a:p>
            <a:r>
              <a:rPr lang="en-US" sz="3200"/>
              <a:t>CMA Online Platforms and Digital Advertising Market Study</a:t>
            </a:r>
            <a:endParaRPr lang="en-US" sz="3200" dirty="0"/>
          </a:p>
        </p:txBody>
      </p:sp>
      <p:sp>
        <p:nvSpPr>
          <p:cNvPr id="4" name="Slide Number Placeholder 3">
            <a:extLst>
              <a:ext uri="{FF2B5EF4-FFF2-40B4-BE49-F238E27FC236}">
                <a16:creationId xmlns:a16="http://schemas.microsoft.com/office/drawing/2014/main" id="{2C4FCEF9-D109-C539-AFE1-F7EEA891EB67}"/>
              </a:ext>
            </a:extLst>
          </p:cNvPr>
          <p:cNvSpPr>
            <a:spLocks noGrp="1"/>
          </p:cNvSpPr>
          <p:nvPr>
            <p:ph type="sldNum" sz="quarter" idx="12"/>
          </p:nvPr>
        </p:nvSpPr>
        <p:spPr/>
        <p:txBody>
          <a:bodyPr/>
          <a:lstStyle/>
          <a:p>
            <a:pPr>
              <a:defRPr/>
            </a:pPr>
            <a:fld id="{C0B8205E-D760-274E-ABF0-20625064C15C}" type="slidenum">
              <a:rPr lang="en-GB" smtClean="0"/>
              <a:pPr>
                <a:defRPr/>
              </a:pPr>
              <a:t>70</a:t>
            </a:fld>
            <a:endParaRPr lang="en-GB"/>
          </a:p>
        </p:txBody>
      </p:sp>
      <p:pic>
        <p:nvPicPr>
          <p:cNvPr id="5" name="Content Placeholder 4">
            <a:extLst>
              <a:ext uri="{FF2B5EF4-FFF2-40B4-BE49-F238E27FC236}">
                <a16:creationId xmlns:a16="http://schemas.microsoft.com/office/drawing/2014/main" id="{F8F56363-0DB7-A478-4131-4CA8F4A516BF}"/>
              </a:ext>
            </a:extLst>
          </p:cNvPr>
          <p:cNvPicPr>
            <a:picLocks noGrp="1" noChangeAspect="1"/>
          </p:cNvPicPr>
          <p:nvPr>
            <p:ph idx="1"/>
          </p:nvPr>
        </p:nvPicPr>
        <p:blipFill>
          <a:blip r:embed="rId2"/>
          <a:stretch>
            <a:fillRect/>
          </a:stretch>
        </p:blipFill>
        <p:spPr>
          <a:xfrm>
            <a:off x="1" y="2052638"/>
            <a:ext cx="9144000" cy="4195762"/>
          </a:xfrm>
          <a:prstGeom prst="rect">
            <a:avLst/>
          </a:prstGeom>
        </p:spPr>
      </p:pic>
      <p:sp>
        <p:nvSpPr>
          <p:cNvPr id="6" name="TextBox 5">
            <a:extLst>
              <a:ext uri="{FF2B5EF4-FFF2-40B4-BE49-F238E27FC236}">
                <a16:creationId xmlns:a16="http://schemas.microsoft.com/office/drawing/2014/main" id="{F94C7D91-903A-0858-F8F1-ED604C9A5FFB}"/>
              </a:ext>
            </a:extLst>
          </p:cNvPr>
          <p:cNvSpPr txBox="1"/>
          <p:nvPr/>
        </p:nvSpPr>
        <p:spPr>
          <a:xfrm>
            <a:off x="463337" y="6447790"/>
            <a:ext cx="8335762" cy="369332"/>
          </a:xfrm>
          <a:prstGeom prst="rect">
            <a:avLst/>
          </a:prstGeom>
          <a:noFill/>
        </p:spPr>
        <p:txBody>
          <a:bodyPr wrap="square" rtlCol="0">
            <a:spAutoFit/>
          </a:bodyPr>
          <a:lstStyle/>
          <a:p>
            <a:r>
              <a:rPr lang="en-GB" dirty="0"/>
              <a:t>Figure 4.2 – Factors driving a lack of consumer control</a:t>
            </a:r>
          </a:p>
        </p:txBody>
      </p:sp>
    </p:spTree>
    <p:extLst>
      <p:ext uri="{BB962C8B-B14F-4D97-AF65-F5344CB8AC3E}">
        <p14:creationId xmlns:p14="http://schemas.microsoft.com/office/powerpoint/2010/main" val="2921618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7CB-9DBF-52B4-F08A-E67E153376D6}"/>
              </a:ext>
            </a:extLst>
          </p:cNvPr>
          <p:cNvSpPr>
            <a:spLocks noGrp="1"/>
          </p:cNvSpPr>
          <p:nvPr>
            <p:ph type="title"/>
          </p:nvPr>
        </p:nvSpPr>
        <p:spPr/>
        <p:txBody>
          <a:bodyPr/>
          <a:lstStyle/>
          <a:p>
            <a:r>
              <a:rPr lang="en-US" dirty="0"/>
              <a:t>German Facebook Case</a:t>
            </a:r>
          </a:p>
        </p:txBody>
      </p:sp>
      <p:sp>
        <p:nvSpPr>
          <p:cNvPr id="3" name="Content Placeholder 2">
            <a:extLst>
              <a:ext uri="{FF2B5EF4-FFF2-40B4-BE49-F238E27FC236}">
                <a16:creationId xmlns:a16="http://schemas.microsoft.com/office/drawing/2014/main" id="{23418025-88B1-EE7A-ADA7-27DA077AA36F}"/>
              </a:ext>
            </a:extLst>
          </p:cNvPr>
          <p:cNvSpPr>
            <a:spLocks noGrp="1"/>
          </p:cNvSpPr>
          <p:nvPr>
            <p:ph idx="1"/>
          </p:nvPr>
        </p:nvSpPr>
        <p:spPr>
          <a:xfrm>
            <a:off x="827700" y="2052925"/>
            <a:ext cx="7848756" cy="4195481"/>
          </a:xfrm>
        </p:spPr>
        <p:txBody>
          <a:bodyPr>
            <a:normAutofit fontScale="85000" lnSpcReduction="10000"/>
          </a:bodyPr>
          <a:lstStyle/>
          <a:p>
            <a:r>
              <a:rPr lang="en-US" dirty="0"/>
              <a:t>Initiated in 2016</a:t>
            </a:r>
          </a:p>
          <a:p>
            <a:r>
              <a:rPr lang="en-US" dirty="0"/>
              <a:t>the </a:t>
            </a:r>
            <a:r>
              <a:rPr lang="en-US" dirty="0" err="1"/>
              <a:t>Bundeskartellamt</a:t>
            </a:r>
            <a:r>
              <a:rPr lang="en-US" dirty="0"/>
              <a:t> has examined whether Facebook’s terms and conditions, by asking users to accept the “whole Facebook package” or not to use the platform at all, amounted to the imposition of unfair terms on its users (“exploitative business use”). </a:t>
            </a:r>
          </a:p>
          <a:p>
            <a:r>
              <a:rPr lang="en-US" dirty="0"/>
              <a:t>The </a:t>
            </a:r>
            <a:r>
              <a:rPr lang="en-US" dirty="0" err="1"/>
              <a:t>Bundeskartellamt</a:t>
            </a:r>
            <a:r>
              <a:rPr lang="en-US" dirty="0"/>
              <a:t> concluded in February 2019 that the collection and use of data by Facebook from third-party sources violates data protection rules constitutes an abuse under German competition law.</a:t>
            </a:r>
          </a:p>
          <a:p>
            <a:r>
              <a:rPr lang="en-US" dirty="0"/>
              <a:t> The remedy was akin to data divestiture ordering Facebook to stop combining users’ data collected on WhatsApp and Instagram. The company was given a year to change its data-collection business model. </a:t>
            </a:r>
          </a:p>
          <a:p>
            <a:r>
              <a:rPr lang="en-US" dirty="0"/>
              <a:t>However, following the NCA decision, Facebook has fiercely challenged the decision </a:t>
            </a:r>
          </a:p>
        </p:txBody>
      </p:sp>
      <p:sp>
        <p:nvSpPr>
          <p:cNvPr id="4" name="Slide Number Placeholder 3">
            <a:extLst>
              <a:ext uri="{FF2B5EF4-FFF2-40B4-BE49-F238E27FC236}">
                <a16:creationId xmlns:a16="http://schemas.microsoft.com/office/drawing/2014/main" id="{4A631C28-61E9-2FD8-5579-7A1B14324CFA}"/>
              </a:ext>
            </a:extLst>
          </p:cNvPr>
          <p:cNvSpPr>
            <a:spLocks noGrp="1"/>
          </p:cNvSpPr>
          <p:nvPr>
            <p:ph type="sldNum" sz="quarter" idx="12"/>
          </p:nvPr>
        </p:nvSpPr>
        <p:spPr/>
        <p:txBody>
          <a:bodyPr/>
          <a:lstStyle/>
          <a:p>
            <a:pPr>
              <a:defRPr/>
            </a:pPr>
            <a:fld id="{C0B8205E-D760-274E-ABF0-20625064C15C}" type="slidenum">
              <a:rPr lang="en-GB" smtClean="0"/>
              <a:pPr>
                <a:defRPr/>
              </a:pPr>
              <a:t>71</a:t>
            </a:fld>
            <a:endParaRPr lang="en-GB"/>
          </a:p>
        </p:txBody>
      </p:sp>
    </p:spTree>
    <p:extLst>
      <p:ext uri="{BB962C8B-B14F-4D97-AF65-F5344CB8AC3E}">
        <p14:creationId xmlns:p14="http://schemas.microsoft.com/office/powerpoint/2010/main" val="1167832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7CB-9DBF-52B4-F08A-E67E153376D6}"/>
              </a:ext>
            </a:extLst>
          </p:cNvPr>
          <p:cNvSpPr>
            <a:spLocks noGrp="1"/>
          </p:cNvSpPr>
          <p:nvPr>
            <p:ph type="title"/>
          </p:nvPr>
        </p:nvSpPr>
        <p:spPr/>
        <p:txBody>
          <a:bodyPr/>
          <a:lstStyle/>
          <a:p>
            <a:r>
              <a:rPr lang="en-US" dirty="0"/>
              <a:t>German Facebook Case</a:t>
            </a:r>
          </a:p>
        </p:txBody>
      </p:sp>
      <p:sp>
        <p:nvSpPr>
          <p:cNvPr id="3" name="Content Placeholder 2">
            <a:extLst>
              <a:ext uri="{FF2B5EF4-FFF2-40B4-BE49-F238E27FC236}">
                <a16:creationId xmlns:a16="http://schemas.microsoft.com/office/drawing/2014/main" id="{23418025-88B1-EE7A-ADA7-27DA077AA36F}"/>
              </a:ext>
            </a:extLst>
          </p:cNvPr>
          <p:cNvSpPr>
            <a:spLocks noGrp="1"/>
          </p:cNvSpPr>
          <p:nvPr>
            <p:ph idx="1"/>
          </p:nvPr>
        </p:nvSpPr>
        <p:spPr>
          <a:xfrm>
            <a:off x="827700" y="2052925"/>
            <a:ext cx="7848756" cy="4195481"/>
          </a:xfrm>
        </p:spPr>
        <p:txBody>
          <a:bodyPr>
            <a:normAutofit/>
          </a:bodyPr>
          <a:lstStyle/>
          <a:p>
            <a:r>
              <a:rPr lang="en-US" dirty="0"/>
              <a:t>The decision was subsequently suspended in August 2019 by the Higher Regional Court in Düsseldorf that accepted Facebook’s interim measures application. </a:t>
            </a:r>
          </a:p>
          <a:p>
            <a:r>
              <a:rPr lang="en-US" dirty="0"/>
              <a:t>This decision was then overturned by the Federal Court of Justice in June 2020.</a:t>
            </a:r>
          </a:p>
          <a:p>
            <a:r>
              <a:rPr lang="en-US" dirty="0"/>
              <a:t> The Higher Regional Court in Düsseldorf, in order to decide the substance of this case, sent a preliminary reference request to the European Court of Justice to clarify whether Facebook is abusing its dominant position because of the collection and use of user data in violation of GDPR. </a:t>
            </a:r>
          </a:p>
          <a:p>
            <a:r>
              <a:rPr lang="en-US" dirty="0"/>
              <a:t>Opinion of AG </a:t>
            </a:r>
            <a:r>
              <a:rPr lang="en-US" dirty="0" err="1"/>
              <a:t>Rantos</a:t>
            </a:r>
            <a:r>
              <a:rPr lang="en-US" dirty="0"/>
              <a:t> in Case C-252/21 Meta Platforms v. </a:t>
            </a:r>
            <a:r>
              <a:rPr lang="en-US" dirty="0" err="1"/>
              <a:t>Bundeskartellamt</a:t>
            </a:r>
            <a:r>
              <a:rPr lang="en-US" dirty="0"/>
              <a:t>, ECLI:EU:C:2022:704 </a:t>
            </a:r>
          </a:p>
        </p:txBody>
      </p:sp>
      <p:sp>
        <p:nvSpPr>
          <p:cNvPr id="4" name="Slide Number Placeholder 3">
            <a:extLst>
              <a:ext uri="{FF2B5EF4-FFF2-40B4-BE49-F238E27FC236}">
                <a16:creationId xmlns:a16="http://schemas.microsoft.com/office/drawing/2014/main" id="{4A631C28-61E9-2FD8-5579-7A1B14324CFA}"/>
              </a:ext>
            </a:extLst>
          </p:cNvPr>
          <p:cNvSpPr>
            <a:spLocks noGrp="1"/>
          </p:cNvSpPr>
          <p:nvPr>
            <p:ph type="sldNum" sz="quarter" idx="12"/>
          </p:nvPr>
        </p:nvSpPr>
        <p:spPr/>
        <p:txBody>
          <a:bodyPr/>
          <a:lstStyle/>
          <a:p>
            <a:pPr>
              <a:defRPr/>
            </a:pPr>
            <a:fld id="{C0B8205E-D760-274E-ABF0-20625064C15C}" type="slidenum">
              <a:rPr lang="en-GB" smtClean="0"/>
              <a:pPr>
                <a:defRPr/>
              </a:pPr>
              <a:t>72</a:t>
            </a:fld>
            <a:endParaRPr lang="en-GB"/>
          </a:p>
        </p:txBody>
      </p:sp>
    </p:spTree>
    <p:extLst>
      <p:ext uri="{BB962C8B-B14F-4D97-AF65-F5344CB8AC3E}">
        <p14:creationId xmlns:p14="http://schemas.microsoft.com/office/powerpoint/2010/main" val="2452008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27CB-9DBF-52B4-F08A-E67E153376D6}"/>
              </a:ext>
            </a:extLst>
          </p:cNvPr>
          <p:cNvSpPr>
            <a:spLocks noGrp="1"/>
          </p:cNvSpPr>
          <p:nvPr>
            <p:ph type="title"/>
          </p:nvPr>
        </p:nvSpPr>
        <p:spPr/>
        <p:txBody>
          <a:bodyPr/>
          <a:lstStyle/>
          <a:p>
            <a:r>
              <a:rPr lang="en-US" dirty="0"/>
              <a:t>German Facebook Case</a:t>
            </a:r>
          </a:p>
        </p:txBody>
      </p:sp>
      <p:sp>
        <p:nvSpPr>
          <p:cNvPr id="3" name="Content Placeholder 2">
            <a:extLst>
              <a:ext uri="{FF2B5EF4-FFF2-40B4-BE49-F238E27FC236}">
                <a16:creationId xmlns:a16="http://schemas.microsoft.com/office/drawing/2014/main" id="{23418025-88B1-EE7A-ADA7-27DA077AA36F}"/>
              </a:ext>
            </a:extLst>
          </p:cNvPr>
          <p:cNvSpPr>
            <a:spLocks noGrp="1"/>
          </p:cNvSpPr>
          <p:nvPr>
            <p:ph idx="1"/>
          </p:nvPr>
        </p:nvSpPr>
        <p:spPr>
          <a:xfrm>
            <a:off x="827700" y="2052925"/>
            <a:ext cx="7848756" cy="4195481"/>
          </a:xfrm>
        </p:spPr>
        <p:txBody>
          <a:bodyPr>
            <a:normAutofit/>
          </a:bodyPr>
          <a:lstStyle/>
          <a:p>
            <a:r>
              <a:rPr lang="en-US" dirty="0"/>
              <a:t>Whether such conduct falls under the scope of competition law is debatable. </a:t>
            </a:r>
          </a:p>
          <a:p>
            <a:r>
              <a:rPr lang="en-US" dirty="0"/>
              <a:t>Cf the Italian NCA sanctioning d such practice under consumer law. </a:t>
            </a:r>
          </a:p>
          <a:p>
            <a:r>
              <a:rPr lang="en-US" dirty="0"/>
              <a:t>AG </a:t>
            </a:r>
            <a:r>
              <a:rPr lang="en-US" dirty="0" err="1"/>
              <a:t>Rantos</a:t>
            </a:r>
            <a:r>
              <a:rPr lang="en-US" dirty="0"/>
              <a:t> Opinion in the Facebook saga suggested that a competition authority may examine, “as an incidental question”, compliance of the investigated practices with the GDPR rules, while at the same time taking account of any decision or investigation of the competent data protection authority, informing and, where appropriate, consulting the competent authority (para 33)</a:t>
            </a:r>
          </a:p>
        </p:txBody>
      </p:sp>
      <p:sp>
        <p:nvSpPr>
          <p:cNvPr id="4" name="Slide Number Placeholder 3">
            <a:extLst>
              <a:ext uri="{FF2B5EF4-FFF2-40B4-BE49-F238E27FC236}">
                <a16:creationId xmlns:a16="http://schemas.microsoft.com/office/drawing/2014/main" id="{4A631C28-61E9-2FD8-5579-7A1B14324CFA}"/>
              </a:ext>
            </a:extLst>
          </p:cNvPr>
          <p:cNvSpPr>
            <a:spLocks noGrp="1"/>
          </p:cNvSpPr>
          <p:nvPr>
            <p:ph type="sldNum" sz="quarter" idx="12"/>
          </p:nvPr>
        </p:nvSpPr>
        <p:spPr/>
        <p:txBody>
          <a:bodyPr/>
          <a:lstStyle/>
          <a:p>
            <a:pPr>
              <a:defRPr/>
            </a:pPr>
            <a:fld id="{C0B8205E-D760-274E-ABF0-20625064C15C}" type="slidenum">
              <a:rPr lang="en-GB" smtClean="0"/>
              <a:pPr>
                <a:defRPr/>
              </a:pPr>
              <a:t>73</a:t>
            </a:fld>
            <a:endParaRPr lang="en-GB"/>
          </a:p>
        </p:txBody>
      </p:sp>
    </p:spTree>
    <p:extLst>
      <p:ext uri="{BB962C8B-B14F-4D97-AF65-F5344CB8AC3E}">
        <p14:creationId xmlns:p14="http://schemas.microsoft.com/office/powerpoint/2010/main" val="2177778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417B-D7D5-1E38-2ED7-68CA193EDD3A}"/>
              </a:ext>
            </a:extLst>
          </p:cNvPr>
          <p:cNvSpPr>
            <a:spLocks noGrp="1"/>
          </p:cNvSpPr>
          <p:nvPr>
            <p:ph type="title"/>
          </p:nvPr>
        </p:nvSpPr>
        <p:spPr/>
        <p:txBody>
          <a:bodyPr/>
          <a:lstStyle/>
          <a:p>
            <a:r>
              <a:rPr lang="en-US" dirty="0"/>
              <a:t>German Facebook Case</a:t>
            </a:r>
          </a:p>
        </p:txBody>
      </p:sp>
      <p:sp>
        <p:nvSpPr>
          <p:cNvPr id="3" name="Content Placeholder 2">
            <a:extLst>
              <a:ext uri="{FF2B5EF4-FFF2-40B4-BE49-F238E27FC236}">
                <a16:creationId xmlns:a16="http://schemas.microsoft.com/office/drawing/2014/main" id="{4F9D197F-2E1F-F95D-F45F-D6E11262D614}"/>
              </a:ext>
            </a:extLst>
          </p:cNvPr>
          <p:cNvSpPr>
            <a:spLocks noGrp="1"/>
          </p:cNvSpPr>
          <p:nvPr>
            <p:ph idx="1"/>
          </p:nvPr>
        </p:nvSpPr>
        <p:spPr/>
        <p:txBody>
          <a:bodyPr/>
          <a:lstStyle/>
          <a:p>
            <a:r>
              <a:rPr lang="en-US" dirty="0"/>
              <a:t>German-specific way to limit Facebook’s ability to gather, combine, and analyze data</a:t>
            </a:r>
          </a:p>
          <a:p>
            <a:r>
              <a:rPr lang="en-US" dirty="0"/>
              <a:t>Section 19(1) of the GWB </a:t>
            </a:r>
          </a:p>
          <a:p>
            <a:pPr lvl="1"/>
            <a:r>
              <a:rPr lang="en-US" dirty="0"/>
              <a:t>No equivalent in other jurisdictions </a:t>
            </a:r>
          </a:p>
          <a:p>
            <a:pPr marL="342906" lvl="1" indent="-342906"/>
            <a:r>
              <a:rPr lang="en-US" sz="2000" dirty="0"/>
              <a:t>Application of Article 102(a) TFEU?</a:t>
            </a:r>
          </a:p>
          <a:p>
            <a:pPr marL="342906" lvl="1" indent="-342906"/>
            <a:r>
              <a:rPr lang="en-US" sz="2000" dirty="0"/>
              <a:t>Competition authorities as privacy regulators?</a:t>
            </a:r>
          </a:p>
        </p:txBody>
      </p:sp>
      <p:sp>
        <p:nvSpPr>
          <p:cNvPr id="4" name="Slide Number Placeholder 3">
            <a:extLst>
              <a:ext uri="{FF2B5EF4-FFF2-40B4-BE49-F238E27FC236}">
                <a16:creationId xmlns:a16="http://schemas.microsoft.com/office/drawing/2014/main" id="{E015D8BE-EE2C-D796-30D5-E49B7E139F86}"/>
              </a:ext>
            </a:extLst>
          </p:cNvPr>
          <p:cNvSpPr>
            <a:spLocks noGrp="1"/>
          </p:cNvSpPr>
          <p:nvPr>
            <p:ph type="sldNum" sz="quarter" idx="12"/>
          </p:nvPr>
        </p:nvSpPr>
        <p:spPr/>
        <p:txBody>
          <a:bodyPr/>
          <a:lstStyle/>
          <a:p>
            <a:pPr>
              <a:defRPr/>
            </a:pPr>
            <a:fld id="{C0B8205E-D760-274E-ABF0-20625064C15C}" type="slidenum">
              <a:rPr lang="en-GB" smtClean="0"/>
              <a:pPr>
                <a:defRPr/>
              </a:pPr>
              <a:t>74</a:t>
            </a:fld>
            <a:endParaRPr lang="en-GB"/>
          </a:p>
        </p:txBody>
      </p:sp>
    </p:spTree>
    <p:extLst>
      <p:ext uri="{BB962C8B-B14F-4D97-AF65-F5344CB8AC3E}">
        <p14:creationId xmlns:p14="http://schemas.microsoft.com/office/powerpoint/2010/main" val="2863215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6454408" y="6228080"/>
            <a:ext cx="745301" cy="762000"/>
          </a:xfrm>
          <a:prstGeom prst="rect">
            <a:avLst/>
          </a:prstGeom>
        </p:spPr>
      </p:pic>
      <p:sp>
        <p:nvSpPr>
          <p:cNvPr id="1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354F417B-D7D5-1E38-2ED7-68CA193EDD3A}"/>
              </a:ext>
            </a:extLst>
          </p:cNvPr>
          <p:cNvSpPr>
            <a:spLocks noGrp="1"/>
          </p:cNvSpPr>
          <p:nvPr>
            <p:ph type="title"/>
          </p:nvPr>
        </p:nvSpPr>
        <p:spPr>
          <a:xfrm>
            <a:off x="604646" y="804672"/>
            <a:ext cx="2641019" cy="5248656"/>
          </a:xfrm>
        </p:spPr>
        <p:txBody>
          <a:bodyPr anchor="ctr">
            <a:normAutofit/>
          </a:bodyPr>
          <a:lstStyle/>
          <a:p>
            <a:pPr algn="ctr"/>
            <a:r>
              <a:rPr lang="en-US" sz="3900"/>
              <a:t>German Facebook Case</a:t>
            </a:r>
          </a:p>
        </p:txBody>
      </p:sp>
      <p:sp>
        <p:nvSpPr>
          <p:cNvPr id="3" name="Content Placeholder 2">
            <a:extLst>
              <a:ext uri="{FF2B5EF4-FFF2-40B4-BE49-F238E27FC236}">
                <a16:creationId xmlns:a16="http://schemas.microsoft.com/office/drawing/2014/main" id="{4F9D197F-2E1F-F95D-F45F-D6E11262D614}"/>
              </a:ext>
            </a:extLst>
          </p:cNvPr>
          <p:cNvSpPr>
            <a:spLocks noGrp="1"/>
          </p:cNvSpPr>
          <p:nvPr>
            <p:ph idx="1"/>
          </p:nvPr>
        </p:nvSpPr>
        <p:spPr>
          <a:xfrm>
            <a:off x="3731895" y="804671"/>
            <a:ext cx="4799948" cy="5248657"/>
          </a:xfrm>
        </p:spPr>
        <p:txBody>
          <a:bodyPr anchor="ctr">
            <a:normAutofit/>
          </a:bodyPr>
          <a:lstStyle/>
          <a:p>
            <a:pPr marL="0" indent="0">
              <a:lnSpc>
                <a:spcPct val="90000"/>
              </a:lnSpc>
              <a:buNone/>
            </a:pPr>
            <a:r>
              <a:rPr lang="en-GB" sz="1700">
                <a:effectLst/>
              </a:rPr>
              <a:t>Case C-252/21 Meta Platforms Inc. and Others v. </a:t>
            </a:r>
            <a:r>
              <a:rPr lang="en-GB" sz="1700" err="1">
                <a:effectLst/>
              </a:rPr>
              <a:t>Bundeskartellamt</a:t>
            </a:r>
            <a:endParaRPr lang="en-GB" sz="1700">
              <a:effectLst/>
            </a:endParaRPr>
          </a:p>
          <a:p>
            <a:pPr>
              <a:lnSpc>
                <a:spcPct val="90000"/>
              </a:lnSpc>
            </a:pPr>
            <a:r>
              <a:rPr lang="en-GB" sz="1700">
                <a:effectLst/>
              </a:rPr>
              <a:t>CJ judgment delivered on 4 July 2023; </a:t>
            </a:r>
          </a:p>
          <a:p>
            <a:pPr>
              <a:lnSpc>
                <a:spcPct val="90000"/>
              </a:lnSpc>
            </a:pPr>
            <a:r>
              <a:rPr lang="en-GB" sz="1700">
                <a:effectLst/>
              </a:rPr>
              <a:t>In its Judgment, CJ looked at the relationship between competition rules and the GDPR and considered whether a breach of the latter could amount to an abuse of dominance under Article 102</a:t>
            </a:r>
          </a:p>
          <a:p>
            <a:pPr>
              <a:lnSpc>
                <a:spcPct val="90000"/>
              </a:lnSpc>
            </a:pPr>
            <a:r>
              <a:rPr lang="en-GB" sz="1700">
                <a:effectLst/>
              </a:rPr>
              <a:t>CJ: it may be necessary when applying Article 102 for a national competition authority to consider whether the conduct of a dominant firm complies with rules other than those in the competition domain, i.e. GDPR (para. 48); nonetheless, important to note that such authority has no monitoring or enforcement functions under the GDPR (para. 49)</a:t>
            </a:r>
          </a:p>
          <a:p>
            <a:pPr>
              <a:lnSpc>
                <a:spcPct val="90000"/>
              </a:lnSpc>
            </a:pPr>
            <a:endParaRPr lang="en-US" sz="1700"/>
          </a:p>
        </p:txBody>
      </p:sp>
      <p:sp>
        <p:nvSpPr>
          <p:cNvPr id="4" name="Slide Number Placeholder 3">
            <a:extLst>
              <a:ext uri="{FF2B5EF4-FFF2-40B4-BE49-F238E27FC236}">
                <a16:creationId xmlns:a16="http://schemas.microsoft.com/office/drawing/2014/main" id="{E015D8BE-EE2C-D796-30D5-E49B7E139F86}"/>
              </a:ext>
            </a:extLst>
          </p:cNvPr>
          <p:cNvSpPr>
            <a:spLocks noGrp="1"/>
          </p:cNvSpPr>
          <p:nvPr>
            <p:ph type="sldNum" sz="quarter" idx="12"/>
          </p:nvPr>
        </p:nvSpPr>
        <p:spPr>
          <a:xfrm>
            <a:off x="8311959" y="6400005"/>
            <a:ext cx="474845" cy="301752"/>
          </a:xfrm>
        </p:spPr>
        <p:txBody>
          <a:bodyPr anchor="ctr">
            <a:normAutofit/>
          </a:bodyPr>
          <a:lstStyle/>
          <a:p>
            <a:pPr algn="r">
              <a:spcAft>
                <a:spcPts val="600"/>
              </a:spcAft>
              <a:defRPr/>
            </a:pPr>
            <a:fld id="{C0B8205E-D760-274E-ABF0-20625064C15C}" type="slidenum">
              <a:rPr lang="en-GB" sz="1000">
                <a:solidFill>
                  <a:schemeClr val="accent1"/>
                </a:solidFill>
              </a:rPr>
              <a:pPr algn="r">
                <a:spcAft>
                  <a:spcPts val="600"/>
                </a:spcAft>
                <a:defRPr/>
              </a:pPr>
              <a:t>75</a:t>
            </a:fld>
            <a:endParaRPr lang="en-GB" sz="1000">
              <a:solidFill>
                <a:schemeClr val="accent1"/>
              </a:solidFill>
            </a:endParaRPr>
          </a:p>
        </p:txBody>
      </p:sp>
    </p:spTree>
    <p:extLst>
      <p:ext uri="{BB962C8B-B14F-4D97-AF65-F5344CB8AC3E}">
        <p14:creationId xmlns:p14="http://schemas.microsoft.com/office/powerpoint/2010/main" val="2915647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05C71EDC-8568-B053-AD74-6040B432070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6454408" y="6228080"/>
            <a:ext cx="745301" cy="762000"/>
          </a:xfrm>
          <a:prstGeom prst="rect">
            <a:avLst/>
          </a:prstGeom>
        </p:spPr>
      </p:pic>
      <p:sp>
        <p:nvSpPr>
          <p:cNvPr id="1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1447FF1A-6275-BC39-6852-CDE175E8B0C5}"/>
              </a:ext>
            </a:extLst>
          </p:cNvPr>
          <p:cNvSpPr>
            <a:spLocks noGrp="1"/>
          </p:cNvSpPr>
          <p:nvPr>
            <p:ph type="title"/>
          </p:nvPr>
        </p:nvSpPr>
        <p:spPr>
          <a:xfrm>
            <a:off x="604646" y="804672"/>
            <a:ext cx="2641019" cy="5248656"/>
          </a:xfrm>
        </p:spPr>
        <p:txBody>
          <a:bodyPr anchor="ctr">
            <a:normAutofit/>
          </a:bodyPr>
          <a:lstStyle/>
          <a:p>
            <a:pPr algn="ctr"/>
            <a:r>
              <a:rPr lang="en-US" sz="3900" b="1"/>
              <a:t>German Facebook Case</a:t>
            </a:r>
          </a:p>
        </p:txBody>
      </p:sp>
      <p:sp>
        <p:nvSpPr>
          <p:cNvPr id="3" name="Content Placeholder 2">
            <a:extLst>
              <a:ext uri="{FF2B5EF4-FFF2-40B4-BE49-F238E27FC236}">
                <a16:creationId xmlns:a16="http://schemas.microsoft.com/office/drawing/2014/main" id="{D6DD8C39-F6C0-E506-3DF3-020CC3AB1BD4}"/>
              </a:ext>
            </a:extLst>
          </p:cNvPr>
          <p:cNvSpPr>
            <a:spLocks noGrp="1"/>
          </p:cNvSpPr>
          <p:nvPr>
            <p:ph idx="1"/>
          </p:nvPr>
        </p:nvSpPr>
        <p:spPr>
          <a:xfrm>
            <a:off x="3731895" y="804671"/>
            <a:ext cx="4799948" cy="5248657"/>
          </a:xfrm>
        </p:spPr>
        <p:txBody>
          <a:bodyPr anchor="ctr">
            <a:normAutofit/>
          </a:bodyPr>
          <a:lstStyle/>
          <a:p>
            <a:pPr>
              <a:lnSpc>
                <a:spcPct val="90000"/>
              </a:lnSpc>
            </a:pPr>
            <a:r>
              <a:rPr lang="en-GB" sz="1600" dirty="0">
                <a:effectLst/>
              </a:rPr>
              <a:t>The CJ found that, in digital markets, access to personal data and the processing of personal data are a ‘significant parameter of competition’. So, ought not to exclude protection of personal data rules form a provision such as Article 102 because this would ignore this market reality and could undermine the effectiveness of EU competition rules (para. 51)</a:t>
            </a:r>
          </a:p>
          <a:p>
            <a:pPr>
              <a:lnSpc>
                <a:spcPct val="90000"/>
              </a:lnSpc>
            </a:pPr>
            <a:r>
              <a:rPr lang="en-GB" sz="1600" dirty="0">
                <a:effectLst/>
              </a:rPr>
              <a:t>CJ: important to consider the relationship between a competition authority and data protection agency (supervisory authority) especially when the latter dealt/are dealing with the same or similar conduct as the one before the competition authority; competition authority cannot depart from findings of data protection agency and is required to co-operate/consult with the latter; similarly, re court (paras. 54-59)</a:t>
            </a:r>
          </a:p>
          <a:p>
            <a:pPr marL="0" indent="0">
              <a:lnSpc>
                <a:spcPct val="90000"/>
              </a:lnSpc>
              <a:buNone/>
            </a:pPr>
            <a:endParaRPr lang="en-US" sz="1600" dirty="0"/>
          </a:p>
        </p:txBody>
      </p:sp>
      <p:sp>
        <p:nvSpPr>
          <p:cNvPr id="4" name="Slide Number Placeholder 3">
            <a:extLst>
              <a:ext uri="{FF2B5EF4-FFF2-40B4-BE49-F238E27FC236}">
                <a16:creationId xmlns:a16="http://schemas.microsoft.com/office/drawing/2014/main" id="{DF872995-FF40-9993-D7EB-C3D30004C859}"/>
              </a:ext>
            </a:extLst>
          </p:cNvPr>
          <p:cNvSpPr>
            <a:spLocks noGrp="1"/>
          </p:cNvSpPr>
          <p:nvPr>
            <p:ph type="sldNum" sz="quarter" idx="12"/>
          </p:nvPr>
        </p:nvSpPr>
        <p:spPr>
          <a:xfrm>
            <a:off x="8311959" y="6400005"/>
            <a:ext cx="474845" cy="301752"/>
          </a:xfrm>
        </p:spPr>
        <p:txBody>
          <a:bodyPr anchor="ctr">
            <a:normAutofit/>
          </a:bodyPr>
          <a:lstStyle/>
          <a:p>
            <a:pPr algn="r">
              <a:spcAft>
                <a:spcPts val="600"/>
              </a:spcAft>
              <a:defRPr/>
            </a:pPr>
            <a:fld id="{C0B8205E-D760-274E-ABF0-20625064C15C}" type="slidenum">
              <a:rPr lang="en-GB" sz="1000">
                <a:solidFill>
                  <a:schemeClr val="accent1"/>
                </a:solidFill>
              </a:rPr>
              <a:pPr algn="r">
                <a:spcAft>
                  <a:spcPts val="600"/>
                </a:spcAft>
                <a:defRPr/>
              </a:pPr>
              <a:t>76</a:t>
            </a:fld>
            <a:endParaRPr lang="en-GB" sz="1000">
              <a:solidFill>
                <a:schemeClr val="accent1"/>
              </a:solidFill>
            </a:endParaRPr>
          </a:p>
        </p:txBody>
      </p:sp>
    </p:spTree>
    <p:extLst>
      <p:ext uri="{BB962C8B-B14F-4D97-AF65-F5344CB8AC3E}">
        <p14:creationId xmlns:p14="http://schemas.microsoft.com/office/powerpoint/2010/main" val="230776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6454408" y="6228080"/>
            <a:ext cx="745301" cy="762000"/>
          </a:xfrm>
          <a:prstGeom prst="rect">
            <a:avLst/>
          </a:prstGeom>
        </p:spPr>
      </p:pic>
      <p:sp>
        <p:nvSpPr>
          <p:cNvPr id="1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354F417B-D7D5-1E38-2ED7-68CA193EDD3A}"/>
              </a:ext>
            </a:extLst>
          </p:cNvPr>
          <p:cNvSpPr>
            <a:spLocks noGrp="1"/>
          </p:cNvSpPr>
          <p:nvPr>
            <p:ph type="title"/>
          </p:nvPr>
        </p:nvSpPr>
        <p:spPr>
          <a:xfrm>
            <a:off x="604646" y="804672"/>
            <a:ext cx="2641019" cy="5248656"/>
          </a:xfrm>
        </p:spPr>
        <p:txBody>
          <a:bodyPr anchor="ctr">
            <a:normAutofit/>
          </a:bodyPr>
          <a:lstStyle/>
          <a:p>
            <a:pPr algn="ctr"/>
            <a:r>
              <a:rPr lang="en-US" sz="3900" b="1"/>
              <a:t>German Facebook Case</a:t>
            </a:r>
          </a:p>
        </p:txBody>
      </p:sp>
      <p:sp>
        <p:nvSpPr>
          <p:cNvPr id="3" name="Content Placeholder 2">
            <a:extLst>
              <a:ext uri="{FF2B5EF4-FFF2-40B4-BE49-F238E27FC236}">
                <a16:creationId xmlns:a16="http://schemas.microsoft.com/office/drawing/2014/main" id="{4F9D197F-2E1F-F95D-F45F-D6E11262D614}"/>
              </a:ext>
            </a:extLst>
          </p:cNvPr>
          <p:cNvSpPr>
            <a:spLocks noGrp="1"/>
          </p:cNvSpPr>
          <p:nvPr>
            <p:ph idx="1"/>
          </p:nvPr>
        </p:nvSpPr>
        <p:spPr>
          <a:xfrm>
            <a:off x="3731895" y="804671"/>
            <a:ext cx="4799948" cy="5248657"/>
          </a:xfrm>
        </p:spPr>
        <p:txBody>
          <a:bodyPr anchor="ctr">
            <a:normAutofit/>
          </a:bodyPr>
          <a:lstStyle/>
          <a:p>
            <a:pPr>
              <a:lnSpc>
                <a:spcPct val="90000"/>
              </a:lnSpc>
            </a:pPr>
            <a:r>
              <a:rPr lang="en-GB" sz="1700">
                <a:effectLst/>
              </a:rPr>
              <a:t>Data protection agencies have duty to cooperate with competition authorities and to respond to the latter’s requests within a reasonable time (paras. 57 &amp; 58)</a:t>
            </a:r>
          </a:p>
          <a:p>
            <a:pPr>
              <a:lnSpc>
                <a:spcPct val="90000"/>
              </a:lnSpc>
            </a:pPr>
            <a:r>
              <a:rPr lang="en-GB" sz="1700">
                <a:effectLst/>
              </a:rPr>
              <a:t>CJ: </a:t>
            </a:r>
            <a:r>
              <a:rPr lang="en-GB" sz="1700" err="1">
                <a:effectLst/>
              </a:rPr>
              <a:t>Bundeskartellamt</a:t>
            </a:r>
            <a:r>
              <a:rPr lang="en-GB" sz="1700">
                <a:effectLst/>
              </a:rPr>
              <a:t> met its cooperation duty in light of its contacts with the German Federal Commissioner for Data Protection and Freedom of Information, the Hamburg Commissioner for Data Protection and Freedom of Information and the Irish Data Protection Commission (DPC)</a:t>
            </a:r>
          </a:p>
          <a:p>
            <a:pPr>
              <a:lnSpc>
                <a:spcPct val="90000"/>
              </a:lnSpc>
            </a:pPr>
            <a:r>
              <a:rPr lang="en-GB" sz="1700">
                <a:effectLst/>
              </a:rPr>
              <a:t>Note: the Irish DPC, on 22 May 2023, rendered its decision concerning Meta’s processing of personal data of EEA users and storage of this in the USA, imposing a fine of €1.2 billion on the company</a:t>
            </a:r>
          </a:p>
          <a:p>
            <a:pPr>
              <a:lnSpc>
                <a:spcPct val="90000"/>
              </a:lnSpc>
            </a:pPr>
            <a:r>
              <a:rPr lang="en-GB" sz="1700">
                <a:effectLst/>
              </a:rPr>
              <a:t>See also Article 5(2) of the EU Digital Markets Act for context</a:t>
            </a:r>
          </a:p>
          <a:p>
            <a:pPr marL="0" indent="0">
              <a:lnSpc>
                <a:spcPct val="90000"/>
              </a:lnSpc>
              <a:buNone/>
            </a:pPr>
            <a:endParaRPr lang="en-US" sz="1700"/>
          </a:p>
        </p:txBody>
      </p:sp>
      <p:sp>
        <p:nvSpPr>
          <p:cNvPr id="4" name="Slide Number Placeholder 3">
            <a:extLst>
              <a:ext uri="{FF2B5EF4-FFF2-40B4-BE49-F238E27FC236}">
                <a16:creationId xmlns:a16="http://schemas.microsoft.com/office/drawing/2014/main" id="{E015D8BE-EE2C-D796-30D5-E49B7E139F86}"/>
              </a:ext>
            </a:extLst>
          </p:cNvPr>
          <p:cNvSpPr>
            <a:spLocks noGrp="1"/>
          </p:cNvSpPr>
          <p:nvPr>
            <p:ph type="sldNum" sz="quarter" idx="12"/>
          </p:nvPr>
        </p:nvSpPr>
        <p:spPr>
          <a:xfrm>
            <a:off x="8311959" y="6400005"/>
            <a:ext cx="474845" cy="301752"/>
          </a:xfrm>
        </p:spPr>
        <p:txBody>
          <a:bodyPr anchor="ctr">
            <a:normAutofit/>
          </a:bodyPr>
          <a:lstStyle/>
          <a:p>
            <a:pPr algn="r">
              <a:spcAft>
                <a:spcPts val="600"/>
              </a:spcAft>
              <a:defRPr/>
            </a:pPr>
            <a:fld id="{C0B8205E-D760-274E-ABF0-20625064C15C}" type="slidenum">
              <a:rPr lang="en-GB" sz="1000">
                <a:solidFill>
                  <a:schemeClr val="accent1"/>
                </a:solidFill>
              </a:rPr>
              <a:pPr algn="r">
                <a:spcAft>
                  <a:spcPts val="600"/>
                </a:spcAft>
                <a:defRPr/>
              </a:pPr>
              <a:t>77</a:t>
            </a:fld>
            <a:endParaRPr lang="en-GB" sz="1000">
              <a:solidFill>
                <a:schemeClr val="accent1"/>
              </a:solidFill>
            </a:endParaRPr>
          </a:p>
        </p:txBody>
      </p:sp>
    </p:spTree>
    <p:extLst>
      <p:ext uri="{BB962C8B-B14F-4D97-AF65-F5344CB8AC3E}">
        <p14:creationId xmlns:p14="http://schemas.microsoft.com/office/powerpoint/2010/main" val="76742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5F99-F398-FAA7-06E4-890A8CBC15B0}"/>
              </a:ext>
            </a:extLst>
          </p:cNvPr>
          <p:cNvSpPr>
            <a:spLocks noGrp="1"/>
          </p:cNvSpPr>
          <p:nvPr>
            <p:ph type="title"/>
          </p:nvPr>
        </p:nvSpPr>
        <p:spPr/>
        <p:txBody>
          <a:bodyPr/>
          <a:lstStyle/>
          <a:p>
            <a:r>
              <a:rPr lang="en-US" dirty="0"/>
              <a:t>Algorithmic Collusion: various scenarios</a:t>
            </a:r>
          </a:p>
        </p:txBody>
      </p:sp>
      <p:sp>
        <p:nvSpPr>
          <p:cNvPr id="5" name="Content Placeholder 4">
            <a:extLst>
              <a:ext uri="{FF2B5EF4-FFF2-40B4-BE49-F238E27FC236}">
                <a16:creationId xmlns:a16="http://schemas.microsoft.com/office/drawing/2014/main" id="{159215B7-6043-86A5-1DDD-A9D902D8C6B5}"/>
              </a:ext>
            </a:extLst>
          </p:cNvPr>
          <p:cNvSpPr>
            <a:spLocks noGrp="1"/>
          </p:cNvSpPr>
          <p:nvPr>
            <p:ph sz="half" idx="1"/>
          </p:nvPr>
        </p:nvSpPr>
        <p:spPr>
          <a:xfrm>
            <a:off x="696006" y="2060575"/>
            <a:ext cx="3298113" cy="4195763"/>
          </a:xfrm>
        </p:spPr>
        <p:txBody>
          <a:bodyPr/>
          <a:lstStyle/>
          <a:p>
            <a:r>
              <a:rPr lang="en-US" dirty="0"/>
              <a:t>The messenger scenario</a:t>
            </a:r>
          </a:p>
          <a:p>
            <a:pPr marL="457207" lvl="1" indent="0">
              <a:buNone/>
            </a:pPr>
            <a:r>
              <a:rPr lang="en-US" dirty="0" err="1"/>
              <a:t>Topkins</a:t>
            </a:r>
            <a:endParaRPr lang="en-US" dirty="0"/>
          </a:p>
          <a:p>
            <a:pPr marL="342906" lvl="1" indent="-342906"/>
            <a:r>
              <a:rPr lang="en-US" sz="1800" dirty="0"/>
              <a:t>Hub and Spoke scenario</a:t>
            </a:r>
          </a:p>
          <a:p>
            <a:pPr marL="0" lvl="1" indent="0">
              <a:buNone/>
            </a:pPr>
            <a:r>
              <a:rPr lang="en-US" sz="1800" dirty="0"/>
              <a:t>	Uber</a:t>
            </a:r>
          </a:p>
          <a:p>
            <a:pPr marL="342906" lvl="1" indent="-342906"/>
            <a:r>
              <a:rPr lang="en-US" sz="1800" dirty="0"/>
              <a:t>Tacit Collusion on steroids: the predictable agent</a:t>
            </a:r>
          </a:p>
          <a:p>
            <a:pPr marL="342906" lvl="1" indent="-342906"/>
            <a:r>
              <a:rPr lang="en-US" sz="1800" dirty="0"/>
              <a:t>Digital Eye</a:t>
            </a:r>
          </a:p>
        </p:txBody>
      </p:sp>
      <p:pic>
        <p:nvPicPr>
          <p:cNvPr id="8" name="Content Placeholder 7" descr="Diagram, schematic&#10;&#10;Description automatically generated">
            <a:extLst>
              <a:ext uri="{FF2B5EF4-FFF2-40B4-BE49-F238E27FC236}">
                <a16:creationId xmlns:a16="http://schemas.microsoft.com/office/drawing/2014/main" id="{07443932-D0FA-DAA4-29FA-AE9B2C003E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3295" y="2055813"/>
            <a:ext cx="2755835" cy="4200525"/>
          </a:xfrm>
        </p:spPr>
      </p:pic>
      <p:sp>
        <p:nvSpPr>
          <p:cNvPr id="4" name="Slide Number Placeholder 3">
            <a:extLst>
              <a:ext uri="{FF2B5EF4-FFF2-40B4-BE49-F238E27FC236}">
                <a16:creationId xmlns:a16="http://schemas.microsoft.com/office/drawing/2014/main" id="{DE6F3CF2-91FD-2B6A-F470-5D3F79AC274B}"/>
              </a:ext>
            </a:extLst>
          </p:cNvPr>
          <p:cNvSpPr>
            <a:spLocks noGrp="1"/>
          </p:cNvSpPr>
          <p:nvPr>
            <p:ph type="sldNum" sz="quarter" idx="12"/>
          </p:nvPr>
        </p:nvSpPr>
        <p:spPr/>
        <p:txBody>
          <a:bodyPr/>
          <a:lstStyle/>
          <a:p>
            <a:pPr>
              <a:defRPr/>
            </a:pPr>
            <a:fld id="{C0B8205E-D760-274E-ABF0-20625064C15C}" type="slidenum">
              <a:rPr lang="en-GB" smtClean="0"/>
              <a:pPr>
                <a:defRPr/>
              </a:pPr>
              <a:t>8</a:t>
            </a:fld>
            <a:endParaRPr lang="en-GB"/>
          </a:p>
        </p:txBody>
      </p:sp>
    </p:spTree>
    <p:extLst>
      <p:ext uri="{BB962C8B-B14F-4D97-AF65-F5344CB8AC3E}">
        <p14:creationId xmlns:p14="http://schemas.microsoft.com/office/powerpoint/2010/main" val="220035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2039-E329-D636-1B57-F13E0E730DCB}"/>
              </a:ext>
            </a:extLst>
          </p:cNvPr>
          <p:cNvSpPr>
            <a:spLocks noGrp="1"/>
          </p:cNvSpPr>
          <p:nvPr>
            <p:ph type="title"/>
          </p:nvPr>
        </p:nvSpPr>
        <p:spPr/>
        <p:txBody>
          <a:bodyPr/>
          <a:lstStyle/>
          <a:p>
            <a:br>
              <a:rPr lang="en-US" dirty="0"/>
            </a:br>
            <a:r>
              <a:rPr lang="en-US" dirty="0"/>
              <a:t>Rise of e-commerce</a:t>
            </a:r>
          </a:p>
        </p:txBody>
      </p:sp>
      <p:sp>
        <p:nvSpPr>
          <p:cNvPr id="3" name="Content Placeholder 2">
            <a:extLst>
              <a:ext uri="{FF2B5EF4-FFF2-40B4-BE49-F238E27FC236}">
                <a16:creationId xmlns:a16="http://schemas.microsoft.com/office/drawing/2014/main" id="{A39DECB7-DA70-5F32-6177-AE2B1A15679D}"/>
              </a:ext>
            </a:extLst>
          </p:cNvPr>
          <p:cNvSpPr>
            <a:spLocks noGrp="1"/>
          </p:cNvSpPr>
          <p:nvPr>
            <p:ph idx="1"/>
          </p:nvPr>
        </p:nvSpPr>
        <p:spPr>
          <a:xfrm>
            <a:off x="827700" y="2052925"/>
            <a:ext cx="7567544" cy="4195481"/>
          </a:xfrm>
        </p:spPr>
        <p:txBody>
          <a:bodyPr>
            <a:normAutofit/>
          </a:bodyPr>
          <a:lstStyle/>
          <a:p>
            <a:r>
              <a:rPr lang="en-US" dirty="0"/>
              <a:t>New Business Models</a:t>
            </a:r>
          </a:p>
          <a:p>
            <a:pPr lvl="1"/>
            <a:r>
              <a:rPr lang="en-US" dirty="0"/>
              <a:t>the rise of online platforms/ marketplaces</a:t>
            </a:r>
          </a:p>
          <a:p>
            <a:pPr lvl="1"/>
            <a:r>
              <a:rPr lang="en-US" dirty="0"/>
              <a:t>PCW</a:t>
            </a:r>
          </a:p>
          <a:p>
            <a:r>
              <a:rPr lang="en-US" dirty="0"/>
              <a:t>New business conduct</a:t>
            </a:r>
          </a:p>
          <a:p>
            <a:r>
              <a:rPr lang="en-US" dirty="0"/>
              <a:t>In light of the above, previous VBER [Regulation 2010/330] (VBER) was deemed outdated</a:t>
            </a:r>
          </a:p>
          <a:p>
            <a:r>
              <a:rPr lang="en-US" dirty="0"/>
              <a:t>New VBER [Regulation 2022/720] and its accompanying Vertical Guidelines </a:t>
            </a:r>
          </a:p>
          <a:p>
            <a:endParaRPr lang="en-US" dirty="0"/>
          </a:p>
        </p:txBody>
      </p:sp>
      <p:sp>
        <p:nvSpPr>
          <p:cNvPr id="4" name="Slide Number Placeholder 3">
            <a:extLst>
              <a:ext uri="{FF2B5EF4-FFF2-40B4-BE49-F238E27FC236}">
                <a16:creationId xmlns:a16="http://schemas.microsoft.com/office/drawing/2014/main" id="{5731D4FD-3205-69BD-9768-FD4A45929166}"/>
              </a:ext>
            </a:extLst>
          </p:cNvPr>
          <p:cNvSpPr>
            <a:spLocks noGrp="1"/>
          </p:cNvSpPr>
          <p:nvPr>
            <p:ph type="sldNum" sz="quarter" idx="12"/>
          </p:nvPr>
        </p:nvSpPr>
        <p:spPr/>
        <p:txBody>
          <a:bodyPr/>
          <a:lstStyle/>
          <a:p>
            <a:pPr>
              <a:defRPr/>
            </a:pPr>
            <a:fld id="{C0B8205E-D760-274E-ABF0-20625064C15C}" type="slidenum">
              <a:rPr lang="en-GB" smtClean="0"/>
              <a:pPr>
                <a:defRPr/>
              </a:pPr>
              <a:t>9</a:t>
            </a:fld>
            <a:endParaRPr lang="en-GB"/>
          </a:p>
        </p:txBody>
      </p:sp>
    </p:spTree>
    <p:extLst>
      <p:ext uri="{BB962C8B-B14F-4D97-AF65-F5344CB8AC3E}">
        <p14:creationId xmlns:p14="http://schemas.microsoft.com/office/powerpoint/2010/main" val="39383854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6454</TotalTime>
  <Words>5322</Words>
  <Application>Microsoft Macintosh PowerPoint</Application>
  <PresentationFormat>On-screen Show (4:3)</PresentationFormat>
  <Paragraphs>431</Paragraphs>
  <Slides>77</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ＭＳ Ｐゴシック</vt:lpstr>
      <vt:lpstr>Arial</vt:lpstr>
      <vt:lpstr>Calibri</vt:lpstr>
      <vt:lpstr>Century Gothic</vt:lpstr>
      <vt:lpstr>Georgia</vt:lpstr>
      <vt:lpstr>Lucida Sans Unicode</vt:lpstr>
      <vt:lpstr>Trebuchet MS</vt:lpstr>
      <vt:lpstr>Wingdings</vt:lpstr>
      <vt:lpstr>Wingdings 3</vt:lpstr>
      <vt:lpstr>Ion</vt:lpstr>
      <vt:lpstr>Competition Law in the Digital Era </vt:lpstr>
      <vt:lpstr>SEMINAR 2: ALGORITHMIC COLLUSION – ONLINE DISTRIBUTION</vt:lpstr>
      <vt:lpstr>Outline</vt:lpstr>
      <vt:lpstr>SEMINAR 2: Anticompetitive agreements</vt:lpstr>
      <vt:lpstr>Algorithms and transparency</vt:lpstr>
      <vt:lpstr>Algorithms and digital markets</vt:lpstr>
      <vt:lpstr>Algorithmic Collusion: various scenarios</vt:lpstr>
      <vt:lpstr>Algorithmic Collusion: various scenarios</vt:lpstr>
      <vt:lpstr> Rise of e-commerce</vt:lpstr>
      <vt:lpstr>E-commerce</vt:lpstr>
      <vt:lpstr> New Business Conduct</vt:lpstr>
      <vt:lpstr>Online Sales Bans</vt:lpstr>
      <vt:lpstr>Marketplace Bans</vt:lpstr>
      <vt:lpstr> Parity obligations - MFNs</vt:lpstr>
      <vt:lpstr> Parity obligations - MFNs</vt:lpstr>
      <vt:lpstr> Amazon EU Books</vt:lpstr>
      <vt:lpstr>Amazon E-Books</vt:lpstr>
      <vt:lpstr>SEMINAR 3: ABUSES IN DIGITAL MARKETS</vt:lpstr>
      <vt:lpstr>Outline</vt:lpstr>
      <vt:lpstr>Article 102 TFEU</vt:lpstr>
      <vt:lpstr> Article 102 TFEU</vt:lpstr>
      <vt:lpstr> Dominant position</vt:lpstr>
      <vt:lpstr>Market shares</vt:lpstr>
      <vt:lpstr>Market shares</vt:lpstr>
      <vt:lpstr> Structural criteria</vt:lpstr>
      <vt:lpstr>Abuse</vt:lpstr>
      <vt:lpstr>Abuse</vt:lpstr>
      <vt:lpstr> AEC Principle</vt:lpstr>
      <vt:lpstr>Tying and Bundling</vt:lpstr>
      <vt:lpstr>Tying and Bundling</vt:lpstr>
      <vt:lpstr>Refusal to supply</vt:lpstr>
      <vt:lpstr>Refusal to supply</vt:lpstr>
      <vt:lpstr>Refusal to supply</vt:lpstr>
      <vt:lpstr>ABUSES IN THE DIGITAL ECONOMY</vt:lpstr>
      <vt:lpstr>Self-preferencing </vt:lpstr>
      <vt:lpstr>Google Search: substantive fairness?</vt:lpstr>
      <vt:lpstr> Google Shopping</vt:lpstr>
      <vt:lpstr>Google Shopping (GC)</vt:lpstr>
      <vt:lpstr>Google Shopping (GC)</vt:lpstr>
      <vt:lpstr>Google Shopping (GC)</vt:lpstr>
      <vt:lpstr>Google Shopping (GC)</vt:lpstr>
      <vt:lpstr> Case C-48/22 P Google </vt:lpstr>
      <vt:lpstr> Case C-48/22 P Google </vt:lpstr>
      <vt:lpstr> Case C-48/22 P Google </vt:lpstr>
      <vt:lpstr>PowerPoint Presentation</vt:lpstr>
      <vt:lpstr>PowerPoint Presentation</vt:lpstr>
      <vt:lpstr>PowerPoint Presentation</vt:lpstr>
      <vt:lpstr>PowerPoint Presentation</vt:lpstr>
      <vt:lpstr>Access practices</vt:lpstr>
      <vt:lpstr>PowerPoint Presentation</vt:lpstr>
      <vt:lpstr>Google Android</vt:lpstr>
      <vt:lpstr>Google Android</vt:lpstr>
      <vt:lpstr>Google Android</vt:lpstr>
      <vt:lpstr>Google Android</vt:lpstr>
      <vt:lpstr>Google Android: capability to restrict competition</vt:lpstr>
      <vt:lpstr>Google Android: capability to restrict competition</vt:lpstr>
      <vt:lpstr>Google Android: capability to restrict competition</vt:lpstr>
      <vt:lpstr>Google Android (GC)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 Platforms (Online classified ads)</vt:lpstr>
      <vt:lpstr>Meta tying case</vt:lpstr>
      <vt:lpstr> Data related practices</vt:lpstr>
      <vt:lpstr>CMA Online Platforms and Digital Advertising Market Study</vt:lpstr>
      <vt:lpstr>German Facebook Case</vt:lpstr>
      <vt:lpstr>German Facebook Case</vt:lpstr>
      <vt:lpstr>German Facebook Case</vt:lpstr>
      <vt:lpstr>German Facebook Case</vt:lpstr>
      <vt:lpstr>German Facebook Case</vt:lpstr>
      <vt:lpstr>German Facebook Case</vt:lpstr>
      <vt:lpstr>German Facebook Case</vt:lpstr>
    </vt:vector>
  </TitlesOfParts>
  <Company>FML, UniS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Law</dc:title>
  <dc:creator>Amanda Cleary</dc:creator>
  <cp:lastModifiedBy>Maria Ioannidou</cp:lastModifiedBy>
  <cp:revision>283</cp:revision>
  <cp:lastPrinted>2014-09-30T12:29:31Z</cp:lastPrinted>
  <dcterms:created xsi:type="dcterms:W3CDTF">2013-03-16T15:58:59Z</dcterms:created>
  <dcterms:modified xsi:type="dcterms:W3CDTF">2024-11-22T10:58:53Z</dcterms:modified>
</cp:coreProperties>
</file>