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313" r:id="rId3"/>
    <p:sldId id="309" r:id="rId4"/>
    <p:sldId id="311" r:id="rId5"/>
    <p:sldId id="304" r:id="rId6"/>
    <p:sldId id="285" r:id="rId7"/>
    <p:sldId id="289" r:id="rId8"/>
    <p:sldId id="312" r:id="rId9"/>
    <p:sldId id="305" r:id="rId10"/>
    <p:sldId id="299" r:id="rId11"/>
    <p:sldId id="277" r:id="rId12"/>
    <p:sldId id="279" r:id="rId13"/>
    <p:sldId id="281" r:id="rId14"/>
    <p:sldId id="278" r:id="rId15"/>
    <p:sldId id="258" r:id="rId16"/>
    <p:sldId id="25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90"/>
  </p:normalViewPr>
  <p:slideViewPr>
    <p:cSldViewPr snapToGrid="0">
      <p:cViewPr varScale="1">
        <p:scale>
          <a:sx n="109" d="100"/>
          <a:sy n="109" d="100"/>
        </p:scale>
        <p:origin x="5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D4A92-9651-F641-A5E1-19FA7A5F9EAA}" type="datetimeFigureOut">
              <a:rPr lang="en-US" smtClean="0"/>
              <a:t>2/12/24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69EF28-8432-9F4A-B50F-59B7186FED09}" type="slidenum">
              <a:rPr lang="en-US" smtClean="0"/>
              <a:t>‹#›</a:t>
            </a:fld>
            <a:endParaRPr lang="en-US"/>
          </a:p>
        </p:txBody>
      </p:sp>
    </p:spTree>
    <p:extLst>
      <p:ext uri="{BB962C8B-B14F-4D97-AF65-F5344CB8AC3E}">
        <p14:creationId xmlns:p14="http://schemas.microsoft.com/office/powerpoint/2010/main" val="396517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E5281F-53C9-2E4C-AFCB-401C8B3CE4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4595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1AA64-A3AC-AE85-FBBD-7CCED7D43A5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E7887AD-1825-413E-88F7-5C30DECBA3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11F80A3-8408-F4D3-FDD7-70A549B44587}"/>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C7CCDE2F-16AC-C5AB-8533-10F45EFB35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43981-3666-49B5-821F-C8D23B9B7F6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11786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3A4CF-CD11-8E62-D9B1-329344360A2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E16050A-57A6-B9AB-2349-C265BD801AA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68E6415-3B3C-6886-BB8F-AE0C5604DFFF}"/>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7B3FBB62-FA93-73EE-5FB0-BCC428F7C7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826E0-FD0A-FFFE-57DA-6B33C20D970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86229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2F4CA5-3001-DC86-9053-83259C1F31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642FF33-A254-E4F0-BC9A-CC67C81DE4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59773C-3026-22AC-5746-1F3BE8724E38}"/>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E4CE1857-B064-A183-05CF-DE7A71D35D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F2631-1BC5-19BE-ABE9-A720CDE9175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6798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1EB3-AE33-30F7-AB5C-599D08EA76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6432719-A770-DE61-46FE-0D398A54FC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B731838-BEC1-A318-4C0C-9732F383C48D}"/>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FD72CC89-0567-8157-888A-5F0F906686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958B96-3F53-B7B6-780E-06FD35D09FF8}"/>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27050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8C5A7-7774-04A5-846E-87DDB5E11A6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03FB255-486D-6CF8-4CF1-CA4549F4AD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2DD56F1-B863-5640-58DB-DCE5BED57937}"/>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BCBF7CA1-8EAB-66B5-1634-3C885212F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A9B51D-A223-AF4D-5C64-1F5D7915011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230255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08CDD-E9F2-178C-D37B-1D0EF54C66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DA9B6DA-79BA-93E0-BED8-81908B0A18C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EB70D5A-2ED1-0486-59DB-7E8104BC0F6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322258C-86F8-C2E5-51B9-2C8B85DCCCE5}"/>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6" name="Footer Placeholder 5">
            <a:extLst>
              <a:ext uri="{FF2B5EF4-FFF2-40B4-BE49-F238E27FC236}">
                <a16:creationId xmlns:a16="http://schemas.microsoft.com/office/drawing/2014/main" id="{E80FA557-A28D-E22E-A9A6-4EB02B02AB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B0780-A618-41B0-2032-9697B24E8535}"/>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466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BA133-7424-CB3A-D225-6F9024C0724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181CBE3-B777-6554-03E9-D2A8E2DAC5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AF6BB9C-21C1-602A-3BEA-583FB1B9231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468356A-02CF-820B-2CB5-701443B2CC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0DB5E0D-D780-0DE7-3F6A-AF252456E71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B493FE9-8B50-83EF-8BE3-A9FEDEE97F84}"/>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8" name="Footer Placeholder 7">
            <a:extLst>
              <a:ext uri="{FF2B5EF4-FFF2-40B4-BE49-F238E27FC236}">
                <a16:creationId xmlns:a16="http://schemas.microsoft.com/office/drawing/2014/main" id="{84441284-DCAA-12A8-40BF-DF9175A866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32C987-E8CE-9ADD-FE33-84D8188BB883}"/>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377574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FE1DE-0613-58E6-ED87-01AC7D1DF11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87D78DE-CD6F-C496-F3E3-C9B56C78A21C}"/>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4" name="Footer Placeholder 3">
            <a:extLst>
              <a:ext uri="{FF2B5EF4-FFF2-40B4-BE49-F238E27FC236}">
                <a16:creationId xmlns:a16="http://schemas.microsoft.com/office/drawing/2014/main" id="{278FEDC7-64B7-CED2-EB90-68E8D2874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E5BA63-27BE-DA1F-9709-56AD669D9494}"/>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1271474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26B888-FB9C-47F4-7B24-404662545D1E}"/>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3" name="Footer Placeholder 2">
            <a:extLst>
              <a:ext uri="{FF2B5EF4-FFF2-40B4-BE49-F238E27FC236}">
                <a16:creationId xmlns:a16="http://schemas.microsoft.com/office/drawing/2014/main" id="{A918206A-F8C9-A818-0FDA-7958FB8C97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1D8C7D-9E2C-05A5-44CB-D27FCBC9C2C7}"/>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37139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FEC58-8B93-99FF-AE76-59C6707A5C3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EB73C1C-CA6B-80EF-132F-1D0E39E657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DECBE21-BCCA-FCA3-F503-C5FC9B3BD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25FE75-A2F2-B2A2-06FA-11F1C69049A0}"/>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6" name="Footer Placeholder 5">
            <a:extLst>
              <a:ext uri="{FF2B5EF4-FFF2-40B4-BE49-F238E27FC236}">
                <a16:creationId xmlns:a16="http://schemas.microsoft.com/office/drawing/2014/main" id="{B66681FC-B458-1A29-80AD-E1C0A979F9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33637B-5058-0F3F-3385-07BE1CEDA84E}"/>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2387010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28EE0-4938-AC3E-CC16-BFA73B4FB8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A4339D9-ADEE-61B3-0E34-E3B5DE1907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58C440-3B48-EE67-BB35-4C85667AD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957A58A-97B8-53E1-D6DF-D69E1A1C93A7}"/>
              </a:ext>
            </a:extLst>
          </p:cNvPr>
          <p:cNvSpPr>
            <a:spLocks noGrp="1"/>
          </p:cNvSpPr>
          <p:nvPr>
            <p:ph type="dt" sz="half" idx="10"/>
          </p:nvPr>
        </p:nvSpPr>
        <p:spPr/>
        <p:txBody>
          <a:bodyPr/>
          <a:lstStyle/>
          <a:p>
            <a:fld id="{0688576D-4806-F94B-982C-30DE792BBBCB}" type="datetimeFigureOut">
              <a:rPr lang="en-US" smtClean="0"/>
              <a:t>2/12/24</a:t>
            </a:fld>
            <a:endParaRPr lang="en-US"/>
          </a:p>
        </p:txBody>
      </p:sp>
      <p:sp>
        <p:nvSpPr>
          <p:cNvPr id="6" name="Footer Placeholder 5">
            <a:extLst>
              <a:ext uri="{FF2B5EF4-FFF2-40B4-BE49-F238E27FC236}">
                <a16:creationId xmlns:a16="http://schemas.microsoft.com/office/drawing/2014/main" id="{3FF188EA-8281-2FB8-D332-1CA0C86839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0E4031-2A21-68E5-01A1-666225D9FF09}"/>
              </a:ext>
            </a:extLst>
          </p:cNvPr>
          <p:cNvSpPr>
            <a:spLocks noGrp="1"/>
          </p:cNvSpPr>
          <p:nvPr>
            <p:ph type="sldNum" sz="quarter" idx="12"/>
          </p:nvPr>
        </p:nvSpPr>
        <p:spPr/>
        <p:txBody>
          <a:bodyPr/>
          <a:lstStyle/>
          <a:p>
            <a:fld id="{213C107C-DE07-EF4E-AB50-BFE1E5EDF41B}" type="slidenum">
              <a:rPr lang="en-US" smtClean="0"/>
              <a:t>‹#›</a:t>
            </a:fld>
            <a:endParaRPr lang="en-US"/>
          </a:p>
        </p:txBody>
      </p:sp>
    </p:spTree>
    <p:extLst>
      <p:ext uri="{BB962C8B-B14F-4D97-AF65-F5344CB8AC3E}">
        <p14:creationId xmlns:p14="http://schemas.microsoft.com/office/powerpoint/2010/main" val="336089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BC5AB9-AE51-4DD3-A188-4B6F6177B1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A118523-B033-B382-D9EB-0165FD336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63A5E0B-47C7-DE18-79A3-5606CD4C36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576D-4806-F94B-982C-30DE792BBBCB}" type="datetimeFigureOut">
              <a:rPr lang="en-US" smtClean="0"/>
              <a:t>2/12/24</a:t>
            </a:fld>
            <a:endParaRPr lang="en-US"/>
          </a:p>
        </p:txBody>
      </p:sp>
      <p:sp>
        <p:nvSpPr>
          <p:cNvPr id="5" name="Footer Placeholder 4">
            <a:extLst>
              <a:ext uri="{FF2B5EF4-FFF2-40B4-BE49-F238E27FC236}">
                <a16:creationId xmlns:a16="http://schemas.microsoft.com/office/drawing/2014/main" id="{3453129E-D3C4-54A4-2104-529029B0D9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739CE7-E035-05B6-5DFF-C7650E31E3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C107C-DE07-EF4E-AB50-BFE1E5EDF41B}" type="slidenum">
              <a:rPr lang="en-US" smtClean="0"/>
              <a:t>‹#›</a:t>
            </a:fld>
            <a:endParaRPr lang="en-US"/>
          </a:p>
        </p:txBody>
      </p:sp>
    </p:spTree>
    <p:extLst>
      <p:ext uri="{BB962C8B-B14F-4D97-AF65-F5344CB8AC3E}">
        <p14:creationId xmlns:p14="http://schemas.microsoft.com/office/powerpoint/2010/main" val="13533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qmplus.qmul.ac.uk/mod/resource/view.php?id=1534253" TargetMode="External"/><Relationship Id="rId2" Type="http://schemas.openxmlformats.org/officeDocument/2006/relationships/hyperlink" Target="https://qmplus.qmul.ac.uk/mod/resource/view.php?id=1526386"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oi.org/10.1177/136346071143209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1030">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ay rights activists in New Delhi, India">
            <a:extLst>
              <a:ext uri="{FF2B5EF4-FFF2-40B4-BE49-F238E27FC236}">
                <a16:creationId xmlns:a16="http://schemas.microsoft.com/office/drawing/2014/main" id="{15F95599-9836-3D7F-2D91-5CBCA2BECC4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6249"/>
          <a:stretch/>
        </p:blipFill>
        <p:spPr bwMode="auto">
          <a:xfrm>
            <a:off x="-3047" y="10"/>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3" name="Rectangle 1032">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F662F7-5A49-A911-ACCC-76FB69E1ADAE}"/>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en-US" sz="5200">
                <a:solidFill>
                  <a:srgbClr val="FFFFFF"/>
                </a:solidFill>
              </a:rPr>
              <a:t>BUTLER AND SEDGWICK</a:t>
            </a:r>
          </a:p>
        </p:txBody>
      </p:sp>
      <p:sp>
        <p:nvSpPr>
          <p:cNvPr id="3" name="Subtitle 2">
            <a:extLst>
              <a:ext uri="{FF2B5EF4-FFF2-40B4-BE49-F238E27FC236}">
                <a16:creationId xmlns:a16="http://schemas.microsoft.com/office/drawing/2014/main" id="{C391DF9A-8F96-64B7-0024-97DA5FB1ED90}"/>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en-US">
                <a:solidFill>
                  <a:srgbClr val="FFFFFF"/>
                </a:solidFill>
              </a:rPr>
              <a:t>Towards ‘Queer’ and Queer Activism</a:t>
            </a:r>
          </a:p>
          <a:p>
            <a:endParaRPr lang="en-US">
              <a:solidFill>
                <a:srgbClr val="FFFFFF"/>
              </a:solidFill>
            </a:endParaRPr>
          </a:p>
        </p:txBody>
      </p:sp>
    </p:spTree>
    <p:extLst>
      <p:ext uri="{BB962C8B-B14F-4D97-AF65-F5344CB8AC3E}">
        <p14:creationId xmlns:p14="http://schemas.microsoft.com/office/powerpoint/2010/main" val="454147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78" name="Straight Connector 72">
            <a:extLst>
              <a:ext uri="{FF2B5EF4-FFF2-40B4-BE49-F238E27FC236}">
                <a16:creationId xmlns:a16="http://schemas.microsoft.com/office/drawing/2014/main" id="{99AE2756-0FC4-4155-83E7-58AAAB63E7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5689"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sp>
        <p:nvSpPr>
          <p:cNvPr id="3079" name="Rectangle 74">
            <a:extLst>
              <a:ext uri="{FF2B5EF4-FFF2-40B4-BE49-F238E27FC236}">
                <a16:creationId xmlns:a16="http://schemas.microsoft.com/office/drawing/2014/main" id="{247AB924-1B87-43FC-B7C7-B112D5C51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92961528-7348-0540-8689-6F9E59B79DA8}"/>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dirty="0">
                <a:solidFill>
                  <a:srgbClr val="FFFFFF"/>
                </a:solidFill>
              </a:rPr>
              <a:t>Eve </a:t>
            </a:r>
            <a:r>
              <a:rPr lang="en-US" sz="5400" dirty="0" err="1">
                <a:solidFill>
                  <a:srgbClr val="FFFFFF"/>
                </a:solidFill>
              </a:rPr>
              <a:t>Kosofsky</a:t>
            </a:r>
            <a:r>
              <a:rPr lang="en-US" sz="5400" dirty="0">
                <a:solidFill>
                  <a:srgbClr val="FFFFFF"/>
                </a:solidFill>
              </a:rPr>
              <a:t> Sedgwick: 1950 - 2009</a:t>
            </a:r>
          </a:p>
        </p:txBody>
      </p:sp>
      <p:pic>
        <p:nvPicPr>
          <p:cNvPr id="4" name="Picture 2" descr="Emily Apter on Eve Kosofsky Sedgwick - Artforum International">
            <a:extLst>
              <a:ext uri="{FF2B5EF4-FFF2-40B4-BE49-F238E27FC236}">
                <a16:creationId xmlns:a16="http://schemas.microsoft.com/office/drawing/2014/main" id="{14B6EEDE-33CC-7448-982B-E7F9956F808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666" y="307731"/>
            <a:ext cx="2778357" cy="3997637"/>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endencies by Eve Kosofsky Sedgwick">
            <a:extLst>
              <a:ext uri="{FF2B5EF4-FFF2-40B4-BE49-F238E27FC236}">
                <a16:creationId xmlns:a16="http://schemas.microsoft.com/office/drawing/2014/main" id="{B9FCD23D-4A84-F14E-97E4-B6C16010F72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385729" y="589887"/>
            <a:ext cx="3433324" cy="3433324"/>
          </a:xfrm>
          <a:prstGeom prst="rect">
            <a:avLst/>
          </a:prstGeom>
          <a:noFill/>
          <a:extLst>
            <a:ext uri="{909E8E84-426E-40DD-AFC4-6F175D3DCCD1}">
              <a14:hiddenFill xmlns:a14="http://schemas.microsoft.com/office/drawing/2010/main">
                <a:solidFill>
                  <a:srgbClr val="FFFFFF"/>
                </a:solidFill>
              </a14:hiddenFill>
            </a:ext>
          </a:extLst>
        </p:spPr>
      </p:pic>
      <p:cxnSp>
        <p:nvCxnSpPr>
          <p:cNvPr id="3080" name="Straight Connector 76">
            <a:extLst>
              <a:ext uri="{FF2B5EF4-FFF2-40B4-BE49-F238E27FC236}">
                <a16:creationId xmlns:a16="http://schemas.microsoft.com/office/drawing/2014/main" id="{818DC98F-4057-4645-B948-F604F39A9C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53400" y="477749"/>
            <a:ext cx="0" cy="365760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pic>
        <p:nvPicPr>
          <p:cNvPr id="3074" name="Picture 2" descr="Amazon.fr - Epistemology of the Closet - Sedgwick, Eve Kosofsky - Livres">
            <a:extLst>
              <a:ext uri="{FF2B5EF4-FFF2-40B4-BE49-F238E27FC236}">
                <a16:creationId xmlns:a16="http://schemas.microsoft.com/office/drawing/2014/main" id="{779FB288-8545-F643-9C4D-809EF4255BD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42463" y="330045"/>
            <a:ext cx="2638440" cy="3997637"/>
          </a:xfrm>
          <a:prstGeom prst="rect">
            <a:avLst/>
          </a:prstGeom>
          <a:noFill/>
          <a:extLst>
            <a:ext uri="{909E8E84-426E-40DD-AFC4-6F175D3DCCD1}">
              <a14:hiddenFill xmlns:a14="http://schemas.microsoft.com/office/drawing/2010/main">
                <a:solidFill>
                  <a:srgbClr val="FFFFFF"/>
                </a:solidFill>
              </a14:hiddenFill>
            </a:ext>
          </a:extLst>
        </p:spPr>
      </p:pic>
      <p:cxnSp>
        <p:nvCxnSpPr>
          <p:cNvPr id="3081" name="Straight Connector 78">
            <a:extLst>
              <a:ext uri="{FF2B5EF4-FFF2-40B4-BE49-F238E27FC236}">
                <a16:creationId xmlns:a16="http://schemas.microsoft.com/office/drawing/2014/main" id="{DAD2B705-4A9B-408D-AA80-4F41045E09D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723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D53928F-5372-8141-95E1-67A14744E3F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dirty="0">
                <a:solidFill>
                  <a:srgbClr val="FFFFFF"/>
                </a:solidFill>
                <a:latin typeface="+mj-lt"/>
                <a:ea typeface="+mj-ea"/>
                <a:cs typeface="+mj-cs"/>
              </a:rPr>
              <a:t>Eve </a:t>
            </a:r>
            <a:r>
              <a:rPr lang="en-US" sz="2800" kern="1200" dirty="0" err="1">
                <a:solidFill>
                  <a:srgbClr val="FFFFFF"/>
                </a:solidFill>
                <a:latin typeface="+mj-lt"/>
                <a:ea typeface="+mj-ea"/>
                <a:cs typeface="+mj-cs"/>
              </a:rPr>
              <a:t>Kofosky</a:t>
            </a:r>
            <a:r>
              <a:rPr lang="en-US" sz="2800" kern="1200" dirty="0">
                <a:solidFill>
                  <a:srgbClr val="FFFFFF"/>
                </a:solidFill>
                <a:latin typeface="+mj-lt"/>
                <a:ea typeface="+mj-ea"/>
                <a:cs typeface="+mj-cs"/>
              </a:rPr>
              <a:t> Sedgwick: </a:t>
            </a:r>
            <a:br>
              <a:rPr lang="en-US" sz="2800" kern="1200" dirty="0">
                <a:solidFill>
                  <a:srgbClr val="FFFFFF"/>
                </a:solidFill>
                <a:latin typeface="+mj-lt"/>
                <a:ea typeface="+mj-ea"/>
                <a:cs typeface="+mj-cs"/>
              </a:rPr>
            </a:br>
            <a:r>
              <a:rPr lang="en-US" sz="2800" kern="1200" dirty="0">
                <a:solidFill>
                  <a:srgbClr val="FFFFFF"/>
                </a:solidFill>
                <a:latin typeface="+mj-lt"/>
                <a:ea typeface="+mj-ea"/>
                <a:cs typeface="+mj-cs"/>
              </a:rPr>
              <a:t>Queer as disarticulation / disidentification (1993: 5)</a:t>
            </a:r>
          </a:p>
        </p:txBody>
      </p:sp>
      <p:pic>
        <p:nvPicPr>
          <p:cNvPr id="4" name="Picture 3" descr="Text, letter&#10;&#10;Description automatically generated">
            <a:extLst>
              <a:ext uri="{FF2B5EF4-FFF2-40B4-BE49-F238E27FC236}">
                <a16:creationId xmlns:a16="http://schemas.microsoft.com/office/drawing/2014/main" id="{97E9DD6A-04F1-E84A-B4F1-A07F8B165C08}"/>
              </a:ext>
            </a:extLst>
          </p:cNvPr>
          <p:cNvPicPr>
            <a:picLocks noChangeAspect="1"/>
          </p:cNvPicPr>
          <p:nvPr/>
        </p:nvPicPr>
        <p:blipFill>
          <a:blip r:embed="rId2"/>
          <a:stretch>
            <a:fillRect/>
          </a:stretch>
        </p:blipFill>
        <p:spPr>
          <a:xfrm>
            <a:off x="4777316" y="935928"/>
            <a:ext cx="6780700" cy="4983814"/>
          </a:xfrm>
          <a:prstGeom prst="rect">
            <a:avLst/>
          </a:prstGeom>
        </p:spPr>
      </p:pic>
    </p:spTree>
    <p:extLst>
      <p:ext uri="{BB962C8B-B14F-4D97-AF65-F5344CB8AC3E}">
        <p14:creationId xmlns:p14="http://schemas.microsoft.com/office/powerpoint/2010/main" val="3723000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59D33-3395-1840-8612-BC998D407ECD}"/>
              </a:ext>
            </a:extLst>
          </p:cNvPr>
          <p:cNvSpPr>
            <a:spLocks noGrp="1"/>
          </p:cNvSpPr>
          <p:nvPr>
            <p:ph type="title"/>
          </p:nvPr>
        </p:nvSpPr>
        <p:spPr/>
        <p:txBody>
          <a:bodyPr/>
          <a:lstStyle/>
          <a:p>
            <a:r>
              <a:rPr lang="en-US" dirty="0"/>
              <a:t>Sedgwick: Resisting the ‘unanimity’ of family (1993: 6)</a:t>
            </a:r>
          </a:p>
        </p:txBody>
      </p:sp>
      <p:sp>
        <p:nvSpPr>
          <p:cNvPr id="3" name="Content Placeholder 2">
            <a:extLst>
              <a:ext uri="{FF2B5EF4-FFF2-40B4-BE49-F238E27FC236}">
                <a16:creationId xmlns:a16="http://schemas.microsoft.com/office/drawing/2014/main" id="{FF2CFCE4-D0BA-4F4F-B5D0-0EEAB114F83D}"/>
              </a:ext>
            </a:extLst>
          </p:cNvPr>
          <p:cNvSpPr>
            <a:spLocks noGrp="1"/>
          </p:cNvSpPr>
          <p:nvPr>
            <p:ph idx="1"/>
          </p:nvPr>
        </p:nvSpPr>
        <p:spPr/>
        <p:txBody>
          <a:bodyPr>
            <a:normAutofit/>
          </a:bodyPr>
          <a:lstStyle/>
          <a:p>
            <a:pPr marL="0" indent="0">
              <a:buNone/>
            </a:pPr>
            <a:r>
              <a:rPr lang="en-GB" dirty="0"/>
              <a:t>Looking at my own life, I see that— probably like most people—I have valued and pursued these various elements of family identity to quite differing degrees (e.g., no use at all for worship, much need of companionship). But what’s been consistent in this particular life is an interest in not letting very many of these dimensions line up directly with each other at one time. I see it’s been a ruling intuition for me that the most productive strategy (intellectually, emotionally) might be, whenever possible, to disarticulate them one from another, to disengage them—the bonds of blood, of law, of habitation, of privacy, of companionship and succour— from the lockstep of their unanimity in the system called “family.”</a:t>
            </a:r>
          </a:p>
          <a:p>
            <a:endParaRPr lang="en-GB" dirty="0"/>
          </a:p>
          <a:p>
            <a:pPr marL="0" indent="0">
              <a:buNone/>
            </a:pPr>
            <a:endParaRPr lang="en-US" dirty="0"/>
          </a:p>
        </p:txBody>
      </p:sp>
    </p:spTree>
    <p:extLst>
      <p:ext uri="{BB962C8B-B14F-4D97-AF65-F5344CB8AC3E}">
        <p14:creationId xmlns:p14="http://schemas.microsoft.com/office/powerpoint/2010/main" val="813934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CD4942-D922-564F-89DD-EC2F448DD3D7}"/>
              </a:ext>
            </a:extLst>
          </p:cNvPr>
          <p:cNvSpPr>
            <a:spLocks noGrp="1"/>
          </p:cNvSpPr>
          <p:nvPr>
            <p:ph idx="1"/>
          </p:nvPr>
        </p:nvSpPr>
        <p:spPr/>
        <p:txBody>
          <a:bodyPr>
            <a:normAutofit fontScale="70000" lnSpcReduction="20000"/>
          </a:bodyPr>
          <a:lstStyle/>
          <a:p>
            <a:pPr marL="0" indent="0">
              <a:buNone/>
            </a:pPr>
            <a:r>
              <a:rPr lang="en-US" dirty="0"/>
              <a:t>Think of all the elements that are condensed in the notion of sexual identity, something that the common sense of our time presents as a unitary category. Yet, exerting any pressure at all on ‘sexual identity’ you see that its elements include</a:t>
            </a:r>
          </a:p>
          <a:p>
            <a:pPr marL="457200" lvl="1" indent="0">
              <a:buNone/>
            </a:pPr>
            <a:r>
              <a:rPr lang="en-US" dirty="0"/>
              <a:t>Your biological (chromosomal) sex, male or female</a:t>
            </a:r>
          </a:p>
          <a:p>
            <a:pPr marL="457200" lvl="1" indent="0">
              <a:buNone/>
            </a:pPr>
            <a:r>
              <a:rPr lang="en-US" dirty="0"/>
              <a:t>Your self-perceive gender assignment, male or female (supposed to be the same as your biological sex)</a:t>
            </a:r>
          </a:p>
          <a:p>
            <a:pPr marL="457200" lvl="1" indent="0">
              <a:buNone/>
            </a:pPr>
            <a:r>
              <a:rPr lang="en-US" dirty="0"/>
              <a:t>The preponderance of your traits of personality and appearance (masculine or feminine) supposed to correspond to your sex and gender</a:t>
            </a:r>
          </a:p>
          <a:p>
            <a:pPr marL="457200" lvl="1" indent="0">
              <a:buNone/>
            </a:pPr>
            <a:r>
              <a:rPr lang="en-US" dirty="0"/>
              <a:t>The biological sex of your preferred partner</a:t>
            </a:r>
          </a:p>
          <a:p>
            <a:pPr marL="457200" lvl="1" indent="0">
              <a:buNone/>
            </a:pPr>
            <a:r>
              <a:rPr lang="en-US" dirty="0"/>
              <a:t>The gender assignment of your preferred partner</a:t>
            </a:r>
          </a:p>
          <a:p>
            <a:pPr marL="457200" lvl="1" indent="0">
              <a:buNone/>
            </a:pPr>
            <a:r>
              <a:rPr lang="en-US" dirty="0"/>
              <a:t>Your self-perception as gay or straight</a:t>
            </a:r>
          </a:p>
          <a:p>
            <a:pPr marL="457200" lvl="1" indent="0">
              <a:buNone/>
            </a:pPr>
            <a:r>
              <a:rPr lang="en-US" dirty="0"/>
              <a:t>Your preferred partner’s self perception as gay or straight (supposed to be the </a:t>
            </a:r>
            <a:r>
              <a:rPr lang="en-US" dirty="0" err="1"/>
              <a:t>sae</a:t>
            </a:r>
            <a:r>
              <a:rPr lang="en-US" dirty="0"/>
              <a:t> as yours)</a:t>
            </a:r>
          </a:p>
          <a:p>
            <a:pPr marL="457200" lvl="1" indent="0">
              <a:buNone/>
            </a:pPr>
            <a:r>
              <a:rPr lang="en-US" dirty="0"/>
              <a:t>[…] the people from whom you learn about your own gender and sex (supposed to correspond to yourself in both respects)</a:t>
            </a:r>
          </a:p>
          <a:p>
            <a:pPr marL="457200" lvl="1" indent="0">
              <a:buNone/>
            </a:pPr>
            <a:r>
              <a:rPr lang="en-US" dirty="0"/>
              <a:t>Your community of cultural and political identification (supposed to correspond to your own identity)</a:t>
            </a:r>
          </a:p>
          <a:p>
            <a:pPr marL="457200" lvl="1" indent="0">
              <a:buNone/>
            </a:pPr>
            <a:r>
              <a:rPr lang="en-US" dirty="0"/>
              <a:t>[…] what is striking is the number and </a:t>
            </a:r>
            <a:r>
              <a:rPr lang="en-US" dirty="0" err="1"/>
              <a:t>diference</a:t>
            </a:r>
            <a:r>
              <a:rPr lang="en-US" dirty="0"/>
              <a:t> of the dimensions that ‘sexual identity’ is supposed to organize into a seamless and univocal whole</a:t>
            </a:r>
          </a:p>
          <a:p>
            <a:pPr marL="0" indent="0">
              <a:buNone/>
            </a:pPr>
            <a:r>
              <a:rPr lang="en-US" dirty="0"/>
              <a:t>And if it doesn’t?</a:t>
            </a:r>
          </a:p>
          <a:p>
            <a:pPr marL="0" indent="0">
              <a:buNone/>
            </a:pPr>
            <a:endParaRPr lang="en-US" dirty="0"/>
          </a:p>
        </p:txBody>
      </p:sp>
      <p:sp>
        <p:nvSpPr>
          <p:cNvPr id="4" name="Title 1">
            <a:extLst>
              <a:ext uri="{FF2B5EF4-FFF2-40B4-BE49-F238E27FC236}">
                <a16:creationId xmlns:a16="http://schemas.microsoft.com/office/drawing/2014/main" id="{3C76BA1B-1781-3145-A69A-10EE61E14DD6}"/>
              </a:ext>
            </a:extLst>
          </p:cNvPr>
          <p:cNvSpPr>
            <a:spLocks noGrp="1"/>
          </p:cNvSpPr>
          <p:nvPr>
            <p:ph type="title"/>
          </p:nvPr>
        </p:nvSpPr>
        <p:spPr/>
        <p:txBody>
          <a:bodyPr/>
          <a:lstStyle/>
          <a:p>
            <a:r>
              <a:rPr lang="en-US" dirty="0"/>
              <a:t>Sedgwick – the presumptions of identity (1993: 7)</a:t>
            </a:r>
          </a:p>
        </p:txBody>
      </p:sp>
    </p:spTree>
    <p:extLst>
      <p:ext uri="{BB962C8B-B14F-4D97-AF65-F5344CB8AC3E}">
        <p14:creationId xmlns:p14="http://schemas.microsoft.com/office/powerpoint/2010/main" val="359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C0112-5D08-0747-93C5-E7F616867C30}"/>
              </a:ext>
            </a:extLst>
          </p:cNvPr>
          <p:cNvSpPr>
            <a:spLocks noGrp="1"/>
          </p:cNvSpPr>
          <p:nvPr>
            <p:ph type="title"/>
          </p:nvPr>
        </p:nvSpPr>
        <p:spPr/>
        <p:txBody>
          <a:bodyPr/>
          <a:lstStyle/>
          <a:p>
            <a:r>
              <a:rPr lang="en-US" dirty="0"/>
              <a:t>So what is queer?</a:t>
            </a:r>
          </a:p>
        </p:txBody>
      </p:sp>
      <p:sp>
        <p:nvSpPr>
          <p:cNvPr id="3" name="Content Placeholder 2">
            <a:extLst>
              <a:ext uri="{FF2B5EF4-FFF2-40B4-BE49-F238E27FC236}">
                <a16:creationId xmlns:a16="http://schemas.microsoft.com/office/drawing/2014/main" id="{058AF331-5588-A747-AD58-E17B1F6A4BA2}"/>
              </a:ext>
            </a:extLst>
          </p:cNvPr>
          <p:cNvSpPr>
            <a:spLocks noGrp="1"/>
          </p:cNvSpPr>
          <p:nvPr>
            <p:ph idx="1"/>
          </p:nvPr>
        </p:nvSpPr>
        <p:spPr/>
        <p:txBody>
          <a:bodyPr>
            <a:normAutofit fontScale="92500" lnSpcReduction="10000"/>
          </a:bodyPr>
          <a:lstStyle/>
          <a:p>
            <a:pPr marL="0" indent="0">
              <a:buNone/>
            </a:pPr>
            <a:r>
              <a:rPr lang="en-GB" dirty="0"/>
              <a:t>That’s one of the things that “queer” can refer to: </a:t>
            </a:r>
            <a:r>
              <a:rPr lang="en-GB" b="1" dirty="0"/>
              <a:t>the open mesh of possibilities, gaps, overlaps, dissonances and resonances, lapses and excesses of meaning when the constituent elements of anyone’s gender, of anyone’s sexuality aren’t made (or can’t be made) to signify monolithically</a:t>
            </a:r>
            <a:r>
              <a:rPr lang="en-GB" dirty="0"/>
              <a:t>. The experimental linguistic, epistemological, representational, political adventures attaching to the very many of us who may at times be moved to describe ourselves as (among many other possibilities) pushy femmes, radical faeries, fantasists, drags, clones, </a:t>
            </a:r>
            <a:r>
              <a:rPr lang="en-GB" dirty="0" err="1"/>
              <a:t>leatherfolk</a:t>
            </a:r>
            <a:r>
              <a:rPr lang="en-GB" dirty="0"/>
              <a:t>, ladies in tuxedoes, feminist women or feminist men, masturbators, </a:t>
            </a:r>
            <a:r>
              <a:rPr lang="en-GB" dirty="0" err="1"/>
              <a:t>bulldaggers</a:t>
            </a:r>
            <a:r>
              <a:rPr lang="en-GB" dirty="0"/>
              <a:t>, divas, Snap! queens, butch bottoms, storytellers, transsexuals, aunties, wannabes, lesbian-identified men or lesbians who sleep with men, or…people able to relish, learn from, or identify with such.</a:t>
            </a:r>
          </a:p>
          <a:p>
            <a:endParaRPr lang="en-GB" dirty="0"/>
          </a:p>
          <a:p>
            <a:pPr marL="0" indent="0">
              <a:buNone/>
            </a:pPr>
            <a:endParaRPr lang="en-US" dirty="0"/>
          </a:p>
        </p:txBody>
      </p:sp>
    </p:spTree>
    <p:extLst>
      <p:ext uri="{BB962C8B-B14F-4D97-AF65-F5344CB8AC3E}">
        <p14:creationId xmlns:p14="http://schemas.microsoft.com/office/powerpoint/2010/main" val="1822734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4637A28-1662-6F4A-B9CB-5A89F29381E1}"/>
              </a:ext>
            </a:extLst>
          </p:cNvPr>
          <p:cNvSpPr>
            <a:spLocks noGrp="1"/>
          </p:cNvSpPr>
          <p:nvPr>
            <p:ph type="title"/>
          </p:nvPr>
        </p:nvSpPr>
        <p:spPr>
          <a:xfrm>
            <a:off x="589560" y="856180"/>
            <a:ext cx="4560584" cy="1128068"/>
          </a:xfrm>
        </p:spPr>
        <p:txBody>
          <a:bodyPr anchor="ctr">
            <a:normAutofit/>
          </a:bodyPr>
          <a:lstStyle/>
          <a:p>
            <a:r>
              <a:rPr lang="en-US" sz="3700"/>
              <a:t>Sedgwick main argument</a:t>
            </a:r>
          </a:p>
        </p:txBody>
      </p:sp>
      <p:grpSp>
        <p:nvGrpSpPr>
          <p:cNvPr id="11" name="Group 1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70B4FE9-A691-B243-A8E1-2BBA7C7AC273}"/>
              </a:ext>
            </a:extLst>
          </p:cNvPr>
          <p:cNvSpPr>
            <a:spLocks noGrp="1"/>
          </p:cNvSpPr>
          <p:nvPr>
            <p:ph idx="1"/>
          </p:nvPr>
        </p:nvSpPr>
        <p:spPr>
          <a:xfrm>
            <a:off x="590719" y="2330505"/>
            <a:ext cx="4559425" cy="3979585"/>
          </a:xfrm>
        </p:spPr>
        <p:txBody>
          <a:bodyPr anchor="ctr">
            <a:normAutofit/>
          </a:bodyPr>
          <a:lstStyle/>
          <a:p>
            <a:pPr marL="0" indent="0">
              <a:buNone/>
            </a:pPr>
            <a:r>
              <a:rPr lang="en-GB" sz="2000"/>
              <a:t>an understanding of virtually any aspect of Western culture must be, not merely incomplete, but damaged in its central substance to the degree </a:t>
            </a:r>
            <a:r>
              <a:rPr lang="en-GB" sz="2000" b="1"/>
              <a:t>that it does not incorporate a critical analysis of modern homo/heterosexual definition</a:t>
            </a:r>
            <a:r>
              <a:rPr lang="en-GB" sz="2000"/>
              <a:t>” (1), an operation that “intersects every issue of power and gender” and “transforms the other languages and relations by which we know” (3).</a:t>
            </a:r>
            <a:endParaRPr lang="en-US" sz="2000"/>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a:extLst>
              <a:ext uri="{FF2B5EF4-FFF2-40B4-BE49-F238E27FC236}">
                <a16:creationId xmlns:a16="http://schemas.microsoft.com/office/drawing/2014/main" id="{F9FE4F0B-E778-0740-975C-2F40A37B21F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06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1460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690E6-1E4D-414C-A9E8-54E260D238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867E54-3F3C-4943-B0EA-4EB9D630F654}"/>
              </a:ext>
            </a:extLst>
          </p:cNvPr>
          <p:cNvSpPr>
            <a:spLocks noGrp="1"/>
          </p:cNvSpPr>
          <p:nvPr>
            <p:ph idx="1"/>
          </p:nvPr>
        </p:nvSpPr>
        <p:spPr/>
        <p:txBody>
          <a:bodyPr/>
          <a:lstStyle/>
          <a:p>
            <a:r>
              <a:rPr lang="en-GB" dirty="0"/>
              <a:t>Sedgwick didn’t greatly revise the </a:t>
            </a:r>
            <a:r>
              <a:rPr lang="en-GB" i="1" dirty="0"/>
              <a:t>history</a:t>
            </a:r>
            <a:r>
              <a:rPr lang="en-GB" dirty="0"/>
              <a:t> of that process of definition from about 1890 to 1990, the period David Halperin has called “one hundred years of homosexuality,” of same-sex sexual attraction conceived, as Michel Foucault had emphasized, as a way of being a person—a species, a human natural kind—in the sociocultural and interpersonal fields of eroticism and sex in which “one particular sexuality was distinctively constituted </a:t>
            </a:r>
            <a:r>
              <a:rPr lang="en-GB" i="1" dirty="0" err="1"/>
              <a:t>as</a:t>
            </a:r>
            <a:r>
              <a:rPr lang="en-GB" dirty="0" err="1"/>
              <a:t>secrecy</a:t>
            </a:r>
            <a:r>
              <a:rPr lang="en-GB" dirty="0"/>
              <a:t>” (73)</a:t>
            </a:r>
            <a:endParaRPr lang="en-US" dirty="0"/>
          </a:p>
        </p:txBody>
      </p:sp>
    </p:spTree>
    <p:extLst>
      <p:ext uri="{BB962C8B-B14F-4D97-AF65-F5344CB8AC3E}">
        <p14:creationId xmlns:p14="http://schemas.microsoft.com/office/powerpoint/2010/main" val="127745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2ABE3FF-D2BF-EA4F-A316-B0F482A53796}"/>
              </a:ext>
            </a:extLst>
          </p:cNvPr>
          <p:cNvGraphicFramePr>
            <a:graphicFrameLocks noGrp="1"/>
          </p:cNvGraphicFramePr>
          <p:nvPr>
            <p:ph idx="1"/>
            <p:extLst>
              <p:ext uri="{D42A27DB-BD31-4B8C-83A1-F6EECF244321}">
                <p14:modId xmlns:p14="http://schemas.microsoft.com/office/powerpoint/2010/main" val="2880915194"/>
              </p:ext>
            </p:extLst>
          </p:nvPr>
        </p:nvGraphicFramePr>
        <p:xfrm>
          <a:off x="797169" y="411480"/>
          <a:ext cx="10767647" cy="5642484"/>
        </p:xfrm>
        <a:graphic>
          <a:graphicData uri="http://schemas.openxmlformats.org/drawingml/2006/table">
            <a:tbl>
              <a:tblPr/>
              <a:tblGrid>
                <a:gridCol w="4407877">
                  <a:extLst>
                    <a:ext uri="{9D8B030D-6E8A-4147-A177-3AD203B41FA5}">
                      <a16:colId xmlns:a16="http://schemas.microsoft.com/office/drawing/2014/main" val="2381297752"/>
                    </a:ext>
                  </a:extLst>
                </a:gridCol>
                <a:gridCol w="6359770">
                  <a:extLst>
                    <a:ext uri="{9D8B030D-6E8A-4147-A177-3AD203B41FA5}">
                      <a16:colId xmlns:a16="http://schemas.microsoft.com/office/drawing/2014/main" val="1885257432"/>
                    </a:ext>
                  </a:extLst>
                </a:gridCol>
              </a:tblGrid>
              <a:tr h="775230">
                <a:tc>
                  <a:txBody>
                    <a:bodyPr/>
                    <a:lstStyle/>
                    <a:p>
                      <a:r>
                        <a:rPr lang="en-GB" sz="1800">
                          <a:solidFill>
                            <a:srgbClr val="000000"/>
                          </a:solidFill>
                          <a:effectLst/>
                          <a:latin typeface="Times New Roman" panose="02020603050405020304" pitchFamily="18" charset="0"/>
                        </a:rPr>
                        <a:t>Poppy Arkell Russell, Charlotte Beatwell, Isabelle Brent</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a:solidFill>
                            <a:srgbClr val="000000"/>
                          </a:solidFill>
                          <a:effectLst/>
                          <a:latin typeface="Times New Roman" panose="02020603050405020304" pitchFamily="18" charset="0"/>
                        </a:rPr>
                        <a:t>Foucault, Michel, ‘Method’ in</a:t>
                      </a:r>
                      <a:r>
                        <a:rPr lang="en-GB" sz="1800" i="1" dirty="0">
                          <a:solidFill>
                            <a:srgbClr val="000000"/>
                          </a:solidFill>
                          <a:effectLst/>
                          <a:latin typeface="Times New Roman" panose="02020603050405020304" pitchFamily="18" charset="0"/>
                        </a:rPr>
                        <a:t> The History of Sexuality, Volume </a:t>
                      </a:r>
                      <a:r>
                        <a:rPr lang="en-GB" sz="1800" dirty="0">
                          <a:solidFill>
                            <a:srgbClr val="000000"/>
                          </a:solidFill>
                          <a:effectLst/>
                          <a:latin typeface="Times New Roman" panose="02020603050405020304" pitchFamily="18" charset="0"/>
                        </a:rPr>
                        <a:t>1, trans. Robert Hurley (Harmondsworth: Penguin, 1981),</a:t>
                      </a:r>
                      <a:r>
                        <a:rPr lang="en-GB" sz="1800" i="1" dirty="0">
                          <a:solidFill>
                            <a:srgbClr val="000000"/>
                          </a:solidFill>
                          <a:effectLst/>
                          <a:latin typeface="Times New Roman" panose="02020603050405020304" pitchFamily="18" charset="0"/>
                        </a:rPr>
                        <a:t> </a:t>
                      </a:r>
                      <a:r>
                        <a:rPr lang="en-GB" sz="1800" dirty="0">
                          <a:solidFill>
                            <a:srgbClr val="000000"/>
                          </a:solidFill>
                          <a:effectLst/>
                          <a:latin typeface="Times New Roman" panose="02020603050405020304" pitchFamily="18" charset="0"/>
                        </a:rPr>
                        <a:t>pp.92–98.</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279334"/>
                  </a:ext>
                </a:extLst>
              </a:tr>
              <a:tr h="1033640">
                <a:tc>
                  <a:txBody>
                    <a:bodyPr/>
                    <a:lstStyle/>
                    <a:p>
                      <a:r>
                        <a:rPr lang="en-GB" sz="1800">
                          <a:solidFill>
                            <a:srgbClr val="000000"/>
                          </a:solidFill>
                          <a:effectLst/>
                          <a:latin typeface="Times New Roman" panose="02020603050405020304" pitchFamily="18" charset="0"/>
                        </a:rPr>
                        <a:t>Anna Broadbridge, Zoe Cox, Molly Donnelly</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a:solidFill>
                            <a:srgbClr val="000000"/>
                          </a:solidFill>
                          <a:effectLst/>
                          <a:latin typeface="Times New Roman" panose="02020603050405020304" pitchFamily="18" charset="0"/>
                        </a:rPr>
                        <a:t>Julian Jackson, "Introduction" in </a:t>
                      </a:r>
                      <a:r>
                        <a:rPr lang="en-GB" sz="1800" i="1">
                          <a:solidFill>
                            <a:srgbClr val="000000"/>
                          </a:solidFill>
                          <a:effectLst/>
                          <a:latin typeface="Times New Roman" panose="02020603050405020304" pitchFamily="18" charset="0"/>
                        </a:rPr>
                        <a:t>Living In Arcadia: Homosexuality, Politics, and Morality In France From the Liberation to AIDS, </a:t>
                      </a:r>
                      <a:r>
                        <a:rPr lang="en-GB" sz="1800">
                          <a:solidFill>
                            <a:srgbClr val="000000"/>
                          </a:solidFill>
                          <a:effectLst/>
                          <a:latin typeface="Times New Roman" panose="02020603050405020304" pitchFamily="18" charset="0"/>
                        </a:rPr>
                        <a:t>Chicago, University of Chicago Press, 2009, pp.1–15.</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6224787"/>
                  </a:ext>
                </a:extLst>
              </a:tr>
              <a:tr h="775230">
                <a:tc>
                  <a:txBody>
                    <a:bodyPr/>
                    <a:lstStyle/>
                    <a:p>
                      <a:r>
                        <a:rPr lang="en-GB" sz="1800">
                          <a:solidFill>
                            <a:srgbClr val="000000"/>
                          </a:solidFill>
                          <a:effectLst/>
                          <a:latin typeface="Times New Roman" panose="02020603050405020304" pitchFamily="18" charset="0"/>
                        </a:rPr>
                        <a:t>Grace Caddy, Eisha Ghuman, Kenza Rashid</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u="sng">
                          <a:solidFill>
                            <a:srgbClr val="000000"/>
                          </a:solidFill>
                          <a:effectLst/>
                          <a:latin typeface="Times New Roman" panose="02020603050405020304" pitchFamily="18" charset="0"/>
                          <a:hlinkClick r:id="rId2"/>
                        </a:rPr>
                        <a:t>Eve Kosofsky Sedgwick, "Introduction: axiomatic' in </a:t>
                      </a:r>
                      <a:r>
                        <a:rPr lang="en-GB" sz="1800" i="1" u="sng">
                          <a:solidFill>
                            <a:srgbClr val="000000"/>
                          </a:solidFill>
                          <a:effectLst/>
                          <a:latin typeface="Times New Roman" panose="02020603050405020304" pitchFamily="18" charset="0"/>
                          <a:hlinkClick r:id="rId2"/>
                        </a:rPr>
                        <a:t>Epistemology of the closet</a:t>
                      </a:r>
                      <a:r>
                        <a:rPr lang="en-GB" sz="1800" u="sng">
                          <a:solidFill>
                            <a:srgbClr val="000000"/>
                          </a:solidFill>
                          <a:effectLst/>
                          <a:latin typeface="Times New Roman" panose="02020603050405020304" pitchFamily="18" charset="0"/>
                          <a:hlinkClick r:id="rId2"/>
                        </a:rPr>
                        <a:t>(University of California Press, 2008), pp.2 - 11.</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4327838"/>
                  </a:ext>
                </a:extLst>
              </a:tr>
              <a:tr h="775230">
                <a:tc>
                  <a:txBody>
                    <a:bodyPr/>
                    <a:lstStyle/>
                    <a:p>
                      <a:r>
                        <a:rPr lang="en-GB" sz="1800">
                          <a:solidFill>
                            <a:srgbClr val="000000"/>
                          </a:solidFill>
                          <a:effectLst/>
                          <a:latin typeface="Times New Roman" panose="02020603050405020304" pitchFamily="18" charset="0"/>
                        </a:rPr>
                        <a:t>Naomi Eden, Mathilda Huscroft, Amy Johnson</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a:solidFill>
                            <a:srgbClr val="000000"/>
                          </a:solidFill>
                          <a:effectLst/>
                          <a:latin typeface="Times New Roman" panose="02020603050405020304" pitchFamily="18" charset="0"/>
                        </a:rPr>
                        <a:t>David L. Eng, Judith Halberstam, and José Esteban Munoz, “What’s Queer about Queer Studies Now?, special issue, </a:t>
                      </a:r>
                      <a:r>
                        <a:rPr lang="en-GB" sz="1800" i="1">
                          <a:effectLst/>
                          <a:latin typeface="Calibri" panose="020F0502020204030204" pitchFamily="34" charset="0"/>
                        </a:rPr>
                        <a:t>Social Text, </a:t>
                      </a:r>
                      <a:r>
                        <a:rPr lang="en-GB" sz="1800">
                          <a:effectLst/>
                          <a:latin typeface="Calibri" panose="020F0502020204030204" pitchFamily="34" charset="0"/>
                        </a:rPr>
                        <a:t>84–85</a:t>
                      </a:r>
                      <a:r>
                        <a:rPr lang="en-GB" sz="1800" i="1">
                          <a:effectLst/>
                          <a:latin typeface="Calibri" panose="020F0502020204030204" pitchFamily="34" charset="0"/>
                        </a:rPr>
                        <a:t>,</a:t>
                      </a:r>
                      <a:r>
                        <a:rPr lang="en-GB" sz="1800">
                          <a:effectLst/>
                          <a:latin typeface="Calibri" panose="020F0502020204030204" pitchFamily="34" charset="0"/>
                        </a:rPr>
                        <a:t> (2005), pp.1–15.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6803252"/>
                  </a:ext>
                </a:extLst>
              </a:tr>
              <a:tr h="775230">
                <a:tc>
                  <a:txBody>
                    <a:bodyPr/>
                    <a:lstStyle/>
                    <a:p>
                      <a:r>
                        <a:rPr lang="en-GB" sz="1800">
                          <a:solidFill>
                            <a:srgbClr val="000000"/>
                          </a:solidFill>
                          <a:effectLst/>
                          <a:latin typeface="Times New Roman" panose="02020603050405020304" pitchFamily="18" charset="0"/>
                        </a:rPr>
                        <a:t>Nancy Hamer-Nickells, Maisy Larney, Zara Lees</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err="1">
                          <a:solidFill>
                            <a:srgbClr val="000000"/>
                          </a:solidFill>
                          <a:effectLst/>
                          <a:latin typeface="Times New Roman" panose="02020603050405020304" pitchFamily="18" charset="0"/>
                        </a:rPr>
                        <a:t>Bourdeau</a:t>
                      </a:r>
                      <a:r>
                        <a:rPr lang="en-GB" sz="1800" dirty="0">
                          <a:solidFill>
                            <a:srgbClr val="000000"/>
                          </a:solidFill>
                          <a:effectLst/>
                          <a:latin typeface="Times New Roman" panose="02020603050405020304" pitchFamily="18" charset="0"/>
                        </a:rPr>
                        <a:t> and Capps, </a:t>
                      </a:r>
                      <a:r>
                        <a:rPr lang="en-GB" sz="1800" dirty="0" err="1">
                          <a:solidFill>
                            <a:srgbClr val="000000"/>
                          </a:solidFill>
                          <a:effectLst/>
                          <a:latin typeface="Times New Roman" panose="02020603050405020304" pitchFamily="18" charset="0"/>
                        </a:rPr>
                        <a:t>Revisting</a:t>
                      </a:r>
                      <a:r>
                        <a:rPr lang="en-GB" sz="1800" dirty="0">
                          <a:solidFill>
                            <a:srgbClr val="000000"/>
                          </a:solidFill>
                          <a:effectLst/>
                          <a:latin typeface="Times New Roman" panose="02020603050405020304" pitchFamily="18" charset="0"/>
                        </a:rPr>
                        <a:t> Sites of Rawness, Queerness, and Vulnerability, in Revisiting HIV/AIDS in French Culture (London: Lexington Books, 2022), pp.1–15. </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4675167"/>
                  </a:ext>
                </a:extLst>
              </a:tr>
              <a:tr h="637234">
                <a:tc>
                  <a:txBody>
                    <a:bodyPr/>
                    <a:lstStyle/>
                    <a:p>
                      <a:r>
                        <a:rPr lang="en-GB" sz="1800" dirty="0">
                          <a:solidFill>
                            <a:srgbClr val="000000"/>
                          </a:solidFill>
                          <a:effectLst/>
                          <a:latin typeface="Times New Roman" panose="02020603050405020304" pitchFamily="18" charset="0"/>
                        </a:rPr>
                        <a:t>Lucy </a:t>
                      </a:r>
                      <a:r>
                        <a:rPr lang="en-GB" sz="1800" dirty="0" err="1">
                          <a:solidFill>
                            <a:srgbClr val="000000"/>
                          </a:solidFill>
                          <a:effectLst/>
                          <a:latin typeface="Times New Roman" panose="02020603050405020304" pitchFamily="18" charset="0"/>
                        </a:rPr>
                        <a:t>Lightfood</a:t>
                      </a:r>
                      <a:r>
                        <a:rPr lang="en-GB" sz="1800" dirty="0">
                          <a:solidFill>
                            <a:srgbClr val="000000"/>
                          </a:solidFill>
                          <a:effectLst/>
                          <a:latin typeface="Times New Roman" panose="02020603050405020304" pitchFamily="18" charset="0"/>
                        </a:rPr>
                        <a:t>, Katherine Llyod, Anna Lofts</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u="none" strike="noStrike" dirty="0">
                          <a:solidFill>
                            <a:srgbClr val="000000"/>
                          </a:solidFill>
                          <a:effectLst/>
                          <a:latin typeface="Times New Roman" panose="02020603050405020304" pitchFamily="18" charset="0"/>
                          <a:hlinkClick r:id="rId3" tooltip="https://qmplus.qmul.ac.uk/mod/resource/view.php?id=1534253"/>
                        </a:rPr>
                        <a:t>Claire Ernst, ‘Act Up Paris French Politics and Society’, Vol. 15, No. 4 (Fall 1997), pp. </a:t>
                      </a:r>
                      <a:r>
                        <a:rPr lang="en-GB" sz="1800" u="none" strike="noStrike">
                          <a:solidFill>
                            <a:srgbClr val="000000"/>
                          </a:solidFill>
                          <a:effectLst/>
                          <a:latin typeface="Times New Roman" panose="02020603050405020304" pitchFamily="18" charset="0"/>
                          <a:hlinkClick r:id="rId3" tooltip="https://qmplus.qmul.ac.uk/mod/resource/view.php?id=1534253"/>
                        </a:rPr>
                        <a:t>22-31</a:t>
                      </a:r>
                      <a:r>
                        <a:rPr lang="en-GB" sz="1800">
                          <a:solidFill>
                            <a:srgbClr val="000000"/>
                          </a:solidFill>
                          <a:effectLst/>
                          <a:latin typeface="Times New Roman" panose="02020603050405020304" pitchFamily="18" charset="0"/>
                        </a:rPr>
                        <a:t>.</a:t>
                      </a:r>
                      <a:endParaRPr lang="en-GB"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672271"/>
                  </a:ext>
                </a:extLst>
              </a:tr>
              <a:tr h="775230">
                <a:tc>
                  <a:txBody>
                    <a:bodyPr/>
                    <a:lstStyle/>
                    <a:p>
                      <a:r>
                        <a:rPr lang="en-GB" sz="1800" dirty="0">
                          <a:solidFill>
                            <a:srgbClr val="000000"/>
                          </a:solidFill>
                          <a:effectLst/>
                          <a:latin typeface="Times New Roman" panose="02020603050405020304" pitchFamily="18" charset="0"/>
                        </a:rPr>
                        <a:t>Poppy McLean-Inglis, Hannah Salmeron Gough, </a:t>
                      </a:r>
                      <a:r>
                        <a:rPr lang="en-GB" sz="1800" dirty="0" err="1">
                          <a:solidFill>
                            <a:srgbClr val="000000"/>
                          </a:solidFill>
                          <a:effectLst/>
                          <a:latin typeface="Times New Roman" panose="02020603050405020304" pitchFamily="18" charset="0"/>
                        </a:rPr>
                        <a:t>Elenor</a:t>
                      </a:r>
                      <a:r>
                        <a:rPr lang="en-GB" sz="1800" dirty="0">
                          <a:solidFill>
                            <a:srgbClr val="000000"/>
                          </a:solidFill>
                          <a:effectLst/>
                          <a:latin typeface="Times New Roman" panose="02020603050405020304" pitchFamily="18" charset="0"/>
                        </a:rPr>
                        <a:t> Wilson</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800" dirty="0" err="1">
                          <a:solidFill>
                            <a:srgbClr val="000000"/>
                          </a:solidFill>
                          <a:effectLst/>
                          <a:latin typeface="Times New Roman" panose="02020603050405020304" pitchFamily="18" charset="0"/>
                        </a:rPr>
                        <a:t>Bersani</a:t>
                      </a:r>
                      <a:r>
                        <a:rPr lang="en-GB" sz="1800" dirty="0">
                          <a:solidFill>
                            <a:srgbClr val="000000"/>
                          </a:solidFill>
                          <a:effectLst/>
                          <a:latin typeface="Times New Roman" panose="02020603050405020304" pitchFamily="18" charset="0"/>
                        </a:rPr>
                        <a:t>, Leo, ‘Is the rectum a grave?’, in </a:t>
                      </a:r>
                      <a:r>
                        <a:rPr lang="en-GB" sz="1800" i="1" dirty="0">
                          <a:solidFill>
                            <a:srgbClr val="000000"/>
                          </a:solidFill>
                          <a:effectLst/>
                          <a:latin typeface="Times New Roman" panose="02020603050405020304" pitchFamily="18" charset="0"/>
                        </a:rPr>
                        <a:t>Reclaiming Sodom</a:t>
                      </a:r>
                      <a:r>
                        <a:rPr lang="en-GB" sz="1800" dirty="0">
                          <a:solidFill>
                            <a:srgbClr val="000000"/>
                          </a:solidFill>
                          <a:effectLst/>
                          <a:latin typeface="Times New Roman" panose="02020603050405020304" pitchFamily="18" charset="0"/>
                        </a:rPr>
                        <a:t>, ed. Jonathan Goldberg (London: Routledge, 1994), pp.249–263.</a:t>
                      </a:r>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138003"/>
                  </a:ext>
                </a:extLst>
              </a:tr>
            </a:tbl>
          </a:graphicData>
        </a:graphic>
      </p:graphicFrame>
      <p:sp>
        <p:nvSpPr>
          <p:cNvPr id="5" name="Rectangle 1">
            <a:extLst>
              <a:ext uri="{FF2B5EF4-FFF2-40B4-BE49-F238E27FC236}">
                <a16:creationId xmlns:a16="http://schemas.microsoft.com/office/drawing/2014/main" id="{E7332E30-2083-B196-7CD3-117F4A085632}"/>
              </a:ext>
            </a:extLst>
          </p:cNvPr>
          <p:cNvSpPr>
            <a:spLocks noChangeArrowheads="1"/>
          </p:cNvSpPr>
          <p:nvPr/>
        </p:nvSpPr>
        <p:spPr bwMode="auto">
          <a:xfrm>
            <a:off x="3235324" y="1999391"/>
            <a:ext cx="1730019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id="{29535ACD-6FA9-D37C-9995-6850F9A7AA58}"/>
              </a:ext>
            </a:extLst>
          </p:cNvPr>
          <p:cNvPicPr>
            <a:picLocks noChangeAspect="1"/>
          </p:cNvPicPr>
          <p:nvPr/>
        </p:nvPicPr>
        <p:blipFill>
          <a:blip r:embed="rId4"/>
          <a:stretch>
            <a:fillRect/>
          </a:stretch>
        </p:blipFill>
        <p:spPr>
          <a:xfrm>
            <a:off x="1894742" y="6033276"/>
            <a:ext cx="7772400" cy="824724"/>
          </a:xfrm>
          <a:prstGeom prst="rect">
            <a:avLst/>
          </a:prstGeom>
        </p:spPr>
      </p:pic>
    </p:spTree>
    <p:extLst>
      <p:ext uri="{BB962C8B-B14F-4D97-AF65-F5344CB8AC3E}">
        <p14:creationId xmlns:p14="http://schemas.microsoft.com/office/powerpoint/2010/main" val="1916812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037">
            <a:extLst>
              <a:ext uri="{FF2B5EF4-FFF2-40B4-BE49-F238E27FC236}">
                <a16:creationId xmlns:a16="http://schemas.microsoft.com/office/drawing/2014/main" id="{D1520B01-A2E4-41C2-8A8F-7683F2508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4B8694-4CF5-51EC-12E2-593D8E21AAD2}"/>
              </a:ext>
            </a:extLst>
          </p:cNvPr>
          <p:cNvSpPr>
            <a:spLocks noGrp="1"/>
          </p:cNvSpPr>
          <p:nvPr>
            <p:ph type="title"/>
          </p:nvPr>
        </p:nvSpPr>
        <p:spPr>
          <a:xfrm>
            <a:off x="4354513" y="841375"/>
            <a:ext cx="3505200" cy="3114698"/>
          </a:xfrm>
        </p:spPr>
        <p:txBody>
          <a:bodyPr vert="horz" lIns="91440" tIns="45720" rIns="91440" bIns="45720" rtlCol="0" anchor="b">
            <a:normAutofit/>
          </a:bodyPr>
          <a:lstStyle/>
          <a:p>
            <a:pPr algn="ctr"/>
            <a:r>
              <a:rPr lang="en-US" sz="5200" kern="1200">
                <a:solidFill>
                  <a:schemeClr val="bg1"/>
                </a:solidFill>
                <a:latin typeface="+mj-lt"/>
                <a:ea typeface="+mj-ea"/>
                <a:cs typeface="+mj-cs"/>
              </a:rPr>
              <a:t>‘People are different from each other’</a:t>
            </a:r>
          </a:p>
        </p:txBody>
      </p:sp>
      <p:sp>
        <p:nvSpPr>
          <p:cNvPr id="3" name="Content Placeholder 2">
            <a:extLst>
              <a:ext uri="{FF2B5EF4-FFF2-40B4-BE49-F238E27FC236}">
                <a16:creationId xmlns:a16="http://schemas.microsoft.com/office/drawing/2014/main" id="{C9495A29-63F8-5B51-69DE-578FEAEBE1CB}"/>
              </a:ext>
            </a:extLst>
          </p:cNvPr>
          <p:cNvSpPr>
            <a:spLocks noGrp="1"/>
          </p:cNvSpPr>
          <p:nvPr>
            <p:ph idx="1"/>
          </p:nvPr>
        </p:nvSpPr>
        <p:spPr>
          <a:xfrm>
            <a:off x="4354513" y="4337072"/>
            <a:ext cx="3506264" cy="1671616"/>
          </a:xfrm>
        </p:spPr>
        <p:txBody>
          <a:bodyPr vert="horz" lIns="91440" tIns="45720" rIns="91440" bIns="45720" rtlCol="0">
            <a:normAutofit/>
          </a:bodyPr>
          <a:lstStyle/>
          <a:p>
            <a:pPr marL="0" indent="0" algn="ctr">
              <a:buNone/>
            </a:pPr>
            <a:r>
              <a:rPr lang="en-US" sz="2400" kern="1200" dirty="0">
                <a:solidFill>
                  <a:schemeClr val="bg1"/>
                </a:solidFill>
                <a:latin typeface="+mn-lt"/>
                <a:ea typeface="+mn-ea"/>
                <a:cs typeface="+mn-cs"/>
              </a:rPr>
              <a:t>Eve </a:t>
            </a:r>
            <a:r>
              <a:rPr lang="en-US" sz="2400" kern="1200" dirty="0" err="1">
                <a:solidFill>
                  <a:schemeClr val="bg1"/>
                </a:solidFill>
                <a:latin typeface="+mn-lt"/>
                <a:ea typeface="+mn-ea"/>
                <a:cs typeface="+mn-cs"/>
              </a:rPr>
              <a:t>Kofosky</a:t>
            </a:r>
            <a:r>
              <a:rPr lang="en-US" sz="2400" kern="1200" dirty="0">
                <a:solidFill>
                  <a:schemeClr val="bg1"/>
                </a:solidFill>
                <a:latin typeface="+mn-lt"/>
                <a:ea typeface="+mn-ea"/>
                <a:cs typeface="+mn-cs"/>
              </a:rPr>
              <a:t> Sedgwick</a:t>
            </a:r>
          </a:p>
        </p:txBody>
      </p:sp>
      <p:grpSp>
        <p:nvGrpSpPr>
          <p:cNvPr id="1040" name="Group 1039">
            <a:extLst>
              <a:ext uri="{FF2B5EF4-FFF2-40B4-BE49-F238E27FC236}">
                <a16:creationId xmlns:a16="http://schemas.microsoft.com/office/drawing/2014/main" id="{1F634C0A-A487-42AF-8DFD-4DAD62FE92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4087640" cy="6858000"/>
            <a:chOff x="1" y="0"/>
            <a:chExt cx="4087640" cy="6858000"/>
          </a:xfrm>
          <a:effectLst>
            <a:outerShdw blurRad="381000" dist="152400" algn="ctr" rotWithShape="0">
              <a:srgbClr val="000000">
                <a:alpha val="10000"/>
              </a:srgbClr>
            </a:outerShdw>
          </a:effectLst>
        </p:grpSpPr>
        <p:sp>
          <p:nvSpPr>
            <p:cNvPr id="1041" name="Freeform: Shape 1040">
              <a:extLst>
                <a:ext uri="{FF2B5EF4-FFF2-40B4-BE49-F238E27FC236}">
                  <a16:creationId xmlns:a16="http://schemas.microsoft.com/office/drawing/2014/main" id="{7412B137-E115-42F2-8CF9-67E40B5D2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Freeform: Shape 1041">
              <a:extLst>
                <a:ext uri="{FF2B5EF4-FFF2-40B4-BE49-F238E27FC236}">
                  <a16:creationId xmlns:a16="http://schemas.microsoft.com/office/drawing/2014/main" id="{0779E94B-3A8C-4695-9DA1-2EDEFB170B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1026" name="Picture 2" descr="Gender Trouble - The Feminist eZine">
            <a:extLst>
              <a:ext uri="{FF2B5EF4-FFF2-40B4-BE49-F238E27FC236}">
                <a16:creationId xmlns:a16="http://schemas.microsoft.com/office/drawing/2014/main" id="{AFC4136B-EBE2-6791-E3D6-23ADEB6C791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08" r="10431" b="1"/>
          <a:stretch/>
        </p:blipFill>
        <p:spPr bwMode="auto">
          <a:xfrm>
            <a:off x="20" y="10"/>
            <a:ext cx="3910064" cy="6857990"/>
          </a:xfrm>
          <a:custGeom>
            <a:avLst/>
            <a:gdLst/>
            <a:ahLst/>
            <a:cxnLst/>
            <a:rect l="l" t="t" r="r" b="b"/>
            <a:pathLst>
              <a:path w="3910084" h="6858000">
                <a:moveTo>
                  <a:pt x="0" y="0"/>
                </a:moveTo>
                <a:lnTo>
                  <a:pt x="2996382" y="0"/>
                </a:lnTo>
                <a:lnTo>
                  <a:pt x="3563333" y="1750276"/>
                </a:lnTo>
                <a:lnTo>
                  <a:pt x="3910084" y="6054385"/>
                </a:lnTo>
                <a:lnTo>
                  <a:pt x="3791309"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grpSp>
        <p:nvGrpSpPr>
          <p:cNvPr id="1044" name="Group 1043">
            <a:extLst>
              <a:ext uri="{FF2B5EF4-FFF2-40B4-BE49-F238E27FC236}">
                <a16:creationId xmlns:a16="http://schemas.microsoft.com/office/drawing/2014/main" id="{066EE5A2-0D35-4D6A-A5C7-1CA91F740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48589" y="0"/>
            <a:ext cx="1339053" cy="6858000"/>
            <a:chOff x="2661507" y="0"/>
            <a:chExt cx="1339053" cy="6858000"/>
          </a:xfrm>
        </p:grpSpPr>
        <p:sp>
          <p:nvSpPr>
            <p:cNvPr id="1045" name="Freeform: Shape 1044">
              <a:extLst>
                <a:ext uri="{FF2B5EF4-FFF2-40B4-BE49-F238E27FC236}">
                  <a16:creationId xmlns:a16="http://schemas.microsoft.com/office/drawing/2014/main" id="{4DFBB771-C61C-4F38-ABBB-98A2D8476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6" name="Freeform: Shape 1045">
              <a:extLst>
                <a:ext uri="{FF2B5EF4-FFF2-40B4-BE49-F238E27FC236}">
                  <a16:creationId xmlns:a16="http://schemas.microsoft.com/office/drawing/2014/main" id="{A2432BD6-3DCC-4397-BD7F-3FE84F321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048" name="Group 1047">
            <a:extLst>
              <a:ext uri="{FF2B5EF4-FFF2-40B4-BE49-F238E27FC236}">
                <a16:creationId xmlns:a16="http://schemas.microsoft.com/office/drawing/2014/main" id="{56AA1647-0DA6-4A17-B3E1-95D61BD547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60" y="0"/>
            <a:ext cx="4087640" cy="6858000"/>
            <a:chOff x="1" y="0"/>
            <a:chExt cx="4087640" cy="6858000"/>
          </a:xfrm>
          <a:effectLst>
            <a:outerShdw blurRad="381000" dist="152400" algn="ctr" rotWithShape="0">
              <a:srgbClr val="000000">
                <a:alpha val="10000"/>
              </a:srgbClr>
            </a:outerShdw>
          </a:effectLst>
        </p:grpSpPr>
        <p:sp>
          <p:nvSpPr>
            <p:cNvPr id="1049" name="Freeform: Shape 1048">
              <a:extLst>
                <a:ext uri="{FF2B5EF4-FFF2-40B4-BE49-F238E27FC236}">
                  <a16:creationId xmlns:a16="http://schemas.microsoft.com/office/drawing/2014/main" id="{1F1D8352-2F00-4057-8781-E455C455B9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Freeform: Shape 1049">
              <a:extLst>
                <a:ext uri="{FF2B5EF4-FFF2-40B4-BE49-F238E27FC236}">
                  <a16:creationId xmlns:a16="http://schemas.microsoft.com/office/drawing/2014/main" id="{3BE70D92-7E07-4A6F-BD82-729F71C268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4" name="Picture 2" descr="Epistemology of the Closet : Sedgwick, Eve Kosofsky: Amazon.fr: Livres">
            <a:extLst>
              <a:ext uri="{FF2B5EF4-FFF2-40B4-BE49-F238E27FC236}">
                <a16:creationId xmlns:a16="http://schemas.microsoft.com/office/drawing/2014/main" id="{D1B5F50A-57AD-7FAE-A173-F3743971CD0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4584"/>
          <a:stretch/>
        </p:blipFill>
        <p:spPr bwMode="auto">
          <a:xfrm>
            <a:off x="8281916" y="1"/>
            <a:ext cx="3910084" cy="6858000"/>
          </a:xfrm>
          <a:custGeom>
            <a:avLst/>
            <a:gdLst/>
            <a:ahLst/>
            <a:cxnLst/>
            <a:rect l="l" t="t" r="r" b="b"/>
            <a:pathLst>
              <a:path w="3910084" h="6858000">
                <a:moveTo>
                  <a:pt x="118775" y="0"/>
                </a:moveTo>
                <a:lnTo>
                  <a:pt x="3910084" y="0"/>
                </a:lnTo>
                <a:lnTo>
                  <a:pt x="3910084" y="6858000"/>
                </a:lnTo>
                <a:lnTo>
                  <a:pt x="913702" y="6858000"/>
                </a:lnTo>
                <a:lnTo>
                  <a:pt x="346751" y="5107724"/>
                </a:lnTo>
                <a:lnTo>
                  <a:pt x="0" y="803615"/>
                </a:lnTo>
                <a:close/>
              </a:path>
            </a:pathLst>
          </a:custGeom>
          <a:noFill/>
          <a:extLst>
            <a:ext uri="{909E8E84-426E-40DD-AFC4-6F175D3DCCD1}">
              <a14:hiddenFill xmlns:a14="http://schemas.microsoft.com/office/drawing/2010/main">
                <a:solidFill>
                  <a:srgbClr val="FFFFFF"/>
                </a:solidFill>
              </a14:hiddenFill>
            </a:ext>
          </a:extLst>
        </p:spPr>
      </p:pic>
      <p:grpSp>
        <p:nvGrpSpPr>
          <p:cNvPr id="1052" name="Group 1051">
            <a:extLst>
              <a:ext uri="{FF2B5EF4-FFF2-40B4-BE49-F238E27FC236}">
                <a16:creationId xmlns:a16="http://schemas.microsoft.com/office/drawing/2014/main" id="{08D20F07-CD49-4F17-BC00-9429DA80C5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59" y="-2"/>
            <a:ext cx="1339053" cy="6858000"/>
            <a:chOff x="2661507" y="0"/>
            <a:chExt cx="1339053" cy="6858000"/>
          </a:xfrm>
          <a:effectLst>
            <a:outerShdw blurRad="381000" dist="152400" dir="10800000" algn="r" rotWithShape="0">
              <a:prstClr val="black">
                <a:alpha val="10000"/>
              </a:prstClr>
            </a:outerShdw>
          </a:effectLst>
        </p:grpSpPr>
        <p:sp>
          <p:nvSpPr>
            <p:cNvPr id="1053" name="Freeform: Shape 1052">
              <a:extLst>
                <a:ext uri="{FF2B5EF4-FFF2-40B4-BE49-F238E27FC236}">
                  <a16:creationId xmlns:a16="http://schemas.microsoft.com/office/drawing/2014/main" id="{11F66703-4D0D-42DF-8150-991FE9F86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54" name="Freeform: Shape 1053">
              <a:extLst>
                <a:ext uri="{FF2B5EF4-FFF2-40B4-BE49-F238E27FC236}">
                  <a16:creationId xmlns:a16="http://schemas.microsoft.com/office/drawing/2014/main" id="{E96840F9-95E6-4C98-BFE4-21B5954236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61507"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354858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59CB3-AE51-FAF1-C417-EAC08E1A9AFC}"/>
              </a:ext>
            </a:extLst>
          </p:cNvPr>
          <p:cNvSpPr>
            <a:spLocks noGrp="1"/>
          </p:cNvSpPr>
          <p:nvPr>
            <p:ph type="title"/>
          </p:nvPr>
        </p:nvSpPr>
        <p:spPr/>
        <p:txBody>
          <a:bodyPr/>
          <a:lstStyle/>
          <a:p>
            <a:r>
              <a:rPr lang="en-US" dirty="0"/>
              <a:t>Objectives of today’s class</a:t>
            </a:r>
          </a:p>
        </p:txBody>
      </p:sp>
      <p:sp>
        <p:nvSpPr>
          <p:cNvPr id="3" name="Content Placeholder 2">
            <a:extLst>
              <a:ext uri="{FF2B5EF4-FFF2-40B4-BE49-F238E27FC236}">
                <a16:creationId xmlns:a16="http://schemas.microsoft.com/office/drawing/2014/main" id="{F77577E5-95C1-3669-20B8-FD6BCFC91A5E}"/>
              </a:ext>
            </a:extLst>
          </p:cNvPr>
          <p:cNvSpPr>
            <a:spLocks noGrp="1"/>
          </p:cNvSpPr>
          <p:nvPr>
            <p:ph idx="1"/>
          </p:nvPr>
        </p:nvSpPr>
        <p:spPr/>
        <p:txBody>
          <a:bodyPr>
            <a:normAutofit/>
          </a:bodyPr>
          <a:lstStyle/>
          <a:p>
            <a:pPr algn="l"/>
            <a:r>
              <a:rPr lang="en-GB" sz="1800" b="0" i="0" u="none" strike="noStrike" dirty="0">
                <a:solidFill>
                  <a:srgbClr val="000000"/>
                </a:solidFill>
                <a:effectLst/>
                <a:latin typeface="inherit"/>
              </a:rPr>
              <a:t>Build on Butler’s dismantling of the discursive production of gender</a:t>
            </a:r>
          </a:p>
          <a:p>
            <a:pPr algn="l"/>
            <a:r>
              <a:rPr lang="en-GB" sz="1800" dirty="0">
                <a:solidFill>
                  <a:srgbClr val="000000"/>
                </a:solidFill>
                <a:latin typeface="inherit"/>
              </a:rPr>
              <a:t>Study ‘Critically Queer’ – the final chapter in </a:t>
            </a:r>
            <a:r>
              <a:rPr lang="en-GB" sz="1800" i="1" dirty="0">
                <a:solidFill>
                  <a:srgbClr val="000000"/>
                </a:solidFill>
                <a:latin typeface="inherit"/>
              </a:rPr>
              <a:t>Bodies that matter </a:t>
            </a:r>
            <a:r>
              <a:rPr lang="en-GB" sz="1800" dirty="0">
                <a:solidFill>
                  <a:srgbClr val="000000"/>
                </a:solidFill>
                <a:latin typeface="inherit"/>
              </a:rPr>
              <a:t>(1994)</a:t>
            </a:r>
            <a:endParaRPr lang="en-GB" sz="1800" b="0" i="0" u="none" strike="noStrike" dirty="0">
              <a:solidFill>
                <a:srgbClr val="000000"/>
              </a:solidFill>
              <a:effectLst/>
              <a:latin typeface="inherit"/>
            </a:endParaRPr>
          </a:p>
          <a:p>
            <a:pPr algn="l"/>
            <a:r>
              <a:rPr lang="en-GB" sz="1800" dirty="0">
                <a:solidFill>
                  <a:srgbClr val="000000"/>
                </a:solidFill>
                <a:latin typeface="inherit"/>
              </a:rPr>
              <a:t>Establish several different definitions of ‘queer’</a:t>
            </a:r>
            <a:endParaRPr lang="en-GB" sz="1800" b="0" i="0" u="none" strike="noStrike" dirty="0">
              <a:solidFill>
                <a:srgbClr val="000000"/>
              </a:solidFill>
              <a:effectLst/>
              <a:latin typeface="inherit"/>
            </a:endParaRPr>
          </a:p>
          <a:p>
            <a:pPr algn="l"/>
            <a:r>
              <a:rPr lang="en-GB" sz="1800" dirty="0">
                <a:solidFill>
                  <a:srgbClr val="000000"/>
                </a:solidFill>
                <a:latin typeface="inherit"/>
              </a:rPr>
              <a:t>Explore Sedgwick’s argument that monolithic understandings of sexuality seek to disrupt the presumption that sexual identities are static and pinned to a fixed category</a:t>
            </a:r>
          </a:p>
          <a:p>
            <a:pPr algn="l"/>
            <a:r>
              <a:rPr lang="en-GB" sz="1800" dirty="0">
                <a:solidFill>
                  <a:srgbClr val="000000"/>
                </a:solidFill>
                <a:latin typeface="inherit"/>
              </a:rPr>
              <a:t>Map the relationship between Gay and Lesbian studies and queer studies</a:t>
            </a:r>
          </a:p>
          <a:p>
            <a:pPr algn="l"/>
            <a:r>
              <a:rPr lang="en-GB" sz="1800" b="0" i="0" u="none" strike="noStrike" dirty="0">
                <a:solidFill>
                  <a:srgbClr val="000000"/>
                </a:solidFill>
                <a:effectLst/>
                <a:latin typeface="inherit"/>
              </a:rPr>
              <a:t>Consider the ethical responsibility of Queer thought faced with a public health crisis and with a rise in hate crime </a:t>
            </a:r>
          </a:p>
          <a:p>
            <a:pPr algn="l"/>
            <a:r>
              <a:rPr lang="en-GB" sz="1800" b="0" i="0" u="none" strike="noStrike" dirty="0">
                <a:solidFill>
                  <a:srgbClr val="000000"/>
                </a:solidFill>
                <a:effectLst/>
                <a:latin typeface="inherit"/>
              </a:rPr>
              <a:t>Understand how to collapse what Sedgwick calls the ‘</a:t>
            </a:r>
            <a:r>
              <a:rPr lang="en-GB" sz="1800" b="0" i="0" u="none" strike="noStrike" dirty="0" err="1">
                <a:solidFill>
                  <a:srgbClr val="000000"/>
                </a:solidFill>
                <a:effectLst/>
                <a:latin typeface="inherit"/>
              </a:rPr>
              <a:t>unamity</a:t>
            </a:r>
            <a:r>
              <a:rPr lang="en-GB" sz="1800" b="0" i="0" u="none" strike="noStrike" dirty="0">
                <a:solidFill>
                  <a:srgbClr val="000000"/>
                </a:solidFill>
                <a:effectLst/>
                <a:latin typeface="inherit"/>
              </a:rPr>
              <a:t> of identity’ (1993: 6).</a:t>
            </a:r>
          </a:p>
        </p:txBody>
      </p:sp>
    </p:spTree>
    <p:extLst>
      <p:ext uri="{BB962C8B-B14F-4D97-AF65-F5344CB8AC3E}">
        <p14:creationId xmlns:p14="http://schemas.microsoft.com/office/powerpoint/2010/main" val="2191471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9CAB3-1E50-D6E7-3408-7CFB11082596}"/>
              </a:ext>
            </a:extLst>
          </p:cNvPr>
          <p:cNvSpPr>
            <a:spLocks noGrp="1"/>
          </p:cNvSpPr>
          <p:nvPr>
            <p:ph type="title"/>
          </p:nvPr>
        </p:nvSpPr>
        <p:spPr/>
        <p:txBody>
          <a:bodyPr/>
          <a:lstStyle/>
          <a:p>
            <a:r>
              <a:rPr lang="en-US" dirty="0"/>
              <a:t>Lisa Downing: Genealogy</a:t>
            </a:r>
          </a:p>
        </p:txBody>
      </p:sp>
      <p:sp>
        <p:nvSpPr>
          <p:cNvPr id="3" name="Content Placeholder 2">
            <a:extLst>
              <a:ext uri="{FF2B5EF4-FFF2-40B4-BE49-F238E27FC236}">
                <a16:creationId xmlns:a16="http://schemas.microsoft.com/office/drawing/2014/main" id="{04B5E3FC-6080-02D2-E7FF-F03FA5C4B065}"/>
              </a:ext>
            </a:extLst>
          </p:cNvPr>
          <p:cNvSpPr>
            <a:spLocks noGrp="1"/>
          </p:cNvSpPr>
          <p:nvPr>
            <p:ph idx="1"/>
          </p:nvPr>
        </p:nvSpPr>
        <p:spPr/>
        <p:txBody>
          <a:bodyPr>
            <a:normAutofit fontScale="92500" lnSpcReduction="20000"/>
          </a:bodyPr>
          <a:lstStyle/>
          <a:p>
            <a:r>
              <a:rPr lang="en-US" dirty="0"/>
              <a:t>The most politically acute sort of historical method is one that pays attention to </a:t>
            </a:r>
            <a:r>
              <a:rPr lang="en-US" dirty="0">
                <a:highlight>
                  <a:srgbClr val="FFFF00"/>
                </a:highlight>
              </a:rPr>
              <a:t>structures of thought </a:t>
            </a:r>
            <a:r>
              <a:rPr lang="en-US" dirty="0"/>
              <a:t>(both hegemonic and dissident) and the ways in </a:t>
            </a:r>
            <a:r>
              <a:rPr lang="en-US" dirty="0">
                <a:highlight>
                  <a:srgbClr val="FFFF00"/>
                </a:highlight>
              </a:rPr>
              <a:t>which power is always implicated in them. </a:t>
            </a:r>
            <a:r>
              <a:rPr lang="en-US" dirty="0"/>
              <a:t>The term Foucault uses to describe this is genealogy (Foucault, 1971). This term he borrows from Nietzsche, who famously applied it to the alleged universal of morality (Nietzsche, 1887). Foucault, on the other hand, used it to </a:t>
            </a:r>
            <a:r>
              <a:rPr lang="en-US" dirty="0">
                <a:highlight>
                  <a:srgbClr val="FFFF00"/>
                </a:highlight>
              </a:rPr>
              <a:t>reconceptualize sexuality as a field of power and knowledge rather than as an ahistorical and natural given </a:t>
            </a:r>
            <a:r>
              <a:rPr lang="en-US" dirty="0"/>
              <a:t>(Foucault, 1976). Like Nietzsche, Foucault explains the truth content of ideas from an ideological rather than a metaphysical perspective. That is to say that </a:t>
            </a:r>
            <a:r>
              <a:rPr lang="en-US" dirty="0">
                <a:highlight>
                  <a:srgbClr val="FFFF00"/>
                </a:highlight>
              </a:rPr>
              <a:t>concepts that often appear as hegemonic absolutes are in fact historically contingent</a:t>
            </a:r>
            <a:r>
              <a:rPr lang="en-US" dirty="0"/>
              <a:t>. This is one of the defining insights of queer.</a:t>
            </a:r>
          </a:p>
          <a:p>
            <a:pPr marL="0" indent="0">
              <a:buNone/>
            </a:pPr>
            <a:r>
              <a:rPr lang="en-US" dirty="0"/>
              <a:t>Downing, L., &amp; Gillett, R. (2012). Introduction. </a:t>
            </a:r>
            <a:r>
              <a:rPr lang="en-US" i="1" dirty="0"/>
              <a:t>Sexualities</a:t>
            </a:r>
            <a:r>
              <a:rPr lang="en-US" dirty="0"/>
              <a:t>, 15(1), 11-15. </a:t>
            </a:r>
            <a:r>
              <a:rPr lang="en-US" dirty="0">
                <a:hlinkClick r:id="rId2"/>
              </a:rPr>
              <a:t>https://doi.org/10.1177/1363460711432091</a:t>
            </a:r>
            <a:endParaRPr lang="en-US" dirty="0"/>
          </a:p>
          <a:p>
            <a:pPr marL="0" indent="0">
              <a:buNone/>
            </a:pPr>
            <a:endParaRPr lang="en-US" dirty="0"/>
          </a:p>
        </p:txBody>
      </p:sp>
    </p:spTree>
    <p:extLst>
      <p:ext uri="{BB962C8B-B14F-4D97-AF65-F5344CB8AC3E}">
        <p14:creationId xmlns:p14="http://schemas.microsoft.com/office/powerpoint/2010/main" val="231962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4BA49-2A64-1A45-9D4E-14F54AC335F3}"/>
              </a:ext>
            </a:extLst>
          </p:cNvPr>
          <p:cNvSpPr>
            <a:spLocks noGrp="1"/>
          </p:cNvSpPr>
          <p:nvPr>
            <p:ph type="title"/>
          </p:nvPr>
        </p:nvSpPr>
        <p:spPr/>
        <p:txBody>
          <a:bodyPr/>
          <a:lstStyle/>
          <a:p>
            <a:r>
              <a:rPr lang="en-US" dirty="0" err="1"/>
              <a:t>Riki</a:t>
            </a:r>
            <a:r>
              <a:rPr lang="en-US" dirty="0"/>
              <a:t> </a:t>
            </a:r>
            <a:r>
              <a:rPr lang="en-US" dirty="0" err="1"/>
              <a:t>Wilchins</a:t>
            </a:r>
            <a:r>
              <a:rPr lang="en-US" dirty="0"/>
              <a:t>, </a:t>
            </a:r>
            <a:r>
              <a:rPr lang="en-US" i="1" dirty="0"/>
              <a:t>Queer Theory, Gender Theory</a:t>
            </a:r>
            <a:r>
              <a:rPr lang="en-US" dirty="0"/>
              <a:t>, p.50</a:t>
            </a:r>
          </a:p>
        </p:txBody>
      </p:sp>
      <p:sp>
        <p:nvSpPr>
          <p:cNvPr id="3" name="Content Placeholder 2">
            <a:extLst>
              <a:ext uri="{FF2B5EF4-FFF2-40B4-BE49-F238E27FC236}">
                <a16:creationId xmlns:a16="http://schemas.microsoft.com/office/drawing/2014/main" id="{021D2EE3-921B-6149-9A04-055492D28ADE}"/>
              </a:ext>
            </a:extLst>
          </p:cNvPr>
          <p:cNvSpPr>
            <a:spLocks noGrp="1"/>
          </p:cNvSpPr>
          <p:nvPr>
            <p:ph idx="1"/>
          </p:nvPr>
        </p:nvSpPr>
        <p:spPr/>
        <p:txBody>
          <a:bodyPr>
            <a:normAutofit lnSpcReduction="10000"/>
          </a:bodyPr>
          <a:lstStyle/>
          <a:p>
            <a:pPr marL="0" indent="0">
              <a:buNone/>
            </a:pPr>
            <a:r>
              <a:rPr lang="en-US" dirty="0"/>
              <a:t>The new concern for sexuality demanded of people new forms of vigilance. It became something one searched out in oneself, something that requ</a:t>
            </a:r>
            <a:r>
              <a:rPr lang="en-US" b="1" dirty="0"/>
              <a:t>ired rigorous nonstop self-examination</a:t>
            </a:r>
            <a:r>
              <a:rPr lang="en-US" dirty="0"/>
              <a:t>. No longer something to be enjoyed, if with discretion and restrain, sex had become something that threatened salvation. Sexuality was transformed into something akin to truth. </a:t>
            </a:r>
            <a:r>
              <a:rPr lang="en-US" b="1" dirty="0"/>
              <a:t>To know one’s Self increasingly mean to know one’s sexuality.</a:t>
            </a:r>
            <a:r>
              <a:rPr lang="en-US" dirty="0"/>
              <a:t> Knowledge of sex had become increasingly disconnected from pleasure. It was focused almost solely on how to prevent sin. Sexuality had emerged, not as a pleasurable appetite that occasionally called forth unruly behavior, but as the central problem of living a moral life […] sexuality and gender have emerged as central foundations for social identity.</a:t>
            </a:r>
          </a:p>
        </p:txBody>
      </p:sp>
    </p:spTree>
    <p:extLst>
      <p:ext uri="{BB962C8B-B14F-4D97-AF65-F5344CB8AC3E}">
        <p14:creationId xmlns:p14="http://schemas.microsoft.com/office/powerpoint/2010/main" val="50007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FA4561C-4D79-1343-803B-D070EEF4D08F}"/>
              </a:ext>
            </a:extLst>
          </p:cNvPr>
          <p:cNvSpPr>
            <a:spLocks noGrp="1"/>
          </p:cNvSpPr>
          <p:nvPr>
            <p:ph type="title"/>
          </p:nvPr>
        </p:nvSpPr>
        <p:spPr>
          <a:xfrm>
            <a:off x="793662" y="386930"/>
            <a:ext cx="10066122" cy="1298448"/>
          </a:xfrm>
        </p:spPr>
        <p:txBody>
          <a:bodyPr anchor="b">
            <a:normAutofit/>
          </a:bodyPr>
          <a:lstStyle/>
          <a:p>
            <a:r>
              <a:rPr lang="en-GB"/>
              <a:t>“Gender theory,” an ideology imported from America?</a:t>
            </a:r>
            <a:endParaRPr lang="en-US" dirty="0"/>
          </a:p>
        </p:txBody>
      </p:sp>
      <p:sp>
        <p:nvSpPr>
          <p:cNvPr id="22"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44D84B7-3F24-3245-8822-94C5D9DE24DC}"/>
              </a:ext>
            </a:extLst>
          </p:cNvPr>
          <p:cNvSpPr>
            <a:spLocks noGrp="1"/>
          </p:cNvSpPr>
          <p:nvPr>
            <p:ph idx="1"/>
          </p:nvPr>
        </p:nvSpPr>
        <p:spPr>
          <a:xfrm>
            <a:off x="793661" y="2599509"/>
            <a:ext cx="4530898" cy="3639450"/>
          </a:xfrm>
        </p:spPr>
        <p:txBody>
          <a:bodyPr anchor="ctr">
            <a:normAutofit/>
          </a:bodyPr>
          <a:lstStyle/>
          <a:p>
            <a:pPr marL="0" indent="0">
              <a:buNone/>
            </a:pPr>
            <a:r>
              <a:rPr lang="en-GB" sz="1700"/>
              <a:t>“By gender theory they mean queer theory in general and, more specifically, the work of philosopher Judith Butler, whose publications </a:t>
            </a:r>
            <a:r>
              <a:rPr lang="en-US" sz="1700"/>
              <a:t>French opponents of gay marriage, supported by the Vatican, are now attacking school curricula that explore male/female equality, which they claim is further proof of the growing empire of gender theory. They see it as queer propaganda that will not only pervert young people but also destroy the French nation itself. Whether through marriage, parenthood, or school, they dread the possibility that lesbians and gay men may find a way to literally reproduce themselves”, Bruno Perreau, </a:t>
            </a:r>
            <a:r>
              <a:rPr lang="en-US" sz="1700" i="1"/>
              <a:t>Queer theory in France</a:t>
            </a:r>
            <a:r>
              <a:rPr lang="en-US" sz="1700"/>
              <a:t>, p.1.</a:t>
            </a:r>
          </a:p>
          <a:p>
            <a:pPr marL="0" indent="0">
              <a:buNone/>
            </a:pPr>
            <a:endParaRPr lang="en-US" sz="1700"/>
          </a:p>
        </p:txBody>
      </p:sp>
      <p:pic>
        <p:nvPicPr>
          <p:cNvPr id="4" name="Content Placeholder 4" descr="Text&#10;&#10;Description automatically generated">
            <a:extLst>
              <a:ext uri="{FF2B5EF4-FFF2-40B4-BE49-F238E27FC236}">
                <a16:creationId xmlns:a16="http://schemas.microsoft.com/office/drawing/2014/main" id="{BB3B2946-E2FB-F34C-BD74-3D201A37619F}"/>
              </a:ext>
            </a:extLst>
          </p:cNvPr>
          <p:cNvPicPr>
            <a:picLocks noChangeAspect="1"/>
          </p:cNvPicPr>
          <p:nvPr/>
        </p:nvPicPr>
        <p:blipFill rotWithShape="1">
          <a:blip r:embed="rId3"/>
          <a:srcRect t="1641" b="6"/>
          <a:stretch/>
        </p:blipFill>
        <p:spPr>
          <a:xfrm>
            <a:off x="5911532" y="2612792"/>
            <a:ext cx="5150277" cy="3457170"/>
          </a:xfrm>
          <a:prstGeom prst="rect">
            <a:avLst/>
          </a:prstGeom>
        </p:spPr>
      </p:pic>
      <p:sp>
        <p:nvSpPr>
          <p:cNvPr id="24"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609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3D69-0B90-9B7A-43A3-F88F5FAEB507}"/>
              </a:ext>
            </a:extLst>
          </p:cNvPr>
          <p:cNvSpPr>
            <a:spLocks noGrp="1"/>
          </p:cNvSpPr>
          <p:nvPr>
            <p:ph type="title"/>
          </p:nvPr>
        </p:nvSpPr>
        <p:spPr/>
        <p:txBody>
          <a:bodyPr/>
          <a:lstStyle/>
          <a:p>
            <a:r>
              <a:rPr lang="en-US" dirty="0"/>
              <a:t>Butler, ‘Critically Queer’, GLQ 1 (1993), pp.21–22.</a:t>
            </a:r>
          </a:p>
        </p:txBody>
      </p:sp>
      <p:sp>
        <p:nvSpPr>
          <p:cNvPr id="3" name="Content Placeholder 2">
            <a:extLst>
              <a:ext uri="{FF2B5EF4-FFF2-40B4-BE49-F238E27FC236}">
                <a16:creationId xmlns:a16="http://schemas.microsoft.com/office/drawing/2014/main" id="{1B1225B9-695C-DDF1-F423-60A555096E2E}"/>
              </a:ext>
            </a:extLst>
          </p:cNvPr>
          <p:cNvSpPr>
            <a:spLocks noGrp="1"/>
          </p:cNvSpPr>
          <p:nvPr>
            <p:ph idx="1"/>
          </p:nvPr>
        </p:nvSpPr>
        <p:spPr/>
        <p:txBody>
          <a:bodyPr/>
          <a:lstStyle/>
          <a:p>
            <a:pPr marL="0" indent="0">
              <a:buNone/>
            </a:pPr>
            <a:r>
              <a:rPr lang="en-US" dirty="0"/>
              <a:t>“That gender is a choice, or that gender is a role, or that gender is a construction that one puts on, as one puts on clothes in the morning, that there is a ‘one’ who is prior to this gender, a one who goes into the wardrobe of gender and </a:t>
            </a:r>
            <a:r>
              <a:rPr lang="en-US" dirty="0" err="1"/>
              <a:t>deicdes</a:t>
            </a:r>
            <a:r>
              <a:rPr lang="en-US" dirty="0"/>
              <a:t> with deliberation which gender it will be today. This is a voluntaristic account of gender, which presumes a subject, intact, prior to its gendering. The sense of gender performativity that I meant to convey is something quite different”</a:t>
            </a:r>
          </a:p>
        </p:txBody>
      </p:sp>
    </p:spTree>
    <p:extLst>
      <p:ext uri="{BB962C8B-B14F-4D97-AF65-F5344CB8AC3E}">
        <p14:creationId xmlns:p14="http://schemas.microsoft.com/office/powerpoint/2010/main" val="98746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9B30D-D2C7-536B-46E2-6214541A4520}"/>
              </a:ext>
            </a:extLst>
          </p:cNvPr>
          <p:cNvSpPr>
            <a:spLocks noGrp="1"/>
          </p:cNvSpPr>
          <p:nvPr>
            <p:ph type="title"/>
          </p:nvPr>
        </p:nvSpPr>
        <p:spPr/>
        <p:txBody>
          <a:bodyPr/>
          <a:lstStyle/>
          <a:p>
            <a:r>
              <a:rPr lang="en-US" dirty="0" err="1"/>
              <a:t>Kadji</a:t>
            </a:r>
            <a:r>
              <a:rPr lang="en-US" dirty="0"/>
              <a:t> Amin: Genealogy of ‘Queer Studies’</a:t>
            </a:r>
          </a:p>
        </p:txBody>
      </p:sp>
      <p:sp>
        <p:nvSpPr>
          <p:cNvPr id="3" name="Content Placeholder 2">
            <a:extLst>
              <a:ext uri="{FF2B5EF4-FFF2-40B4-BE49-F238E27FC236}">
                <a16:creationId xmlns:a16="http://schemas.microsoft.com/office/drawing/2014/main" id="{229EBF3E-C9B0-EE64-1100-9176BA610871}"/>
              </a:ext>
            </a:extLst>
          </p:cNvPr>
          <p:cNvSpPr>
            <a:spLocks noGrp="1"/>
          </p:cNvSpPr>
          <p:nvPr>
            <p:ph idx="1"/>
          </p:nvPr>
        </p:nvSpPr>
        <p:spPr/>
        <p:txBody>
          <a:bodyPr/>
          <a:lstStyle/>
          <a:p>
            <a:r>
              <a:rPr lang="en-US" dirty="0"/>
              <a:t>List the difficulties in defining the field of ‘Queer studies’ (p.18)</a:t>
            </a:r>
          </a:p>
          <a:p>
            <a:r>
              <a:rPr lang="en-US" dirty="0"/>
              <a:t>What tensions does Queer Studies explore?</a:t>
            </a:r>
          </a:p>
          <a:p>
            <a:r>
              <a:rPr lang="en-US" dirty="0"/>
              <a:t>How would you define ‘anti-identitarian’?</a:t>
            </a:r>
          </a:p>
          <a:p>
            <a:r>
              <a:rPr lang="en-US" dirty="0"/>
              <a:t>To whom do we attribute the inception of Queer Studies and why?</a:t>
            </a:r>
          </a:p>
          <a:p>
            <a:r>
              <a:rPr lang="en-US" dirty="0"/>
              <a:t>Why is Foucault considered one of queer theory’s ‘main progenitors’?</a:t>
            </a:r>
          </a:p>
          <a:p>
            <a:endParaRPr lang="en-US" dirty="0"/>
          </a:p>
        </p:txBody>
      </p:sp>
    </p:spTree>
    <p:extLst>
      <p:ext uri="{BB962C8B-B14F-4D97-AF65-F5344CB8AC3E}">
        <p14:creationId xmlns:p14="http://schemas.microsoft.com/office/powerpoint/2010/main" val="1239014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1769</Words>
  <Application>Microsoft Macintosh PowerPoint</Application>
  <PresentationFormat>Widescreen</PresentationFormat>
  <Paragraphs>65</Paragraphs>
  <Slides>16</Slides>
  <Notes>1</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inherit</vt:lpstr>
      <vt:lpstr>Times New Roman</vt:lpstr>
      <vt:lpstr>Office Theme</vt:lpstr>
      <vt:lpstr>BUTLER AND SEDGWICK</vt:lpstr>
      <vt:lpstr>PowerPoint Presentation</vt:lpstr>
      <vt:lpstr>‘People are different from each other’</vt:lpstr>
      <vt:lpstr>Objectives of today’s class</vt:lpstr>
      <vt:lpstr>Lisa Downing: Genealogy</vt:lpstr>
      <vt:lpstr>Riki Wilchins, Queer Theory, Gender Theory, p.50</vt:lpstr>
      <vt:lpstr>“Gender theory,” an ideology imported from America?</vt:lpstr>
      <vt:lpstr>Butler, ‘Critically Queer’, GLQ 1 (1993), pp.21–22.</vt:lpstr>
      <vt:lpstr>Kadji Amin: Genealogy of ‘Queer Studies’</vt:lpstr>
      <vt:lpstr>Eve Kosofsky Sedgwick: 1950 - 2009</vt:lpstr>
      <vt:lpstr>Eve Kofosky Sedgwick:  Queer as disarticulation / disidentification (1993: 5)</vt:lpstr>
      <vt:lpstr>Sedgwick: Resisting the ‘unanimity’ of family (1993: 6)</vt:lpstr>
      <vt:lpstr>Sedgwick – the presumptions of identity (1993: 7)</vt:lpstr>
      <vt:lpstr>So what is queer?</vt:lpstr>
      <vt:lpstr>Sedgwick main argument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BUTLER AND SEDGWICK</dc:title>
  <dc:creator>Joanne Brueton</dc:creator>
  <cp:lastModifiedBy>Joanne Brueton</cp:lastModifiedBy>
  <cp:revision>10</cp:revision>
  <dcterms:created xsi:type="dcterms:W3CDTF">2024-02-04T16:09:12Z</dcterms:created>
  <dcterms:modified xsi:type="dcterms:W3CDTF">2024-02-12T09:28:21Z</dcterms:modified>
</cp:coreProperties>
</file>