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77" r:id="rId3"/>
    <p:sldId id="274" r:id="rId4"/>
    <p:sldId id="260" r:id="rId5"/>
    <p:sldId id="265" r:id="rId6"/>
    <p:sldId id="258" r:id="rId7"/>
    <p:sldId id="262" r:id="rId8"/>
    <p:sldId id="275" r:id="rId9"/>
    <p:sldId id="264" r:id="rId10"/>
    <p:sldId id="278" r:id="rId11"/>
    <p:sldId id="266" r:id="rId12"/>
    <p:sldId id="273" r:id="rId13"/>
    <p:sldId id="26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5"/>
    <p:restoredTop sz="94686"/>
  </p:normalViewPr>
  <p:slideViewPr>
    <p:cSldViewPr snapToGrid="0" snapToObjects="1">
      <p:cViewPr varScale="1">
        <p:scale>
          <a:sx n="100" d="100"/>
          <a:sy n="100" d="100"/>
        </p:scale>
        <p:origin x="31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6B4BA6-7547-1041-BE8E-73AAE7231F60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429B30-FA97-A640-88BD-31EEB8827C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5251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429B30-FA97-A640-88BD-31EEB8827C39}" type="slidenum">
              <a:rPr lang="en-GB" smtClean="0"/>
              <a:t>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54049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83A0E-1B88-6E43-826F-58D4854344CC}" type="datetime1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E404B-80B7-BF43-A420-8999E5C7E7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4655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6C085-D399-C446-867B-A30D400EEC22}" type="datetime1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E404B-80B7-BF43-A420-8999E5C7E7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0126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9CB9-B4F3-C043-9B68-5000802A58E8}" type="datetime1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E404B-80B7-BF43-A420-8999E5C7E7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7960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CFB29-7E6B-4A46-B8A5-6FC2B11FBBDA}" type="datetime1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E404B-80B7-BF43-A420-8999E5C7E7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2128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C6821-62A9-4645-A677-97CF796CAC46}" type="datetime1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E404B-80B7-BF43-A420-8999E5C7E7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9937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91D6-277E-CC4F-ADAB-3136C7659D31}" type="datetime1">
              <a:rPr lang="en-GB" smtClean="0"/>
              <a:t>04/09/2020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E404B-80B7-BF43-A420-8999E5C7E7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5853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14302-7D43-A44C-8FA0-7A25C0186A2A}" type="datetime1">
              <a:rPr lang="en-GB" smtClean="0"/>
              <a:t>04/09/2020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E404B-80B7-BF43-A420-8999E5C7E7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2390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9B7AE-D74B-E242-A2B5-B34FF78D9086}" type="datetime1">
              <a:rPr lang="en-GB" smtClean="0"/>
              <a:t>04/09/2020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E404B-80B7-BF43-A420-8999E5C7E7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4973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4E592-837B-EF4F-8606-7C9A20F3751F}" type="datetime1">
              <a:rPr lang="en-GB" smtClean="0"/>
              <a:t>04/09/2020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E404B-80B7-BF43-A420-8999E5C7E7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586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4CF67-20A4-3244-A66A-1AD2E374D08B}" type="datetime1">
              <a:rPr lang="en-GB" smtClean="0"/>
              <a:t>04/09/2020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E404B-80B7-BF43-A420-8999E5C7E7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5801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E648A-842D-1A49-AD2A-741574E689D7}" type="datetime1">
              <a:rPr lang="en-GB" smtClean="0"/>
              <a:t>04/09/2020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E404B-80B7-BF43-A420-8999E5C7E7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1517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CF1DF-869B-9647-B826-0BD82247F875}" type="datetime1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3E404B-80B7-BF43-A420-8999E5C7E7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6990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193173"/>
            <a:ext cx="9144000" cy="2387600"/>
          </a:xfrm>
        </p:spPr>
        <p:txBody>
          <a:bodyPr>
            <a:noAutofit/>
          </a:bodyPr>
          <a:lstStyle/>
          <a:p>
            <a:r>
              <a:rPr lang="en-GB" sz="4000" dirty="0"/>
              <a:t>Introduction to the module: </a:t>
            </a:r>
            <a:br>
              <a:rPr lang="en-GB" sz="4000" dirty="0"/>
            </a:br>
            <a:r>
              <a:rPr lang="en-GB" sz="4000" dirty="0"/>
              <a:t>All you always wanted to know about your dissertation (but were too afraid to ask)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937543"/>
            <a:ext cx="9144000" cy="1655762"/>
          </a:xfrm>
        </p:spPr>
        <p:txBody>
          <a:bodyPr/>
          <a:lstStyle/>
          <a:p>
            <a:r>
              <a:rPr lang="en-GB" dirty="0"/>
              <a:t>Module leader: Giuliano Russo</a:t>
            </a:r>
          </a:p>
          <a:p>
            <a:endParaRPr lang="en-GB" dirty="0"/>
          </a:p>
          <a:p>
            <a:r>
              <a:rPr lang="en-GB" u="sng" dirty="0"/>
              <a:t>September 25</a:t>
            </a:r>
            <a:r>
              <a:rPr lang="en-GB" u="sng" baseline="30000" dirty="0"/>
              <a:t>th</a:t>
            </a:r>
            <a:r>
              <a:rPr lang="en-GB" u="sng" dirty="0"/>
              <a:t> 2020</a:t>
            </a: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524000" y="359026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BSc Dissertation Module (IPH6102)</a:t>
            </a:r>
          </a:p>
        </p:txBody>
      </p:sp>
    </p:spTree>
    <p:extLst>
      <p:ext uri="{BB962C8B-B14F-4D97-AF65-F5344CB8AC3E}">
        <p14:creationId xmlns:p14="http://schemas.microsoft.com/office/powerpoint/2010/main" val="19596063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4F2315-5E74-2342-9806-B9B9D4D42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to work with your supervisor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803592-C7F1-0E47-8558-1B34A41733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We will identify together a possible supervisor, based on your topic</a:t>
            </a:r>
          </a:p>
          <a:p>
            <a:r>
              <a:rPr lang="en-GB" dirty="0"/>
              <a:t>Make preliminary contacts, be prepared to discuss already developed ideas!</a:t>
            </a:r>
          </a:p>
          <a:p>
            <a:r>
              <a:rPr lang="en-GB" dirty="0"/>
              <a:t>Be respectful and ‘manage’ your relationship with the supervisor – antagonism rarely helps</a:t>
            </a:r>
          </a:p>
          <a:p>
            <a:r>
              <a:rPr lang="en-GB" dirty="0"/>
              <a:t>Take into account that more senior people are often busy, tend to be more effective, and may need less time to work with you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DD43A5-59CF-5A48-B8DA-328C50DFE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E404B-80B7-BF43-A420-8999E5C7E7D8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7380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your dissertation should look like? (assessment criteria)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A structured, succinct and bang-to-the point abstract (10 points)</a:t>
            </a:r>
          </a:p>
          <a:p>
            <a:r>
              <a:rPr lang="en-GB" dirty="0"/>
              <a:t>Introduction, with background, aims, objectives and rationale (25)</a:t>
            </a:r>
          </a:p>
          <a:p>
            <a:r>
              <a:rPr lang="en-GB" dirty="0"/>
              <a:t>Well developed methodology section, with conceptual framework, methods data collection and data extraction (20 points)</a:t>
            </a:r>
          </a:p>
          <a:p>
            <a:r>
              <a:rPr lang="en-GB" dirty="0"/>
              <a:t>Findings and results, with a clear, objective presentation of the evidence found (20) </a:t>
            </a:r>
          </a:p>
          <a:p>
            <a:r>
              <a:rPr lang="en-GB" dirty="0"/>
              <a:t>Analysis, Discussion, Conclusion and Recommendations (20) </a:t>
            </a:r>
          </a:p>
          <a:p>
            <a:r>
              <a:rPr lang="en-GB" dirty="0"/>
              <a:t>Accurate writing style, sound structure and referencing (5)</a:t>
            </a:r>
          </a:p>
          <a:p>
            <a:r>
              <a:rPr lang="en-GB" dirty="0"/>
              <a:t>Will upload an example of past good dissertation(s)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E404B-80B7-BF43-A420-8999E5C7E7D8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1240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Common mistakes when writing a dissertation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Choosing an impractical topic </a:t>
            </a:r>
            <a:r>
              <a:rPr lang="mr-IN" dirty="0"/>
              <a:t>–</a:t>
            </a:r>
            <a:r>
              <a:rPr lang="en-GB" dirty="0"/>
              <a:t> too abstract or complex to research</a:t>
            </a:r>
          </a:p>
          <a:p>
            <a:r>
              <a:rPr lang="en-GB" dirty="0"/>
              <a:t>Not zooming in to a specific research question</a:t>
            </a:r>
          </a:p>
          <a:p>
            <a:r>
              <a:rPr lang="en-GB" dirty="0"/>
              <a:t>Changing topic/focus too many times</a:t>
            </a:r>
          </a:p>
          <a:p>
            <a:r>
              <a:rPr lang="en-GB" dirty="0"/>
              <a:t>Not thinking hard enough about your methods to collect and analyse your data (cutting the wrong corners???)</a:t>
            </a:r>
          </a:p>
          <a:p>
            <a:r>
              <a:rPr lang="en-GB" dirty="0"/>
              <a:t>Failing to adequately spell out the methods used </a:t>
            </a:r>
          </a:p>
          <a:p>
            <a:r>
              <a:rPr lang="en-GB" dirty="0"/>
              <a:t>Failing to separate your findings (the evidence) from your interpretation of the findings and personal opinions</a:t>
            </a:r>
          </a:p>
          <a:p>
            <a:r>
              <a:rPr lang="en-GB" dirty="0"/>
              <a:t>Leaving everything to the last month </a:t>
            </a:r>
            <a:r>
              <a:rPr lang="mr-IN" dirty="0"/>
              <a:t>–</a:t>
            </a:r>
            <a:r>
              <a:rPr lang="en-GB" dirty="0"/>
              <a:t> this is not an essay; it takes time!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E404B-80B7-BF43-A420-8999E5C7E7D8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5272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Take away points from today’s session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200" dirty="0"/>
              <a:t>We identified the characteristics and timelines for your dissertation </a:t>
            </a:r>
          </a:p>
          <a:p>
            <a:r>
              <a:rPr lang="en-GB" sz="3200" dirty="0"/>
              <a:t>We talked about how to select a topic – four or more options</a:t>
            </a:r>
          </a:p>
          <a:p>
            <a:r>
              <a:rPr lang="en-GB" sz="3200" dirty="0"/>
              <a:t>The programme of seminars is aimed at giving you an idea on the methods/types of dissertation you may want to write</a:t>
            </a:r>
          </a:p>
          <a:p>
            <a:r>
              <a:rPr lang="en-GB" sz="3200" dirty="0"/>
              <a:t>How to work with your supervisor</a:t>
            </a:r>
          </a:p>
          <a:p>
            <a:r>
              <a:rPr lang="en-GB" sz="3200" dirty="0"/>
              <a:t>Expected structure and assessment</a:t>
            </a:r>
          </a:p>
          <a:p>
            <a:endParaRPr lang="en-GB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E404B-80B7-BF43-A420-8999E5C7E7D8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2902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746721-9224-CE47-920E-45A3B40DE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Today we will discuss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1CB973-69DC-9341-9A4E-DCC6235690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200" dirty="0"/>
              <a:t>Characteristics and timelines of the BSc Dissertation module</a:t>
            </a:r>
          </a:p>
          <a:p>
            <a:r>
              <a:rPr lang="en-GB" sz="3200" dirty="0"/>
              <a:t>Contents and formats of your dissertation</a:t>
            </a:r>
          </a:p>
          <a:p>
            <a:r>
              <a:rPr lang="en-GB" sz="3200" dirty="0"/>
              <a:t>Tips on how to choose a topic</a:t>
            </a:r>
          </a:p>
          <a:p>
            <a:r>
              <a:rPr lang="en-GB" sz="3200" dirty="0"/>
              <a:t>How to choose a methodological approach (Programme of workshops for T1)</a:t>
            </a:r>
          </a:p>
          <a:p>
            <a:r>
              <a:rPr lang="en-GB" sz="3200" dirty="0"/>
              <a:t>Assessment for this module</a:t>
            </a:r>
          </a:p>
          <a:p>
            <a:r>
              <a:rPr lang="en-GB" sz="3200" dirty="0"/>
              <a:t>Common mistakes when working on a dissertation</a:t>
            </a:r>
          </a:p>
          <a:p>
            <a:endParaRPr lang="en-GB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6A2170-F795-A249-A083-2EFC6E7E2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E404B-80B7-BF43-A420-8999E5C7E7D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8876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Outline of the BSc dissertation module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Dissertation Module is worth 30 credits </a:t>
            </a:r>
          </a:p>
          <a:p>
            <a:r>
              <a:rPr lang="en-US" dirty="0"/>
              <a:t>No formal lectures!</a:t>
            </a:r>
          </a:p>
          <a:p>
            <a:r>
              <a:rPr lang="en-US" dirty="0"/>
              <a:t>A set of six workshops webinars/seminars in the first part of T1, and 4-5 one to one supervision meetings through the year</a:t>
            </a:r>
          </a:p>
          <a:p>
            <a:r>
              <a:rPr lang="en-US" dirty="0"/>
              <a:t>Formative presentation and discussion of your chosen topic in December (not assessed)</a:t>
            </a:r>
          </a:p>
          <a:p>
            <a:r>
              <a:rPr lang="en-US" dirty="0"/>
              <a:t>Assessment: a 1,000 </a:t>
            </a:r>
            <a:r>
              <a:rPr lang="en-US" dirty="0" err="1"/>
              <a:t>wds</a:t>
            </a:r>
            <a:r>
              <a:rPr lang="en-US" dirty="0"/>
              <a:t> outline in January (15%) and an 8,000 </a:t>
            </a:r>
            <a:r>
              <a:rPr lang="en-US" dirty="0" err="1"/>
              <a:t>wds</a:t>
            </a:r>
            <a:r>
              <a:rPr lang="en-US" dirty="0"/>
              <a:t> dissertation the first week of May (TBC)</a:t>
            </a:r>
          </a:p>
          <a:p>
            <a:r>
              <a:rPr lang="en-US" dirty="0"/>
              <a:t>Deadline for Outline in the first week of January (TBC); for dissertation first week of May 2021 (TBC)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D4CEF0-2D23-A14E-BEE2-DDDE3769F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E404B-80B7-BF43-A420-8999E5C7E7D8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02519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8482297" y="2283393"/>
            <a:ext cx="1751163" cy="4407386"/>
            <a:chOff x="8234429" y="2277808"/>
            <a:chExt cx="1751163" cy="4407386"/>
          </a:xfrm>
        </p:grpSpPr>
        <p:sp>
          <p:nvSpPr>
            <p:cNvPr id="32" name="Rounded Rectangle 31"/>
            <p:cNvSpPr/>
            <p:nvPr/>
          </p:nvSpPr>
          <p:spPr>
            <a:xfrm>
              <a:off x="8739075" y="2277808"/>
              <a:ext cx="741872" cy="3841361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Rounded Rectangle 32"/>
            <p:cNvSpPr/>
            <p:nvPr/>
          </p:nvSpPr>
          <p:spPr>
            <a:xfrm>
              <a:off x="8234429" y="5993551"/>
              <a:ext cx="1751163" cy="69164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Reading week</a:t>
              </a:r>
            </a:p>
            <a:p>
              <a:pPr algn="ctr"/>
              <a:r>
                <a:rPr lang="en-GB" dirty="0"/>
                <a:t>18</a:t>
              </a:r>
              <a:r>
                <a:rPr lang="en-GB" baseline="30000" dirty="0"/>
                <a:t>th</a:t>
              </a:r>
              <a:r>
                <a:rPr lang="en-GB" dirty="0"/>
                <a:t> </a:t>
              </a:r>
              <a:r>
                <a:rPr lang="mr-IN" dirty="0"/>
                <a:t>–</a:t>
              </a:r>
              <a:r>
                <a:rPr lang="en-GB" dirty="0"/>
                <a:t> 22</a:t>
              </a:r>
              <a:r>
                <a:rPr lang="en-GB" baseline="30000" dirty="0"/>
                <a:t>rd</a:t>
              </a:r>
              <a:r>
                <a:rPr lang="en-GB" dirty="0"/>
                <a:t> Feb</a:t>
              </a: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2096218" y="2283393"/>
            <a:ext cx="1751163" cy="4401802"/>
            <a:chOff x="2096218" y="2283393"/>
            <a:chExt cx="1751163" cy="4401802"/>
          </a:xfrm>
        </p:grpSpPr>
        <p:sp>
          <p:nvSpPr>
            <p:cNvPr id="21" name="Rounded Rectangle 20"/>
            <p:cNvSpPr/>
            <p:nvPr/>
          </p:nvSpPr>
          <p:spPr>
            <a:xfrm>
              <a:off x="2622430" y="2283393"/>
              <a:ext cx="741872" cy="3841361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2096218" y="5993552"/>
              <a:ext cx="1751163" cy="69164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Reading week</a:t>
              </a:r>
            </a:p>
            <a:p>
              <a:pPr algn="ctr"/>
              <a:r>
                <a:rPr lang="pt-PT" dirty="0"/>
                <a:t>2nd - </a:t>
              </a:r>
              <a:r>
                <a:rPr lang="en-GB" dirty="0"/>
                <a:t>6</a:t>
              </a:r>
              <a:r>
                <a:rPr lang="en-GB" baseline="30000" dirty="0"/>
                <a:t>th</a:t>
              </a:r>
              <a:r>
                <a:rPr lang="en-GB" dirty="0"/>
                <a:t> Nov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753" y="277019"/>
            <a:ext cx="10515600" cy="1325563"/>
          </a:xfrm>
        </p:spPr>
        <p:txBody>
          <a:bodyPr/>
          <a:lstStyle/>
          <a:p>
            <a:r>
              <a:rPr lang="en-GB" dirty="0">
                <a:solidFill>
                  <a:srgbClr val="FF0000"/>
                </a:solidFill>
              </a:rPr>
              <a:t>Tentative dissertation timelines 2020-2021</a:t>
            </a:r>
          </a:p>
        </p:txBody>
      </p:sp>
      <p:sp>
        <p:nvSpPr>
          <p:cNvPr id="4" name="Pentagon 3"/>
          <p:cNvSpPr/>
          <p:nvPr/>
        </p:nvSpPr>
        <p:spPr>
          <a:xfrm>
            <a:off x="622300" y="1866900"/>
            <a:ext cx="5136625" cy="393700"/>
          </a:xfrm>
          <a:prstGeom prst="homePlat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2020</a:t>
            </a:r>
          </a:p>
        </p:txBody>
      </p:sp>
      <p:sp>
        <p:nvSpPr>
          <p:cNvPr id="5" name="Pentagon 4"/>
          <p:cNvSpPr/>
          <p:nvPr/>
        </p:nvSpPr>
        <p:spPr>
          <a:xfrm>
            <a:off x="6854089" y="1859346"/>
            <a:ext cx="5136627" cy="401254"/>
          </a:xfrm>
          <a:prstGeom prst="homePlat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2021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1740584"/>
            <a:ext cx="622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3w</a:t>
            </a:r>
          </a:p>
          <a:p>
            <a:r>
              <a:rPr lang="en-GB" dirty="0"/>
              <a:t>Sept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614882" y="1740580"/>
            <a:ext cx="622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15</a:t>
            </a:r>
            <a:r>
              <a:rPr lang="en-GB" baseline="30000" dirty="0"/>
              <a:t>th</a:t>
            </a:r>
            <a:endParaRPr lang="en-GB" dirty="0"/>
          </a:p>
          <a:p>
            <a:r>
              <a:rPr lang="en-GB" dirty="0"/>
              <a:t>Dec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31791" y="1740580"/>
            <a:ext cx="622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aseline="30000" dirty="0"/>
              <a:t>6th</a:t>
            </a:r>
            <a:endParaRPr lang="en-GB" dirty="0"/>
          </a:p>
          <a:p>
            <a:r>
              <a:rPr lang="en-GB" dirty="0"/>
              <a:t>Jan</a:t>
            </a:r>
          </a:p>
        </p:txBody>
      </p:sp>
      <p:cxnSp>
        <p:nvCxnSpPr>
          <p:cNvPr id="11" name="Straight Arrow Connector 10"/>
          <p:cNvCxnSpPr>
            <a:cxnSpLocks/>
          </p:cNvCxnSpPr>
          <p:nvPr/>
        </p:nvCxnSpPr>
        <p:spPr>
          <a:xfrm>
            <a:off x="622300" y="3111500"/>
            <a:ext cx="1719118" cy="18307"/>
          </a:xfrm>
          <a:prstGeom prst="straightConnector1">
            <a:avLst/>
          </a:prstGeom>
          <a:ln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251193" y="2667717"/>
            <a:ext cx="38686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Methods workshops  (ICM6103)</a:t>
            </a:r>
          </a:p>
        </p:txBody>
      </p:sp>
      <p:cxnSp>
        <p:nvCxnSpPr>
          <p:cNvPr id="13" name="Straight Arrow Connector 12"/>
          <p:cNvCxnSpPr>
            <a:cxnSpLocks/>
          </p:cNvCxnSpPr>
          <p:nvPr/>
        </p:nvCxnSpPr>
        <p:spPr>
          <a:xfrm>
            <a:off x="1233055" y="3949700"/>
            <a:ext cx="3169916" cy="7735"/>
          </a:xfrm>
          <a:prstGeom prst="straightConnector1">
            <a:avLst/>
          </a:prstGeom>
          <a:ln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cxnSpLocks/>
          </p:cNvCxnSpPr>
          <p:nvPr/>
        </p:nvCxnSpPr>
        <p:spPr>
          <a:xfrm>
            <a:off x="4344319" y="4617056"/>
            <a:ext cx="117304" cy="0"/>
          </a:xfrm>
          <a:prstGeom prst="straightConnector1">
            <a:avLst/>
          </a:prstGeom>
          <a:ln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449653" y="3467268"/>
            <a:ext cx="4023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Contacting with allocated supervisor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350041" y="4122631"/>
            <a:ext cx="28960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Unassessd</a:t>
            </a:r>
            <a:r>
              <a:rPr lang="en-GB" dirty="0"/>
              <a:t> presentations (11</a:t>
            </a:r>
            <a:r>
              <a:rPr lang="en-GB" baseline="30000" dirty="0"/>
              <a:t>th</a:t>
            </a:r>
            <a:r>
              <a:rPr lang="en-GB" dirty="0"/>
              <a:t> Dec)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6843409" y="5770794"/>
            <a:ext cx="4704126" cy="15825"/>
          </a:xfrm>
          <a:prstGeom prst="straightConnector1">
            <a:avLst/>
          </a:prstGeom>
          <a:ln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7015131" y="5332102"/>
            <a:ext cx="43606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Writing up (due date: beginning of May)</a:t>
            </a:r>
          </a:p>
        </p:txBody>
      </p:sp>
      <p:cxnSp>
        <p:nvCxnSpPr>
          <p:cNvPr id="29" name="Straight Arrow Connector 28"/>
          <p:cNvCxnSpPr>
            <a:cxnSpLocks/>
          </p:cNvCxnSpPr>
          <p:nvPr/>
        </p:nvCxnSpPr>
        <p:spPr>
          <a:xfrm>
            <a:off x="6843409" y="5138294"/>
            <a:ext cx="3783027" cy="12700"/>
          </a:xfrm>
          <a:prstGeom prst="straightConnector1">
            <a:avLst/>
          </a:prstGeom>
          <a:ln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7015131" y="4741111"/>
            <a:ext cx="36011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Meetings with your supervisor (4-5)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0234290" y="3651934"/>
            <a:ext cx="13341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Results back </a:t>
            </a:r>
          </a:p>
          <a:p>
            <a:pPr algn="ctr"/>
            <a:r>
              <a:rPr lang="en-GB" dirty="0"/>
              <a:t>In June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10440837" y="5993551"/>
            <a:ext cx="1751163" cy="691643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Graduation (mid July)</a:t>
            </a:r>
          </a:p>
        </p:txBody>
      </p:sp>
      <p:cxnSp>
        <p:nvCxnSpPr>
          <p:cNvPr id="39" name="Straight Connector 38"/>
          <p:cNvCxnSpPr/>
          <p:nvPr/>
        </p:nvCxnSpPr>
        <p:spPr>
          <a:xfrm>
            <a:off x="11990716" y="1866900"/>
            <a:ext cx="0" cy="4126651"/>
          </a:xfrm>
          <a:prstGeom prst="line">
            <a:avLst/>
          </a:prstGeom>
          <a:ln>
            <a:solidFill>
              <a:srgbClr val="C00000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EBACB3A9-EAED-A747-A976-D98082781D5B}"/>
              </a:ext>
            </a:extLst>
          </p:cNvPr>
          <p:cNvSpPr txBox="1"/>
          <p:nvPr/>
        </p:nvSpPr>
        <p:spPr>
          <a:xfrm>
            <a:off x="6239979" y="4371779"/>
            <a:ext cx="21091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Outline proposal (Jan)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B7B4D947-14A9-8247-A8C5-69E647178B7D}"/>
              </a:ext>
            </a:extLst>
          </p:cNvPr>
          <p:cNvCxnSpPr>
            <a:cxnSpLocks/>
          </p:cNvCxnSpPr>
          <p:nvPr/>
        </p:nvCxnSpPr>
        <p:spPr>
          <a:xfrm>
            <a:off x="6813848" y="4768962"/>
            <a:ext cx="29561" cy="495"/>
          </a:xfrm>
          <a:prstGeom prst="straightConnector1">
            <a:avLst/>
          </a:prstGeom>
          <a:ln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B79DE53-AD3D-7C40-ABCB-7AC6A08C8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E404B-80B7-BF43-A420-8999E5C7E7D8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7774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Learning objectives for this module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Learning how to write a long(</a:t>
            </a:r>
            <a:r>
              <a:rPr lang="en-GB" dirty="0" err="1"/>
              <a:t>ish</a:t>
            </a:r>
            <a:r>
              <a:rPr lang="en-GB" dirty="0"/>
              <a:t>) academic piece</a:t>
            </a:r>
          </a:p>
          <a:p>
            <a:r>
              <a:rPr lang="en-GB" dirty="0"/>
              <a:t>This is probably your first approach to scientific work </a:t>
            </a:r>
            <a:r>
              <a:rPr lang="mr-IN" dirty="0"/>
              <a:t>–</a:t>
            </a:r>
            <a:r>
              <a:rPr lang="en-GB" dirty="0"/>
              <a:t> bordering original research</a:t>
            </a:r>
          </a:p>
          <a:p>
            <a:r>
              <a:rPr lang="en-GB" dirty="0"/>
              <a:t>Developing a ‘researchable’ research question</a:t>
            </a:r>
          </a:p>
          <a:p>
            <a:r>
              <a:rPr lang="en-GB" dirty="0"/>
              <a:t>Learning about using research methods to generate findings/results (where do find your data/evidence? How do you analyse it?)</a:t>
            </a:r>
          </a:p>
          <a:p>
            <a:r>
              <a:rPr lang="en-GB" dirty="0"/>
              <a:t>Learning how to use evidence and data to support your arguments</a:t>
            </a:r>
          </a:p>
          <a:p>
            <a:r>
              <a:rPr lang="en-GB" dirty="0"/>
              <a:t>Learning the difference between objective facts/evidence and their interpretation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E404B-80B7-BF43-A420-8999E5C7E7D8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69216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137" y="94163"/>
            <a:ext cx="10515600" cy="1325563"/>
          </a:xfrm>
        </p:spPr>
        <p:txBody>
          <a:bodyPr/>
          <a:lstStyle/>
          <a:p>
            <a:r>
              <a:rPr lang="en-GB" dirty="0"/>
              <a:t>Dissertation methods workshops for Term 1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1149320"/>
              </p:ext>
            </p:extLst>
          </p:nvPr>
        </p:nvGraphicFramePr>
        <p:xfrm>
          <a:off x="320842" y="1005840"/>
          <a:ext cx="11502189" cy="60061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444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577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3728">
                <a:tc>
                  <a:txBody>
                    <a:bodyPr/>
                    <a:lstStyle/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DATES</a:t>
                      </a:r>
                      <a:endParaRPr lang="en-GB" sz="24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CONTENTS</a:t>
                      </a:r>
                      <a:endParaRPr lang="en-GB" sz="24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8581">
                <a:tc>
                  <a:txBody>
                    <a:bodyPr/>
                    <a:lstStyle/>
                    <a:p>
                      <a:pPr marL="2286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>
                          <a:effectLst/>
                        </a:rPr>
                        <a:t>Friday 25</a:t>
                      </a:r>
                      <a:r>
                        <a:rPr lang="en-GB" sz="2400" baseline="30000" dirty="0">
                          <a:effectLst/>
                        </a:rPr>
                        <a:t>th </a:t>
                      </a:r>
                      <a:r>
                        <a:rPr lang="en-GB" sz="2400" dirty="0">
                          <a:effectLst/>
                        </a:rPr>
                        <a:t>September- week 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General intro on research methods – what to expect from your dissertation (G Russo)</a:t>
                      </a:r>
                      <a:endParaRPr lang="en-GB" sz="2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8581">
                <a:tc>
                  <a:txBody>
                    <a:bodyPr/>
                    <a:lstStyle/>
                    <a:p>
                      <a:pPr marL="2286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>
                          <a:effectLst/>
                        </a:rPr>
                        <a:t>Friday 2</a:t>
                      </a:r>
                      <a:r>
                        <a:rPr lang="en-GB" sz="2400" baseline="30000" dirty="0">
                          <a:effectLst/>
                        </a:rPr>
                        <a:t>nd</a:t>
                      </a:r>
                      <a:r>
                        <a:rPr lang="en-GB" sz="2400" dirty="0">
                          <a:effectLst/>
                        </a:rPr>
                        <a:t> October- week 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>
                          <a:effectLst/>
                        </a:rPr>
                        <a:t>Theories of scientific research, research questions, and conceptual frameworks (G Russo)</a:t>
                      </a:r>
                      <a:endParaRPr lang="en-GB" sz="2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8581">
                <a:tc>
                  <a:txBody>
                    <a:bodyPr/>
                    <a:lstStyle/>
                    <a:p>
                      <a:pPr marL="2286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>
                          <a:effectLst/>
                        </a:rPr>
                        <a:t>Friday 9</a:t>
                      </a:r>
                      <a:r>
                        <a:rPr lang="en-GB" sz="2400" baseline="30000" dirty="0">
                          <a:effectLst/>
                        </a:rPr>
                        <a:t>th</a:t>
                      </a:r>
                      <a:r>
                        <a:rPr lang="en-GB" sz="2400" dirty="0">
                          <a:effectLst/>
                        </a:rPr>
                        <a:t> October- week 3</a:t>
                      </a:r>
                      <a:endParaRPr lang="en-GB" sz="2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>
                          <a:effectLst/>
                        </a:rPr>
                        <a:t>Quantitative methodologies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8581">
                <a:tc>
                  <a:txBody>
                    <a:bodyPr/>
                    <a:lstStyle/>
                    <a:p>
                      <a:pPr marL="2286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>
                          <a:effectLst/>
                        </a:rPr>
                        <a:t>Friday 16</a:t>
                      </a:r>
                      <a:r>
                        <a:rPr lang="en-GB" sz="2400" baseline="30000" dirty="0">
                          <a:effectLst/>
                        </a:rPr>
                        <a:t>th</a:t>
                      </a:r>
                      <a:r>
                        <a:rPr lang="en-GB" sz="2400" dirty="0">
                          <a:effectLst/>
                        </a:rPr>
                        <a:t> October- week 4 </a:t>
                      </a:r>
                      <a:endParaRPr lang="en-GB" sz="2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>
                          <a:effectLst/>
                        </a:rPr>
                        <a:t>How to conduct a systematic literature review and use references (G Russo) Library workshop (P </a:t>
                      </a:r>
                      <a:r>
                        <a:rPr lang="en-GB" sz="2400" dirty="0" err="1">
                          <a:effectLst/>
                        </a:rPr>
                        <a:t>Furnell</a:t>
                      </a:r>
                      <a:r>
                        <a:rPr lang="en-GB" sz="2400" dirty="0">
                          <a:effectLst/>
                        </a:rPr>
                        <a:t>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35716031"/>
                  </a:ext>
                </a:extLst>
              </a:tr>
              <a:tr h="678581">
                <a:tc>
                  <a:txBody>
                    <a:bodyPr/>
                    <a:lstStyle/>
                    <a:p>
                      <a:pPr marL="2286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>
                          <a:effectLst/>
                        </a:rPr>
                        <a:t>Friday 23</a:t>
                      </a:r>
                      <a:r>
                        <a:rPr lang="en-GB" sz="2400" baseline="30000" dirty="0">
                          <a:effectLst/>
                        </a:rPr>
                        <a:t>rd</a:t>
                      </a:r>
                      <a:r>
                        <a:rPr lang="en-GB" sz="2400" dirty="0">
                          <a:effectLst/>
                        </a:rPr>
                        <a:t> October- week 5 </a:t>
                      </a:r>
                      <a:endParaRPr lang="en-GB" sz="2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>
                          <a:effectLst/>
                        </a:rPr>
                        <a:t>Case studies</a:t>
                      </a:r>
                      <a:endParaRPr lang="en-GB" sz="2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77072137"/>
                  </a:ext>
                </a:extLst>
              </a:tr>
              <a:tr h="678581">
                <a:tc>
                  <a:txBody>
                    <a:bodyPr/>
                    <a:lstStyle/>
                    <a:p>
                      <a:pPr marL="2286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>
                          <a:effectLst/>
                        </a:rPr>
                        <a:t>Friday 30</a:t>
                      </a:r>
                      <a:r>
                        <a:rPr lang="en-GB" sz="2400" baseline="30000" dirty="0">
                          <a:effectLst/>
                        </a:rPr>
                        <a:t>th</a:t>
                      </a:r>
                      <a:r>
                        <a:rPr lang="en-GB" sz="2400" dirty="0">
                          <a:effectLst/>
                        </a:rPr>
                        <a:t> October- week 6 </a:t>
                      </a:r>
                      <a:endParaRPr lang="en-GB" sz="2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>
                          <a:effectLst/>
                        </a:rPr>
                        <a:t>Policy analysis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33545067"/>
                  </a:ext>
                </a:extLst>
              </a:tr>
              <a:tr h="678581">
                <a:tc gridSpan="2">
                  <a:txBody>
                    <a:bodyPr/>
                    <a:lstStyle/>
                    <a:p>
                      <a:pPr marL="22860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Reading week- no undergraduate teaching </a:t>
                      </a:r>
                      <a:endParaRPr lang="en-GB" sz="2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78581">
                <a:tc>
                  <a:txBody>
                    <a:bodyPr/>
                    <a:lstStyle/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Friday 11</a:t>
                      </a:r>
                      <a:r>
                        <a:rPr lang="en-GB" sz="2400" baseline="30000" dirty="0">
                          <a:effectLst/>
                        </a:rPr>
                        <a:t>th</a:t>
                      </a:r>
                      <a:r>
                        <a:rPr lang="en-GB" sz="2400" dirty="0">
                          <a:effectLst/>
                        </a:rPr>
                        <a:t> December week 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Students’ presentations (not assessed)</a:t>
                      </a:r>
                    </a:p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 </a:t>
                      </a:r>
                      <a:endParaRPr lang="en-GB" sz="2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E404B-80B7-BF43-A420-8999E5C7E7D8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42714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Types of dissertations you may want to write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200" dirty="0"/>
              <a:t>Work based on a review of the literature around a specific global health topic </a:t>
            </a:r>
          </a:p>
          <a:p>
            <a:r>
              <a:rPr lang="en-GB" sz="3200" dirty="0"/>
              <a:t>A specific case study or comparison of two+ similar GH cases</a:t>
            </a:r>
          </a:p>
          <a:p>
            <a:r>
              <a:rPr lang="en-GB" sz="3200" dirty="0"/>
              <a:t>Work based on analysis and appraisal of specific health policies</a:t>
            </a:r>
          </a:p>
          <a:p>
            <a:r>
              <a:rPr lang="en-GB" sz="3200" dirty="0"/>
              <a:t>Quantitative analysis of secondary data and specific datasets</a:t>
            </a:r>
          </a:p>
          <a:p>
            <a:r>
              <a:rPr lang="en-GB" sz="3200" dirty="0"/>
              <a:t>Other types involving collection of primary data????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E404B-80B7-BF43-A420-8999E5C7E7D8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9410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72A0A9-CB89-5548-A613-ECA99B9DE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do you select your dissertation topic?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3CA413-80DB-6748-95C9-4AE983B853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Option A: 	Chose your own topic about something that really 				interests you, then talk to your supervisor on how to turn 		it into a research project</a:t>
            </a:r>
          </a:p>
          <a:p>
            <a:r>
              <a:rPr lang="en-GB" dirty="0"/>
              <a:t>Option B: 	Take forward and develop some academic or professional 		work you did in the past</a:t>
            </a:r>
          </a:p>
          <a:p>
            <a:r>
              <a:rPr lang="en-GB" dirty="0"/>
              <a:t>Option C: 	Decide the area or discipline you want to focus on, then 			elaborate a topic together with your supervisor</a:t>
            </a:r>
          </a:p>
          <a:p>
            <a:r>
              <a:rPr lang="en-GB" dirty="0"/>
              <a:t>Option D:	Why not getting inspired from your past and present 			working experience, and develop a research idea with your 		line manager?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240A79-87B1-EB4C-BF90-412011296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E404B-80B7-BF43-A420-8999E5C7E7D8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4260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process of writing your dissertation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Start listing down potential topics, and how to ‘research’ them, and ask lots of questions</a:t>
            </a:r>
          </a:p>
          <a:p>
            <a:r>
              <a:rPr lang="en-GB" dirty="0"/>
              <a:t>Attend the workshops on methods, and ask lots of questions</a:t>
            </a:r>
          </a:p>
          <a:p>
            <a:r>
              <a:rPr lang="en-GB" dirty="0"/>
              <a:t>Compare notes with your peers, and ask lots of questions</a:t>
            </a:r>
          </a:p>
          <a:p>
            <a:r>
              <a:rPr lang="en-GB" dirty="0"/>
              <a:t>Present your topic in December, and be asked lots of questions</a:t>
            </a:r>
          </a:p>
          <a:p>
            <a:r>
              <a:rPr lang="en-GB" dirty="0"/>
              <a:t>Go and see your supervisors, and ask lots of questions</a:t>
            </a:r>
          </a:p>
          <a:p>
            <a:r>
              <a:rPr lang="en-GB" dirty="0"/>
              <a:t>Ask lots of questions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E404B-80B7-BF43-A420-8999E5C7E7D8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92391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1068</TotalTime>
  <Words>1052</Words>
  <Application>Microsoft Macintosh PowerPoint</Application>
  <PresentationFormat>Widescreen</PresentationFormat>
  <Paragraphs>125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Mangal</vt:lpstr>
      <vt:lpstr>Times New Roman</vt:lpstr>
      <vt:lpstr>Office Theme</vt:lpstr>
      <vt:lpstr>Introduction to the module:  All you always wanted to know about your dissertation (but were too afraid to ask)</vt:lpstr>
      <vt:lpstr>Today we will discuss</vt:lpstr>
      <vt:lpstr>Outline of the BSc dissertation module</vt:lpstr>
      <vt:lpstr>Tentative dissertation timelines 2020-2021</vt:lpstr>
      <vt:lpstr>Learning objectives for this module</vt:lpstr>
      <vt:lpstr>Dissertation methods workshops for Term 1</vt:lpstr>
      <vt:lpstr>Types of dissertations you may want to write</vt:lpstr>
      <vt:lpstr>How do you select your dissertation topic?</vt:lpstr>
      <vt:lpstr>The process of writing your dissertation</vt:lpstr>
      <vt:lpstr>How to work with your supervisor</vt:lpstr>
      <vt:lpstr>What your dissertation should look like? (assessment criteria)</vt:lpstr>
      <vt:lpstr>Common mistakes when writing a dissertation</vt:lpstr>
      <vt:lpstr>Take away points from today’s session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Giuliano Russo</dc:creator>
  <cp:lastModifiedBy>Microsoft Office User</cp:lastModifiedBy>
  <cp:revision>116</cp:revision>
  <dcterms:created xsi:type="dcterms:W3CDTF">2017-09-19T16:19:06Z</dcterms:created>
  <dcterms:modified xsi:type="dcterms:W3CDTF">2020-09-04T10:36:56Z</dcterms:modified>
</cp:coreProperties>
</file>