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sldIdLst>
    <p:sldId id="256" r:id="rId2"/>
    <p:sldId id="259" r:id="rId3"/>
    <p:sldId id="264" r:id="rId4"/>
    <p:sldId id="265" r:id="rId5"/>
    <p:sldId id="261" r:id="rId6"/>
    <p:sldId id="258" r:id="rId7"/>
    <p:sldId id="260" r:id="rId8"/>
    <p:sldId id="299" r:id="rId9"/>
    <p:sldId id="268" r:id="rId10"/>
    <p:sldId id="266" r:id="rId11"/>
    <p:sldId id="262" r:id="rId12"/>
    <p:sldId id="263" r:id="rId13"/>
    <p:sldId id="271" r:id="rId14"/>
    <p:sldId id="272" r:id="rId15"/>
    <p:sldId id="296" r:id="rId16"/>
    <p:sldId id="273" r:id="rId17"/>
    <p:sldId id="290" r:id="rId18"/>
    <p:sldId id="29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36"/>
    <p:restoredTop sz="84437"/>
  </p:normalViewPr>
  <p:slideViewPr>
    <p:cSldViewPr snapToGrid="0" snapToObjects="1">
      <p:cViewPr varScale="1">
        <p:scale>
          <a:sx n="103" d="100"/>
          <a:sy n="10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01A57-1828-D944-80C5-C6C1A17DACD3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C175C-360A-6045-9E13-5A6F54CAC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3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0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3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6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0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05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7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5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3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3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9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8FA15-49A9-5843-BBB8-BCB0CA93B294}" type="datetimeFigureOut">
              <a:rPr lang="en-US" smtClean="0"/>
              <a:t>7/1/24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248EA-7A98-EC45-9F23-110ED9102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7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9283" y="0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London and its Museums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36" y="646331"/>
            <a:ext cx="8409128" cy="5255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382" y="5902036"/>
            <a:ext cx="44993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Seminar Leader: </a:t>
            </a:r>
            <a:r>
              <a:rPr lang="en-US" sz="2600" dirty="0" err="1"/>
              <a:t>Dr</a:t>
            </a:r>
            <a:r>
              <a:rPr lang="en-US" sz="2600" dirty="0"/>
              <a:t> Chloe Ward</a:t>
            </a:r>
          </a:p>
          <a:p>
            <a:r>
              <a:rPr lang="en-US" sz="2600" dirty="0"/>
              <a:t>Contact: </a:t>
            </a:r>
            <a:r>
              <a:rPr lang="en-US" sz="2600" dirty="0" err="1"/>
              <a:t>c.ward@qmul.ac.uk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7238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542" y="282660"/>
            <a:ext cx="7686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Readings for next week’s class:</a:t>
            </a:r>
          </a:p>
          <a:p>
            <a:pPr algn="ctr"/>
            <a:endParaRPr lang="en-US" sz="3600" b="1" i="1" dirty="0"/>
          </a:p>
          <a:p>
            <a:pPr algn="ctr"/>
            <a:r>
              <a:rPr lang="en-US" sz="3600" b="1" i="1" dirty="0"/>
              <a:t>Power, Politics, and the Museum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1878" y="2271161"/>
            <a:ext cx="75802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/>
              <a:t>All available on QM Plus</a:t>
            </a:r>
          </a:p>
          <a:p>
            <a:pPr lvl="0" algn="ctr"/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Tony Bennett, ‘The </a:t>
            </a:r>
            <a:r>
              <a:rPr lang="en-US" sz="2800" dirty="0" err="1"/>
              <a:t>Exhibitionary</a:t>
            </a:r>
            <a:r>
              <a:rPr lang="en-US" sz="2800" dirty="0"/>
              <a:t> Complex’</a:t>
            </a:r>
            <a:endParaRPr lang="en-GB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Hans </a:t>
            </a:r>
            <a:r>
              <a:rPr lang="en-US" sz="2800" dirty="0" err="1"/>
              <a:t>Haacke</a:t>
            </a:r>
            <a:r>
              <a:rPr lang="en-US" sz="2800" dirty="0"/>
              <a:t>, ‘Museums, Managers of Consciousness’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Three short articles on the National Gallery’s Sainsbury Wing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67712-59E8-04DF-8EE8-98807B18D6EC}"/>
              </a:ext>
            </a:extLst>
          </p:cNvPr>
          <p:cNvSpPr txBox="1"/>
          <p:nvPr/>
        </p:nvSpPr>
        <p:spPr>
          <a:xfrm>
            <a:off x="568712" y="2419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2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6608" y="410818"/>
            <a:ext cx="5109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London and its Museums: </a:t>
            </a:r>
          </a:p>
          <a:p>
            <a:pPr algn="ctr"/>
            <a:r>
              <a:rPr lang="en-US" sz="3600" dirty="0"/>
              <a:t>Main Themes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6608" y="2186609"/>
            <a:ext cx="42995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Structuring Knowledge</a:t>
            </a:r>
          </a:p>
          <a:p>
            <a:pPr marL="514350" indent="-514350">
              <a:buAutoNum type="arabicPeriod"/>
            </a:pPr>
            <a:r>
              <a:rPr lang="en-US" sz="2800" dirty="0"/>
              <a:t>Collecting and Display</a:t>
            </a:r>
          </a:p>
          <a:p>
            <a:pPr marL="514350" indent="-514350">
              <a:buAutoNum type="arabicPeriod"/>
            </a:pPr>
            <a:r>
              <a:rPr lang="en-US" sz="2800" dirty="0"/>
              <a:t>The Rhetoric of Display</a:t>
            </a:r>
          </a:p>
          <a:p>
            <a:pPr marL="514350" indent="-514350">
              <a:buAutoNum type="arabicPeriod"/>
            </a:pPr>
            <a:r>
              <a:rPr lang="en-US" sz="2800" dirty="0"/>
              <a:t>Museums and People</a:t>
            </a:r>
          </a:p>
          <a:p>
            <a:pPr marL="514350" indent="-514350">
              <a:buAutoNum type="arabicPeriod"/>
            </a:pPr>
            <a:r>
              <a:rPr lang="en-US" sz="2800" dirty="0"/>
              <a:t>History and the Future</a:t>
            </a:r>
          </a:p>
        </p:txBody>
      </p:sp>
    </p:spTree>
    <p:extLst>
      <p:ext uri="{BB962C8B-B14F-4D97-AF65-F5344CB8AC3E}">
        <p14:creationId xmlns:p14="http://schemas.microsoft.com/office/powerpoint/2010/main" val="87785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9861" y="106017"/>
            <a:ext cx="4968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1. Structuring Knowledge</a:t>
            </a:r>
          </a:p>
          <a:p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59" y="859679"/>
            <a:ext cx="6525228" cy="5188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1259" y="6150114"/>
            <a:ext cx="676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 err="1"/>
              <a:t>Musei</a:t>
            </a:r>
            <a:r>
              <a:rPr lang="en-US" sz="2000" dirty="0"/>
              <a:t> </a:t>
            </a:r>
            <a:r>
              <a:rPr lang="en-US" sz="2000" dirty="0" err="1"/>
              <a:t>Wormiani</a:t>
            </a:r>
            <a:r>
              <a:rPr lang="en-US" sz="2000" dirty="0"/>
              <a:t> </a:t>
            </a:r>
            <a:r>
              <a:rPr lang="en-US" sz="2000" dirty="0" err="1"/>
              <a:t>Historia</a:t>
            </a:r>
            <a:r>
              <a:rPr lang="en-US" sz="2000" dirty="0"/>
              <a:t>” (1655) , from </a:t>
            </a:r>
            <a:r>
              <a:rPr lang="en-US" sz="2000" i="1" dirty="0"/>
              <a:t>Museum </a:t>
            </a:r>
            <a:r>
              <a:rPr lang="en-US" sz="2000" i="1" dirty="0" err="1"/>
              <a:t>Wormianum</a:t>
            </a:r>
            <a:r>
              <a:rPr lang="en-US" sz="2000" dirty="0"/>
              <a:t>, </a:t>
            </a:r>
          </a:p>
          <a:p>
            <a:r>
              <a:rPr lang="en-US" sz="2000" dirty="0"/>
              <a:t>showing Ole Worm’s cabinet of curiosities</a:t>
            </a:r>
          </a:p>
        </p:txBody>
      </p:sp>
    </p:spTree>
    <p:extLst>
      <p:ext uri="{BB962C8B-B14F-4D97-AF65-F5344CB8AC3E}">
        <p14:creationId xmlns:p14="http://schemas.microsoft.com/office/powerpoint/2010/main" val="91115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843" y="106017"/>
            <a:ext cx="4903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/>
              <a:t>. </a:t>
            </a:r>
            <a:r>
              <a:rPr lang="en-US" sz="3600" dirty="0"/>
              <a:t>Collecting and Display</a:t>
            </a:r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21" y="861392"/>
            <a:ext cx="3980149" cy="5192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4083" y="6198416"/>
            <a:ext cx="587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Charles Wilson Peale, </a:t>
            </a:r>
            <a:r>
              <a:rPr lang="en-US" sz="2000" i="1" dirty="0"/>
              <a:t>The Artist in His Museum</a:t>
            </a:r>
            <a:r>
              <a:rPr lang="en-US" sz="2000" dirty="0"/>
              <a:t> (1822)</a:t>
            </a:r>
          </a:p>
        </p:txBody>
      </p:sp>
    </p:spTree>
    <p:extLst>
      <p:ext uri="{BB962C8B-B14F-4D97-AF65-F5344CB8AC3E}">
        <p14:creationId xmlns:p14="http://schemas.microsoft.com/office/powerpoint/2010/main" val="1318301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3497" y="106017"/>
            <a:ext cx="5113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3. The Rhetoric of Display</a:t>
            </a:r>
          </a:p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493818" y="6278519"/>
            <a:ext cx="3618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Hans </a:t>
            </a:r>
            <a:r>
              <a:rPr lang="en-US" sz="2000" dirty="0" err="1"/>
              <a:t>Haacke</a:t>
            </a:r>
            <a:r>
              <a:rPr lang="en-US" sz="2000" dirty="0"/>
              <a:t>, </a:t>
            </a:r>
            <a:r>
              <a:rPr lang="en-US" sz="2000" i="1" dirty="0" err="1"/>
              <a:t>MoMA</a:t>
            </a:r>
            <a:r>
              <a:rPr lang="en-US" sz="2000" i="1" dirty="0"/>
              <a:t> Poll </a:t>
            </a:r>
            <a:r>
              <a:rPr lang="en-US" sz="2000" dirty="0"/>
              <a:t>(1970)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3818" y="802211"/>
            <a:ext cx="3948546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15" y="0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4. Museums and People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6940" y="6245520"/>
            <a:ext cx="3950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cs typeface="Calibri"/>
              </a:rPr>
              <a:t>Still from the Carters, </a:t>
            </a:r>
            <a:r>
              <a:rPr lang="en-GB" sz="2000" i="1" dirty="0">
                <a:cs typeface="Calibri"/>
              </a:rPr>
              <a:t>Apes**t</a:t>
            </a:r>
            <a:r>
              <a:rPr lang="en-GB" sz="2000" dirty="0">
                <a:cs typeface="Calibri"/>
              </a:rPr>
              <a:t>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44E01-A2DC-8385-D983-C267DD09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88" y="949058"/>
            <a:ext cx="7439824" cy="49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0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3390" y="106017"/>
            <a:ext cx="4814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5. History and the Future</a:t>
            </a:r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70" y="999762"/>
            <a:ext cx="7104436" cy="53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lace Collection: Best Museum Ever - Catherine's Cultural Wednesdays">
            <a:extLst>
              <a:ext uri="{FF2B5EF4-FFF2-40B4-BE49-F238E27FC236}">
                <a16:creationId xmlns:a16="http://schemas.microsoft.com/office/drawing/2014/main" id="{9A8DB786-DA77-35F2-8A30-4ACF39F8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761" y="633938"/>
            <a:ext cx="5522239" cy="26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04A13-C197-5BD5-32DA-75837E4312E1}"/>
              </a:ext>
            </a:extLst>
          </p:cNvPr>
          <p:cNvSpPr txBox="1"/>
          <p:nvPr/>
        </p:nvSpPr>
        <p:spPr>
          <a:xfrm>
            <a:off x="4572000" y="199753"/>
            <a:ext cx="413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Great Gallery, The Wallace Collection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C828A-49D4-8EF9-A061-8883C2E7E445}"/>
              </a:ext>
            </a:extLst>
          </p:cNvPr>
          <p:cNvSpPr txBox="1"/>
          <p:nvPr/>
        </p:nvSpPr>
        <p:spPr>
          <a:xfrm>
            <a:off x="262582" y="3550119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Picture Room, John Soane Museum</a:t>
            </a:r>
          </a:p>
        </p:txBody>
      </p:sp>
      <p:pic>
        <p:nvPicPr>
          <p:cNvPr id="1030" name="Picture 6" descr="V&amp;A Opens Newly Refurbished Jewellery Gallery – Roxoa Group">
            <a:extLst>
              <a:ext uri="{FF2B5EF4-FFF2-40B4-BE49-F238E27FC236}">
                <a16:creationId xmlns:a16="http://schemas.microsoft.com/office/drawing/2014/main" id="{5B494FBC-A725-E8C0-DA7B-62059FFF9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30529"/>
            <a:ext cx="4293972" cy="31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4F0D6-CA4B-8232-3D23-A7F26D4872A0}"/>
              </a:ext>
            </a:extLst>
          </p:cNvPr>
          <p:cNvSpPr txBox="1"/>
          <p:nvPr/>
        </p:nvSpPr>
        <p:spPr>
          <a:xfrm>
            <a:off x="5653158" y="3356893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V&amp;A </a:t>
            </a:r>
            <a:r>
              <a:rPr lang="en-US" dirty="0" err="1"/>
              <a:t>Jewellery</a:t>
            </a:r>
            <a:r>
              <a:rPr lang="en-US" dirty="0"/>
              <a:t> Gallery</a:t>
            </a:r>
          </a:p>
        </p:txBody>
      </p:sp>
      <p:pic>
        <p:nvPicPr>
          <p:cNvPr id="1032" name="Picture 8" descr="The Design Museum of London / OMA + Allies and Morrison + John Pawson |  ArchDaily">
            <a:extLst>
              <a:ext uri="{FF2B5EF4-FFF2-40B4-BE49-F238E27FC236}">
                <a16:creationId xmlns:a16="http://schemas.microsoft.com/office/drawing/2014/main" id="{E6E72525-4A2A-7307-AC9C-D44A3567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25" y="261174"/>
            <a:ext cx="3395019" cy="33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C31D97-AC15-FA13-0017-B465803CD65C}"/>
              </a:ext>
            </a:extLst>
          </p:cNvPr>
          <p:cNvSpPr txBox="1"/>
          <p:nvPr/>
        </p:nvSpPr>
        <p:spPr>
          <a:xfrm>
            <a:off x="402567" y="-47745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Design Museum atrium</a:t>
            </a:r>
          </a:p>
        </p:txBody>
      </p:sp>
      <p:pic>
        <p:nvPicPr>
          <p:cNvPr id="1034" name="Picture 10" descr="The picture room at the Sir John Soane museum in Lincoln's Inn Field houses  118 paintings, many hung inside doors in the walls, … | Soane museum,  London art, London">
            <a:extLst>
              <a:ext uri="{FF2B5EF4-FFF2-40B4-BE49-F238E27FC236}">
                <a16:creationId xmlns:a16="http://schemas.microsoft.com/office/drawing/2014/main" id="{2652738F-1564-092F-64F9-6CBA5A95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82" y="3872072"/>
            <a:ext cx="3954162" cy="29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83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4390" y="410818"/>
            <a:ext cx="4493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Questions to ask about </a:t>
            </a:r>
          </a:p>
          <a:p>
            <a:pPr algn="ctr"/>
            <a:r>
              <a:rPr lang="en-US" sz="3600" dirty="0"/>
              <a:t>museum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6608" y="2186609"/>
            <a:ext cx="4683749" cy="180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How do you use the space?</a:t>
            </a:r>
          </a:p>
          <a:p>
            <a:pPr marL="514350" indent="-514350">
              <a:buAutoNum type="arabicPeriod"/>
            </a:pPr>
            <a:r>
              <a:rPr lang="en-US" sz="2800" dirty="0"/>
              <a:t>How does the space feel?</a:t>
            </a:r>
          </a:p>
          <a:p>
            <a:pPr marL="514350" indent="-514350">
              <a:buAutoNum type="arabicPeriod"/>
            </a:pPr>
            <a:r>
              <a:rPr lang="en-US" sz="2800" dirty="0"/>
              <a:t>What messages is the space designed to send?</a:t>
            </a:r>
          </a:p>
        </p:txBody>
      </p:sp>
    </p:spTree>
    <p:extLst>
      <p:ext uri="{BB962C8B-B14F-4D97-AF65-F5344CB8AC3E}">
        <p14:creationId xmlns:p14="http://schemas.microsoft.com/office/powerpoint/2010/main" val="346079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63" y="2171700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a museum?</a:t>
            </a:r>
          </a:p>
        </p:txBody>
      </p:sp>
    </p:spTree>
    <p:extLst>
      <p:ext uri="{BB962C8B-B14F-4D97-AF65-F5344CB8AC3E}">
        <p14:creationId xmlns:p14="http://schemas.microsoft.com/office/powerpoint/2010/main" val="175641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63" y="2171700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What is a museum?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4921" y="3246477"/>
            <a:ext cx="837907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i="1" dirty="0"/>
              <a:t>‘Museums enable people to explore collections for inspiration, learning, and enjoyment. They are institutions that collect, safeguard and make accessible artefacts and specimens, which they hold in trust for society’.  </a:t>
            </a:r>
          </a:p>
          <a:p>
            <a:endParaRPr lang="en-GB" sz="2600" i="1" dirty="0"/>
          </a:p>
          <a:p>
            <a:r>
              <a:rPr lang="en-GB" sz="2600" dirty="0"/>
              <a:t>–The Museums Association</a:t>
            </a:r>
          </a:p>
        </p:txBody>
      </p:sp>
    </p:spTree>
    <p:extLst>
      <p:ext uri="{BB962C8B-B14F-4D97-AF65-F5344CB8AC3E}">
        <p14:creationId xmlns:p14="http://schemas.microsoft.com/office/powerpoint/2010/main" val="1620817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25" y="0"/>
            <a:ext cx="872545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Why study museums?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600" dirty="0"/>
          </a:p>
          <a:p>
            <a:pPr marL="285750" indent="-285750">
              <a:buFont typeface="Arial"/>
              <a:buChar char="•"/>
            </a:pPr>
            <a:endParaRPr lang="en-US" sz="2600" dirty="0"/>
          </a:p>
          <a:p>
            <a:pPr marL="285750" indent="-285750">
              <a:buFont typeface="Arial"/>
              <a:buChar char="•"/>
            </a:pPr>
            <a:r>
              <a:rPr lang="en-US" sz="2600" dirty="0"/>
              <a:t>Their enduring popularity</a:t>
            </a:r>
          </a:p>
          <a:p>
            <a:pPr marL="285750" indent="-285750">
              <a:buFont typeface="Arial"/>
              <a:buChar char="•"/>
            </a:pPr>
            <a:r>
              <a:rPr lang="en-GB" sz="2600" dirty="0"/>
              <a:t>They are “keepers of collective memory” and help to articulate identity.</a:t>
            </a:r>
          </a:p>
          <a:p>
            <a:pPr marL="285750" indent="-285750">
              <a:buFont typeface="Arial"/>
              <a:buChar char="•"/>
            </a:pPr>
            <a:r>
              <a:rPr lang="en-GB" sz="2600" dirty="0"/>
              <a:t>They reflect changing cultural, political, social, and economic contexts.</a:t>
            </a:r>
          </a:p>
        </p:txBody>
      </p:sp>
      <p:pic>
        <p:nvPicPr>
          <p:cNvPr id="3" name="Picture 2" descr="tate b in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03" y="933267"/>
            <a:ext cx="5331502" cy="342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806" y="363915"/>
            <a:ext cx="837907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Module overview:</a:t>
            </a:r>
          </a:p>
          <a:p>
            <a:endParaRPr lang="en-US" sz="2600" dirty="0"/>
          </a:p>
          <a:p>
            <a:r>
              <a:rPr lang="en-GB" sz="2800" dirty="0"/>
              <a:t>In this module you will:</a:t>
            </a:r>
          </a:p>
          <a:p>
            <a:r>
              <a:rPr lang="en-GB" sz="2800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GB" sz="2800" dirty="0"/>
              <a:t>Visit and evaluate collections in London.</a:t>
            </a:r>
          </a:p>
          <a:p>
            <a:pPr marL="285750" lvl="0" indent="-285750">
              <a:buFont typeface="Arial"/>
              <a:buChar char="•"/>
            </a:pPr>
            <a:r>
              <a:rPr lang="en-GB" sz="2800" dirty="0"/>
              <a:t>Trace the development of museums historically, analysing how the aims and functions of museums change over time.</a:t>
            </a:r>
          </a:p>
          <a:p>
            <a:pPr marL="285750" lvl="0" indent="-285750">
              <a:buFont typeface="Arial"/>
              <a:buChar char="•"/>
            </a:pPr>
            <a:r>
              <a:rPr lang="en-GB" sz="2800" dirty="0"/>
              <a:t>Develop a knowledge of collecting processes, curatorial practice, and theories of display.</a:t>
            </a:r>
          </a:p>
          <a:p>
            <a:pPr marL="285750" lvl="0" indent="-285750">
              <a:buFont typeface="Arial"/>
              <a:buChar char="•"/>
            </a:pPr>
            <a:r>
              <a:rPr lang="en-GB" sz="2800" dirty="0"/>
              <a:t>Deconstruct the cultural narratives and ideological representations in the museums that we visit.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87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4675" y="585788"/>
            <a:ext cx="2957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Museum Visits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5615" y="1685924"/>
            <a:ext cx="79726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600" dirty="0"/>
              <a:t>In each class session, you will visit a different museum.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Do the readings before your seminar.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Bring your notes.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But leave your pen at home.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… And your large backpack.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Wear comfortable shoes for standing for long periods.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Leave time to get there and to find the meeting point.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Check the location of the meeting point the night before your class on QM Plus.</a:t>
            </a:r>
          </a:p>
        </p:txBody>
      </p:sp>
    </p:spTree>
    <p:extLst>
      <p:ext uri="{BB962C8B-B14F-4D97-AF65-F5344CB8AC3E}">
        <p14:creationId xmlns:p14="http://schemas.microsoft.com/office/powerpoint/2010/main" val="4164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113" y="542925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Assessments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" y="1828800"/>
            <a:ext cx="82480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GB" sz="2800" b="1" dirty="0"/>
              <a:t>In-class presentation</a:t>
            </a:r>
            <a:r>
              <a:rPr lang="en-GB" sz="2800" dirty="0"/>
              <a:t>: </a:t>
            </a:r>
          </a:p>
          <a:p>
            <a:pPr lvl="2"/>
            <a:r>
              <a:rPr lang="en-GB" sz="2800" dirty="0"/>
              <a:t>Throughout module, 20% of mark.</a:t>
            </a:r>
          </a:p>
          <a:p>
            <a:pPr marL="457200" lvl="0" indent="-457200">
              <a:buFont typeface="Arial" charset="0"/>
              <a:buChar char="•"/>
            </a:pPr>
            <a:endParaRPr lang="en-US" sz="2800" dirty="0"/>
          </a:p>
          <a:p>
            <a:pPr marL="457200" lvl="0" indent="-457200">
              <a:buFont typeface="Arial" charset="0"/>
              <a:buChar char="•"/>
            </a:pPr>
            <a:r>
              <a:rPr lang="en-GB" sz="2800" b="1" dirty="0"/>
              <a:t>Exhibition Proposal</a:t>
            </a:r>
            <a:r>
              <a:rPr lang="en-GB" sz="2800" dirty="0"/>
              <a:t>: </a:t>
            </a:r>
          </a:p>
          <a:p>
            <a:pPr lvl="2"/>
            <a:r>
              <a:rPr lang="en-GB" sz="2800" dirty="0"/>
              <a:t>Due Monday 22 July, 10am, 80% of mark</a:t>
            </a:r>
            <a:endParaRPr lang="en-US" sz="2800" dirty="0"/>
          </a:p>
          <a:p>
            <a:pPr lvl="2"/>
            <a:r>
              <a:rPr lang="en-US" sz="2600" dirty="0"/>
              <a:t>		        </a:t>
            </a:r>
          </a:p>
        </p:txBody>
      </p:sp>
    </p:spTree>
    <p:extLst>
      <p:ext uri="{BB962C8B-B14F-4D97-AF65-F5344CB8AC3E}">
        <p14:creationId xmlns:p14="http://schemas.microsoft.com/office/powerpoint/2010/main" val="146246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62EA96-7967-ABF8-BEDD-C89AB3DDED9A}"/>
              </a:ext>
            </a:extLst>
          </p:cNvPr>
          <p:cNvSpPr txBox="1"/>
          <p:nvPr/>
        </p:nvSpPr>
        <p:spPr>
          <a:xfrm>
            <a:off x="3299857" y="-109625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Assessments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61BB3-CDC3-FF26-FEF6-349A410BF9D3}"/>
              </a:ext>
            </a:extLst>
          </p:cNvPr>
          <p:cNvSpPr txBox="1"/>
          <p:nvPr/>
        </p:nvSpPr>
        <p:spPr>
          <a:xfrm>
            <a:off x="-688890" y="649338"/>
            <a:ext cx="983289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500" dirty="0"/>
              <a:t>Group Practice Presentation 1 (3 July):</a:t>
            </a:r>
          </a:p>
          <a:p>
            <a:pPr lvl="2"/>
            <a:r>
              <a:rPr lang="en-US" sz="2500" dirty="0"/>
              <a:t>	Bennett—</a:t>
            </a:r>
            <a:r>
              <a:rPr lang="en-US" sz="2500" dirty="0" err="1"/>
              <a:t>Panella</a:t>
            </a:r>
            <a:r>
              <a:rPr lang="en-US" sz="2500" dirty="0"/>
              <a:t>, Lin, Ayodeji, Bjorkman</a:t>
            </a:r>
          </a:p>
          <a:p>
            <a:pPr lvl="2"/>
            <a:r>
              <a:rPr lang="en-US" sz="2500" dirty="0"/>
              <a:t>	</a:t>
            </a:r>
            <a:r>
              <a:rPr lang="en-US" sz="2500" dirty="0" err="1"/>
              <a:t>Haacke</a:t>
            </a:r>
            <a:r>
              <a:rPr lang="en-US" sz="2500" dirty="0"/>
              <a:t>—Brown, Kwon, Tonkin, Jones, </a:t>
            </a:r>
            <a:r>
              <a:rPr lang="en-US" sz="2500" dirty="0" err="1"/>
              <a:t>Oziemkowski</a:t>
            </a:r>
            <a:endParaRPr lang="en-US" sz="25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500" dirty="0"/>
              <a:t>Group Practice Presentation 2 (4 July):</a:t>
            </a:r>
          </a:p>
          <a:p>
            <a:pPr lvl="2"/>
            <a:r>
              <a:rPr lang="en-US" sz="2500" dirty="0"/>
              <a:t>	</a:t>
            </a:r>
            <a:r>
              <a:rPr lang="en-US" sz="2500" dirty="0" err="1"/>
              <a:t>Mcdonald</a:t>
            </a:r>
            <a:r>
              <a:rPr lang="en-US" sz="2500" dirty="0"/>
              <a:t>—Brown, Lin, Tonkin, Bjorkman, </a:t>
            </a:r>
            <a:r>
              <a:rPr lang="en-US" sz="2500" dirty="0" err="1"/>
              <a:t>Oziemkowski</a:t>
            </a:r>
            <a:endParaRPr lang="en-US" sz="2500" dirty="0"/>
          </a:p>
          <a:p>
            <a:pPr lvl="2"/>
            <a:r>
              <a:rPr lang="en-US" sz="2500" dirty="0"/>
              <a:t>	Baudrillard –</a:t>
            </a:r>
            <a:r>
              <a:rPr lang="en-US" sz="2500" dirty="0" err="1"/>
              <a:t>Panella</a:t>
            </a:r>
            <a:r>
              <a:rPr lang="en-US" sz="2500" dirty="0"/>
              <a:t>, Kwon, Ayodeji, Jones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500" dirty="0"/>
              <a:t>Assessed Presentations:</a:t>
            </a:r>
          </a:p>
          <a:p>
            <a:pPr lvl="2"/>
            <a:r>
              <a:rPr lang="en-US" sz="2500" dirty="0"/>
              <a:t>	Benjamin (8 July)—</a:t>
            </a:r>
            <a:r>
              <a:rPr lang="en-US" sz="2500"/>
              <a:t>Oziemkowski</a:t>
            </a:r>
            <a:endParaRPr lang="en-US" sz="2500" dirty="0"/>
          </a:p>
          <a:p>
            <a:pPr lvl="2"/>
            <a:r>
              <a:rPr lang="en-US" sz="2500" dirty="0"/>
              <a:t>	Hooper-Greenhill (9 July)—Jones 	</a:t>
            </a:r>
          </a:p>
          <a:p>
            <a:pPr lvl="2"/>
            <a:r>
              <a:rPr lang="en-US" sz="2500" dirty="0"/>
              <a:t>	Anderson (9 July)—Bjorkman</a:t>
            </a:r>
          </a:p>
          <a:p>
            <a:pPr lvl="2"/>
            <a:r>
              <a:rPr lang="en-US" sz="2500" dirty="0"/>
              <a:t>	Mitchell (10 July)—Ayodeji</a:t>
            </a:r>
          </a:p>
          <a:p>
            <a:pPr lvl="2"/>
            <a:r>
              <a:rPr lang="en-US" sz="2500" dirty="0"/>
              <a:t>	Coombes (10 July)—Tonkin </a:t>
            </a:r>
          </a:p>
          <a:p>
            <a:pPr lvl="2"/>
            <a:r>
              <a:rPr lang="en-US" sz="2500" dirty="0"/>
              <a:t>	Supporting </a:t>
            </a:r>
            <a:r>
              <a:rPr lang="en-US" sz="2500" dirty="0" err="1"/>
              <a:t>Decolonisation</a:t>
            </a:r>
            <a:r>
              <a:rPr lang="en-US" sz="2500" dirty="0"/>
              <a:t> (11 July)—Kwon </a:t>
            </a:r>
          </a:p>
          <a:p>
            <a:pPr lvl="2"/>
            <a:r>
              <a:rPr lang="en-US" sz="2500" dirty="0"/>
              <a:t>	Duncan (15 July)—Lin </a:t>
            </a:r>
          </a:p>
          <a:p>
            <a:pPr lvl="2"/>
            <a:r>
              <a:rPr lang="en-US" sz="2500" dirty="0"/>
              <a:t>	Prior (16 July)—</a:t>
            </a:r>
            <a:r>
              <a:rPr lang="en-US" sz="2500" dirty="0" err="1"/>
              <a:t>Panella</a:t>
            </a:r>
            <a:r>
              <a:rPr lang="en-US" sz="2500" dirty="0"/>
              <a:t> </a:t>
            </a:r>
          </a:p>
          <a:p>
            <a:pPr lvl="2"/>
            <a:r>
              <a:rPr lang="en-US" sz="2500" dirty="0"/>
              <a:t>	Crane (17 July)—Brown     </a:t>
            </a:r>
          </a:p>
        </p:txBody>
      </p:sp>
    </p:spTree>
    <p:extLst>
      <p:ext uri="{BB962C8B-B14F-4D97-AF65-F5344CB8AC3E}">
        <p14:creationId xmlns:p14="http://schemas.microsoft.com/office/powerpoint/2010/main" val="206268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7591" y="103055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National Gallery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9633B1F-BECE-CC4A-AD2F-8CEBDFCF0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90" y="1318405"/>
            <a:ext cx="7389478" cy="500785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86821A-BD49-C4EE-BF43-3BE3D05EE49B}"/>
              </a:ext>
            </a:extLst>
          </p:cNvPr>
          <p:cNvCxnSpPr>
            <a:cxnSpLocks/>
          </p:cNvCxnSpPr>
          <p:nvPr/>
        </p:nvCxnSpPr>
        <p:spPr>
          <a:xfrm flipH="1" flipV="1">
            <a:off x="2517591" y="6095975"/>
            <a:ext cx="1819631" cy="527247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063384"/>
      </p:ext>
    </p:extLst>
  </p:cSld>
  <p:clrMapOvr>
    <a:masterClrMapping/>
  </p:clrMapOvr>
</p:sld>
</file>

<file path=ppt/theme/theme1.xml><?xml version="1.0" encoding="utf-8"?>
<a:theme xmlns:a="http://schemas.openxmlformats.org/drawingml/2006/main" name="HoA Presentation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A Presentation Theme" id="{BA4EE2EE-3C54-CA49-ADCE-CD057656C994}" vid="{F81B053B-D3D2-C64B-9934-E9EDA0F501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22906</TotalTime>
  <Words>602</Words>
  <Application>Microsoft Macintosh PowerPoint</Application>
  <PresentationFormat>On-screen Show (4:3)</PresentationFormat>
  <Paragraphs>101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HoA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Chloe Ward</cp:lastModifiedBy>
  <cp:revision>119</cp:revision>
  <cp:lastPrinted>2017-01-10T15:17:10Z</cp:lastPrinted>
  <dcterms:created xsi:type="dcterms:W3CDTF">2016-01-06T11:05:22Z</dcterms:created>
  <dcterms:modified xsi:type="dcterms:W3CDTF">2024-07-02T06:41:32Z</dcterms:modified>
</cp:coreProperties>
</file>