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7" r:id="rId2"/>
    <p:sldId id="295" r:id="rId3"/>
    <p:sldId id="273" r:id="rId4"/>
    <p:sldId id="292" r:id="rId5"/>
    <p:sldId id="296" r:id="rId6"/>
    <p:sldId id="274" r:id="rId7"/>
    <p:sldId id="266" r:id="rId8"/>
    <p:sldId id="276" r:id="rId9"/>
    <p:sldId id="277" r:id="rId10"/>
    <p:sldId id="286" r:id="rId11"/>
    <p:sldId id="281" r:id="rId12"/>
    <p:sldId id="278" r:id="rId13"/>
    <p:sldId id="279" r:id="rId14"/>
    <p:sldId id="282" r:id="rId15"/>
    <p:sldId id="285" r:id="rId16"/>
    <p:sldId id="283" r:id="rId17"/>
    <p:sldId id="284" r:id="rId18"/>
    <p:sldId id="287" r:id="rId19"/>
    <p:sldId id="288" r:id="rId20"/>
    <p:sldId id="289" r:id="rId21"/>
    <p:sldId id="290" r:id="rId22"/>
    <p:sldId id="291" r:id="rId23"/>
    <p:sldId id="293" r:id="rId24"/>
    <p:sldId id="294"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5"/>
    <p:restoredTop sz="94676"/>
  </p:normalViewPr>
  <p:slideViewPr>
    <p:cSldViewPr snapToGrid="0" snapToObjects="1">
      <p:cViewPr varScale="1">
        <p:scale>
          <a:sx n="100" d="100"/>
          <a:sy n="100" d="100"/>
        </p:scale>
        <p:origin x="146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C406C-D631-2344-8418-7A8156A951ED}" type="datetimeFigureOut">
              <a:rPr lang="en-US" smtClean="0"/>
              <a:t>3/31/25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7FBC5-4127-8D45-B4BD-C50E6346155F}" type="slidenum">
              <a:rPr lang="en-US" smtClean="0"/>
              <a:t>‹#›</a:t>
            </a:fld>
            <a:endParaRPr lang="en-US"/>
          </a:p>
        </p:txBody>
      </p:sp>
    </p:spTree>
    <p:extLst>
      <p:ext uri="{BB962C8B-B14F-4D97-AF65-F5344CB8AC3E}">
        <p14:creationId xmlns:p14="http://schemas.microsoft.com/office/powerpoint/2010/main" val="183729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7FBC5-4127-8D45-B4BD-C50E6346155F}" type="slidenum">
              <a:rPr lang="en-US" smtClean="0"/>
              <a:t>25</a:t>
            </a:fld>
            <a:endParaRPr lang="en-US"/>
          </a:p>
        </p:txBody>
      </p:sp>
    </p:spTree>
    <p:extLst>
      <p:ext uri="{BB962C8B-B14F-4D97-AF65-F5344CB8AC3E}">
        <p14:creationId xmlns:p14="http://schemas.microsoft.com/office/powerpoint/2010/main" val="6766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EB51-4E5B-4F42-A345-93197C2321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B35047-C966-DF46-BE2A-AC672218E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AB0E05-962E-2B43-AF35-3C1571D21017}"/>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93A85763-F982-404E-B5D4-37CB3A790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93D56-C498-2141-8D02-8DECDB9571C4}"/>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46193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928E-4583-4747-8EB7-E5A9A3FD3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C5CE9-8614-C743-9EC7-6902976DDF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4B2E4-8C67-2C40-BE3C-E244829404AF}"/>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540BEBE7-9A0F-6A4C-ADB0-034A17206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F1585-F05C-8F48-881A-7C2C2EEB9D2E}"/>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220354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C0376-4984-1A43-9FEF-9D447B2A59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A85A4-D916-4B4D-8332-4AD35E3FC7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67409-A0ED-9343-9D6B-0949F95A1CA9}"/>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BE7E885C-CCBC-254C-A8AA-CB288AB05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B62A9-9FA7-464B-8714-3CE4A1911D91}"/>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313948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EE00-1E4A-FA49-8FA8-52A957647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9667D-6CE0-4C40-9618-E794C3B597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00E70-25E1-B44D-B555-227F9B670639}"/>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4B79B1C4-E090-B741-8DF8-5CE6400F0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4696-7651-AE4E-AFE3-EE2563D91CC6}"/>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389373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C941-1296-C84E-A3D5-CFA0B60DE7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8C4034-0017-454D-8D46-ED1D7119A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A9FDDD-7315-934E-98E7-93E562315260}"/>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FFAC7AF2-F4EC-3D46-9E44-96DA684B0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70221-6160-4043-9BC1-15278BD37679}"/>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26065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924E-39AE-214D-8112-55169607E0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2BE45-D49F-3C45-A896-5CB0E27512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56C908-90B5-C540-BBF5-FA8BE34952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93BBC-AC2D-7C48-9D65-88CB6088032E}"/>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6" name="Footer Placeholder 5">
            <a:extLst>
              <a:ext uri="{FF2B5EF4-FFF2-40B4-BE49-F238E27FC236}">
                <a16:creationId xmlns:a16="http://schemas.microsoft.com/office/drawing/2014/main" id="{644988F9-9E48-884F-9D30-6A975D023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B9725-FD12-4240-92E4-EE3C657A9D04}"/>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398786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981C-6A71-7C4C-A1D7-1616CC2998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2DF67-7220-C444-A0D4-87B09F4A5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D38605-9036-E244-9BC7-C6C613253C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3B977-B6ED-5B4E-B523-3029496A2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6B0326-4F62-504A-9089-FADBDE1883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F9BB1-D48C-AC4D-A7DA-C00BB4030132}"/>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8" name="Footer Placeholder 7">
            <a:extLst>
              <a:ext uri="{FF2B5EF4-FFF2-40B4-BE49-F238E27FC236}">
                <a16:creationId xmlns:a16="http://schemas.microsoft.com/office/drawing/2014/main" id="{541614A8-015F-2146-905D-A7BF6348C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2AB70A-D732-A24A-B002-0C42CC565FFA}"/>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254950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EA8A-29B8-8744-9CC9-2EE6005628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3CFDC4-8AFB-7047-84BE-3ADA5FCCC10E}"/>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4" name="Footer Placeholder 3">
            <a:extLst>
              <a:ext uri="{FF2B5EF4-FFF2-40B4-BE49-F238E27FC236}">
                <a16:creationId xmlns:a16="http://schemas.microsoft.com/office/drawing/2014/main" id="{45A1B568-A175-F144-8E50-EC2D8519C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83844B-A58A-954F-9674-B1A0FA494AB8}"/>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373983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9747C-8A13-3F42-86D8-67E6CEF95968}"/>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3" name="Footer Placeholder 2">
            <a:extLst>
              <a:ext uri="{FF2B5EF4-FFF2-40B4-BE49-F238E27FC236}">
                <a16:creationId xmlns:a16="http://schemas.microsoft.com/office/drawing/2014/main" id="{C7B519D2-F280-C84F-8CAE-A216FE47D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571B84-B79F-444F-9487-CD74F2EB168A}"/>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344770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06DA-F306-404C-87C9-396F26BD2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68CDD-367E-FD43-8F6D-67B0B6B23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9B5E3-62EC-5345-A67E-7377674C4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21BD75-C87D-4C4F-9059-CFFBAE977BDE}"/>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6" name="Footer Placeholder 5">
            <a:extLst>
              <a:ext uri="{FF2B5EF4-FFF2-40B4-BE49-F238E27FC236}">
                <a16:creationId xmlns:a16="http://schemas.microsoft.com/office/drawing/2014/main" id="{47733CBC-B358-F94D-9F76-7983D06D4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793D1-C7A8-5741-A02D-137573F08109}"/>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172098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CA00-A718-5C4C-97F9-93D951E58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E52E3-9B40-6F42-BB28-8A0D1B4B9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4D134F-91F8-A143-84CA-AC1B8FA3B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D69601-ACAD-6340-BC1A-FAD409F5F8F2}"/>
              </a:ext>
            </a:extLst>
          </p:cNvPr>
          <p:cNvSpPr>
            <a:spLocks noGrp="1"/>
          </p:cNvSpPr>
          <p:nvPr>
            <p:ph type="dt" sz="half" idx="10"/>
          </p:nvPr>
        </p:nvSpPr>
        <p:spPr/>
        <p:txBody>
          <a:bodyPr/>
          <a:lstStyle/>
          <a:p>
            <a:fld id="{320F955F-D909-294A-AE2A-4D5603FE9BCC}" type="datetimeFigureOut">
              <a:rPr lang="en-US" smtClean="0"/>
              <a:t>3/31/25</a:t>
            </a:fld>
            <a:endParaRPr lang="en-US"/>
          </a:p>
        </p:txBody>
      </p:sp>
      <p:sp>
        <p:nvSpPr>
          <p:cNvPr id="6" name="Footer Placeholder 5">
            <a:extLst>
              <a:ext uri="{FF2B5EF4-FFF2-40B4-BE49-F238E27FC236}">
                <a16:creationId xmlns:a16="http://schemas.microsoft.com/office/drawing/2014/main" id="{8BF7F22B-BA78-104F-AFAC-87A0ACFC2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BA147-5DB4-7545-BEC1-5CEE0C6E3142}"/>
              </a:ext>
            </a:extLst>
          </p:cNvPr>
          <p:cNvSpPr>
            <a:spLocks noGrp="1"/>
          </p:cNvSpPr>
          <p:nvPr>
            <p:ph type="sldNum" sz="quarter" idx="12"/>
          </p:nvPr>
        </p:nvSpPr>
        <p:spPr/>
        <p:txBody>
          <a:bodyPr/>
          <a:lstStyle/>
          <a:p>
            <a:fld id="{E86C4944-0848-044A-A244-416279AEE6F6}" type="slidenum">
              <a:rPr lang="en-US" smtClean="0"/>
              <a:t>‹#›</a:t>
            </a:fld>
            <a:endParaRPr lang="en-US"/>
          </a:p>
        </p:txBody>
      </p:sp>
    </p:spTree>
    <p:extLst>
      <p:ext uri="{BB962C8B-B14F-4D97-AF65-F5344CB8AC3E}">
        <p14:creationId xmlns:p14="http://schemas.microsoft.com/office/powerpoint/2010/main" val="163646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1FD3-2E3F-8B4A-9CA5-08F9D8B2D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04F614-3695-944B-AC03-F2DC4626F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7D6D7-D363-334F-9114-5BE159DBB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F955F-D909-294A-AE2A-4D5603FE9BCC}" type="datetimeFigureOut">
              <a:rPr lang="en-US" smtClean="0"/>
              <a:t>3/31/25</a:t>
            </a:fld>
            <a:endParaRPr lang="en-US"/>
          </a:p>
        </p:txBody>
      </p:sp>
      <p:sp>
        <p:nvSpPr>
          <p:cNvPr id="5" name="Footer Placeholder 4">
            <a:extLst>
              <a:ext uri="{FF2B5EF4-FFF2-40B4-BE49-F238E27FC236}">
                <a16:creationId xmlns:a16="http://schemas.microsoft.com/office/drawing/2014/main" id="{A8645917-0382-A34C-AE16-E1A8E6CC3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3F32C5-266B-5C40-A448-D1B89A80E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C4944-0848-044A-A244-416279AEE6F6}" type="slidenum">
              <a:rPr lang="en-US" smtClean="0"/>
              <a:t>‹#›</a:t>
            </a:fld>
            <a:endParaRPr lang="en-US"/>
          </a:p>
        </p:txBody>
      </p:sp>
    </p:spTree>
    <p:extLst>
      <p:ext uri="{BB962C8B-B14F-4D97-AF65-F5344CB8AC3E}">
        <p14:creationId xmlns:p14="http://schemas.microsoft.com/office/powerpoint/2010/main" val="74126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ur03.safelinks.protection.outlook.com/?url=https%3A%2F%2Fqmul.surveys.evasysplus.co.uk%2F&amp;data=05%7C02%7CJoanne.Brueton%40ulip.lon.ac.uk%7Ca3b498a01d684ef5ac5c08dd6de255ca%7C185280ba7a0042ea940819eafd13552e%7C0%7C0%7C638787541051313292%7CUnknown%7CTWFpbGZsb3d8eyJFbXB0eU1hcGkiOnRydWUsIlYiOiIwLjAuMDAwMCIsIlAiOiJXaW4zMiIsIkFOIjoiTWFpbCIsIldUIjoyfQ%3D%3D%7C0%7C%7C%7C&amp;sdata=GIHY%2FS6FftEaJeR1W4GiIIvelqcJsjHy2AfGkh%2BwzBo%3D&amp;reserved=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rasset.fr/sites/default/files/styles/large/public/images/livres/couv/9782246365617-T.jpg?itok=LXPDrxPE"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enguin.co.uk/books/295634/the-cost-of-living/978024197756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ook cover with text on it&#10;&#10;AI-generated content may be incorrect.">
            <a:extLst>
              <a:ext uri="{FF2B5EF4-FFF2-40B4-BE49-F238E27FC236}">
                <a16:creationId xmlns:a16="http://schemas.microsoft.com/office/drawing/2014/main" id="{7045ACA3-1A99-AA51-64B2-52EE33F69430}"/>
              </a:ext>
            </a:extLst>
          </p:cNvPr>
          <p:cNvPicPr>
            <a:picLocks noChangeAspect="1"/>
          </p:cNvPicPr>
          <p:nvPr/>
        </p:nvPicPr>
        <p:blipFill>
          <a:blip r:embed="rId2"/>
          <a:srcRect r="232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07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688C3A-6499-6479-F951-228A7C5EB01E}"/>
              </a:ext>
            </a:extLst>
          </p:cNvPr>
          <p:cNvSpPr txBox="1"/>
          <p:nvPr/>
        </p:nvSpPr>
        <p:spPr>
          <a:xfrm>
            <a:off x="4654296" y="2706624"/>
            <a:ext cx="6894576" cy="3483864"/>
          </a:xfrm>
          <a:prstGeom prst="rect">
            <a:avLst/>
          </a:prstGeom>
        </p:spPr>
        <p:txBody>
          <a:bodyPr vert="horz" lIns="91440" tIns="45720" rIns="91440" bIns="45720" rtlCol="0">
            <a:normAutofit/>
          </a:bodyPr>
          <a:lstStyle/>
          <a:p>
            <a:pPr>
              <a:lnSpc>
                <a:spcPct val="90000"/>
              </a:lnSpc>
              <a:spcAft>
                <a:spcPts val="600"/>
              </a:spcAft>
            </a:pPr>
            <a:r>
              <a:rPr lang="en-US" sz="2000" dirty="0">
                <a:effectLst/>
              </a:rPr>
              <a:t>As I walk by, the kid turns to me</a:t>
            </a:r>
            <a:r>
              <a:rPr lang="en-US" sz="2000" dirty="0"/>
              <a:t> </a:t>
            </a:r>
            <a:r>
              <a:rPr lang="en-US" sz="2000" dirty="0">
                <a:effectLst/>
              </a:rPr>
              <a:t>and says, “Hey, are you a girl?” and I smile and I say, “No,” and</a:t>
            </a:r>
            <a:r>
              <a:rPr lang="en-US" sz="2000" dirty="0"/>
              <a:t> </a:t>
            </a:r>
            <a:r>
              <a:rPr lang="en-US" sz="2000" dirty="0">
                <a:effectLst/>
              </a:rPr>
              <a:t>then the kid says, “Are you a boy?” and I smile and I say, “No,”</a:t>
            </a:r>
            <a:r>
              <a:rPr lang="en-US" sz="2000" dirty="0"/>
              <a:t> </a:t>
            </a:r>
            <a:r>
              <a:rPr lang="en-US" sz="2000" dirty="0">
                <a:effectLst/>
              </a:rPr>
              <a:t>and then the kid seems to think very carefully and says, “So you</a:t>
            </a:r>
            <a:r>
              <a:rPr lang="en-US" sz="2000" dirty="0"/>
              <a:t> </a:t>
            </a:r>
            <a:r>
              <a:rPr lang="en-US" sz="2000" dirty="0">
                <a:effectLst/>
              </a:rPr>
              <a:t>don’t have to be a boy or a girl?” and I say, “That’s right, you got it, you don’t,” and I smile again but start walking even more quickly because there are five adults with this kid and a lot of adults don’t want you to tell their kid to be a transsexual. </a:t>
            </a:r>
          </a:p>
          <a:p>
            <a:pPr>
              <a:lnSpc>
                <a:spcPct val="90000"/>
              </a:lnSpc>
              <a:spcAft>
                <a:spcPts val="600"/>
              </a:spcAft>
            </a:pPr>
            <a:r>
              <a:rPr lang="en-US" sz="2000" dirty="0"/>
              <a:t>T Fleischmann, </a:t>
            </a:r>
            <a:r>
              <a:rPr lang="en-US" sz="2000" i="1" dirty="0"/>
              <a:t>Time is the thing a body moves through </a:t>
            </a:r>
            <a:r>
              <a:rPr lang="en-US" sz="2000" dirty="0"/>
              <a:t>(Coffee House Press: Minnesota, 2019), pp.23-24.</a:t>
            </a:r>
            <a:endParaRPr lang="en-US" sz="2000" dirty="0">
              <a:effectLst/>
            </a:endParaRPr>
          </a:p>
          <a:p>
            <a:pPr>
              <a:lnSpc>
                <a:spcPct val="90000"/>
              </a:lnSpc>
              <a:spcAft>
                <a:spcPts val="600"/>
              </a:spcAft>
            </a:pPr>
            <a:endParaRPr lang="en-US" sz="2000" i="1" dirty="0">
              <a:effectLst/>
            </a:endParaRPr>
          </a:p>
          <a:p>
            <a:pPr indent="-228600">
              <a:lnSpc>
                <a:spcPct val="90000"/>
              </a:lnSpc>
              <a:spcAft>
                <a:spcPts val="6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16058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application&#10;&#10;Description automatically generated">
            <a:extLst>
              <a:ext uri="{FF2B5EF4-FFF2-40B4-BE49-F238E27FC236}">
                <a16:creationId xmlns:a16="http://schemas.microsoft.com/office/drawing/2014/main" id="{9630D1EB-E8A8-5C41-ABD3-6CA40C14BB59}"/>
              </a:ext>
            </a:extLst>
          </p:cNvPr>
          <p:cNvPicPr>
            <a:picLocks noGrp="1" noChangeAspect="1"/>
          </p:cNvPicPr>
          <p:nvPr>
            <p:ph idx="1"/>
          </p:nvPr>
        </p:nvPicPr>
        <p:blipFill>
          <a:blip r:embed="rId2"/>
          <a:stretch>
            <a:fillRect/>
          </a:stretch>
        </p:blipFill>
        <p:spPr>
          <a:xfrm>
            <a:off x="643467" y="934467"/>
            <a:ext cx="10905066" cy="4989066"/>
          </a:xfrm>
          <a:prstGeom prst="rect">
            <a:avLst/>
          </a:prstGeom>
        </p:spPr>
      </p:pic>
    </p:spTree>
    <p:extLst>
      <p:ext uri="{BB962C8B-B14F-4D97-AF65-F5344CB8AC3E}">
        <p14:creationId xmlns:p14="http://schemas.microsoft.com/office/powerpoint/2010/main" val="368999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362D-0D6D-384E-9778-38FC0AE2AC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696F4E-AE26-774D-BAAA-42B3674235B9}"/>
              </a:ext>
            </a:extLst>
          </p:cNvPr>
          <p:cNvSpPr>
            <a:spLocks noGrp="1"/>
          </p:cNvSpPr>
          <p:nvPr>
            <p:ph idx="1"/>
          </p:nvPr>
        </p:nvSpPr>
        <p:spPr/>
        <p:txBody>
          <a:bodyPr>
            <a:normAutofit fontScale="85000" lnSpcReduction="10000"/>
          </a:bodyPr>
          <a:lstStyle/>
          <a:p>
            <a:r>
              <a:rPr lang="en-US" dirty="0"/>
              <a:t>Narrative can be read as a trans childhood story or as a prequel to the same-sex love in </a:t>
            </a:r>
            <a:r>
              <a:rPr lang="en-US" i="1" dirty="0"/>
              <a:t>Water Lilies</a:t>
            </a:r>
            <a:r>
              <a:rPr lang="en-US" dirty="0"/>
              <a:t>. </a:t>
            </a:r>
          </a:p>
          <a:p>
            <a:r>
              <a:rPr lang="en-US" i="1" dirty="0"/>
              <a:t>Tomboy</a:t>
            </a:r>
            <a:r>
              <a:rPr lang="en-US" dirty="0"/>
              <a:t> Laure (</a:t>
            </a:r>
            <a:r>
              <a:rPr lang="en-US" dirty="0" err="1"/>
              <a:t>Zoé</a:t>
            </a:r>
            <a:r>
              <a:rPr lang="en-US" dirty="0"/>
              <a:t> </a:t>
            </a:r>
            <a:r>
              <a:rPr lang="en-US" dirty="0" err="1"/>
              <a:t>Héran</a:t>
            </a:r>
            <a:r>
              <a:rPr lang="en-US" dirty="0"/>
              <a:t>) in her first summer in a new suburban </a:t>
            </a:r>
            <a:r>
              <a:rPr lang="en-US" dirty="0" err="1"/>
              <a:t>neighbourhood</a:t>
            </a:r>
            <a:r>
              <a:rPr lang="en-US" dirty="0"/>
              <a:t>.</a:t>
            </a:r>
          </a:p>
          <a:p>
            <a:r>
              <a:rPr lang="en-US" dirty="0"/>
              <a:t>Laure – hailed as a boy by her new girlfriend and love object Lisa (Jeanne </a:t>
            </a:r>
            <a:r>
              <a:rPr lang="en-US" dirty="0" err="1"/>
              <a:t>Disson</a:t>
            </a:r>
            <a:r>
              <a:rPr lang="en-US" dirty="0"/>
              <a:t>)</a:t>
            </a:r>
          </a:p>
          <a:p>
            <a:r>
              <a:rPr lang="en-US" dirty="0"/>
              <a:t>French gender-inflected language requires an immediate assumption about gender in any address to the other</a:t>
            </a:r>
          </a:p>
          <a:p>
            <a:r>
              <a:rPr lang="en-US" dirty="0"/>
              <a:t>Lisa reads Laure as a boy – addresses him thus</a:t>
            </a:r>
          </a:p>
          <a:p>
            <a:r>
              <a:rPr lang="en-US" dirty="0"/>
              <a:t>Lisa’s grammatical error meets with a desire in Laure</a:t>
            </a:r>
          </a:p>
          <a:p>
            <a:r>
              <a:rPr lang="en-US" dirty="0"/>
              <a:t>Liberatory effect of a coming out narrative</a:t>
            </a:r>
          </a:p>
          <a:p>
            <a:r>
              <a:rPr lang="en-GB" dirty="0"/>
              <a:t>In </a:t>
            </a:r>
            <a:r>
              <a:rPr lang="en-GB" i="1" dirty="0"/>
              <a:t>Water Lilies </a:t>
            </a:r>
            <a:r>
              <a:rPr lang="en-GB" dirty="0"/>
              <a:t>and </a:t>
            </a:r>
            <a:r>
              <a:rPr lang="en-GB" i="1" dirty="0"/>
              <a:t>Tomboy</a:t>
            </a:r>
            <a:r>
              <a:rPr lang="en-GB" dirty="0"/>
              <a:t>, the attention to queer and trans child identities is realized most fully in their painful charting of emotional hurt</a:t>
            </a:r>
          </a:p>
          <a:p>
            <a:endParaRPr lang="en-US" dirty="0"/>
          </a:p>
          <a:p>
            <a:endParaRPr lang="en-US" dirty="0"/>
          </a:p>
        </p:txBody>
      </p:sp>
    </p:spTree>
    <p:extLst>
      <p:ext uri="{BB962C8B-B14F-4D97-AF65-F5344CB8AC3E}">
        <p14:creationId xmlns:p14="http://schemas.microsoft.com/office/powerpoint/2010/main" val="301713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0990-3562-E24A-A284-C651471F16BC}"/>
              </a:ext>
            </a:extLst>
          </p:cNvPr>
          <p:cNvSpPr>
            <a:spLocks noGrp="1"/>
          </p:cNvSpPr>
          <p:nvPr>
            <p:ph type="title"/>
          </p:nvPr>
        </p:nvSpPr>
        <p:spPr/>
        <p:txBody>
          <a:bodyPr>
            <a:normAutofit fontScale="90000"/>
          </a:bodyPr>
          <a:lstStyle/>
          <a:p>
            <a:r>
              <a:rPr lang="en-US" dirty="0"/>
              <a:t>Emma Wilson ‘Scenes of hurt and rapture’, </a:t>
            </a:r>
            <a:r>
              <a:rPr lang="en-US" i="1" dirty="0"/>
              <a:t>Film Quarterly,</a:t>
            </a:r>
            <a:r>
              <a:rPr lang="en-US" dirty="0"/>
              <a:t> Vol. 70, No. 3 (Spring 2017), pp. 10-22 </a:t>
            </a:r>
          </a:p>
        </p:txBody>
      </p:sp>
      <p:sp>
        <p:nvSpPr>
          <p:cNvPr id="3" name="Content Placeholder 2">
            <a:extLst>
              <a:ext uri="{FF2B5EF4-FFF2-40B4-BE49-F238E27FC236}">
                <a16:creationId xmlns:a16="http://schemas.microsoft.com/office/drawing/2014/main" id="{BDA1ABB8-95E5-DE4C-BB74-3955B993224C}"/>
              </a:ext>
            </a:extLst>
          </p:cNvPr>
          <p:cNvSpPr>
            <a:spLocks noGrp="1"/>
          </p:cNvSpPr>
          <p:nvPr>
            <p:ph idx="1"/>
          </p:nvPr>
        </p:nvSpPr>
        <p:spPr/>
        <p:txBody>
          <a:bodyPr>
            <a:normAutofit/>
          </a:bodyPr>
          <a:lstStyle/>
          <a:p>
            <a:pPr marL="0" indent="0">
              <a:buNone/>
            </a:pPr>
            <a:r>
              <a:rPr lang="en-US" dirty="0"/>
              <a:t>“</a:t>
            </a:r>
            <a:r>
              <a:rPr lang="en-GB" dirty="0"/>
              <a:t>She is a filmmaker who in her bodily, affective filmmaking has paid attention to hurt, to abrasion, and to vulnerability; she makes them all part of the robust, adrenaline-pumped feminist politics that pervade her films and their characters”</a:t>
            </a:r>
          </a:p>
          <a:p>
            <a:pPr marL="0" indent="0">
              <a:buNone/>
            </a:pPr>
            <a:endParaRPr lang="en-US" dirty="0"/>
          </a:p>
          <a:p>
            <a:pPr marL="0" indent="0">
              <a:buNone/>
            </a:pPr>
            <a:r>
              <a:rPr lang="en-GB" dirty="0"/>
              <a:t>Judith Butler: “The body implies mortality, vulnerability, agency: the skin and the flesh expose us to the gaze of others, but also to touch, and to violence, and bodies puts us at risk of becoming the agency and instrument of all these as well”</a:t>
            </a:r>
          </a:p>
          <a:p>
            <a:pPr marL="0" indent="0">
              <a:buNone/>
            </a:pPr>
            <a:endParaRPr lang="en-US" dirty="0"/>
          </a:p>
        </p:txBody>
      </p:sp>
    </p:spTree>
    <p:extLst>
      <p:ext uri="{BB962C8B-B14F-4D97-AF65-F5344CB8AC3E}">
        <p14:creationId xmlns:p14="http://schemas.microsoft.com/office/powerpoint/2010/main" val="322684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437C-53F2-CA4D-AFE8-D5C406A37B41}"/>
              </a:ext>
            </a:extLst>
          </p:cNvPr>
          <p:cNvSpPr>
            <a:spLocks noGrp="1"/>
          </p:cNvSpPr>
          <p:nvPr>
            <p:ph type="title"/>
          </p:nvPr>
        </p:nvSpPr>
        <p:spPr/>
        <p:txBody>
          <a:bodyPr/>
          <a:lstStyle/>
          <a:p>
            <a:r>
              <a:rPr lang="en-US" dirty="0"/>
              <a:t>Importance of the body and its affects in </a:t>
            </a:r>
            <a:r>
              <a:rPr lang="en-US" i="1" dirty="0"/>
              <a:t>dis</a:t>
            </a:r>
            <a:r>
              <a:rPr lang="en-US" dirty="0"/>
              <a:t>identifications</a:t>
            </a:r>
          </a:p>
        </p:txBody>
      </p:sp>
      <p:pic>
        <p:nvPicPr>
          <p:cNvPr id="5" name="Content Placeholder 4" descr="Text&#10;&#10;Description automatically generated">
            <a:extLst>
              <a:ext uri="{FF2B5EF4-FFF2-40B4-BE49-F238E27FC236}">
                <a16:creationId xmlns:a16="http://schemas.microsoft.com/office/drawing/2014/main" id="{D910FF1D-EB9A-B84F-84D4-69F39F05C329}"/>
              </a:ext>
            </a:extLst>
          </p:cNvPr>
          <p:cNvPicPr>
            <a:picLocks noGrp="1" noChangeAspect="1"/>
          </p:cNvPicPr>
          <p:nvPr>
            <p:ph idx="1"/>
          </p:nvPr>
        </p:nvPicPr>
        <p:blipFill>
          <a:blip r:embed="rId2"/>
          <a:stretch>
            <a:fillRect/>
          </a:stretch>
        </p:blipFill>
        <p:spPr>
          <a:xfrm>
            <a:off x="3295650" y="2223294"/>
            <a:ext cx="5600700" cy="3556000"/>
          </a:xfrm>
        </p:spPr>
      </p:pic>
    </p:spTree>
    <p:extLst>
      <p:ext uri="{BB962C8B-B14F-4D97-AF65-F5344CB8AC3E}">
        <p14:creationId xmlns:p14="http://schemas.microsoft.com/office/powerpoint/2010/main" val="406076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51ED-35BB-1F48-9FB3-0F711FA740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2624D3-2483-8045-A8B5-F605A7991D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F6E36CC-717D-544D-9DFD-698DFC759611}"/>
              </a:ext>
            </a:extLst>
          </p:cNvPr>
          <p:cNvPicPr>
            <a:picLocks noChangeAspect="1"/>
          </p:cNvPicPr>
          <p:nvPr/>
        </p:nvPicPr>
        <p:blipFill>
          <a:blip r:embed="rId2"/>
          <a:stretch>
            <a:fillRect/>
          </a:stretch>
        </p:blipFill>
        <p:spPr>
          <a:xfrm>
            <a:off x="0" y="138188"/>
            <a:ext cx="12192000" cy="6581623"/>
          </a:xfrm>
          <a:prstGeom prst="rect">
            <a:avLst/>
          </a:prstGeom>
        </p:spPr>
      </p:pic>
    </p:spTree>
    <p:extLst>
      <p:ext uri="{BB962C8B-B14F-4D97-AF65-F5344CB8AC3E}">
        <p14:creationId xmlns:p14="http://schemas.microsoft.com/office/powerpoint/2010/main" val="319696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1009-95DE-2842-BC65-CA628A5F1712}"/>
              </a:ext>
            </a:extLst>
          </p:cNvPr>
          <p:cNvSpPr>
            <a:spLocks noGrp="1"/>
          </p:cNvSpPr>
          <p:nvPr>
            <p:ph type="title"/>
          </p:nvPr>
        </p:nvSpPr>
        <p:spPr/>
        <p:txBody>
          <a:bodyPr>
            <a:normAutofit/>
          </a:bodyPr>
          <a:lstStyle/>
          <a:p>
            <a:r>
              <a:rPr lang="en-GB" dirty="0"/>
              <a:t>Darren Waldron: Gender nonconformity rather than as a trans or lesbian film</a:t>
            </a:r>
            <a:endParaRPr lang="en-US" dirty="0"/>
          </a:p>
        </p:txBody>
      </p:sp>
      <p:sp>
        <p:nvSpPr>
          <p:cNvPr id="3" name="Content Placeholder 2">
            <a:extLst>
              <a:ext uri="{FF2B5EF4-FFF2-40B4-BE49-F238E27FC236}">
                <a16:creationId xmlns:a16="http://schemas.microsoft.com/office/drawing/2014/main" id="{AB9C7FEB-8CEA-544B-A4A8-4D22D09E6AAE}"/>
              </a:ext>
            </a:extLst>
          </p:cNvPr>
          <p:cNvSpPr>
            <a:spLocks noGrp="1"/>
          </p:cNvSpPr>
          <p:nvPr>
            <p:ph idx="1"/>
          </p:nvPr>
        </p:nvSpPr>
        <p:spPr/>
        <p:txBody>
          <a:bodyPr>
            <a:normAutofit fontScale="92500" lnSpcReduction="10000"/>
          </a:bodyPr>
          <a:lstStyle/>
          <a:p>
            <a:pPr marL="0" indent="0">
              <a:buNone/>
            </a:pPr>
            <a:r>
              <a:rPr lang="en-GB" dirty="0"/>
              <a:t>“</a:t>
            </a:r>
            <a:r>
              <a:rPr lang="en-GB" i="1" dirty="0"/>
              <a:t>Tomboy</a:t>
            </a:r>
            <a:r>
              <a:rPr lang="en-GB" dirty="0"/>
              <a:t> departs from hyperbole and theatricalization as modes of (re)presenting gender nonconformity in visual culture. Despite its passing narrative, Tomboy is not preoccupied with ’putting on a gender’ because Laure’s behaviour obtains a permanence and sense of authenticity, which she then reaffirms so that she can be taken for a boy by her new friends. This is not to argue that Tomboy constructs Laure’s gender as innate. On the contrary, the film reveals the conditionality of all gendering by highlighting the performative strategies undertaken by boys to comply with compulsory masculinity”</a:t>
            </a:r>
          </a:p>
          <a:p>
            <a:pPr marL="0" indent="0">
              <a:buNone/>
            </a:pPr>
            <a:endParaRPr lang="en-GB" dirty="0"/>
          </a:p>
          <a:p>
            <a:pPr marL="0" indent="0">
              <a:buNone/>
            </a:pPr>
            <a:r>
              <a:rPr lang="en-GB" dirty="0"/>
              <a:t>“Embodying Gender Nonconformity in ‘Girls’: Céline </a:t>
            </a:r>
            <a:r>
              <a:rPr lang="en-GB" dirty="0" err="1"/>
              <a:t>Sciamma’s</a:t>
            </a:r>
            <a:r>
              <a:rPr lang="en-GB" dirty="0"/>
              <a:t> Tomboy,” </a:t>
            </a:r>
            <a:r>
              <a:rPr lang="en-GB" i="1" dirty="0" err="1"/>
              <a:t>L’Esprit</a:t>
            </a:r>
            <a:r>
              <a:rPr lang="en-GB" i="1" dirty="0"/>
              <a:t> </a:t>
            </a:r>
            <a:r>
              <a:rPr lang="en-GB" i="1" dirty="0" err="1"/>
              <a:t>Créateur</a:t>
            </a:r>
            <a:r>
              <a:rPr lang="en-GB" i="1" dirty="0"/>
              <a:t> </a:t>
            </a:r>
            <a:r>
              <a:rPr lang="en-GB" dirty="0"/>
              <a:t>53, no. 1 (Spring 2013): 60–73, p.60 </a:t>
            </a:r>
          </a:p>
          <a:p>
            <a:pPr marL="0" indent="0">
              <a:buNone/>
            </a:pPr>
            <a:endParaRPr lang="en-US" dirty="0"/>
          </a:p>
        </p:txBody>
      </p:sp>
    </p:spTree>
    <p:extLst>
      <p:ext uri="{BB962C8B-B14F-4D97-AF65-F5344CB8AC3E}">
        <p14:creationId xmlns:p14="http://schemas.microsoft.com/office/powerpoint/2010/main" val="33237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BF8D-0A3F-B04F-BE5D-EFC2C4E186F5}"/>
              </a:ext>
            </a:extLst>
          </p:cNvPr>
          <p:cNvSpPr>
            <a:spLocks noGrp="1"/>
          </p:cNvSpPr>
          <p:nvPr>
            <p:ph type="title"/>
          </p:nvPr>
        </p:nvSpPr>
        <p:spPr/>
        <p:txBody>
          <a:bodyPr/>
          <a:lstStyle/>
          <a:p>
            <a:r>
              <a:rPr lang="en-US" dirty="0"/>
              <a:t>Familial responses and paradigms</a:t>
            </a:r>
          </a:p>
        </p:txBody>
      </p:sp>
      <p:sp>
        <p:nvSpPr>
          <p:cNvPr id="3" name="Content Placeholder 2">
            <a:extLst>
              <a:ext uri="{FF2B5EF4-FFF2-40B4-BE49-F238E27FC236}">
                <a16:creationId xmlns:a16="http://schemas.microsoft.com/office/drawing/2014/main" id="{AC922B11-F83C-1F49-A06D-38B43A54A242}"/>
              </a:ext>
            </a:extLst>
          </p:cNvPr>
          <p:cNvSpPr>
            <a:spLocks noGrp="1"/>
          </p:cNvSpPr>
          <p:nvPr>
            <p:ph idx="1"/>
          </p:nvPr>
        </p:nvSpPr>
        <p:spPr/>
        <p:txBody>
          <a:bodyPr/>
          <a:lstStyle/>
          <a:p>
            <a:r>
              <a:rPr lang="en-US" dirty="0"/>
              <a:t>Phobic rejection of this self-realization by the mother</a:t>
            </a:r>
          </a:p>
          <a:p>
            <a:r>
              <a:rPr lang="en-US" dirty="0"/>
              <a:t>Paternal acceptance (30 mins)</a:t>
            </a:r>
          </a:p>
          <a:p>
            <a:r>
              <a:rPr lang="en-GB" dirty="0"/>
              <a:t>Jeanne (</a:t>
            </a:r>
            <a:r>
              <a:rPr lang="en-GB" dirty="0" err="1"/>
              <a:t>Malonn</a:t>
            </a:r>
            <a:r>
              <a:rPr lang="en-GB" dirty="0"/>
              <a:t> </a:t>
            </a:r>
            <a:r>
              <a:rPr lang="en-GB" dirty="0" err="1"/>
              <a:t>Lévana</a:t>
            </a:r>
            <a:r>
              <a:rPr lang="en-GB" dirty="0"/>
              <a:t>) is more passionate still in defending her brother and making him part of her fantasy world. </a:t>
            </a:r>
            <a:r>
              <a:rPr lang="en-GB"/>
              <a:t>(49 mins/ 53 mins - 54)</a:t>
            </a:r>
            <a:endParaRPr lang="en-GB" dirty="0"/>
          </a:p>
          <a:p>
            <a:r>
              <a:rPr lang="en-GB" dirty="0"/>
              <a:t>Both father and sister are keenly aware of the pain </a:t>
            </a:r>
            <a:r>
              <a:rPr lang="en-GB" dirty="0" err="1"/>
              <a:t>Mickäel</a:t>
            </a:r>
            <a:r>
              <a:rPr lang="en-GB" dirty="0"/>
              <a:t> experiences. </a:t>
            </a:r>
          </a:p>
          <a:p>
            <a:endParaRPr lang="en-US" dirty="0"/>
          </a:p>
        </p:txBody>
      </p:sp>
    </p:spTree>
    <p:extLst>
      <p:ext uri="{BB962C8B-B14F-4D97-AF65-F5344CB8AC3E}">
        <p14:creationId xmlns:p14="http://schemas.microsoft.com/office/powerpoint/2010/main" val="264638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11B7-162D-E547-AA44-C12859CE3928}"/>
              </a:ext>
            </a:extLst>
          </p:cNvPr>
          <p:cNvSpPr>
            <a:spLocks noGrp="1"/>
          </p:cNvSpPr>
          <p:nvPr>
            <p:ph type="title"/>
          </p:nvPr>
        </p:nvSpPr>
        <p:spPr/>
        <p:txBody>
          <a:bodyPr/>
          <a:lstStyle/>
          <a:p>
            <a:r>
              <a:rPr lang="en-US" dirty="0"/>
              <a:t>Set design</a:t>
            </a:r>
          </a:p>
        </p:txBody>
      </p:sp>
      <p:sp>
        <p:nvSpPr>
          <p:cNvPr id="3" name="Content Placeholder 2">
            <a:extLst>
              <a:ext uri="{FF2B5EF4-FFF2-40B4-BE49-F238E27FC236}">
                <a16:creationId xmlns:a16="http://schemas.microsoft.com/office/drawing/2014/main" id="{F4B0D3C8-36D5-0D40-AA67-FA25730A85AF}"/>
              </a:ext>
            </a:extLst>
          </p:cNvPr>
          <p:cNvSpPr>
            <a:spLocks noGrp="1"/>
          </p:cNvSpPr>
          <p:nvPr>
            <p:ph idx="1"/>
          </p:nvPr>
        </p:nvSpPr>
        <p:spPr/>
        <p:txBody>
          <a:bodyPr/>
          <a:lstStyle/>
          <a:p>
            <a:pPr marL="0" indent="0">
              <a:buNone/>
            </a:pPr>
            <a:r>
              <a:rPr lang="en-GB" dirty="0"/>
              <a:t>Production designer Thomas </a:t>
            </a:r>
            <a:r>
              <a:rPr lang="en-GB" dirty="0" err="1"/>
              <a:t>Grézaud</a:t>
            </a:r>
            <a:r>
              <a:rPr lang="en-GB" dirty="0"/>
              <a:t> worked with </a:t>
            </a:r>
            <a:r>
              <a:rPr lang="en-GB" dirty="0" err="1"/>
              <a:t>Sciamma</a:t>
            </a:r>
            <a:r>
              <a:rPr lang="en-GB" dirty="0"/>
              <a:t> and Fournier on both Tomboy and Girlhood, contributing to the controlled </a:t>
            </a:r>
            <a:r>
              <a:rPr lang="en-GB" dirty="0" err="1"/>
              <a:t>environement</a:t>
            </a:r>
            <a:r>
              <a:rPr lang="en-GB" dirty="0"/>
              <a:t> created materially in the sets and the spaces of the films</a:t>
            </a:r>
          </a:p>
          <a:p>
            <a:pPr marL="0" indent="0">
              <a:buNone/>
            </a:pPr>
            <a:endParaRPr lang="en-US" dirty="0"/>
          </a:p>
        </p:txBody>
      </p:sp>
    </p:spTree>
    <p:extLst>
      <p:ext uri="{BB962C8B-B14F-4D97-AF65-F5344CB8AC3E}">
        <p14:creationId xmlns:p14="http://schemas.microsoft.com/office/powerpoint/2010/main" val="62049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F2F6-DD27-714B-8746-EC1CEA8C57B0}"/>
              </a:ext>
            </a:extLst>
          </p:cNvPr>
          <p:cNvSpPr>
            <a:spLocks noGrp="1"/>
          </p:cNvSpPr>
          <p:nvPr>
            <p:ph type="title"/>
          </p:nvPr>
        </p:nvSpPr>
        <p:spPr/>
        <p:txBody>
          <a:bodyPr/>
          <a:lstStyle/>
          <a:p>
            <a:r>
              <a:rPr lang="en-US" dirty="0"/>
              <a:t>Structure – ethnographic series of representations of self-other relations</a:t>
            </a:r>
          </a:p>
        </p:txBody>
      </p:sp>
      <p:sp>
        <p:nvSpPr>
          <p:cNvPr id="3" name="Content Placeholder 2">
            <a:extLst>
              <a:ext uri="{FF2B5EF4-FFF2-40B4-BE49-F238E27FC236}">
                <a16:creationId xmlns:a16="http://schemas.microsoft.com/office/drawing/2014/main" id="{8B6CC197-31F7-CA4B-99E0-6268DA596498}"/>
              </a:ext>
            </a:extLst>
          </p:cNvPr>
          <p:cNvSpPr>
            <a:spLocks noGrp="1"/>
          </p:cNvSpPr>
          <p:nvPr>
            <p:ph idx="1"/>
          </p:nvPr>
        </p:nvSpPr>
        <p:spPr/>
        <p:txBody>
          <a:bodyPr/>
          <a:lstStyle/>
          <a:p>
            <a:r>
              <a:rPr lang="en-US" dirty="0"/>
              <a:t>Dissimulation – Lisa’s grammatical mistake; Laure’s self construction as a boy – short hair, aesthetic (shorts, trainers); perform activities and gestures associated with young boys</a:t>
            </a:r>
          </a:p>
          <a:p>
            <a:r>
              <a:rPr lang="en-US" dirty="0"/>
              <a:t>Discovery – bath nudity – anatomy; prosthetic penis made of green modeling clay into trunks</a:t>
            </a:r>
          </a:p>
          <a:p>
            <a:r>
              <a:rPr lang="en-US" dirty="0"/>
              <a:t>Confrontation – Jeanne, violence, complains using male gender; Mikhail, forces to wear a dress</a:t>
            </a:r>
          </a:p>
          <a:p>
            <a:endParaRPr lang="en-US" dirty="0"/>
          </a:p>
          <a:p>
            <a:endParaRPr lang="en-US" dirty="0"/>
          </a:p>
        </p:txBody>
      </p:sp>
    </p:spTree>
    <p:extLst>
      <p:ext uri="{BB962C8B-B14F-4D97-AF65-F5344CB8AC3E}">
        <p14:creationId xmlns:p14="http://schemas.microsoft.com/office/powerpoint/2010/main" val="618532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062C-B746-5C40-B0C5-A0554A7D3CC7}"/>
              </a:ext>
            </a:extLst>
          </p:cNvPr>
          <p:cNvSpPr>
            <a:spLocks noGrp="1"/>
          </p:cNvSpPr>
          <p:nvPr>
            <p:ph type="title"/>
          </p:nvPr>
        </p:nvSpPr>
        <p:spPr/>
        <p:txBody>
          <a:bodyPr/>
          <a:lstStyle/>
          <a:p>
            <a:r>
              <a:rPr lang="en-US" dirty="0"/>
              <a:t>Grammatical misgendering – 9 – 10 minutes</a:t>
            </a:r>
          </a:p>
        </p:txBody>
      </p:sp>
      <p:sp>
        <p:nvSpPr>
          <p:cNvPr id="3" name="Content Placeholder 2">
            <a:extLst>
              <a:ext uri="{FF2B5EF4-FFF2-40B4-BE49-F238E27FC236}">
                <a16:creationId xmlns:a16="http://schemas.microsoft.com/office/drawing/2014/main" id="{360255EC-8370-B94C-959C-E436994D5B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243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74DAB-A58A-07BD-8F30-3BF8732759E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mj-lt"/>
                <a:ea typeface="+mj-ea"/>
                <a:cs typeface="+mj-cs"/>
              </a:rPr>
              <a:t>Module Evaluation</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C8199FBF-FB58-E837-A070-29245B2AE1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49764" y="640080"/>
            <a:ext cx="5623680" cy="55504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343878D1-3078-976B-D016-D84FCE1266B1}"/>
              </a:ext>
            </a:extLst>
          </p:cNvPr>
          <p:cNvSpPr>
            <a:spLocks noChangeArrowheads="1"/>
          </p:cNvSpPr>
          <p:nvPr/>
        </p:nvSpPr>
        <p:spPr bwMode="auto">
          <a:xfrm>
            <a:off x="0" y="-1548809"/>
            <a:ext cx="14045833"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FR" altLang="en-FR" sz="1100" b="0" i="0" u="none" strike="noStrike" cap="none" normalizeH="0" baseline="0">
                <a:ln>
                  <a:noFill/>
                </a:ln>
                <a:solidFill>
                  <a:srgbClr val="212121"/>
                </a:solidFill>
                <a:effectLst/>
                <a:latin typeface="Aptos" panose="020B0004020202020204" pitchFamily="34" charset="0"/>
              </a:rPr>
              <a:t>As previously, students will receive an email to their QM inbox with a link to the survey portal (</a:t>
            </a:r>
            <a:r>
              <a:rPr kumimoji="0" lang="en-FR" altLang="en-FR" sz="1100" b="0" i="0" u="sng" strike="noStrike" cap="none" normalizeH="0" baseline="0">
                <a:ln>
                  <a:noFill/>
                </a:ln>
                <a:solidFill>
                  <a:srgbClr val="96607D"/>
                </a:solidFill>
                <a:effectLst/>
                <a:latin typeface="Aptos" panose="020B0004020202020204" pitchFamily="34" charset="0"/>
                <a:hlinkClick r:id="rId3" tooltip="https://eur03.safelinks.protection.outlook.com/?url=https%3A%2F%2Fqmul.surveys.evasysplus.co.uk%2F&amp;data=05%7C02%7CJoanne.Brueton%40ulip.lon.ac.uk%7Ca3b498a01d684ef5ac5c08dd6de255ca%7C185280ba7a0042ea940819eafd13552e%7C0%7C0%7C638787541051313292%7CUnknown%7CTWFpbGZsb3d8eyJFbXB0eU1hcGkiOnRydWUsIlYiOiIwLjAuMDAwMCIsIlAiOiJXaW4zMiIsIkFOIjoiTWFpbCIsIldUIjoyfQ%3D%3D%7C0%7C%7C%7C&amp;sdata=GIHY%2FS6FftEaJeR1W4GiIIvelqcJsjHy2AfGkh%2BwzBo%3D&amp;reserved=0"/>
              </a:rPr>
              <a:t>https://qmul.surveys.evasysplus.co.uk</a:t>
            </a:r>
            <a:r>
              <a:rPr kumimoji="0" lang="en-FR" altLang="en-FR" sz="1100" b="0" i="0" u="none" strike="noStrike" cap="none" normalizeH="0" baseline="0">
                <a:ln>
                  <a:noFill/>
                </a:ln>
                <a:solidFill>
                  <a:srgbClr val="212121"/>
                </a:solidFill>
                <a:effectLst/>
                <a:latin typeface="Aptos" panose="020B0004020202020204" pitchFamily="34" charset="0"/>
              </a:rPr>
              <a:t>) or can find links in a dedicated block on Qmplus module pages, or can scan the QR code below.</a:t>
            </a:r>
            <a:endParaRPr kumimoji="0" lang="en-FR" altLang="en-FR"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FR" altLang="en-FR" sz="1100" b="0" i="0" u="none" strike="noStrike" cap="none" normalizeH="0" baseline="0">
                <a:ln>
                  <a:noFill/>
                </a:ln>
                <a:solidFill>
                  <a:srgbClr val="212121"/>
                </a:solidFill>
                <a:effectLst/>
                <a:latin typeface="Aptos" panose="020B0004020202020204" pitchFamily="34" charset="0"/>
              </a:rPr>
              <a:t> </a:t>
            </a:r>
            <a:endParaRPr kumimoji="0" lang="en-FR" altLang="en-FR"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FR" altLang="en-FR" sz="1100" b="0" i="0" u="none" strike="noStrike" cap="none" normalizeH="0" baseline="0">
                <a:ln>
                  <a:noFill/>
                </a:ln>
                <a:solidFill>
                  <a:srgbClr val="212121"/>
                </a:solidFill>
                <a:effectLst/>
                <a:latin typeface="Aptos" panose="020B0004020202020204" pitchFamily="34" charset="0"/>
              </a:rPr>
              <a:t>  </a:t>
            </a:r>
            <a:r>
              <a:rPr kumimoji="0" lang="en-FR" altLang="en-FR" sz="17700" b="0" i="0" u="none" strike="noStrike" cap="none" normalizeH="0" baseline="0">
                <a:ln>
                  <a:noFill/>
                </a:ln>
                <a:solidFill>
                  <a:srgbClr val="212121"/>
                </a:solidFill>
                <a:effectLst/>
                <a:latin typeface="Aptos" panose="020B0004020202020204" pitchFamily="34" charset="0"/>
              </a:rPr>
              <a:t>       </a:t>
            </a:r>
            <a:endParaRPr kumimoji="0" lang="en-FR" altLang="en-FR"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FR" altLang="en-FR" sz="1100" b="0" i="0" u="none" strike="noStrike" cap="none" normalizeH="0" baseline="0">
                <a:ln>
                  <a:noFill/>
                </a:ln>
                <a:solidFill>
                  <a:srgbClr val="212121"/>
                </a:solidFill>
                <a:effectLst/>
                <a:latin typeface="Aptos" panose="020B0004020202020204" pitchFamily="34" charset="0"/>
              </a:rPr>
              <a:t> </a:t>
            </a:r>
            <a:endParaRPr kumimoji="0" lang="en-FR" altLang="en-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973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D8C2-FA4D-184E-8281-7A2AD34F49CA}"/>
              </a:ext>
            </a:extLst>
          </p:cNvPr>
          <p:cNvSpPr>
            <a:spLocks noGrp="1"/>
          </p:cNvSpPr>
          <p:nvPr>
            <p:ph type="title"/>
          </p:nvPr>
        </p:nvSpPr>
        <p:spPr/>
        <p:txBody>
          <a:bodyPr/>
          <a:lstStyle/>
          <a:p>
            <a:r>
              <a:rPr lang="en-US" dirty="0"/>
              <a:t>Bath scene: 12 minutes 14 mins 21</a:t>
            </a:r>
          </a:p>
        </p:txBody>
      </p:sp>
      <p:sp>
        <p:nvSpPr>
          <p:cNvPr id="3" name="Content Placeholder 2">
            <a:extLst>
              <a:ext uri="{FF2B5EF4-FFF2-40B4-BE49-F238E27FC236}">
                <a16:creationId xmlns:a16="http://schemas.microsoft.com/office/drawing/2014/main" id="{1A187203-E971-B64D-ABF8-571A4DFA06A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0225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697C-DC14-E84A-8234-972707E020E9}"/>
              </a:ext>
            </a:extLst>
          </p:cNvPr>
          <p:cNvSpPr>
            <a:spLocks noGrp="1"/>
          </p:cNvSpPr>
          <p:nvPr>
            <p:ph type="title"/>
          </p:nvPr>
        </p:nvSpPr>
        <p:spPr/>
        <p:txBody>
          <a:bodyPr/>
          <a:lstStyle/>
          <a:p>
            <a:r>
              <a:rPr lang="en-US" dirty="0"/>
              <a:t>Gendered gestures – 21 – 23 minutes</a:t>
            </a:r>
          </a:p>
        </p:txBody>
      </p:sp>
      <p:sp>
        <p:nvSpPr>
          <p:cNvPr id="3" name="Content Placeholder 2">
            <a:extLst>
              <a:ext uri="{FF2B5EF4-FFF2-40B4-BE49-F238E27FC236}">
                <a16:creationId xmlns:a16="http://schemas.microsoft.com/office/drawing/2014/main" id="{452A5428-87F8-1245-88FB-E0CC005B5F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173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E065-D750-CA49-B0EC-C78D2AAA80AA}"/>
              </a:ext>
            </a:extLst>
          </p:cNvPr>
          <p:cNvSpPr>
            <a:spLocks noGrp="1"/>
          </p:cNvSpPr>
          <p:nvPr>
            <p:ph type="title"/>
          </p:nvPr>
        </p:nvSpPr>
        <p:spPr/>
        <p:txBody>
          <a:bodyPr/>
          <a:lstStyle/>
          <a:p>
            <a:r>
              <a:rPr lang="en-US" dirty="0"/>
              <a:t>Football clip – 23 minutes 32: performative masculinities?</a:t>
            </a:r>
          </a:p>
        </p:txBody>
      </p:sp>
      <p:sp>
        <p:nvSpPr>
          <p:cNvPr id="3" name="Content Placeholder 2">
            <a:extLst>
              <a:ext uri="{FF2B5EF4-FFF2-40B4-BE49-F238E27FC236}">
                <a16:creationId xmlns:a16="http://schemas.microsoft.com/office/drawing/2014/main" id="{9440A34C-A2AE-704D-BF75-1A8892015350}"/>
              </a:ext>
            </a:extLst>
          </p:cNvPr>
          <p:cNvSpPr>
            <a:spLocks noGrp="1"/>
          </p:cNvSpPr>
          <p:nvPr>
            <p:ph idx="1"/>
          </p:nvPr>
        </p:nvSpPr>
        <p:spPr/>
        <p:txBody>
          <a:bodyPr>
            <a:normAutofit fontScale="85000" lnSpcReduction="10000"/>
          </a:bodyPr>
          <a:lstStyle/>
          <a:p>
            <a:r>
              <a:rPr lang="en-US" dirty="0"/>
              <a:t>Butler, Bodies that matter: on the discursive limits of sex (1993), p.94</a:t>
            </a:r>
          </a:p>
          <a:p>
            <a:endParaRPr lang="en-US" dirty="0"/>
          </a:p>
          <a:p>
            <a:pPr marL="0" indent="0">
              <a:buNone/>
            </a:pPr>
            <a:r>
              <a:rPr lang="en-GB" dirty="0"/>
              <a:t>“The misapprehension about gender performativity is this: that gender is a choice, or that gender is a role, or that gender is a construction that one puts on, as one puts on clothes in the morning, that there is a 'one' who is prior to this gender, a one who goes to the wardrobe of gender and decides with deliberation which gender it will be today.” </a:t>
            </a:r>
            <a:br>
              <a:rPr lang="en-GB" dirty="0"/>
            </a:br>
            <a:endParaRPr lang="en-GB" dirty="0"/>
          </a:p>
          <a:p>
            <a:pPr marL="0" indent="0">
              <a:buNone/>
            </a:pPr>
            <a:r>
              <a:rPr lang="en-US" dirty="0"/>
              <a:t>“If gender is not an artifice to be taken on or taken off at will, and hence, not an effect of choice, how are we to understand the constitutive and compelling status of gender norms without falling into the trap of cultural determinism? How precisely are we to understand the ritualized repetition by which such norms produce and </a:t>
            </a:r>
            <a:r>
              <a:rPr lang="en-US" dirty="0" err="1"/>
              <a:t>stabilise</a:t>
            </a:r>
            <a:r>
              <a:rPr lang="en-US" dirty="0"/>
              <a:t> not only the effects of gender but the materiality of sex?”</a:t>
            </a:r>
          </a:p>
          <a:p>
            <a:endParaRPr lang="en-US" dirty="0"/>
          </a:p>
          <a:p>
            <a:endParaRPr lang="en-US" dirty="0"/>
          </a:p>
        </p:txBody>
      </p:sp>
    </p:spTree>
    <p:extLst>
      <p:ext uri="{BB962C8B-B14F-4D97-AF65-F5344CB8AC3E}">
        <p14:creationId xmlns:p14="http://schemas.microsoft.com/office/powerpoint/2010/main" val="146349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59DD-0B97-D948-AC62-7D9B5B4F6296}"/>
              </a:ext>
            </a:extLst>
          </p:cNvPr>
          <p:cNvSpPr>
            <a:spLocks noGrp="1"/>
          </p:cNvSpPr>
          <p:nvPr>
            <p:ph type="title"/>
          </p:nvPr>
        </p:nvSpPr>
        <p:spPr/>
        <p:txBody>
          <a:bodyPr/>
          <a:lstStyle/>
          <a:p>
            <a:r>
              <a:rPr lang="en-US" dirty="0"/>
              <a:t>Swim scene: 40 mins 12 – 46 mins</a:t>
            </a:r>
          </a:p>
        </p:txBody>
      </p:sp>
      <p:sp>
        <p:nvSpPr>
          <p:cNvPr id="3" name="Content Placeholder 2">
            <a:extLst>
              <a:ext uri="{FF2B5EF4-FFF2-40B4-BE49-F238E27FC236}">
                <a16:creationId xmlns:a16="http://schemas.microsoft.com/office/drawing/2014/main" id="{E3F881F3-461B-DB4C-94A7-9E1FE27F03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2390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CA8F-5208-9D49-B9F0-28ED0BE9260E}"/>
              </a:ext>
            </a:extLst>
          </p:cNvPr>
          <p:cNvSpPr>
            <a:spLocks noGrp="1"/>
          </p:cNvSpPr>
          <p:nvPr>
            <p:ph type="title"/>
          </p:nvPr>
        </p:nvSpPr>
        <p:spPr/>
        <p:txBody>
          <a:bodyPr/>
          <a:lstStyle/>
          <a:p>
            <a:r>
              <a:rPr lang="en-US" dirty="0"/>
              <a:t>Exposure scene – mother, dress (1 hour)</a:t>
            </a:r>
          </a:p>
        </p:txBody>
      </p:sp>
      <p:sp>
        <p:nvSpPr>
          <p:cNvPr id="3" name="Content Placeholder 2">
            <a:extLst>
              <a:ext uri="{FF2B5EF4-FFF2-40B4-BE49-F238E27FC236}">
                <a16:creationId xmlns:a16="http://schemas.microsoft.com/office/drawing/2014/main" id="{16537393-6692-A74B-935E-425E420598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53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FF1D-0962-1D4D-9FD8-ED60A63A3FA5}"/>
              </a:ext>
            </a:extLst>
          </p:cNvPr>
          <p:cNvSpPr>
            <a:spLocks noGrp="1"/>
          </p:cNvSpPr>
          <p:nvPr>
            <p:ph type="title"/>
          </p:nvPr>
        </p:nvSpPr>
        <p:spPr/>
        <p:txBody>
          <a:bodyPr/>
          <a:lstStyle/>
          <a:p>
            <a:r>
              <a:rPr lang="en-US" dirty="0"/>
              <a:t>Céline </a:t>
            </a:r>
            <a:r>
              <a:rPr lang="en-US" dirty="0" err="1"/>
              <a:t>Sciamma</a:t>
            </a:r>
            <a:endParaRPr lang="en-US" dirty="0"/>
          </a:p>
        </p:txBody>
      </p:sp>
      <p:sp>
        <p:nvSpPr>
          <p:cNvPr id="3" name="Content Placeholder 2">
            <a:extLst>
              <a:ext uri="{FF2B5EF4-FFF2-40B4-BE49-F238E27FC236}">
                <a16:creationId xmlns:a16="http://schemas.microsoft.com/office/drawing/2014/main" id="{8316876D-BE25-724E-8C5B-9FD8DEA12EC5}"/>
              </a:ext>
            </a:extLst>
          </p:cNvPr>
          <p:cNvSpPr>
            <a:spLocks noGrp="1"/>
          </p:cNvSpPr>
          <p:nvPr>
            <p:ph idx="1"/>
          </p:nvPr>
        </p:nvSpPr>
        <p:spPr/>
        <p:txBody>
          <a:bodyPr/>
          <a:lstStyle/>
          <a:p>
            <a:r>
              <a:rPr lang="fr" dirty="0"/>
              <a:t>   </a:t>
            </a:r>
            <a:r>
              <a:rPr lang="fr" i="1" dirty="0"/>
              <a:t>C'est le regard de l'autre qui décide de ce qu'on est</a:t>
            </a:r>
            <a:r>
              <a:rPr lang="fr" dirty="0"/>
              <a:t> »</a:t>
            </a:r>
          </a:p>
          <a:p>
            <a:endParaRPr lang="fr" dirty="0"/>
          </a:p>
          <a:p>
            <a:r>
              <a:rPr lang="fr" dirty="0"/>
              <a:t> L'humiliation ne passe que par le regard d'autrui, l'incompréhension renvoyée comme un reflet déformant, mettant en marche une mécanique jusqu'alors insoupçonnée d'</a:t>
            </a:r>
            <a:r>
              <a:rPr lang="fr" dirty="0" err="1"/>
              <a:t>auto-dépréciation</a:t>
            </a:r>
            <a:r>
              <a:rPr lang="fr" dirty="0"/>
              <a:t>, là où une toute jeune fille est confrontée à la violence de l'indicible. </a:t>
            </a:r>
            <a:endParaRPr lang="en-US" dirty="0"/>
          </a:p>
        </p:txBody>
      </p:sp>
    </p:spTree>
    <p:extLst>
      <p:ext uri="{BB962C8B-B14F-4D97-AF65-F5344CB8AC3E}">
        <p14:creationId xmlns:p14="http://schemas.microsoft.com/office/powerpoint/2010/main" val="260589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phinx">
            <a:hlinkClick r:id="rId2" tooltip="Sphinx"/>
            <a:extLst>
              <a:ext uri="{FF2B5EF4-FFF2-40B4-BE49-F238E27FC236}">
                <a16:creationId xmlns:a16="http://schemas.microsoft.com/office/drawing/2014/main" id="{CE2AE38F-D565-D540-A501-D7FB1743D1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67977" y="643467"/>
            <a:ext cx="3435899"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chat Tomboy en DVD - AlloCiné">
            <a:extLst>
              <a:ext uri="{FF2B5EF4-FFF2-40B4-BE49-F238E27FC236}">
                <a16:creationId xmlns:a16="http://schemas.microsoft.com/office/drawing/2014/main" id="{67D3DDB1-D1D8-674B-A3F2-87E676EA8D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6922" y="643467"/>
            <a:ext cx="41782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5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0112-5D08-0747-93C5-E7F616867C30}"/>
              </a:ext>
            </a:extLst>
          </p:cNvPr>
          <p:cNvSpPr>
            <a:spLocks noGrp="1"/>
          </p:cNvSpPr>
          <p:nvPr>
            <p:ph type="title"/>
          </p:nvPr>
        </p:nvSpPr>
        <p:spPr/>
        <p:txBody>
          <a:bodyPr/>
          <a:lstStyle/>
          <a:p>
            <a:r>
              <a:rPr lang="en-US" dirty="0"/>
              <a:t>Sedgwick (1993: 7) - So what is queer?</a:t>
            </a:r>
          </a:p>
        </p:txBody>
      </p:sp>
      <p:sp>
        <p:nvSpPr>
          <p:cNvPr id="3" name="Content Placeholder 2">
            <a:extLst>
              <a:ext uri="{FF2B5EF4-FFF2-40B4-BE49-F238E27FC236}">
                <a16:creationId xmlns:a16="http://schemas.microsoft.com/office/drawing/2014/main" id="{058AF331-5588-A747-AD58-E17B1F6A4BA2}"/>
              </a:ext>
            </a:extLst>
          </p:cNvPr>
          <p:cNvSpPr>
            <a:spLocks noGrp="1"/>
          </p:cNvSpPr>
          <p:nvPr>
            <p:ph idx="1"/>
          </p:nvPr>
        </p:nvSpPr>
        <p:spPr/>
        <p:txBody>
          <a:bodyPr>
            <a:normAutofit fontScale="92500" lnSpcReduction="10000"/>
          </a:bodyPr>
          <a:lstStyle/>
          <a:p>
            <a:pPr marL="0" indent="0">
              <a:buNone/>
            </a:pPr>
            <a:r>
              <a:rPr lang="en-GB" dirty="0"/>
              <a:t>That’s one of the things that “queer” can refer to: </a:t>
            </a:r>
            <a:r>
              <a:rPr lang="en-GB" b="1" dirty="0"/>
              <a:t>the open mesh of possibilities, gaps, overlaps, dissonances and resonances, lapses and excesses of meaning when the constituent elements of anyone’s gender, of anyone’s sexuality aren’t made (or can’t be made) to signify monolithically</a:t>
            </a:r>
            <a:r>
              <a:rPr lang="en-GB" dirty="0"/>
              <a:t>. The experimental linguistic, epistemological, representational, political adventures attaching to the very many of us who may at times be moved to describe ourselves as (among many other possibilities) pushy femmes, radical faeries, fantasists, drags, clones, </a:t>
            </a:r>
            <a:r>
              <a:rPr lang="en-GB" dirty="0" err="1"/>
              <a:t>leatherfolk</a:t>
            </a:r>
            <a:r>
              <a:rPr lang="en-GB" dirty="0"/>
              <a:t>, ladies in tuxedoes, feminist women or feminist men, masturbators, </a:t>
            </a:r>
            <a:r>
              <a:rPr lang="en-GB" dirty="0" err="1"/>
              <a:t>bulldaggers</a:t>
            </a:r>
            <a:r>
              <a:rPr lang="en-GB" dirty="0"/>
              <a:t>, divas, Snap! queens, butch bottoms, storytellers, transsexuals, aunties, wannabes, lesbian-identified men or lesbians who sleep with men, or…people able to relish, learn from, or identify with such.</a:t>
            </a:r>
          </a:p>
          <a:p>
            <a:endParaRPr lang="en-GB" dirty="0"/>
          </a:p>
          <a:p>
            <a:pPr marL="0" indent="0">
              <a:buNone/>
            </a:pPr>
            <a:endParaRPr lang="en-US" dirty="0"/>
          </a:p>
        </p:txBody>
      </p:sp>
    </p:spTree>
    <p:extLst>
      <p:ext uri="{BB962C8B-B14F-4D97-AF65-F5344CB8AC3E}">
        <p14:creationId xmlns:p14="http://schemas.microsoft.com/office/powerpoint/2010/main" val="411755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5BDA-19DE-718F-167C-DC1C6EA38FC3}"/>
              </a:ext>
            </a:extLst>
          </p:cNvPr>
          <p:cNvSpPr>
            <a:spLocks noGrp="1"/>
          </p:cNvSpPr>
          <p:nvPr>
            <p:ph type="title"/>
          </p:nvPr>
        </p:nvSpPr>
        <p:spPr/>
        <p:txBody>
          <a:bodyPr/>
          <a:lstStyle/>
          <a:p>
            <a:r>
              <a:rPr lang="en-FR" dirty="0"/>
              <a:t>Recap: Queer + the discursive production of ‘norms’ </a:t>
            </a:r>
          </a:p>
        </p:txBody>
      </p:sp>
      <p:sp>
        <p:nvSpPr>
          <p:cNvPr id="3" name="Content Placeholder 2">
            <a:extLst>
              <a:ext uri="{FF2B5EF4-FFF2-40B4-BE49-F238E27FC236}">
                <a16:creationId xmlns:a16="http://schemas.microsoft.com/office/drawing/2014/main" id="{8340797F-27F7-B812-BEB0-2C470E89E6D4}"/>
              </a:ext>
            </a:extLst>
          </p:cNvPr>
          <p:cNvSpPr>
            <a:spLocks noGrp="1"/>
          </p:cNvSpPr>
          <p:nvPr>
            <p:ph idx="1"/>
          </p:nvPr>
        </p:nvSpPr>
        <p:spPr/>
        <p:txBody>
          <a:bodyPr>
            <a:normAutofit fontScale="85000" lnSpcReduction="20000"/>
          </a:bodyPr>
          <a:lstStyle/>
          <a:p>
            <a:r>
              <a:rPr lang="en-FR" dirty="0"/>
              <a:t>Jose Esteban Munoz: Dissing identity - Fiction of identity is easily accessible for majoritarian or ‘normative’ subjects (p.5). How to represent racially predicated and deviantly gendered identities ? (p.6)</a:t>
            </a:r>
          </a:p>
          <a:p>
            <a:r>
              <a:rPr lang="en-US" dirty="0"/>
              <a:t>Berlant: Cruel Optimism “The relationship of attachment to compromised conditions of possibility […] the nurturing ideals of the ‘good life’ imagined in liberal capitalist societies” (</a:t>
            </a:r>
            <a:r>
              <a:rPr lang="en-US" i="1" dirty="0"/>
              <a:t>Cruel Optimism</a:t>
            </a:r>
            <a:r>
              <a:rPr lang="en-US" dirty="0"/>
              <a:t>, Duke University Press, 2011, p.32).</a:t>
            </a:r>
          </a:p>
          <a:p>
            <a:r>
              <a:rPr lang="en-US" sz="2800" dirty="0"/>
              <a:t>Jasbir Puar (2007) </a:t>
            </a:r>
            <a:r>
              <a:rPr lang="en-GB" dirty="0">
                <a:latin typeface="CyclesRegularRoman"/>
              </a:rPr>
              <a:t>H</a:t>
            </a:r>
            <a:r>
              <a:rPr lang="en-GB" sz="2800" dirty="0">
                <a:effectLst/>
                <a:latin typeface="CyclesRegularRoman"/>
              </a:rPr>
              <a:t>ow queerness folds into racialization: ‘</a:t>
            </a:r>
            <a:r>
              <a:rPr lang="en-US" sz="2800" dirty="0" err="1"/>
              <a:t>Homonationalism</a:t>
            </a:r>
            <a:r>
              <a:rPr lang="en-US" sz="2800" dirty="0"/>
              <a:t> is a form of sexual exceptionalism – the emergence of national homosexuality. A regulatory script of the racial and national norms that reinforce sexual subjects.</a:t>
            </a:r>
          </a:p>
          <a:p>
            <a:r>
              <a:rPr lang="en-US" dirty="0"/>
              <a:t>Monique Wittig: the ontological farce of having to put one’s body into linguistic signs</a:t>
            </a:r>
          </a:p>
          <a:p>
            <a:r>
              <a:rPr lang="en-US" dirty="0"/>
              <a:t>Judith Butler: if gender is constructed, then perhaps it could be constructed differently</a:t>
            </a:r>
            <a:endParaRPr lang="en-FR" dirty="0"/>
          </a:p>
        </p:txBody>
      </p:sp>
    </p:spTree>
    <p:extLst>
      <p:ext uri="{BB962C8B-B14F-4D97-AF65-F5344CB8AC3E}">
        <p14:creationId xmlns:p14="http://schemas.microsoft.com/office/powerpoint/2010/main" val="188878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CE28-89FB-0349-B3C2-517C9D28AB0A}"/>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81FF4C02-DCFF-584D-B96A-034A29F0441C}"/>
              </a:ext>
            </a:extLst>
          </p:cNvPr>
          <p:cNvSpPr>
            <a:spLocks noGrp="1"/>
          </p:cNvSpPr>
          <p:nvPr>
            <p:ph idx="1"/>
          </p:nvPr>
        </p:nvSpPr>
        <p:spPr/>
        <p:txBody>
          <a:bodyPr/>
          <a:lstStyle/>
          <a:p>
            <a:pPr marL="0" indent="0">
              <a:buNone/>
            </a:pPr>
            <a:r>
              <a:rPr lang="en-US" dirty="0"/>
              <a:t>Setting up the following </a:t>
            </a:r>
            <a:r>
              <a:rPr lang="en-US" i="1" dirty="0" err="1"/>
              <a:t>pistes</a:t>
            </a:r>
            <a:r>
              <a:rPr lang="en-US" dirty="0"/>
              <a:t> that we will trace in Anne </a:t>
            </a:r>
            <a:r>
              <a:rPr lang="en-US" dirty="0" err="1"/>
              <a:t>Garréta</a:t>
            </a:r>
            <a:r>
              <a:rPr lang="en-US" dirty="0"/>
              <a:t> and Céline </a:t>
            </a:r>
            <a:r>
              <a:rPr lang="en-US" dirty="0" err="1"/>
              <a:t>Sciamma</a:t>
            </a:r>
            <a:r>
              <a:rPr lang="en-US" dirty="0"/>
              <a:t> </a:t>
            </a:r>
          </a:p>
          <a:p>
            <a:pPr lvl="1"/>
            <a:r>
              <a:rPr lang="en-US" dirty="0"/>
              <a:t>Gender fluidity and disidentification</a:t>
            </a:r>
          </a:p>
          <a:p>
            <a:pPr lvl="1"/>
            <a:r>
              <a:rPr lang="en-GB" dirty="0"/>
              <a:t>Nomenclature and identification</a:t>
            </a:r>
          </a:p>
          <a:p>
            <a:pPr lvl="1"/>
            <a:r>
              <a:rPr lang="en-GB" dirty="0"/>
              <a:t>The language of sexual difference  </a:t>
            </a:r>
          </a:p>
          <a:p>
            <a:pPr lvl="1"/>
            <a:r>
              <a:rPr lang="en-US" dirty="0"/>
              <a:t>Notion of ‘becoming’ and self-realization</a:t>
            </a:r>
          </a:p>
        </p:txBody>
      </p:sp>
    </p:spTree>
    <p:extLst>
      <p:ext uri="{BB962C8B-B14F-4D97-AF65-F5344CB8AC3E}">
        <p14:creationId xmlns:p14="http://schemas.microsoft.com/office/powerpoint/2010/main" val="130799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2" descr="Image result for deborah levy the cost of living">
            <a:hlinkClick r:id="rId2"/>
            <a:extLst>
              <a:ext uri="{FF2B5EF4-FFF2-40B4-BE49-F238E27FC236}">
                <a16:creationId xmlns:a16="http://schemas.microsoft.com/office/drawing/2014/main" id="{C7E12661-C719-7B44-9D21-6DDE51771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8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E62A44B-A0B6-6143-9FC5-3A303923969A}"/>
              </a:ext>
            </a:extLst>
          </p:cNvPr>
          <p:cNvSpPr>
            <a:spLocks noGrp="1"/>
          </p:cNvSpPr>
          <p:nvPr>
            <p:ph type="title"/>
          </p:nvPr>
        </p:nvSpPr>
        <p:spPr>
          <a:xfrm>
            <a:off x="709448" y="1913950"/>
            <a:ext cx="4204137" cy="1342754"/>
          </a:xfrm>
        </p:spPr>
        <p:txBody>
          <a:bodyPr>
            <a:normAutofit/>
          </a:bodyPr>
          <a:lstStyle/>
          <a:p>
            <a:pPr algn="ctr"/>
            <a:r>
              <a:rPr lang="en-US" sz="3600"/>
              <a:t>“If we don’t have names, who are we?” </a:t>
            </a:r>
          </a:p>
        </p:txBody>
      </p:sp>
      <p:cxnSp>
        <p:nvCxnSpPr>
          <p:cNvPr id="76" name="Straight Connector 7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079" name="Content Placeholder 3078">
            <a:extLst>
              <a:ext uri="{FF2B5EF4-FFF2-40B4-BE49-F238E27FC236}">
                <a16:creationId xmlns:a16="http://schemas.microsoft.com/office/drawing/2014/main" id="{74EFC17B-F37C-400E-AFB2-07863C7B201E}"/>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Deborah Levy, </a:t>
            </a:r>
            <a:r>
              <a:rPr lang="en-US" sz="1800" i="1" dirty="0"/>
              <a:t>The cost of living </a:t>
            </a:r>
            <a:r>
              <a:rPr lang="en-US" sz="1800" dirty="0"/>
              <a:t>(London: Penguin, 2016) p.17.</a:t>
            </a:r>
          </a:p>
        </p:txBody>
      </p:sp>
    </p:spTree>
    <p:extLst>
      <p:ext uri="{BB962C8B-B14F-4D97-AF65-F5344CB8AC3E}">
        <p14:creationId xmlns:p14="http://schemas.microsoft.com/office/powerpoint/2010/main" val="382978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37BA-E4E1-554C-87C2-7736E0DBDEB7}"/>
              </a:ext>
            </a:extLst>
          </p:cNvPr>
          <p:cNvSpPr>
            <a:spLocks noGrp="1"/>
          </p:cNvSpPr>
          <p:nvPr>
            <p:ph type="title"/>
          </p:nvPr>
        </p:nvSpPr>
        <p:spPr>
          <a:xfrm>
            <a:off x="4965430" y="629268"/>
            <a:ext cx="6586491" cy="1286160"/>
          </a:xfrm>
        </p:spPr>
        <p:txBody>
          <a:bodyPr anchor="b">
            <a:normAutofit/>
          </a:bodyPr>
          <a:lstStyle/>
          <a:p>
            <a:r>
              <a:rPr lang="en-US" sz="4100"/>
              <a:t>Virginia Woolf </a:t>
            </a:r>
            <a:r>
              <a:rPr lang="en-US" sz="4100" i="1"/>
              <a:t>Orlando </a:t>
            </a:r>
            <a:r>
              <a:rPr lang="en-US" sz="4100"/>
              <a:t>(1928)</a:t>
            </a:r>
          </a:p>
        </p:txBody>
      </p:sp>
      <p:sp>
        <p:nvSpPr>
          <p:cNvPr id="3" name="Content Placeholder 2">
            <a:extLst>
              <a:ext uri="{FF2B5EF4-FFF2-40B4-BE49-F238E27FC236}">
                <a16:creationId xmlns:a16="http://schemas.microsoft.com/office/drawing/2014/main" id="{E4643ABF-2BC1-CE44-A0A0-3C4FC917C6A2}"/>
              </a:ext>
            </a:extLst>
          </p:cNvPr>
          <p:cNvSpPr>
            <a:spLocks noGrp="1"/>
          </p:cNvSpPr>
          <p:nvPr>
            <p:ph idx="1"/>
          </p:nvPr>
        </p:nvSpPr>
        <p:spPr>
          <a:xfrm>
            <a:off x="4965431" y="2438400"/>
            <a:ext cx="6586489" cy="3785419"/>
          </a:xfrm>
        </p:spPr>
        <p:txBody>
          <a:bodyPr>
            <a:normAutofit/>
          </a:bodyPr>
          <a:lstStyle/>
          <a:p>
            <a:r>
              <a:rPr lang="en-GB" sz="2000"/>
              <a:t>“truthful, but fantastic” biography </a:t>
            </a:r>
          </a:p>
          <a:p>
            <a:r>
              <a:rPr lang="en-GB" sz="2000"/>
              <a:t>‘He – for there could be no doubt of his sex’ (p. 5) t </a:t>
            </a:r>
          </a:p>
          <a:p>
            <a:r>
              <a:rPr lang="en-GB" sz="2000"/>
              <a:t>: ‘he was a woman.’ (p. 67). </a:t>
            </a:r>
          </a:p>
          <a:p>
            <a:r>
              <a:rPr lang="en-GB" sz="2000"/>
              <a:t>‘enjoyed the probity of breeches’ (p.108) as equally as ‘the seductiveness of petticoats’ (p.108). </a:t>
            </a:r>
          </a:p>
          <a:p>
            <a:r>
              <a:rPr lang="en-GB" sz="2000"/>
              <a:t>In ‘The New Biography’ that Woolf writes in 1927, there is an acute difficulty of trying to merge what she calls the ‘granite-like solidity’ of truth (that perhaps we seek when we explore biographical writing) and the ‘rainbow’ like personality of the subject. </a:t>
            </a:r>
          </a:p>
          <a:p>
            <a:r>
              <a:rPr lang="en-GB" sz="2000"/>
              <a:t>become-woman – become-multiple </a:t>
            </a:r>
            <a:endParaRPr lang="en-US" sz="2000"/>
          </a:p>
        </p:txBody>
      </p:sp>
      <p:pic>
        <p:nvPicPr>
          <p:cNvPr id="2050" name="Picture 2" descr="Gender Theory before Gender Theory: Woolf's Orlando #52Challenge | Sliver  of Ice">
            <a:extLst>
              <a:ext uri="{FF2B5EF4-FFF2-40B4-BE49-F238E27FC236}">
                <a16:creationId xmlns:a16="http://schemas.microsoft.com/office/drawing/2014/main" id="{05C94FD3-FADF-9547-AEE5-E374CD58C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06"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257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7E4A-2B43-0445-B149-4E2EF92950CA}"/>
              </a:ext>
            </a:extLst>
          </p:cNvPr>
          <p:cNvSpPr>
            <a:spLocks noGrp="1"/>
          </p:cNvSpPr>
          <p:nvPr>
            <p:ph type="title"/>
          </p:nvPr>
        </p:nvSpPr>
        <p:spPr/>
        <p:txBody>
          <a:bodyPr>
            <a:normAutofit/>
          </a:bodyPr>
          <a:lstStyle/>
          <a:p>
            <a:r>
              <a:rPr lang="en-US" dirty="0"/>
              <a:t>Céline </a:t>
            </a:r>
            <a:r>
              <a:rPr lang="en-US" dirty="0" err="1"/>
              <a:t>Sciamma</a:t>
            </a:r>
            <a:r>
              <a:rPr lang="en-US" dirty="0"/>
              <a:t> (1978, Cergy-</a:t>
            </a:r>
            <a:r>
              <a:rPr lang="en-US" dirty="0" err="1"/>
              <a:t>Pontoise</a:t>
            </a:r>
            <a:r>
              <a:rPr lang="en-US" dirty="0"/>
              <a:t>–)</a:t>
            </a:r>
          </a:p>
        </p:txBody>
      </p:sp>
      <p:sp>
        <p:nvSpPr>
          <p:cNvPr id="3" name="Content Placeholder 2">
            <a:extLst>
              <a:ext uri="{FF2B5EF4-FFF2-40B4-BE49-F238E27FC236}">
                <a16:creationId xmlns:a16="http://schemas.microsoft.com/office/drawing/2014/main" id="{A97FBF0F-D176-0B41-B92B-11F4160589DA}"/>
              </a:ext>
            </a:extLst>
          </p:cNvPr>
          <p:cNvSpPr>
            <a:spLocks noGrp="1"/>
          </p:cNvSpPr>
          <p:nvPr>
            <p:ph idx="1"/>
          </p:nvPr>
        </p:nvSpPr>
        <p:spPr/>
        <p:txBody>
          <a:bodyPr>
            <a:normAutofit fontScale="77500" lnSpcReduction="20000"/>
          </a:bodyPr>
          <a:lstStyle/>
          <a:p>
            <a:r>
              <a:rPr lang="en-US" dirty="0"/>
              <a:t>Céline </a:t>
            </a:r>
            <a:r>
              <a:rPr lang="en-US" dirty="0" err="1"/>
              <a:t>Sciamma</a:t>
            </a:r>
            <a:r>
              <a:rPr lang="en-US" dirty="0"/>
              <a:t> is the most visible and important feminist, and lesbian, director in international filmmaking at this moment.</a:t>
            </a:r>
          </a:p>
          <a:p>
            <a:r>
              <a:rPr lang="en-US" dirty="0"/>
              <a:t>Studied screen writing rather than film-making at La </a:t>
            </a:r>
            <a:r>
              <a:rPr lang="en-US" dirty="0" err="1"/>
              <a:t>Femis</a:t>
            </a:r>
            <a:r>
              <a:rPr lang="en-US" dirty="0"/>
              <a:t> (major French film school)</a:t>
            </a:r>
          </a:p>
          <a:p>
            <a:r>
              <a:rPr lang="en-GB" dirty="0"/>
              <a:t>Worked on novel by Gilles Paris for the stop-motion animation </a:t>
            </a:r>
            <a:r>
              <a:rPr lang="en-GB" i="1" dirty="0"/>
              <a:t>Ma vie de Courgette </a:t>
            </a:r>
            <a:r>
              <a:rPr lang="en-GB" dirty="0"/>
              <a:t>(My Life as a Courgette, 2016) by Claude Barras </a:t>
            </a:r>
          </a:p>
          <a:p>
            <a:r>
              <a:rPr lang="en-GB" dirty="0"/>
              <a:t>Commissioned to work with French auteur André Téchiné on original screen play for </a:t>
            </a:r>
            <a:r>
              <a:rPr lang="en-GB" dirty="0" err="1"/>
              <a:t>Quand</a:t>
            </a:r>
            <a:r>
              <a:rPr lang="en-GB" dirty="0"/>
              <a:t> on a 17 </a:t>
            </a:r>
            <a:r>
              <a:rPr lang="en-GB" dirty="0" err="1"/>
              <a:t>ans</a:t>
            </a:r>
            <a:r>
              <a:rPr lang="en-GB" dirty="0"/>
              <a:t> (Being 17, 2019)</a:t>
            </a:r>
          </a:p>
          <a:p>
            <a:r>
              <a:rPr lang="en-GB" dirty="0"/>
              <a:t>Themes: attentive to issues of power and domination, showing how heteronormative families, and larger society, extend control and require submission and consent</a:t>
            </a:r>
          </a:p>
          <a:p>
            <a:r>
              <a:rPr lang="en-GB" dirty="0"/>
              <a:t>Screenplays that refuse psychology in favour of action and embodiment</a:t>
            </a:r>
          </a:p>
          <a:p>
            <a:r>
              <a:rPr lang="en-GB" dirty="0"/>
              <a:t>Close to the body, its intimacy, with few works</a:t>
            </a:r>
          </a:p>
          <a:p>
            <a:r>
              <a:rPr lang="en-GB" dirty="0"/>
              <a:t>Links this limpidity, this move to action, with adolescence itself</a:t>
            </a:r>
          </a:p>
          <a:p>
            <a:r>
              <a:rPr lang="en-US" dirty="0"/>
              <a:t>Refusing objectification and thus moving past patriarchal regimes of domination</a:t>
            </a:r>
          </a:p>
        </p:txBody>
      </p:sp>
    </p:spTree>
    <p:extLst>
      <p:ext uri="{BB962C8B-B14F-4D97-AF65-F5344CB8AC3E}">
        <p14:creationId xmlns:p14="http://schemas.microsoft.com/office/powerpoint/2010/main" val="301406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1740</Words>
  <Application>Microsoft Macintosh PowerPoint</Application>
  <PresentationFormat>Widescreen</PresentationFormat>
  <Paragraphs>83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Calibri Light</vt:lpstr>
      <vt:lpstr>CyclesRegularRoman</vt:lpstr>
      <vt:lpstr>Office Theme</vt:lpstr>
      <vt:lpstr>PowerPoint Presentation</vt:lpstr>
      <vt:lpstr>Module Evaluation</vt:lpstr>
      <vt:lpstr>PowerPoint Presentation</vt:lpstr>
      <vt:lpstr>Sedgwick (1993: 7) - So what is queer?</vt:lpstr>
      <vt:lpstr>Recap: Queer + the discursive production of ‘norms’ </vt:lpstr>
      <vt:lpstr>Today’s class</vt:lpstr>
      <vt:lpstr>“If we don’t have names, who are we?” </vt:lpstr>
      <vt:lpstr>Virginia Woolf Orlando (1928)</vt:lpstr>
      <vt:lpstr>Céline Sciamma (1978, Cergy-Pontoise–)</vt:lpstr>
      <vt:lpstr>PowerPoint Presentation</vt:lpstr>
      <vt:lpstr>PowerPoint Presentation</vt:lpstr>
      <vt:lpstr>Emma Wilson ‘Scenes of hurt and rapture’, Film Quarterly, Vol. 70, No. 3 (Spring 2017), pp. 10-22 </vt:lpstr>
      <vt:lpstr>Importance of the body and its affects in disidentifications</vt:lpstr>
      <vt:lpstr>PowerPoint Presentation</vt:lpstr>
      <vt:lpstr>Darren Waldron: Gender nonconformity rather than as a trans or lesbian film</vt:lpstr>
      <vt:lpstr>Familial responses and paradigms</vt:lpstr>
      <vt:lpstr>Set design</vt:lpstr>
      <vt:lpstr>Structure – ethnographic series of representations of self-other relations</vt:lpstr>
      <vt:lpstr>Grammatical misgendering – 9 – 10 minutes</vt:lpstr>
      <vt:lpstr>Bath scene: 12 minutes 14 mins 21</vt:lpstr>
      <vt:lpstr>Gendered gestures – 21 – 23 minutes</vt:lpstr>
      <vt:lpstr>Football clip – 23 minutes 32: performative masculinities?</vt:lpstr>
      <vt:lpstr>Swim scene: 40 mins 12 – 46 mins</vt:lpstr>
      <vt:lpstr>Exposure scene – mother, dress (1 hour)</vt:lpstr>
      <vt:lpstr>Céline Sciamma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reminders:   1. DS2 Presentations – Week 12. Email me/tell me topics &amp; groups by next week.   2. DS1 marking – submissions in, return scripts by next week  3. DS3 essay – up on assessment page. TBD at the beginning of next week</dc:title>
  <dc:creator>Joanne Brueton</dc:creator>
  <cp:lastModifiedBy>Joanne Brueton</cp:lastModifiedBy>
  <cp:revision>21</cp:revision>
  <dcterms:created xsi:type="dcterms:W3CDTF">2021-03-29T18:37:41Z</dcterms:created>
  <dcterms:modified xsi:type="dcterms:W3CDTF">2025-03-31T09:36:23Z</dcterms:modified>
</cp:coreProperties>
</file>