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7"/>
  </p:notesMasterIdLst>
  <p:sldIdLst>
    <p:sldId id="257" r:id="rId6"/>
    <p:sldId id="294" r:id="rId7"/>
    <p:sldId id="320" r:id="rId8"/>
    <p:sldId id="314" r:id="rId9"/>
    <p:sldId id="295" r:id="rId10"/>
    <p:sldId id="323" r:id="rId11"/>
    <p:sldId id="324" r:id="rId12"/>
    <p:sldId id="296" r:id="rId13"/>
    <p:sldId id="300" r:id="rId14"/>
    <p:sldId id="298" r:id="rId15"/>
    <p:sldId id="299" r:id="rId16"/>
    <p:sldId id="297" r:id="rId17"/>
    <p:sldId id="301" r:id="rId18"/>
    <p:sldId id="302" r:id="rId19"/>
    <p:sldId id="305" r:id="rId20"/>
    <p:sldId id="303" r:id="rId21"/>
    <p:sldId id="304" r:id="rId22"/>
    <p:sldId id="307" r:id="rId23"/>
    <p:sldId id="306" r:id="rId24"/>
    <p:sldId id="308" r:id="rId25"/>
    <p:sldId id="309" r:id="rId26"/>
    <p:sldId id="310" r:id="rId27"/>
    <p:sldId id="312" r:id="rId28"/>
    <p:sldId id="311" r:id="rId29"/>
    <p:sldId id="313" r:id="rId30"/>
    <p:sldId id="315" r:id="rId31"/>
    <p:sldId id="316" r:id="rId32"/>
    <p:sldId id="258" r:id="rId33"/>
    <p:sldId id="259" r:id="rId34"/>
    <p:sldId id="267" r:id="rId35"/>
    <p:sldId id="268" r:id="rId36"/>
    <p:sldId id="274" r:id="rId37"/>
    <p:sldId id="275" r:id="rId38"/>
    <p:sldId id="276" r:id="rId39"/>
    <p:sldId id="286" r:id="rId40"/>
    <p:sldId id="319" r:id="rId41"/>
    <p:sldId id="269" r:id="rId42"/>
    <p:sldId id="321" r:id="rId43"/>
    <p:sldId id="277" r:id="rId44"/>
    <p:sldId id="270" r:id="rId45"/>
    <p:sldId id="322" r:id="rId46"/>
    <p:sldId id="271" r:id="rId47"/>
    <p:sldId id="278" r:id="rId48"/>
    <p:sldId id="279" r:id="rId49"/>
    <p:sldId id="280" r:id="rId50"/>
    <p:sldId id="282" r:id="rId51"/>
    <p:sldId id="283" r:id="rId52"/>
    <p:sldId id="285" r:id="rId53"/>
    <p:sldId id="272" r:id="rId54"/>
    <p:sldId id="273" r:id="rId55"/>
    <p:sldId id="287" r:id="rId56"/>
    <p:sldId id="288" r:id="rId57"/>
    <p:sldId id="317" r:id="rId58"/>
    <p:sldId id="318" r:id="rId59"/>
    <p:sldId id="289" r:id="rId60"/>
    <p:sldId id="290" r:id="rId61"/>
    <p:sldId id="291" r:id="rId62"/>
    <p:sldId id="293" r:id="rId63"/>
    <p:sldId id="327" r:id="rId64"/>
    <p:sldId id="326" r:id="rId65"/>
    <p:sldId id="325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A35"/>
    <a:srgbClr val="689AFD"/>
    <a:srgbClr val="FFDA69"/>
    <a:srgbClr val="F681E9"/>
    <a:srgbClr val="92CE53"/>
    <a:srgbClr val="268DA9"/>
    <a:srgbClr val="F07FE4"/>
    <a:srgbClr val="FA0767"/>
    <a:srgbClr val="FA9837"/>
    <a:srgbClr val="E9B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0" autoAdjust="0"/>
    <p:restoredTop sz="81646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o Buontempo" userId="a3309f4e-187a-4e3f-899d-7c683f99e22b" providerId="ADAL" clId="{E8BDE49A-E648-4206-8FAF-65B63EBC74FF}"/>
    <pc:docChg chg="undo custSel modSld">
      <pc:chgData name="Adriano Buontempo" userId="a3309f4e-187a-4e3f-899d-7c683f99e22b" providerId="ADAL" clId="{E8BDE49A-E648-4206-8FAF-65B63EBC74FF}" dt="2024-07-15T10:10:46.501" v="36" actId="1076"/>
      <pc:docMkLst>
        <pc:docMk/>
      </pc:docMkLst>
      <pc:sldChg chg="modSp mod">
        <pc:chgData name="Adriano Buontempo" userId="a3309f4e-187a-4e3f-899d-7c683f99e22b" providerId="ADAL" clId="{E8BDE49A-E648-4206-8FAF-65B63EBC74FF}" dt="2024-07-15T06:53:11.035" v="29" actId="20577"/>
        <pc:sldMkLst>
          <pc:docMk/>
          <pc:sldMk cId="3446575187" sldId="277"/>
        </pc:sldMkLst>
        <pc:spChg chg="mod">
          <ac:chgData name="Adriano Buontempo" userId="a3309f4e-187a-4e3f-899d-7c683f99e22b" providerId="ADAL" clId="{E8BDE49A-E648-4206-8FAF-65B63EBC74FF}" dt="2024-07-15T06:53:11.035" v="29" actId="20577"/>
          <ac:spMkLst>
            <pc:docMk/>
            <pc:sldMk cId="3446575187" sldId="277"/>
            <ac:spMk id="9" creationId="{5DA21BDE-E936-BB89-499E-B681413CE28A}"/>
          </ac:spMkLst>
        </pc:spChg>
      </pc:sldChg>
      <pc:sldChg chg="addSp modSp mod modAnim">
        <pc:chgData name="Adriano Buontempo" userId="a3309f4e-187a-4e3f-899d-7c683f99e22b" providerId="ADAL" clId="{E8BDE49A-E648-4206-8FAF-65B63EBC74FF}" dt="2024-07-15T10:10:46.501" v="36" actId="1076"/>
        <pc:sldMkLst>
          <pc:docMk/>
          <pc:sldMk cId="933027340" sldId="296"/>
        </pc:sldMkLst>
        <pc:spChg chg="add mod">
          <ac:chgData name="Adriano Buontempo" userId="a3309f4e-187a-4e3f-899d-7c683f99e22b" providerId="ADAL" clId="{E8BDE49A-E648-4206-8FAF-65B63EBC74FF}" dt="2024-07-15T10:10:23.805" v="30"/>
          <ac:spMkLst>
            <pc:docMk/>
            <pc:sldMk cId="933027340" sldId="296"/>
            <ac:spMk id="3" creationId="{3F1C257D-637A-929C-741D-6BDDC4B5D68C}"/>
          </ac:spMkLst>
        </pc:spChg>
        <pc:spChg chg="add mod">
          <ac:chgData name="Adriano Buontempo" userId="a3309f4e-187a-4e3f-899d-7c683f99e22b" providerId="ADAL" clId="{E8BDE49A-E648-4206-8FAF-65B63EBC74FF}" dt="2024-07-15T10:10:23.805" v="30"/>
          <ac:spMkLst>
            <pc:docMk/>
            <pc:sldMk cId="933027340" sldId="296"/>
            <ac:spMk id="4" creationId="{874A1063-23D9-7C35-36C4-A51B2A4DD4CA}"/>
          </ac:spMkLst>
        </pc:spChg>
        <pc:spChg chg="add mod">
          <ac:chgData name="Adriano Buontempo" userId="a3309f4e-187a-4e3f-899d-7c683f99e22b" providerId="ADAL" clId="{E8BDE49A-E648-4206-8FAF-65B63EBC74FF}" dt="2024-07-15T10:10:23.805" v="30"/>
          <ac:spMkLst>
            <pc:docMk/>
            <pc:sldMk cId="933027340" sldId="296"/>
            <ac:spMk id="5" creationId="{84E63D6F-0894-A856-7FF8-19107066415C}"/>
          </ac:spMkLst>
        </pc:spChg>
        <pc:spChg chg="add mod">
          <ac:chgData name="Adriano Buontempo" userId="a3309f4e-187a-4e3f-899d-7c683f99e22b" providerId="ADAL" clId="{E8BDE49A-E648-4206-8FAF-65B63EBC74FF}" dt="2024-07-15T10:10:23.805" v="30"/>
          <ac:spMkLst>
            <pc:docMk/>
            <pc:sldMk cId="933027340" sldId="296"/>
            <ac:spMk id="11" creationId="{80D1125A-AEEC-C09C-B464-B4FF25DC5B4A}"/>
          </ac:spMkLst>
        </pc:spChg>
        <pc:spChg chg="add mod">
          <ac:chgData name="Adriano Buontempo" userId="a3309f4e-187a-4e3f-899d-7c683f99e22b" providerId="ADAL" clId="{E8BDE49A-E648-4206-8FAF-65B63EBC74FF}" dt="2024-07-15T10:10:23.805" v="30"/>
          <ac:spMkLst>
            <pc:docMk/>
            <pc:sldMk cId="933027340" sldId="296"/>
            <ac:spMk id="12" creationId="{AB03152E-8006-96EB-8CC8-3959CDFEAD79}"/>
          </ac:spMkLst>
        </pc:spChg>
        <pc:spChg chg="add mod">
          <ac:chgData name="Adriano Buontempo" userId="a3309f4e-187a-4e3f-899d-7c683f99e22b" providerId="ADAL" clId="{E8BDE49A-E648-4206-8FAF-65B63EBC74FF}" dt="2024-07-15T10:10:37.151" v="32"/>
          <ac:spMkLst>
            <pc:docMk/>
            <pc:sldMk cId="933027340" sldId="296"/>
            <ac:spMk id="13" creationId="{F1B7FF6F-CCD7-194A-2EB3-18EAA05EFDF6}"/>
          </ac:spMkLst>
        </pc:spChg>
        <pc:spChg chg="add mod">
          <ac:chgData name="Adriano Buontempo" userId="a3309f4e-187a-4e3f-899d-7c683f99e22b" providerId="ADAL" clId="{E8BDE49A-E648-4206-8FAF-65B63EBC74FF}" dt="2024-07-15T10:10:37.151" v="32"/>
          <ac:spMkLst>
            <pc:docMk/>
            <pc:sldMk cId="933027340" sldId="296"/>
            <ac:spMk id="14" creationId="{93B0D531-4248-8ADF-3B1D-54345EFD8189}"/>
          </ac:spMkLst>
        </pc:spChg>
        <pc:spChg chg="add mod">
          <ac:chgData name="Adriano Buontempo" userId="a3309f4e-187a-4e3f-899d-7c683f99e22b" providerId="ADAL" clId="{E8BDE49A-E648-4206-8FAF-65B63EBC74FF}" dt="2024-07-15T10:10:37.151" v="32"/>
          <ac:spMkLst>
            <pc:docMk/>
            <pc:sldMk cId="933027340" sldId="296"/>
            <ac:spMk id="15" creationId="{DD68E40E-BD12-553B-E357-493478735F8E}"/>
          </ac:spMkLst>
        </pc:spChg>
        <pc:spChg chg="add mod">
          <ac:chgData name="Adriano Buontempo" userId="a3309f4e-187a-4e3f-899d-7c683f99e22b" providerId="ADAL" clId="{E8BDE49A-E648-4206-8FAF-65B63EBC74FF}" dt="2024-07-15T10:10:37.151" v="32"/>
          <ac:spMkLst>
            <pc:docMk/>
            <pc:sldMk cId="933027340" sldId="296"/>
            <ac:spMk id="16" creationId="{E9A1FDC6-F115-518C-A790-E201F01515C5}"/>
          </ac:spMkLst>
        </pc:spChg>
        <pc:spChg chg="add mod">
          <ac:chgData name="Adriano Buontempo" userId="a3309f4e-187a-4e3f-899d-7c683f99e22b" providerId="ADAL" clId="{E8BDE49A-E648-4206-8FAF-65B63EBC74FF}" dt="2024-07-15T10:10:37.151" v="32"/>
          <ac:spMkLst>
            <pc:docMk/>
            <pc:sldMk cId="933027340" sldId="296"/>
            <ac:spMk id="17" creationId="{8F258C20-5A87-A88A-8141-F6C53B13993C}"/>
          </ac:spMkLst>
        </pc:spChg>
        <pc:picChg chg="add mod">
          <ac:chgData name="Adriano Buontempo" userId="a3309f4e-187a-4e3f-899d-7c683f99e22b" providerId="ADAL" clId="{E8BDE49A-E648-4206-8FAF-65B63EBC74FF}" dt="2024-07-15T10:10:46.501" v="36" actId="1076"/>
          <ac:picMkLst>
            <pc:docMk/>
            <pc:sldMk cId="933027340" sldId="296"/>
            <ac:picMk id="18" creationId="{6230DA8E-E19A-60BC-2371-6DA7FD664511}"/>
          </ac:picMkLst>
        </pc:picChg>
      </pc:sldChg>
      <pc:sldChg chg="modNotesTx">
        <pc:chgData name="Adriano Buontempo" userId="a3309f4e-187a-4e3f-899d-7c683f99e22b" providerId="ADAL" clId="{E8BDE49A-E648-4206-8FAF-65B63EBC74FF}" dt="2024-07-15T06:52:51.372" v="16" actId="20577"/>
        <pc:sldMkLst>
          <pc:docMk/>
          <pc:sldMk cId="475197865" sldId="321"/>
        </pc:sldMkLst>
      </pc:sldChg>
    </pc:docChg>
  </pc:docChgLst>
  <pc:docChgLst>
    <pc:chgData name="Adriano Buontempo" userId="a3309f4e-187a-4e3f-899d-7c683f99e22b" providerId="ADAL" clId="{6D3272E5-83FB-43FE-A305-928821A22BA1}"/>
    <pc:docChg chg="delSld">
      <pc:chgData name="Adriano Buontempo" userId="a3309f4e-187a-4e3f-899d-7c683f99e22b" providerId="ADAL" clId="{6D3272E5-83FB-43FE-A305-928821A22BA1}" dt="2024-09-16T15:48:44.309" v="2" actId="47"/>
      <pc:docMkLst>
        <pc:docMk/>
      </pc:docMkLst>
      <pc:sldChg chg="del">
        <pc:chgData name="Adriano Buontempo" userId="a3309f4e-187a-4e3f-899d-7c683f99e22b" providerId="ADAL" clId="{6D3272E5-83FB-43FE-A305-928821A22BA1}" dt="2024-09-16T15:48:42.921" v="0" actId="47"/>
        <pc:sldMkLst>
          <pc:docMk/>
          <pc:sldMk cId="4208934724" sldId="328"/>
        </pc:sldMkLst>
      </pc:sldChg>
      <pc:sldChg chg="del">
        <pc:chgData name="Adriano Buontempo" userId="a3309f4e-187a-4e3f-899d-7c683f99e22b" providerId="ADAL" clId="{6D3272E5-83FB-43FE-A305-928821A22BA1}" dt="2024-09-16T15:48:44.309" v="2" actId="47"/>
        <pc:sldMkLst>
          <pc:docMk/>
          <pc:sldMk cId="564881851" sldId="329"/>
        </pc:sldMkLst>
      </pc:sldChg>
      <pc:sldChg chg="del">
        <pc:chgData name="Adriano Buontempo" userId="a3309f4e-187a-4e3f-899d-7c683f99e22b" providerId="ADAL" clId="{6D3272E5-83FB-43FE-A305-928821A22BA1}" dt="2024-09-16T15:48:43.409" v="1" actId="47"/>
        <pc:sldMkLst>
          <pc:docMk/>
          <pc:sldMk cId="486366264" sldId="330"/>
        </pc:sldMkLst>
      </pc:sldChg>
    </pc:docChg>
  </pc:docChgLst>
  <pc:docChgLst>
    <pc:chgData name="Adriano Buontempo" userId="a3309f4e-187a-4e3f-899d-7c683f99e22b" providerId="ADAL" clId="{C89044CA-6657-4E1B-9D27-63A02D9E4633}"/>
    <pc:docChg chg="undo custSel addSld delSld modSld sldOrd">
      <pc:chgData name="Adriano Buontempo" userId="a3309f4e-187a-4e3f-899d-7c683f99e22b" providerId="ADAL" clId="{C89044CA-6657-4E1B-9D27-63A02D9E4633}" dt="2024-08-28T06:22:46.551" v="2127" actId="20577"/>
      <pc:docMkLst>
        <pc:docMk/>
      </pc:docMkLst>
      <pc:sldChg chg="modNotesTx">
        <pc:chgData name="Adriano Buontempo" userId="a3309f4e-187a-4e3f-899d-7c683f99e22b" providerId="ADAL" clId="{C89044CA-6657-4E1B-9D27-63A02D9E4633}" dt="2024-08-28T05:40:38.499" v="89" actId="12"/>
        <pc:sldMkLst>
          <pc:docMk/>
          <pc:sldMk cId="1491126995" sldId="268"/>
        </pc:sldMkLst>
      </pc:sldChg>
      <pc:sldChg chg="modNotesTx">
        <pc:chgData name="Adriano Buontempo" userId="a3309f4e-187a-4e3f-899d-7c683f99e22b" providerId="ADAL" clId="{C89044CA-6657-4E1B-9D27-63A02D9E4633}" dt="2024-08-28T05:44:03.371" v="207" actId="20577"/>
        <pc:sldMkLst>
          <pc:docMk/>
          <pc:sldMk cId="1200658702" sldId="271"/>
        </pc:sldMkLst>
      </pc:sldChg>
      <pc:sldChg chg="modNotesTx">
        <pc:chgData name="Adriano Buontempo" userId="a3309f4e-187a-4e3f-899d-7c683f99e22b" providerId="ADAL" clId="{C89044CA-6657-4E1B-9D27-63A02D9E4633}" dt="2024-08-28T05:54:22.438" v="831" actId="20577"/>
        <pc:sldMkLst>
          <pc:docMk/>
          <pc:sldMk cId="2175757350" sldId="278"/>
        </pc:sldMkLst>
      </pc:sldChg>
      <pc:sldChg chg="modSp mod">
        <pc:chgData name="Adriano Buontempo" userId="a3309f4e-187a-4e3f-899d-7c683f99e22b" providerId="ADAL" clId="{C89044CA-6657-4E1B-9D27-63A02D9E4633}" dt="2024-08-28T05:41:47.484" v="99" actId="404"/>
        <pc:sldMkLst>
          <pc:docMk/>
          <pc:sldMk cId="2183534486" sldId="286"/>
        </pc:sldMkLst>
        <pc:spChg chg="mod">
          <ac:chgData name="Adriano Buontempo" userId="a3309f4e-187a-4e3f-899d-7c683f99e22b" providerId="ADAL" clId="{C89044CA-6657-4E1B-9D27-63A02D9E4633}" dt="2024-08-28T05:41:47.484" v="99" actId="404"/>
          <ac:spMkLst>
            <pc:docMk/>
            <pc:sldMk cId="2183534486" sldId="286"/>
            <ac:spMk id="9" creationId="{DC6567CC-8B7B-BB0C-0CBB-911BFE2FF7A7}"/>
          </ac:spMkLst>
        </pc:spChg>
      </pc:sldChg>
      <pc:sldChg chg="ord">
        <pc:chgData name="Adriano Buontempo" userId="a3309f4e-187a-4e3f-899d-7c683f99e22b" providerId="ADAL" clId="{C89044CA-6657-4E1B-9D27-63A02D9E4633}" dt="2024-08-28T05:33:49.072" v="3"/>
        <pc:sldMkLst>
          <pc:docMk/>
          <pc:sldMk cId="3559581921" sldId="299"/>
        </pc:sldMkLst>
      </pc:sldChg>
      <pc:sldChg chg="ord">
        <pc:chgData name="Adriano Buontempo" userId="a3309f4e-187a-4e3f-899d-7c683f99e22b" providerId="ADAL" clId="{C89044CA-6657-4E1B-9D27-63A02D9E4633}" dt="2024-08-28T05:33:50.555" v="5"/>
        <pc:sldMkLst>
          <pc:docMk/>
          <pc:sldMk cId="562717545" sldId="301"/>
        </pc:sldMkLst>
      </pc:sldChg>
      <pc:sldChg chg="addSp modSp modAnim">
        <pc:chgData name="Adriano Buontempo" userId="a3309f4e-187a-4e3f-899d-7c683f99e22b" providerId="ADAL" clId="{C89044CA-6657-4E1B-9D27-63A02D9E4633}" dt="2024-08-28T05:37:46.900" v="16"/>
        <pc:sldMkLst>
          <pc:docMk/>
          <pc:sldMk cId="1971935151" sldId="311"/>
        </pc:sldMkLst>
        <pc:picChg chg="add mod">
          <ac:chgData name="Adriano Buontempo" userId="a3309f4e-187a-4e3f-899d-7c683f99e22b" providerId="ADAL" clId="{C89044CA-6657-4E1B-9D27-63A02D9E4633}" dt="2024-08-28T05:37:44.859" v="15" actId="1076"/>
          <ac:picMkLst>
            <pc:docMk/>
            <pc:sldMk cId="1971935151" sldId="311"/>
            <ac:picMk id="2050" creationId="{1293483B-58E8-F4DC-1F46-71C82D7D4F86}"/>
          </ac:picMkLst>
        </pc:picChg>
      </pc:sldChg>
      <pc:sldChg chg="addSp modSp modAnim">
        <pc:chgData name="Adriano Buontempo" userId="a3309f4e-187a-4e3f-899d-7c683f99e22b" providerId="ADAL" clId="{C89044CA-6657-4E1B-9D27-63A02D9E4633}" dt="2024-08-28T05:37:42.755" v="14" actId="1076"/>
        <pc:sldMkLst>
          <pc:docMk/>
          <pc:sldMk cId="560620801" sldId="312"/>
        </pc:sldMkLst>
        <pc:picChg chg="add mod">
          <ac:chgData name="Adriano Buontempo" userId="a3309f4e-187a-4e3f-899d-7c683f99e22b" providerId="ADAL" clId="{C89044CA-6657-4E1B-9D27-63A02D9E4633}" dt="2024-08-28T05:37:42.755" v="14" actId="1076"/>
          <ac:picMkLst>
            <pc:docMk/>
            <pc:sldMk cId="560620801" sldId="312"/>
            <ac:picMk id="1026" creationId="{06998003-6EDE-3A6C-32EC-DCEB256293FE}"/>
          </ac:picMkLst>
        </pc:picChg>
      </pc:sldChg>
      <pc:sldChg chg="modSp add del">
        <pc:chgData name="Adriano Buontempo" userId="a3309f4e-187a-4e3f-899d-7c683f99e22b" providerId="ADAL" clId="{C89044CA-6657-4E1B-9D27-63A02D9E4633}" dt="2024-08-28T06:22:46.551" v="2127" actId="20577"/>
        <pc:sldMkLst>
          <pc:docMk/>
          <pc:sldMk cId="4208934724" sldId="328"/>
        </pc:sldMkLst>
        <pc:graphicFrameChg chg="mod">
          <ac:chgData name="Adriano Buontempo" userId="a3309f4e-187a-4e3f-899d-7c683f99e22b" providerId="ADAL" clId="{C89044CA-6657-4E1B-9D27-63A02D9E4633}" dt="2024-08-28T06:22:46.551" v="2127" actId="20577"/>
          <ac:graphicFrameMkLst>
            <pc:docMk/>
            <pc:sldMk cId="4208934724" sldId="328"/>
            <ac:graphicFrameMk id="5" creationId="{AF09AC1F-C884-6664-570C-02B0BCEFAAE4}"/>
          </ac:graphicFrameMkLst>
        </pc:graphicFrameChg>
      </pc:sldChg>
      <pc:sldChg chg="modSp new mod modAnim modNotesTx">
        <pc:chgData name="Adriano Buontempo" userId="a3309f4e-187a-4e3f-899d-7c683f99e22b" providerId="ADAL" clId="{C89044CA-6657-4E1B-9D27-63A02D9E4633}" dt="2024-08-28T06:22:31.671" v="2100" actId="20577"/>
        <pc:sldMkLst>
          <pc:docMk/>
          <pc:sldMk cId="564881851" sldId="329"/>
        </pc:sldMkLst>
        <pc:spChg chg="mod">
          <ac:chgData name="Adriano Buontempo" userId="a3309f4e-187a-4e3f-899d-7c683f99e22b" providerId="ADAL" clId="{C89044CA-6657-4E1B-9D27-63A02D9E4633}" dt="2024-08-28T05:48:12.138" v="239" actId="20577"/>
          <ac:spMkLst>
            <pc:docMk/>
            <pc:sldMk cId="564881851" sldId="329"/>
            <ac:spMk id="2" creationId="{C7569BC4-AB39-9D0A-02D0-69D49E8A2B9D}"/>
          </ac:spMkLst>
        </pc:spChg>
        <pc:spChg chg="mod">
          <ac:chgData name="Adriano Buontempo" userId="a3309f4e-187a-4e3f-899d-7c683f99e22b" providerId="ADAL" clId="{C89044CA-6657-4E1B-9D27-63A02D9E4633}" dt="2024-08-28T06:22:31.671" v="2100" actId="20577"/>
          <ac:spMkLst>
            <pc:docMk/>
            <pc:sldMk cId="564881851" sldId="329"/>
            <ac:spMk id="3" creationId="{C4E3FF64-E606-8150-8518-000CCF8E70E1}"/>
          </ac:spMkLst>
        </pc:spChg>
      </pc:sldChg>
      <pc:sldChg chg="modSp new mod modAnim modNotesTx">
        <pc:chgData name="Adriano Buontempo" userId="a3309f4e-187a-4e3f-899d-7c683f99e22b" providerId="ADAL" clId="{C89044CA-6657-4E1B-9D27-63A02D9E4633}" dt="2024-08-28T06:02:18.073" v="1960" actId="20577"/>
        <pc:sldMkLst>
          <pc:docMk/>
          <pc:sldMk cId="486366264" sldId="330"/>
        </pc:sldMkLst>
        <pc:spChg chg="mod">
          <ac:chgData name="Adriano Buontempo" userId="a3309f4e-187a-4e3f-899d-7c683f99e22b" providerId="ADAL" clId="{C89044CA-6657-4E1B-9D27-63A02D9E4633}" dt="2024-08-28T05:56:39.676" v="1143" actId="20577"/>
          <ac:spMkLst>
            <pc:docMk/>
            <pc:sldMk cId="486366264" sldId="330"/>
            <ac:spMk id="2" creationId="{7C8533F3-A71D-4F35-3C10-E83E014C76BD}"/>
          </ac:spMkLst>
        </pc:spChg>
        <pc:spChg chg="mod">
          <ac:chgData name="Adriano Buontempo" userId="a3309f4e-187a-4e3f-899d-7c683f99e22b" providerId="ADAL" clId="{C89044CA-6657-4E1B-9D27-63A02D9E4633}" dt="2024-08-28T05:56:53.681" v="1180" actId="20577"/>
          <ac:spMkLst>
            <pc:docMk/>
            <pc:sldMk cId="486366264" sldId="330"/>
            <ac:spMk id="3" creationId="{D94EA8CC-E2CE-4B43-E9CD-1D63B57CF3B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D458C-E9B0-47D0-9E02-CF5B1462DF53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5F05345F-272B-4DB4-B6B0-055FD6B65AD0}">
      <dgm:prSet phldrT="[Text]" custT="1"/>
      <dgm:spPr>
        <a:solidFill>
          <a:srgbClr val="FE9A35"/>
        </a:solidFill>
      </dgm:spPr>
      <dgm:t>
        <a:bodyPr/>
        <a:lstStyle/>
        <a:p>
          <a:r>
            <a:rPr lang="en-GB" sz="2400" dirty="0"/>
            <a:t>Pattern Recognition</a:t>
          </a:r>
          <a:endParaRPr lang="en-US" sz="2400" dirty="0"/>
        </a:p>
      </dgm:t>
    </dgm:pt>
    <dgm:pt modelId="{24A48F57-B241-4A9F-9CFC-2AEB84839F58}" type="parTrans" cxnId="{AA09504C-3866-42CA-A8B1-B143D7CF733B}">
      <dgm:prSet/>
      <dgm:spPr/>
      <dgm:t>
        <a:bodyPr/>
        <a:lstStyle/>
        <a:p>
          <a:endParaRPr lang="en-US"/>
        </a:p>
      </dgm:t>
    </dgm:pt>
    <dgm:pt modelId="{2211E5A2-1294-4C74-8E5E-9DCB81BE2FF4}" type="sibTrans" cxnId="{AA09504C-3866-42CA-A8B1-B143D7CF733B}">
      <dgm:prSet/>
      <dgm:spPr/>
      <dgm:t>
        <a:bodyPr/>
        <a:lstStyle/>
        <a:p>
          <a:endParaRPr lang="en-US"/>
        </a:p>
      </dgm:t>
    </dgm:pt>
    <dgm:pt modelId="{03EA7054-8270-42E7-9963-91B7FA83C7A8}">
      <dgm:prSet phldrT="[Text]"/>
      <dgm:spPr>
        <a:solidFill>
          <a:srgbClr val="689AFD"/>
        </a:solidFill>
      </dgm:spPr>
      <dgm:t>
        <a:bodyPr/>
        <a:lstStyle/>
        <a:p>
          <a:r>
            <a:rPr lang="en-GB" dirty="0"/>
            <a:t>Informal Bayesian</a:t>
          </a:r>
          <a:endParaRPr lang="en-US" dirty="0"/>
        </a:p>
      </dgm:t>
    </dgm:pt>
    <dgm:pt modelId="{F8E117D1-4C52-4F61-B439-1DDDCDBDC9AE}" type="parTrans" cxnId="{FFD71D2C-36EE-484B-9882-B81B44AC49B4}">
      <dgm:prSet/>
      <dgm:spPr/>
      <dgm:t>
        <a:bodyPr/>
        <a:lstStyle/>
        <a:p>
          <a:endParaRPr lang="en-US"/>
        </a:p>
      </dgm:t>
    </dgm:pt>
    <dgm:pt modelId="{2FEB121B-946D-43D6-8D78-4915D1878E06}" type="sibTrans" cxnId="{FFD71D2C-36EE-484B-9882-B81B44AC49B4}">
      <dgm:prSet/>
      <dgm:spPr/>
      <dgm:t>
        <a:bodyPr/>
        <a:lstStyle/>
        <a:p>
          <a:endParaRPr lang="en-US"/>
        </a:p>
      </dgm:t>
    </dgm:pt>
    <dgm:pt modelId="{57220564-FDFD-4DC1-A4EE-0DE9C9624FC8}">
      <dgm:prSet phldrT="[Text]"/>
      <dgm:spPr>
        <a:solidFill>
          <a:srgbClr val="FFDA69"/>
        </a:solidFill>
      </dgm:spPr>
      <dgm:t>
        <a:bodyPr/>
        <a:lstStyle/>
        <a:p>
          <a:r>
            <a:rPr lang="en-GB" dirty="0"/>
            <a:t>Heuristics</a:t>
          </a:r>
          <a:endParaRPr lang="en-US" dirty="0"/>
        </a:p>
      </dgm:t>
    </dgm:pt>
    <dgm:pt modelId="{B2DE6037-4461-4FC0-B144-9E2FC388A08B}" type="parTrans" cxnId="{2FC40219-7E3E-41B3-B392-CEE61495A65E}">
      <dgm:prSet/>
      <dgm:spPr/>
      <dgm:t>
        <a:bodyPr/>
        <a:lstStyle/>
        <a:p>
          <a:endParaRPr lang="en-US"/>
        </a:p>
      </dgm:t>
    </dgm:pt>
    <dgm:pt modelId="{1BA466FB-023A-4EB1-9DA7-2BACDDF7217B}" type="sibTrans" cxnId="{2FC40219-7E3E-41B3-B392-CEE61495A65E}">
      <dgm:prSet/>
      <dgm:spPr/>
      <dgm:t>
        <a:bodyPr/>
        <a:lstStyle/>
        <a:p>
          <a:endParaRPr lang="en-US"/>
        </a:p>
      </dgm:t>
    </dgm:pt>
    <dgm:pt modelId="{33964D44-8356-4B34-A8D3-910A1E288E9D}">
      <dgm:prSet phldrT="[Text]"/>
      <dgm:spPr>
        <a:solidFill>
          <a:srgbClr val="92CE53"/>
        </a:solidFill>
      </dgm:spPr>
      <dgm:t>
        <a:bodyPr/>
        <a:lstStyle/>
        <a:p>
          <a:r>
            <a:rPr lang="en-GB" dirty="0"/>
            <a:t>Exhaustive Strategies</a:t>
          </a:r>
          <a:endParaRPr lang="en-US" dirty="0"/>
        </a:p>
      </dgm:t>
    </dgm:pt>
    <dgm:pt modelId="{F1C3ACCE-7936-44A4-8898-1CC228DA07C7}" type="parTrans" cxnId="{6B735AED-F815-4981-82A4-E1CCF40ED1BB}">
      <dgm:prSet/>
      <dgm:spPr/>
      <dgm:t>
        <a:bodyPr/>
        <a:lstStyle/>
        <a:p>
          <a:endParaRPr lang="en-US"/>
        </a:p>
      </dgm:t>
    </dgm:pt>
    <dgm:pt modelId="{8DDC855E-4E6F-44C6-9884-05B00A57650D}" type="sibTrans" cxnId="{6B735AED-F815-4981-82A4-E1CCF40ED1BB}">
      <dgm:prSet/>
      <dgm:spPr/>
      <dgm:t>
        <a:bodyPr/>
        <a:lstStyle/>
        <a:p>
          <a:endParaRPr lang="en-US"/>
        </a:p>
      </dgm:t>
    </dgm:pt>
    <dgm:pt modelId="{579197D5-7324-4C54-B0F2-E223BFF896BE}">
      <dgm:prSet phldrT="[Text]"/>
      <dgm:spPr>
        <a:solidFill>
          <a:srgbClr val="F681E9"/>
        </a:solidFill>
      </dgm:spPr>
      <dgm:t>
        <a:bodyPr/>
        <a:lstStyle/>
        <a:p>
          <a:r>
            <a:rPr lang="en-GB" dirty="0"/>
            <a:t>Hypothetico-Deductive Models</a:t>
          </a:r>
          <a:endParaRPr lang="en-US" dirty="0"/>
        </a:p>
      </dgm:t>
    </dgm:pt>
    <dgm:pt modelId="{2C88C87A-64B5-400F-86D0-0026F45A2F77}" type="parTrans" cxnId="{8FA6D80D-7EDD-4BD0-A61A-5ED02F1E3E64}">
      <dgm:prSet/>
      <dgm:spPr/>
      <dgm:t>
        <a:bodyPr/>
        <a:lstStyle/>
        <a:p>
          <a:endParaRPr lang="en-US"/>
        </a:p>
      </dgm:t>
    </dgm:pt>
    <dgm:pt modelId="{E0D40C35-1D9B-45D8-A05D-20213B793189}" type="sibTrans" cxnId="{8FA6D80D-7EDD-4BD0-A61A-5ED02F1E3E64}">
      <dgm:prSet/>
      <dgm:spPr/>
      <dgm:t>
        <a:bodyPr/>
        <a:lstStyle/>
        <a:p>
          <a:endParaRPr lang="en-US"/>
        </a:p>
      </dgm:t>
    </dgm:pt>
    <dgm:pt modelId="{73B30460-1F49-4E43-8A3D-B3F829F7FA22}" type="pres">
      <dgm:prSet presAssocID="{E8AD458C-E9B0-47D0-9E02-CF5B1462DF53}" presName="Name0" presStyleCnt="0">
        <dgm:presLayoutVars>
          <dgm:dir/>
          <dgm:animLvl val="lvl"/>
          <dgm:resizeHandles val="exact"/>
        </dgm:presLayoutVars>
      </dgm:prSet>
      <dgm:spPr/>
    </dgm:pt>
    <dgm:pt modelId="{77AC3FCD-F18B-4A38-839C-E611AFCA1BBA}" type="pres">
      <dgm:prSet presAssocID="{5F05345F-272B-4DB4-B6B0-055FD6B65AD0}" presName="Name8" presStyleCnt="0"/>
      <dgm:spPr/>
    </dgm:pt>
    <dgm:pt modelId="{A25FC424-6C46-4146-9759-F48FC64777D8}" type="pres">
      <dgm:prSet presAssocID="{5F05345F-272B-4DB4-B6B0-055FD6B65AD0}" presName="level" presStyleLbl="node1" presStyleIdx="0" presStyleCnt="5">
        <dgm:presLayoutVars>
          <dgm:chMax val="1"/>
          <dgm:bulletEnabled val="1"/>
        </dgm:presLayoutVars>
      </dgm:prSet>
      <dgm:spPr/>
    </dgm:pt>
    <dgm:pt modelId="{B65B45F2-CB6C-450B-A852-CE0CE339B735}" type="pres">
      <dgm:prSet presAssocID="{5F05345F-272B-4DB4-B6B0-055FD6B65A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5742D4-D7E4-41FB-8719-117017B6573D}" type="pres">
      <dgm:prSet presAssocID="{03EA7054-8270-42E7-9963-91B7FA83C7A8}" presName="Name8" presStyleCnt="0"/>
      <dgm:spPr/>
    </dgm:pt>
    <dgm:pt modelId="{F0AF1B89-5E9E-4E60-A8EE-1392007ED5E2}" type="pres">
      <dgm:prSet presAssocID="{03EA7054-8270-42E7-9963-91B7FA83C7A8}" presName="level" presStyleLbl="node1" presStyleIdx="1" presStyleCnt="5">
        <dgm:presLayoutVars>
          <dgm:chMax val="1"/>
          <dgm:bulletEnabled val="1"/>
        </dgm:presLayoutVars>
      </dgm:prSet>
      <dgm:spPr/>
    </dgm:pt>
    <dgm:pt modelId="{42AD300C-94CD-4047-813F-0B427D91EC93}" type="pres">
      <dgm:prSet presAssocID="{03EA7054-8270-42E7-9963-91B7FA83C7A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78DD64-5E73-4503-903E-E0EAE8C58FD6}" type="pres">
      <dgm:prSet presAssocID="{57220564-FDFD-4DC1-A4EE-0DE9C9624FC8}" presName="Name8" presStyleCnt="0"/>
      <dgm:spPr/>
    </dgm:pt>
    <dgm:pt modelId="{47E213D0-08BF-41F9-B3ED-880FFBBDED66}" type="pres">
      <dgm:prSet presAssocID="{57220564-FDFD-4DC1-A4EE-0DE9C9624FC8}" presName="level" presStyleLbl="node1" presStyleIdx="2" presStyleCnt="5">
        <dgm:presLayoutVars>
          <dgm:chMax val="1"/>
          <dgm:bulletEnabled val="1"/>
        </dgm:presLayoutVars>
      </dgm:prSet>
      <dgm:spPr/>
    </dgm:pt>
    <dgm:pt modelId="{B05872C8-AB9C-4068-A9BC-466652E6852A}" type="pres">
      <dgm:prSet presAssocID="{57220564-FDFD-4DC1-A4EE-0DE9C9624FC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AB9442-C664-47BF-ACA0-D996E5D57D7F}" type="pres">
      <dgm:prSet presAssocID="{579197D5-7324-4C54-B0F2-E223BFF896BE}" presName="Name8" presStyleCnt="0"/>
      <dgm:spPr/>
    </dgm:pt>
    <dgm:pt modelId="{F15164E0-6A17-4A3F-8B05-61D51205B539}" type="pres">
      <dgm:prSet presAssocID="{579197D5-7324-4C54-B0F2-E223BFF896BE}" presName="level" presStyleLbl="node1" presStyleIdx="3" presStyleCnt="5">
        <dgm:presLayoutVars>
          <dgm:chMax val="1"/>
          <dgm:bulletEnabled val="1"/>
        </dgm:presLayoutVars>
      </dgm:prSet>
      <dgm:spPr/>
    </dgm:pt>
    <dgm:pt modelId="{89CD51EF-AEF6-4343-9C80-148C11E33187}" type="pres">
      <dgm:prSet presAssocID="{579197D5-7324-4C54-B0F2-E223BFF896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0050DBD-6898-4AA5-9F49-0ADAB6074B9B}" type="pres">
      <dgm:prSet presAssocID="{33964D44-8356-4B34-A8D3-910A1E288E9D}" presName="Name8" presStyleCnt="0"/>
      <dgm:spPr/>
    </dgm:pt>
    <dgm:pt modelId="{C8F10B1F-83F0-4670-B510-6671EB8FDB06}" type="pres">
      <dgm:prSet presAssocID="{33964D44-8356-4B34-A8D3-910A1E288E9D}" presName="level" presStyleLbl="node1" presStyleIdx="4" presStyleCnt="5" custLinFactNeighborX="-11515" custLinFactNeighborY="-3516">
        <dgm:presLayoutVars>
          <dgm:chMax val="1"/>
          <dgm:bulletEnabled val="1"/>
        </dgm:presLayoutVars>
      </dgm:prSet>
      <dgm:spPr/>
    </dgm:pt>
    <dgm:pt modelId="{5082FC2F-CB85-4FFA-940A-E51CA7E0D832}" type="pres">
      <dgm:prSet presAssocID="{33964D44-8356-4B34-A8D3-910A1E288E9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FA6D80D-7EDD-4BD0-A61A-5ED02F1E3E64}" srcId="{E8AD458C-E9B0-47D0-9E02-CF5B1462DF53}" destId="{579197D5-7324-4C54-B0F2-E223BFF896BE}" srcOrd="3" destOrd="0" parTransId="{2C88C87A-64B5-400F-86D0-0026F45A2F77}" sibTransId="{E0D40C35-1D9B-45D8-A05D-20213B793189}"/>
    <dgm:cxn modelId="{F3D48111-9420-4BD6-8DD9-D52395FA2EC7}" type="presOf" srcId="{579197D5-7324-4C54-B0F2-E223BFF896BE}" destId="{89CD51EF-AEF6-4343-9C80-148C11E33187}" srcOrd="1" destOrd="0" presId="urn:microsoft.com/office/officeart/2005/8/layout/pyramid1"/>
    <dgm:cxn modelId="{2FC40219-7E3E-41B3-B392-CEE61495A65E}" srcId="{E8AD458C-E9B0-47D0-9E02-CF5B1462DF53}" destId="{57220564-FDFD-4DC1-A4EE-0DE9C9624FC8}" srcOrd="2" destOrd="0" parTransId="{B2DE6037-4461-4FC0-B144-9E2FC388A08B}" sibTransId="{1BA466FB-023A-4EB1-9DA7-2BACDDF7217B}"/>
    <dgm:cxn modelId="{2E5C9221-F82B-4C52-BD41-326FA21700B0}" type="presOf" srcId="{03EA7054-8270-42E7-9963-91B7FA83C7A8}" destId="{F0AF1B89-5E9E-4E60-A8EE-1392007ED5E2}" srcOrd="0" destOrd="0" presId="urn:microsoft.com/office/officeart/2005/8/layout/pyramid1"/>
    <dgm:cxn modelId="{FFD71D2C-36EE-484B-9882-B81B44AC49B4}" srcId="{E8AD458C-E9B0-47D0-9E02-CF5B1462DF53}" destId="{03EA7054-8270-42E7-9963-91B7FA83C7A8}" srcOrd="1" destOrd="0" parTransId="{F8E117D1-4C52-4F61-B439-1DDDCDBDC9AE}" sibTransId="{2FEB121B-946D-43D6-8D78-4915D1878E06}"/>
    <dgm:cxn modelId="{8581F82D-B6C8-4595-8F5C-B1DE8A6D0A30}" type="presOf" srcId="{57220564-FDFD-4DC1-A4EE-0DE9C9624FC8}" destId="{B05872C8-AB9C-4068-A9BC-466652E6852A}" srcOrd="1" destOrd="0" presId="urn:microsoft.com/office/officeart/2005/8/layout/pyramid1"/>
    <dgm:cxn modelId="{25D37B33-0750-4F85-A4EA-7784C2FE48AB}" type="presOf" srcId="{5F05345F-272B-4DB4-B6B0-055FD6B65AD0}" destId="{A25FC424-6C46-4146-9759-F48FC64777D8}" srcOrd="0" destOrd="0" presId="urn:microsoft.com/office/officeart/2005/8/layout/pyramid1"/>
    <dgm:cxn modelId="{C0F02D60-E9C7-4631-8064-6338C981C61B}" type="presOf" srcId="{E8AD458C-E9B0-47D0-9E02-CF5B1462DF53}" destId="{73B30460-1F49-4E43-8A3D-B3F829F7FA22}" srcOrd="0" destOrd="0" presId="urn:microsoft.com/office/officeart/2005/8/layout/pyramid1"/>
    <dgm:cxn modelId="{BB7E1E67-1E87-4B3B-8E38-00FF54117361}" type="presOf" srcId="{57220564-FDFD-4DC1-A4EE-0DE9C9624FC8}" destId="{47E213D0-08BF-41F9-B3ED-880FFBBDED66}" srcOrd="0" destOrd="0" presId="urn:microsoft.com/office/officeart/2005/8/layout/pyramid1"/>
    <dgm:cxn modelId="{BFDAAF47-DF6F-4205-B2A3-B340405F8DB4}" type="presOf" srcId="{33964D44-8356-4B34-A8D3-910A1E288E9D}" destId="{C8F10B1F-83F0-4670-B510-6671EB8FDB06}" srcOrd="0" destOrd="0" presId="urn:microsoft.com/office/officeart/2005/8/layout/pyramid1"/>
    <dgm:cxn modelId="{AA09504C-3866-42CA-A8B1-B143D7CF733B}" srcId="{E8AD458C-E9B0-47D0-9E02-CF5B1462DF53}" destId="{5F05345F-272B-4DB4-B6B0-055FD6B65AD0}" srcOrd="0" destOrd="0" parTransId="{24A48F57-B241-4A9F-9CFC-2AEB84839F58}" sibTransId="{2211E5A2-1294-4C74-8E5E-9DCB81BE2FF4}"/>
    <dgm:cxn modelId="{09A4F550-CD16-4E4A-A3B4-1517D9FC0B36}" type="presOf" srcId="{579197D5-7324-4C54-B0F2-E223BFF896BE}" destId="{F15164E0-6A17-4A3F-8B05-61D51205B539}" srcOrd="0" destOrd="0" presId="urn:microsoft.com/office/officeart/2005/8/layout/pyramid1"/>
    <dgm:cxn modelId="{E39E6279-AA0A-4DDD-AA7D-F416BE6AC7FD}" type="presOf" srcId="{33964D44-8356-4B34-A8D3-910A1E288E9D}" destId="{5082FC2F-CB85-4FFA-940A-E51CA7E0D832}" srcOrd="1" destOrd="0" presId="urn:microsoft.com/office/officeart/2005/8/layout/pyramid1"/>
    <dgm:cxn modelId="{236402BC-42BB-4B19-9ECC-860651B4502A}" type="presOf" srcId="{03EA7054-8270-42E7-9963-91B7FA83C7A8}" destId="{42AD300C-94CD-4047-813F-0B427D91EC93}" srcOrd="1" destOrd="0" presId="urn:microsoft.com/office/officeart/2005/8/layout/pyramid1"/>
    <dgm:cxn modelId="{10C291E4-8258-4827-8AFE-9297D3C4CC04}" type="presOf" srcId="{5F05345F-272B-4DB4-B6B0-055FD6B65AD0}" destId="{B65B45F2-CB6C-450B-A852-CE0CE339B735}" srcOrd="1" destOrd="0" presId="urn:microsoft.com/office/officeart/2005/8/layout/pyramid1"/>
    <dgm:cxn modelId="{6B735AED-F815-4981-82A4-E1CCF40ED1BB}" srcId="{E8AD458C-E9B0-47D0-9E02-CF5B1462DF53}" destId="{33964D44-8356-4B34-A8D3-910A1E288E9D}" srcOrd="4" destOrd="0" parTransId="{F1C3ACCE-7936-44A4-8898-1CC228DA07C7}" sibTransId="{8DDC855E-4E6F-44C6-9884-05B00A57650D}"/>
    <dgm:cxn modelId="{792B407A-2DB0-4436-9FEC-FC1255547CB4}" type="presParOf" srcId="{73B30460-1F49-4E43-8A3D-B3F829F7FA22}" destId="{77AC3FCD-F18B-4A38-839C-E611AFCA1BBA}" srcOrd="0" destOrd="0" presId="urn:microsoft.com/office/officeart/2005/8/layout/pyramid1"/>
    <dgm:cxn modelId="{7C592D13-AEDF-4AFD-9439-4F24919941B4}" type="presParOf" srcId="{77AC3FCD-F18B-4A38-839C-E611AFCA1BBA}" destId="{A25FC424-6C46-4146-9759-F48FC64777D8}" srcOrd="0" destOrd="0" presId="urn:microsoft.com/office/officeart/2005/8/layout/pyramid1"/>
    <dgm:cxn modelId="{597A5DD6-D437-48EA-BBB3-00D65D9AF887}" type="presParOf" srcId="{77AC3FCD-F18B-4A38-839C-E611AFCA1BBA}" destId="{B65B45F2-CB6C-450B-A852-CE0CE339B735}" srcOrd="1" destOrd="0" presId="urn:microsoft.com/office/officeart/2005/8/layout/pyramid1"/>
    <dgm:cxn modelId="{74E780B4-9FBA-43C3-807F-93BE797CC309}" type="presParOf" srcId="{73B30460-1F49-4E43-8A3D-B3F829F7FA22}" destId="{035742D4-D7E4-41FB-8719-117017B6573D}" srcOrd="1" destOrd="0" presId="urn:microsoft.com/office/officeart/2005/8/layout/pyramid1"/>
    <dgm:cxn modelId="{13061F42-7928-482C-99BB-DA390847ED2D}" type="presParOf" srcId="{035742D4-D7E4-41FB-8719-117017B6573D}" destId="{F0AF1B89-5E9E-4E60-A8EE-1392007ED5E2}" srcOrd="0" destOrd="0" presId="urn:microsoft.com/office/officeart/2005/8/layout/pyramid1"/>
    <dgm:cxn modelId="{23DEA1C0-233E-4A16-8EDA-80E0780F21D3}" type="presParOf" srcId="{035742D4-D7E4-41FB-8719-117017B6573D}" destId="{42AD300C-94CD-4047-813F-0B427D91EC93}" srcOrd="1" destOrd="0" presId="urn:microsoft.com/office/officeart/2005/8/layout/pyramid1"/>
    <dgm:cxn modelId="{ABA9F0B2-E799-4624-A4AC-9D5C7E29C729}" type="presParOf" srcId="{73B30460-1F49-4E43-8A3D-B3F829F7FA22}" destId="{E178DD64-5E73-4503-903E-E0EAE8C58FD6}" srcOrd="2" destOrd="0" presId="urn:microsoft.com/office/officeart/2005/8/layout/pyramid1"/>
    <dgm:cxn modelId="{1774D3E1-DEE0-4171-A5CE-958ED484082B}" type="presParOf" srcId="{E178DD64-5E73-4503-903E-E0EAE8C58FD6}" destId="{47E213D0-08BF-41F9-B3ED-880FFBBDED66}" srcOrd="0" destOrd="0" presId="urn:microsoft.com/office/officeart/2005/8/layout/pyramid1"/>
    <dgm:cxn modelId="{84BAA0AF-673C-460A-9805-72346BFA822E}" type="presParOf" srcId="{E178DD64-5E73-4503-903E-E0EAE8C58FD6}" destId="{B05872C8-AB9C-4068-A9BC-466652E6852A}" srcOrd="1" destOrd="0" presId="urn:microsoft.com/office/officeart/2005/8/layout/pyramid1"/>
    <dgm:cxn modelId="{B06FC55C-8E42-4715-88F4-69479969D3D7}" type="presParOf" srcId="{73B30460-1F49-4E43-8A3D-B3F829F7FA22}" destId="{91AB9442-C664-47BF-ACA0-D996E5D57D7F}" srcOrd="3" destOrd="0" presId="urn:microsoft.com/office/officeart/2005/8/layout/pyramid1"/>
    <dgm:cxn modelId="{A2ECFAF4-BB77-4B76-9D18-77E53553C72E}" type="presParOf" srcId="{91AB9442-C664-47BF-ACA0-D996E5D57D7F}" destId="{F15164E0-6A17-4A3F-8B05-61D51205B539}" srcOrd="0" destOrd="0" presId="urn:microsoft.com/office/officeart/2005/8/layout/pyramid1"/>
    <dgm:cxn modelId="{0B74F812-EEDE-44B3-AC1E-7EE78FB3E715}" type="presParOf" srcId="{91AB9442-C664-47BF-ACA0-D996E5D57D7F}" destId="{89CD51EF-AEF6-4343-9C80-148C11E33187}" srcOrd="1" destOrd="0" presId="urn:microsoft.com/office/officeart/2005/8/layout/pyramid1"/>
    <dgm:cxn modelId="{01A1D66D-288E-4657-A046-D6B559CB5E85}" type="presParOf" srcId="{73B30460-1F49-4E43-8A3D-B3F829F7FA22}" destId="{B0050DBD-6898-4AA5-9F49-0ADAB6074B9B}" srcOrd="4" destOrd="0" presId="urn:microsoft.com/office/officeart/2005/8/layout/pyramid1"/>
    <dgm:cxn modelId="{E716971A-C85B-4D90-A145-8CD7B7CBC91B}" type="presParOf" srcId="{B0050DBD-6898-4AA5-9F49-0ADAB6074B9B}" destId="{C8F10B1F-83F0-4670-B510-6671EB8FDB06}" srcOrd="0" destOrd="0" presId="urn:microsoft.com/office/officeart/2005/8/layout/pyramid1"/>
    <dgm:cxn modelId="{04B7AE49-6222-4ABB-9854-8BBD6417DB5E}" type="presParOf" srcId="{B0050DBD-6898-4AA5-9F49-0ADAB6074B9B}" destId="{5082FC2F-CB85-4FFA-940A-E51CA7E0D83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FC424-6C46-4146-9759-F48FC64777D8}">
      <dsp:nvSpPr>
        <dsp:cNvPr id="0" name=""/>
        <dsp:cNvSpPr/>
      </dsp:nvSpPr>
      <dsp:spPr>
        <a:xfrm>
          <a:off x="3122203" y="0"/>
          <a:ext cx="1561101" cy="973666"/>
        </a:xfrm>
        <a:prstGeom prst="trapezoid">
          <a:avLst>
            <a:gd name="adj" fmla="val 80166"/>
          </a:avLst>
        </a:prstGeom>
        <a:solidFill>
          <a:srgbClr val="FE9A3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Pattern Recognition</a:t>
          </a:r>
          <a:endParaRPr lang="en-US" sz="2400" kern="1200" dirty="0"/>
        </a:p>
      </dsp:txBody>
      <dsp:txXfrm>
        <a:off x="3122203" y="0"/>
        <a:ext cx="1561101" cy="973666"/>
      </dsp:txXfrm>
    </dsp:sp>
    <dsp:sp modelId="{F0AF1B89-5E9E-4E60-A8EE-1392007ED5E2}">
      <dsp:nvSpPr>
        <dsp:cNvPr id="0" name=""/>
        <dsp:cNvSpPr/>
      </dsp:nvSpPr>
      <dsp:spPr>
        <a:xfrm>
          <a:off x="2341652" y="973666"/>
          <a:ext cx="3122203" cy="973666"/>
        </a:xfrm>
        <a:prstGeom prst="trapezoid">
          <a:avLst>
            <a:gd name="adj" fmla="val 80166"/>
          </a:avLst>
        </a:prstGeom>
        <a:solidFill>
          <a:srgbClr val="689AF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Informal Bayesian</a:t>
          </a:r>
          <a:endParaRPr lang="en-US" sz="3100" kern="1200" dirty="0"/>
        </a:p>
      </dsp:txBody>
      <dsp:txXfrm>
        <a:off x="2888038" y="973666"/>
        <a:ext cx="2029432" cy="973666"/>
      </dsp:txXfrm>
    </dsp:sp>
    <dsp:sp modelId="{47E213D0-08BF-41F9-B3ED-880FFBBDED66}">
      <dsp:nvSpPr>
        <dsp:cNvPr id="0" name=""/>
        <dsp:cNvSpPr/>
      </dsp:nvSpPr>
      <dsp:spPr>
        <a:xfrm>
          <a:off x="1561101" y="1947333"/>
          <a:ext cx="4683305" cy="973666"/>
        </a:xfrm>
        <a:prstGeom prst="trapezoid">
          <a:avLst>
            <a:gd name="adj" fmla="val 80166"/>
          </a:avLst>
        </a:prstGeom>
        <a:solidFill>
          <a:srgbClr val="FFDA6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Heuristics</a:t>
          </a:r>
          <a:endParaRPr lang="en-US" sz="3100" kern="1200" dirty="0"/>
        </a:p>
      </dsp:txBody>
      <dsp:txXfrm>
        <a:off x="2380680" y="1947333"/>
        <a:ext cx="3044148" cy="973666"/>
      </dsp:txXfrm>
    </dsp:sp>
    <dsp:sp modelId="{F15164E0-6A17-4A3F-8B05-61D51205B539}">
      <dsp:nvSpPr>
        <dsp:cNvPr id="0" name=""/>
        <dsp:cNvSpPr/>
      </dsp:nvSpPr>
      <dsp:spPr>
        <a:xfrm>
          <a:off x="780550" y="2920999"/>
          <a:ext cx="6244407" cy="973666"/>
        </a:xfrm>
        <a:prstGeom prst="trapezoid">
          <a:avLst>
            <a:gd name="adj" fmla="val 80166"/>
          </a:avLst>
        </a:prstGeom>
        <a:solidFill>
          <a:srgbClr val="F681E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Hypothetico-Deductive Models</a:t>
          </a:r>
          <a:endParaRPr lang="en-US" sz="3100" kern="1200" dirty="0"/>
        </a:p>
      </dsp:txBody>
      <dsp:txXfrm>
        <a:off x="1873322" y="2920999"/>
        <a:ext cx="4058864" cy="973666"/>
      </dsp:txXfrm>
    </dsp:sp>
    <dsp:sp modelId="{C8F10B1F-83F0-4670-B510-6671EB8FDB06}">
      <dsp:nvSpPr>
        <dsp:cNvPr id="0" name=""/>
        <dsp:cNvSpPr/>
      </dsp:nvSpPr>
      <dsp:spPr>
        <a:xfrm>
          <a:off x="0" y="3860432"/>
          <a:ext cx="7805509" cy="973666"/>
        </a:xfrm>
        <a:prstGeom prst="trapezoid">
          <a:avLst>
            <a:gd name="adj" fmla="val 80166"/>
          </a:avLst>
        </a:prstGeom>
        <a:solidFill>
          <a:srgbClr val="92CE5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Exhaustive Strategies</a:t>
          </a:r>
          <a:endParaRPr lang="en-US" sz="3100" kern="1200" dirty="0"/>
        </a:p>
      </dsp:txBody>
      <dsp:txXfrm>
        <a:off x="1365964" y="3860432"/>
        <a:ext cx="5073580" cy="973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9DAE6-45E6-4546-BD3F-6F15818B3A8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8449C-93C7-46C4-83DE-C96FF110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8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be due to : Previous experiences ,cognitive bias , and different weight given to patient’s values and preferences, uncertainty or knowledge gaps</a:t>
            </a:r>
          </a:p>
          <a:p>
            <a:r>
              <a:rPr lang="en-GB" dirty="0"/>
              <a:t>We will discuss probabilities later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2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Much more fleshed out</a:t>
            </a:r>
          </a:p>
          <a:p>
            <a:r>
              <a:rPr lang="en-GB" dirty="0"/>
              <a:t>Abrupt onset = arrythmia</a:t>
            </a:r>
          </a:p>
          <a:p>
            <a:r>
              <a:rPr lang="en-GB" dirty="0"/>
              <a:t>Improved with </a:t>
            </a:r>
            <a:r>
              <a:rPr lang="en-GB" dirty="0" err="1"/>
              <a:t>valsava</a:t>
            </a:r>
            <a:r>
              <a:rPr lang="en-GB" dirty="0"/>
              <a:t> = supraventricular = AVRT or AVNRT </a:t>
            </a:r>
          </a:p>
          <a:p>
            <a:r>
              <a:rPr lang="en-GB" dirty="0"/>
              <a:t>Associated = they’re related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7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Obviously thing’s don’t always match precisely! Which is why it’s important to see many cases and non-cases, and eventually your illness script may be updated. It’s dynamic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3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could be formally calculated using specificity and sensitivity data available for each aspect, and combined to calculate overall risk.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collleague</a:t>
            </a:r>
            <a:r>
              <a:rPr lang="en-GB" dirty="0"/>
              <a:t> tells you they need to talk to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its urgent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they have been thinking about you recently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they are worried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because they are experiencing new feelings about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of frustration and confusion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Because they used to see you as a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2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HistoryPatient</a:t>
            </a:r>
            <a:r>
              <a:rPr lang="en-GB" dirty="0"/>
              <a:t> 1 is an obese 72 year old man with longstanding type 2 Diabetes, poorly controlled hypertension, 50 years of heavy cigarette smoking, and a family history of early death from cardiac disease (father and 2 siblings). He came to the emergency room complaining of crushing substernal chest pressure, nausea, and numbness radiating down his left 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4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History: Patient 1 is an obese 72 year old man with longstanding type 2 Diabetes, poorly controlled hypertension, 50 years of heavy cigarette smoking, and a family history of early death from cardiac disease (father and 2 siblings). He came to the emergency room complaining of crushing substernal chest pressure, nausea, and numbness radiating down his left 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30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History: Patient 1 is an obese 72 year old man with longstanding type 2 Diabetes, poorly controlled hypertension, 50 years of heavy cigarette smoking, and a family history of early death from cardiac disease (father and 2 siblings). He came to the emergency room complaining of crushing substernal chest pressure, nausea, and numbness radiating down his left 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3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3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obviously don’t calculate actual probabilities indexes, we do this informally in our mind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3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thing about this – they are exhaustive and very comprehensive. problem– they are exhausting and time-consuming</a:t>
            </a:r>
          </a:p>
          <a:p>
            <a:r>
              <a:rPr lang="en-GB" dirty="0"/>
              <a:t>Example of when we might need this?</a:t>
            </a:r>
          </a:p>
          <a:p>
            <a:r>
              <a:rPr lang="en-GB" dirty="0"/>
              <a:t>This strategy is more common in novices  - bigger ‘net’ (not to miss any diagnosis, such as one that isn’t as common, or with a higher weighting)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26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Mental shortcuts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Processing all the information – example processing all the patient’s words into concise medical terms.</a:t>
            </a:r>
          </a:p>
          <a:p>
            <a:r>
              <a:rPr lang="en-GB" dirty="0"/>
              <a:t>Over the last few days I’ve felt pain in my knee which comes and go, but it’s getting worse -&gt; </a:t>
            </a:r>
          </a:p>
          <a:p>
            <a:r>
              <a:rPr lang="en-GB" dirty="0"/>
              <a:t> = acute                                = arthralgia =monoarticular  =intermittent         =worsening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0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09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8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 may decide to have a very low threshold for taking D-dimers and ordering CTPAs all the time. Even if the problem list may be much more suggestive of an infective consolidation, he / she may still want to exclude a 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09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looked at it, and immediately knew it was a heart attack without EVEN THINKING ABOUT IT (aka MI, aka ACS)</a:t>
            </a:r>
          </a:p>
          <a:p>
            <a:r>
              <a:rPr lang="en-GB" dirty="0"/>
              <a:t>Pattern recognition works incredibly fast..</a:t>
            </a:r>
          </a:p>
          <a:p>
            <a:r>
              <a:rPr lang="en-GB" dirty="0"/>
              <a:t>But if I asked my 5 year old nephew he might say the ball/badminton thing hit his chest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83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</a:t>
            </a:r>
          </a:p>
          <a:p>
            <a:endParaRPr lang="en-US" dirty="0"/>
          </a:p>
          <a:p>
            <a:r>
              <a:rPr lang="en-US" dirty="0"/>
              <a:t>Pneumonia</a:t>
            </a:r>
          </a:p>
          <a:p>
            <a:r>
              <a:rPr lang="en-US" dirty="0"/>
              <a:t>TYPICAL CASE Cough, sputum, sob, discomfort and fever</a:t>
            </a:r>
          </a:p>
          <a:p>
            <a:r>
              <a:rPr lang="en-US" dirty="0"/>
              <a:t>NON TYPICAL CASE – feeling very sleepy</a:t>
            </a:r>
          </a:p>
          <a:p>
            <a:endParaRPr lang="en-US" dirty="0"/>
          </a:p>
          <a:p>
            <a:r>
              <a:rPr lang="en-US" dirty="0"/>
              <a:t>TYPICAL non-case : Cough, sputum, sob, chest discomfort and fever  - 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bronchiolitis obliterans secondary to RA </a:t>
            </a:r>
          </a:p>
          <a:p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Non typical non-case – abdominal discomfort – GI obstruction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29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know which ones are chairs, stools or benches.. Because we’ve seen hundreds of chairs, stools and benches</a:t>
            </a:r>
          </a:p>
          <a:p>
            <a:r>
              <a:rPr lang="en-GB" dirty="0"/>
              <a:t>It’s hard to say HOW we can do this? To explain what makes a chair a chair is really hard to describe and yet incredibly east to spot.</a:t>
            </a:r>
          </a:p>
          <a:p>
            <a:r>
              <a:rPr lang="en-GB" dirty="0"/>
              <a:t>Why is the last one a chai? It doesn’t even have legs..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9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not question your first diagnosis.. Because you are ‘blinded’ by your first impression. Even when there is conflicting evidence!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1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84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Is it a small woman? Is that a big man?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1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Something it’s tempting to change everything about the world to fit it all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3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Acute = days</a:t>
            </a:r>
          </a:p>
          <a:p>
            <a:r>
              <a:rPr lang="en-GB" dirty="0"/>
              <a:t>Hyperacute = hours</a:t>
            </a:r>
          </a:p>
          <a:p>
            <a:r>
              <a:rPr lang="en-GB" dirty="0"/>
              <a:t>Subacute = weeks</a:t>
            </a:r>
          </a:p>
          <a:p>
            <a:r>
              <a:rPr lang="en-GB" dirty="0"/>
              <a:t>Chronic = months /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Lay people think this is the best way to make a diagnosis… but it’s far from the truth. They are not usually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50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try to prove your hypothesis, you will risk get confirmation bias.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690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clinical context this is how we do it</a:t>
            </a:r>
          </a:p>
          <a:p>
            <a:r>
              <a:rPr lang="en-GB" dirty="0"/>
              <a:t>But novices tend to start the other way 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0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1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Problem list is usually matched with illness scripts. Occasionally more than one!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8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Are the headaches relevant here? The headaches and palpitations are matching a different illness script . Wrong pattern being activated and making the wrong link– </a:t>
            </a:r>
            <a:r>
              <a:rPr lang="en-GB" dirty="0" err="1"/>
              <a:t>eg</a:t>
            </a:r>
            <a:r>
              <a:rPr lang="en-GB" dirty="0"/>
              <a:t>: phaeochromocytoma</a:t>
            </a:r>
          </a:p>
          <a:p>
            <a:r>
              <a:rPr lang="en-GB" dirty="0"/>
              <a:t>Chronic oligoarticular arthralgia – distractor – separate problem that would need addressed, but not at the minute (still important!)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8449C-93C7-46C4-83DE-C96FF1102C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0C73-DB54-AEFF-BCFC-851E4A2B1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37884-BDCF-7A1E-195C-CE98A701F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CEDD7-6940-7DAA-6E3D-21B59FE0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E6033-5582-379B-26F7-6415B94C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35176-9A2F-6663-14D2-46AE6B58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4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1181-ABC4-A00C-4D18-3709A8B8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1EC55-27CD-3F6A-483E-60A5B60A4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DABA5-F66C-3B42-E0AC-8901C5FB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8ADF-34B8-F9F0-287E-280C9F01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FB5CC-7D80-3AFB-A5DE-D3FAB24F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9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EC976-340B-D4F0-0F1D-93A3E2F02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CA3F9-6694-AC45-DACD-F14916B96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228EE-045C-D4EF-AF41-1EB951BB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91DA5-C7AF-655A-054F-4E66EF3D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A9-3C2D-B4FC-FA3A-E28CE299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2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6DB5E-3526-FEA5-7B48-4A522A56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961DC-6C88-E32D-35DB-D0C0D6D0E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B227D-0A80-6CA3-A14A-770CA73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55F23-532F-EB41-3527-975C8C6B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4BB7A-B7A8-D6EB-F6DA-4727AA1E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EB74-AA0A-E32E-EC35-EF16CAB2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3ED39-40C5-ACEF-CE0B-9D5509E26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E59A-13B8-CB31-45F0-6BB2CE77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0DD4D-F350-9FB6-4C42-54EED8D0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CE17A-52DA-250F-F3D8-E1E0DAA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5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1594-47EB-DBDA-5019-F25AD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3E93F-C8E7-FEED-9FD1-7DD9CAA67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B17E9-2D67-FC0F-4DA0-9E3F857B1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E064C-5508-CE10-1C13-8902C0EC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93DD8-B630-F3FD-D857-EF1C5B08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A97D3-AEA2-DCA0-8337-3EBCCC5D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71D7-CFDF-D388-2A7F-4552330D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EDD12-1243-F08F-4A0E-44F64DA90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9143E-73BA-8476-126C-CE2BE8769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50F36-61A2-E56F-8FF2-FDFA2AF87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43DCE-85CD-5955-A181-A0BCFB44F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099AA-6D72-48A2-6F3C-662FC006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67FA2-F45B-B3E4-F0BD-A6CEDD3A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1F9EF-3572-9EE2-6643-A039DB66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DA9B-68BC-F428-E96F-7903A224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023D0-C2CB-BAC0-1A3A-B64CA85C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B4E0-2347-067C-A0B4-33D80628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08264-C0EE-9BE4-317C-C05FFC0E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3AEEC-60F0-200B-E606-27FE8F1C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B41AB-471F-C171-65E0-E5FC7BFE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544BA-D779-D039-DAC7-4C149F20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2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CD99-339C-FAD9-4F48-654DCF2D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262A-3E0C-9BA9-EAD6-4CDDD28AC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1B4B1-2F26-4A3C-2B42-31879011D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401D9-553A-3959-53FB-6F6B951D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FF830-5846-8530-5C61-68B99720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C5C2B-A7A0-15AC-BC6B-5CA04506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9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E497-4280-0DE6-82D5-580A544A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08A60-3AD7-CC5F-C43F-9AB386940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39484-9C7F-6C23-14C4-CB3868926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81132-9ACC-CD12-95DC-06BD920B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926A7-9D28-D302-0BFE-ADCD8A46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84B91-B538-471E-4217-422E9C48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C6147-5514-04D3-329A-944B7813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59FA2-7F49-244D-8865-9D70D8263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B748C-4149-F81A-DD77-B85358E2F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3C9D-64C4-4A11-BAFE-AA9B2249833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99760-1DBC-1EFA-19DE-FE992B423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BA8A0-28DC-EEAD-EB9F-BF3AF6FF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AE577-BDD1-401F-BA68-8B1A8A48D9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9F4D6-C89D-2CB3-34A2-0525D76E9E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81975"/>
            <a:ext cx="12192000" cy="7138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A0597E-3801-5407-0146-D9F9979F43C9}"/>
              </a:ext>
            </a:extLst>
          </p:cNvPr>
          <p:cNvSpPr/>
          <p:nvPr userDrawn="1"/>
        </p:nvSpPr>
        <p:spPr>
          <a:xfrm>
            <a:off x="7708900" y="6169065"/>
            <a:ext cx="4483100" cy="725487"/>
          </a:xfrm>
          <a:prstGeom prst="rect">
            <a:avLst/>
          </a:prstGeom>
          <a:gradFill flip="none" rotWithShape="1">
            <a:gsLst>
              <a:gs pos="54000">
                <a:schemeClr val="bg1">
                  <a:alpha val="69000"/>
                </a:schemeClr>
              </a:gs>
              <a:gs pos="13000">
                <a:schemeClr val="accent1">
                  <a:lumMod val="5000"/>
                  <a:lumOff val="95000"/>
                  <a:alpha val="0"/>
                </a:schemeClr>
              </a:gs>
              <a:gs pos="7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7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730CC8-43BF-C85B-65B8-A59892D6B28B}"/>
              </a:ext>
            </a:extLst>
          </p:cNvPr>
          <p:cNvSpPr/>
          <p:nvPr/>
        </p:nvSpPr>
        <p:spPr>
          <a:xfrm>
            <a:off x="0" y="101600"/>
            <a:ext cx="12192000" cy="4229100"/>
          </a:xfrm>
          <a:prstGeom prst="rect">
            <a:avLst/>
          </a:prstGeom>
          <a:gradFill flip="none" rotWithShape="1">
            <a:gsLst>
              <a:gs pos="62078">
                <a:srgbClr val="268DA9"/>
              </a:gs>
              <a:gs pos="40000">
                <a:srgbClr val="268DA9"/>
              </a:gs>
              <a:gs pos="72000">
                <a:srgbClr val="268DA9"/>
              </a:gs>
              <a:gs pos="26000">
                <a:srgbClr val="268DA9"/>
              </a:gs>
              <a:gs pos="100000">
                <a:schemeClr val="bg1">
                  <a:alpha val="69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B083F-66AE-072C-92F9-2FA15C4890F2}"/>
              </a:ext>
            </a:extLst>
          </p:cNvPr>
          <p:cNvSpPr txBox="1"/>
          <p:nvPr/>
        </p:nvSpPr>
        <p:spPr>
          <a:xfrm>
            <a:off x="609600" y="1130300"/>
            <a:ext cx="1035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Reasoning..</a:t>
            </a:r>
          </a:p>
          <a:p>
            <a:r>
              <a:rPr lang="en-GB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 and how do I learn it?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55F65B-BE47-EC13-D6DC-B364D2CE0033}"/>
              </a:ext>
            </a:extLst>
          </p:cNvPr>
          <p:cNvSpPr txBox="1"/>
          <p:nvPr/>
        </p:nvSpPr>
        <p:spPr>
          <a:xfrm>
            <a:off x="3733800" y="4928413"/>
            <a:ext cx="772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68DA9"/>
                </a:solidFill>
              </a:rPr>
              <a:t>Delivered Dr Adriano Buontempo</a:t>
            </a:r>
            <a:endParaRPr lang="en-US" sz="2400" dirty="0">
              <a:solidFill>
                <a:srgbClr val="268DA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93DDA3-4116-A182-6D8C-1CA6FEB79EF7}"/>
              </a:ext>
            </a:extLst>
          </p:cNvPr>
          <p:cNvSpPr txBox="1"/>
          <p:nvPr/>
        </p:nvSpPr>
        <p:spPr>
          <a:xfrm>
            <a:off x="3937000" y="5339278"/>
            <a:ext cx="927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68DA9"/>
                </a:solidFill>
              </a:rPr>
              <a:t>Adapted from lecture by Dr Dason Evans</a:t>
            </a:r>
            <a:endParaRPr lang="en-US" dirty="0">
              <a:solidFill>
                <a:srgbClr val="268D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3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59E919-49C5-A263-4235-1915F783565A}"/>
              </a:ext>
            </a:extLst>
          </p:cNvPr>
          <p:cNvSpPr txBox="1"/>
          <p:nvPr/>
        </p:nvSpPr>
        <p:spPr>
          <a:xfrm>
            <a:off x="498764" y="2567851"/>
            <a:ext cx="8999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Provide a good summary statement of all the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‘1-liner’</a:t>
            </a:r>
            <a:endParaRPr lang="en-US" sz="2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7DD6EB-57D6-3412-2A1E-32EBD125CFA0}"/>
              </a:ext>
            </a:extLst>
          </p:cNvPr>
          <p:cNvSpPr/>
          <p:nvPr/>
        </p:nvSpPr>
        <p:spPr>
          <a:xfrm>
            <a:off x="498764" y="378863"/>
            <a:ext cx="5425434" cy="1034302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2) Problem Representation</a:t>
            </a:r>
            <a:endParaRPr lang="en-US" sz="3000" kern="1200" dirty="0"/>
          </a:p>
        </p:txBody>
      </p:sp>
    </p:spTree>
    <p:extLst>
      <p:ext uri="{BB962C8B-B14F-4D97-AF65-F5344CB8AC3E}">
        <p14:creationId xmlns:p14="http://schemas.microsoft.com/office/powerpoint/2010/main" val="32613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CED2255-72FD-0D6E-6AE6-30E647161A22}"/>
              </a:ext>
            </a:extLst>
          </p:cNvPr>
          <p:cNvSpPr/>
          <p:nvPr/>
        </p:nvSpPr>
        <p:spPr>
          <a:xfrm>
            <a:off x="498764" y="378863"/>
            <a:ext cx="5425434" cy="1034302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2) Problem Representation</a:t>
            </a:r>
            <a:endParaRPr lang="en-US" sz="3000" kern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9E919-49C5-A263-4235-1915F783565A}"/>
              </a:ext>
            </a:extLst>
          </p:cNvPr>
          <p:cNvSpPr txBox="1"/>
          <p:nvPr/>
        </p:nvSpPr>
        <p:spPr>
          <a:xfrm>
            <a:off x="498764" y="1700952"/>
            <a:ext cx="6282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components must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WHO is the patient?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Epidemiology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Risk factors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are the signs and symptoms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is the time course and trajectory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0CD3B-B132-54DB-C791-744EA85A2527}"/>
              </a:ext>
            </a:extLst>
          </p:cNvPr>
          <p:cNvSpPr txBox="1"/>
          <p:nvPr/>
        </p:nvSpPr>
        <p:spPr>
          <a:xfrm>
            <a:off x="7528956" y="2006929"/>
            <a:ext cx="3592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Example:</a:t>
            </a:r>
          </a:p>
          <a:p>
            <a:r>
              <a:rPr lang="en-GB" dirty="0"/>
              <a:t>69 y/o gentleman, known case of hypertension and hypercholesterolaemia, presenting with 4 hour history of worsening compressive chest discomfort associated with nausea and sweating.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632F3-463D-5423-1AE0-40C43983B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is a ‘mental’ flashcard of an illness</a:t>
            </a:r>
          </a:p>
          <a:p>
            <a:endParaRPr lang="en-GB" dirty="0"/>
          </a:p>
          <a:p>
            <a:r>
              <a:rPr lang="en-US" dirty="0"/>
              <a:t>Classically, the components of a thorough illness script fall into three main categories: “the predisposing conditions, the pathophysiological insult, and the clinical consequences.”</a:t>
            </a:r>
          </a:p>
          <a:p>
            <a:endParaRPr lang="en-US" dirty="0"/>
          </a:p>
          <a:p>
            <a:r>
              <a:rPr lang="en-US" dirty="0"/>
              <a:t>Within these categories, illness scripts often include a disease's pathophysiology, epidemiology, time course, salient symptoms and signs, diagnostics, and treatment.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F26F4AF-7DDF-D5A0-0557-85194A9B6CBE}"/>
              </a:ext>
            </a:extLst>
          </p:cNvPr>
          <p:cNvSpPr/>
          <p:nvPr/>
        </p:nvSpPr>
        <p:spPr>
          <a:xfrm>
            <a:off x="718061" y="485740"/>
            <a:ext cx="5563985" cy="1105553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3) Illness Scripts</a:t>
            </a:r>
            <a:endParaRPr lang="en-US" sz="3000" kern="1200" dirty="0"/>
          </a:p>
        </p:txBody>
      </p:sp>
    </p:spTree>
    <p:extLst>
      <p:ext uri="{BB962C8B-B14F-4D97-AF65-F5344CB8AC3E}">
        <p14:creationId xmlns:p14="http://schemas.microsoft.com/office/powerpoint/2010/main" val="24426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632F3-463D-5423-1AE0-40C43983B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5083" cy="4351338"/>
          </a:xfrm>
        </p:spPr>
        <p:txBody>
          <a:bodyPr>
            <a:normAutofit/>
          </a:bodyPr>
          <a:lstStyle/>
          <a:p>
            <a:r>
              <a:rPr lang="en-US" dirty="0"/>
              <a:t>For example an illness script for community acquired pneumonia (CAP) may include: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F26F4AF-7DDF-D5A0-0557-85194A9B6CBE}"/>
              </a:ext>
            </a:extLst>
          </p:cNvPr>
          <p:cNvSpPr/>
          <p:nvPr/>
        </p:nvSpPr>
        <p:spPr>
          <a:xfrm>
            <a:off x="718061" y="485740"/>
            <a:ext cx="5563985" cy="1105553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3) Illness Scripts</a:t>
            </a:r>
            <a:endParaRPr lang="en-US" sz="3000" kern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B5BA6-9820-B71F-1A24-AD7C6A0E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719" y="308851"/>
            <a:ext cx="5834753" cy="53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122F-0D62-A020-CA9D-F242D9C6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Let’s try!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7109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B6C9-1020-CED6-0477-62EE7650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stages involved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CED2255-72FD-0D6E-6AE6-30E647161A22}"/>
              </a:ext>
            </a:extLst>
          </p:cNvPr>
          <p:cNvSpPr/>
          <p:nvPr/>
        </p:nvSpPr>
        <p:spPr>
          <a:xfrm>
            <a:off x="847442" y="1780151"/>
            <a:ext cx="2762398" cy="1657439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1) Processing (Problem List)</a:t>
            </a:r>
            <a:endParaRPr lang="en-US" sz="30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A10E85-7DAC-A04E-27BE-341650F7AA4C}"/>
              </a:ext>
            </a:extLst>
          </p:cNvPr>
          <p:cNvSpPr/>
          <p:nvPr/>
        </p:nvSpPr>
        <p:spPr>
          <a:xfrm>
            <a:off x="3886080" y="2266333"/>
            <a:ext cx="585628" cy="685074"/>
          </a:xfrm>
          <a:custGeom>
            <a:avLst/>
            <a:gdLst>
              <a:gd name="connsiteX0" fmla="*/ 0 w 585628"/>
              <a:gd name="connsiteY0" fmla="*/ 137015 h 685074"/>
              <a:gd name="connsiteX1" fmla="*/ 292814 w 585628"/>
              <a:gd name="connsiteY1" fmla="*/ 137015 h 685074"/>
              <a:gd name="connsiteX2" fmla="*/ 292814 w 585628"/>
              <a:gd name="connsiteY2" fmla="*/ 0 h 685074"/>
              <a:gd name="connsiteX3" fmla="*/ 585628 w 585628"/>
              <a:gd name="connsiteY3" fmla="*/ 342537 h 685074"/>
              <a:gd name="connsiteX4" fmla="*/ 292814 w 585628"/>
              <a:gd name="connsiteY4" fmla="*/ 685074 h 685074"/>
              <a:gd name="connsiteX5" fmla="*/ 292814 w 585628"/>
              <a:gd name="connsiteY5" fmla="*/ 548059 h 685074"/>
              <a:gd name="connsiteX6" fmla="*/ 0 w 585628"/>
              <a:gd name="connsiteY6" fmla="*/ 548059 h 685074"/>
              <a:gd name="connsiteX7" fmla="*/ 0 w 585628"/>
              <a:gd name="connsiteY7" fmla="*/ 137015 h 6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628" h="685074">
                <a:moveTo>
                  <a:pt x="0" y="137015"/>
                </a:moveTo>
                <a:lnTo>
                  <a:pt x="292814" y="137015"/>
                </a:lnTo>
                <a:lnTo>
                  <a:pt x="292814" y="0"/>
                </a:lnTo>
                <a:lnTo>
                  <a:pt x="585628" y="342537"/>
                </a:lnTo>
                <a:lnTo>
                  <a:pt x="292814" y="685074"/>
                </a:lnTo>
                <a:lnTo>
                  <a:pt x="292814" y="548059"/>
                </a:lnTo>
                <a:lnTo>
                  <a:pt x="0" y="548059"/>
                </a:lnTo>
                <a:lnTo>
                  <a:pt x="0" y="13701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7015" rIns="175688" bIns="13701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B9F16F7-F74D-884F-D134-491E8140C722}"/>
              </a:ext>
            </a:extLst>
          </p:cNvPr>
          <p:cNvSpPr/>
          <p:nvPr/>
        </p:nvSpPr>
        <p:spPr>
          <a:xfrm>
            <a:off x="4714800" y="1780151"/>
            <a:ext cx="2762398" cy="1657439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2) Problem Representation</a:t>
            </a:r>
            <a:endParaRPr lang="en-US" sz="30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7AA8402-8CAC-6B3F-2AFC-A4F253B298DA}"/>
              </a:ext>
            </a:extLst>
          </p:cNvPr>
          <p:cNvSpPr/>
          <p:nvPr/>
        </p:nvSpPr>
        <p:spPr>
          <a:xfrm>
            <a:off x="7753439" y="2266333"/>
            <a:ext cx="585628" cy="685074"/>
          </a:xfrm>
          <a:custGeom>
            <a:avLst/>
            <a:gdLst>
              <a:gd name="connsiteX0" fmla="*/ 0 w 585628"/>
              <a:gd name="connsiteY0" fmla="*/ 137015 h 685074"/>
              <a:gd name="connsiteX1" fmla="*/ 292814 w 585628"/>
              <a:gd name="connsiteY1" fmla="*/ 137015 h 685074"/>
              <a:gd name="connsiteX2" fmla="*/ 292814 w 585628"/>
              <a:gd name="connsiteY2" fmla="*/ 0 h 685074"/>
              <a:gd name="connsiteX3" fmla="*/ 585628 w 585628"/>
              <a:gd name="connsiteY3" fmla="*/ 342537 h 685074"/>
              <a:gd name="connsiteX4" fmla="*/ 292814 w 585628"/>
              <a:gd name="connsiteY4" fmla="*/ 685074 h 685074"/>
              <a:gd name="connsiteX5" fmla="*/ 292814 w 585628"/>
              <a:gd name="connsiteY5" fmla="*/ 548059 h 685074"/>
              <a:gd name="connsiteX6" fmla="*/ 0 w 585628"/>
              <a:gd name="connsiteY6" fmla="*/ 548059 h 685074"/>
              <a:gd name="connsiteX7" fmla="*/ 0 w 585628"/>
              <a:gd name="connsiteY7" fmla="*/ 137015 h 6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628" h="685074">
                <a:moveTo>
                  <a:pt x="0" y="137015"/>
                </a:moveTo>
                <a:lnTo>
                  <a:pt x="292814" y="137015"/>
                </a:lnTo>
                <a:lnTo>
                  <a:pt x="292814" y="0"/>
                </a:lnTo>
                <a:lnTo>
                  <a:pt x="585628" y="342537"/>
                </a:lnTo>
                <a:lnTo>
                  <a:pt x="292814" y="685074"/>
                </a:lnTo>
                <a:lnTo>
                  <a:pt x="292814" y="548059"/>
                </a:lnTo>
                <a:lnTo>
                  <a:pt x="0" y="548059"/>
                </a:lnTo>
                <a:lnTo>
                  <a:pt x="0" y="13701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7015" rIns="175688" bIns="13701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43DEDA-5735-6078-06F2-B7DDC4B14C12}"/>
              </a:ext>
            </a:extLst>
          </p:cNvPr>
          <p:cNvSpPr/>
          <p:nvPr/>
        </p:nvSpPr>
        <p:spPr>
          <a:xfrm>
            <a:off x="8591402" y="1780151"/>
            <a:ext cx="2762398" cy="1657439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3) Illness Scripts</a:t>
            </a:r>
            <a:endParaRPr lang="en-US" sz="3000" kern="1200" dirty="0"/>
          </a:p>
        </p:txBody>
      </p:sp>
      <p:pic>
        <p:nvPicPr>
          <p:cNvPr id="1026" name="Picture 2" descr="How to create flashcards and learn vocabulary?">
            <a:extLst>
              <a:ext uri="{FF2B5EF4-FFF2-40B4-BE49-F238E27FC236}">
                <a16:creationId xmlns:a16="http://schemas.microsoft.com/office/drawing/2014/main" id="{FB21D04D-68F4-FC6A-A140-1C780CBFF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/>
          <a:stretch/>
        </p:blipFill>
        <p:spPr bwMode="auto">
          <a:xfrm>
            <a:off x="8420595" y="3705102"/>
            <a:ext cx="2933205" cy="165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cessing GIFs - Get the best gif on GIFER">
            <a:extLst>
              <a:ext uri="{FF2B5EF4-FFF2-40B4-BE49-F238E27FC236}">
                <a16:creationId xmlns:a16="http://schemas.microsoft.com/office/drawing/2014/main" id="{C774BA28-4C95-7631-DE61-05B9C555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23" y="370510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joy of exclamation marks! | Written language | The Guardian">
            <a:extLst>
              <a:ext uri="{FF2B5EF4-FFF2-40B4-BE49-F238E27FC236}">
                <a16:creationId xmlns:a16="http://schemas.microsoft.com/office/drawing/2014/main" id="{EAA83060-765B-DC74-F697-801CEF2B7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4444"/>
          <a:stretch/>
        </p:blipFill>
        <p:spPr bwMode="auto">
          <a:xfrm>
            <a:off x="5604930" y="3705102"/>
            <a:ext cx="982140" cy="165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33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838360-E059-035B-C36E-F15FC0F03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0" t="6927" r="15747" b="7706"/>
          <a:stretch/>
        </p:blipFill>
        <p:spPr>
          <a:xfrm>
            <a:off x="1543792" y="83128"/>
            <a:ext cx="8490858" cy="58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9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F56FD-2908-EF78-B275-83CAFEEAC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6" t="3637" r="13799" b="4589"/>
          <a:stretch/>
        </p:blipFill>
        <p:spPr>
          <a:xfrm>
            <a:off x="1900050" y="0"/>
            <a:ext cx="8055429" cy="588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5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87882-97A5-5347-59ED-F67B14CE6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r="13701"/>
          <a:stretch/>
        </p:blipFill>
        <p:spPr>
          <a:xfrm>
            <a:off x="2236519" y="0"/>
            <a:ext cx="7718962" cy="59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F07822-8081-0A64-35E8-E792F2963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3" r="12839"/>
          <a:stretch/>
        </p:blipFill>
        <p:spPr>
          <a:xfrm>
            <a:off x="1888176" y="0"/>
            <a:ext cx="7992094" cy="60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3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548D-B5EE-187A-01C1-8383B54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4AE5-FEA3-3E9C-13A8-EB937207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</a:t>
            </a:r>
            <a:r>
              <a:rPr lang="en-US" dirty="0"/>
              <a:t>view Key Clinical Reasoning concepts</a:t>
            </a:r>
          </a:p>
          <a:p>
            <a:r>
              <a:rPr lang="en-US" dirty="0"/>
              <a:t>Understand a few Theories of Clinical Reasoning</a:t>
            </a:r>
          </a:p>
          <a:p>
            <a:r>
              <a:rPr lang="en-US" dirty="0"/>
              <a:t>Understand how to improve one’s clinical reasoning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63A20D-ACE8-F647-5E4D-4083C3AB9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0" r="12922"/>
          <a:stretch/>
        </p:blipFill>
        <p:spPr>
          <a:xfrm>
            <a:off x="1896711" y="11875"/>
            <a:ext cx="8054813" cy="60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A1AE34-FAEA-AA82-149E-329635CDB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r="12727"/>
          <a:stretch/>
        </p:blipFill>
        <p:spPr>
          <a:xfrm>
            <a:off x="1876302" y="176709"/>
            <a:ext cx="7802088" cy="58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5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B6C9-1020-CED6-0477-62EE7650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stages involved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CED2255-72FD-0D6E-6AE6-30E647161A22}"/>
              </a:ext>
            </a:extLst>
          </p:cNvPr>
          <p:cNvSpPr/>
          <p:nvPr/>
        </p:nvSpPr>
        <p:spPr>
          <a:xfrm>
            <a:off x="847442" y="1780151"/>
            <a:ext cx="2762398" cy="1657439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1) Processing (Problem List)</a:t>
            </a:r>
            <a:endParaRPr lang="en-US" sz="30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A10E85-7DAC-A04E-27BE-341650F7AA4C}"/>
              </a:ext>
            </a:extLst>
          </p:cNvPr>
          <p:cNvSpPr/>
          <p:nvPr/>
        </p:nvSpPr>
        <p:spPr>
          <a:xfrm>
            <a:off x="3886080" y="2266333"/>
            <a:ext cx="585628" cy="685074"/>
          </a:xfrm>
          <a:custGeom>
            <a:avLst/>
            <a:gdLst>
              <a:gd name="connsiteX0" fmla="*/ 0 w 585628"/>
              <a:gd name="connsiteY0" fmla="*/ 137015 h 685074"/>
              <a:gd name="connsiteX1" fmla="*/ 292814 w 585628"/>
              <a:gd name="connsiteY1" fmla="*/ 137015 h 685074"/>
              <a:gd name="connsiteX2" fmla="*/ 292814 w 585628"/>
              <a:gd name="connsiteY2" fmla="*/ 0 h 685074"/>
              <a:gd name="connsiteX3" fmla="*/ 585628 w 585628"/>
              <a:gd name="connsiteY3" fmla="*/ 342537 h 685074"/>
              <a:gd name="connsiteX4" fmla="*/ 292814 w 585628"/>
              <a:gd name="connsiteY4" fmla="*/ 685074 h 685074"/>
              <a:gd name="connsiteX5" fmla="*/ 292814 w 585628"/>
              <a:gd name="connsiteY5" fmla="*/ 548059 h 685074"/>
              <a:gd name="connsiteX6" fmla="*/ 0 w 585628"/>
              <a:gd name="connsiteY6" fmla="*/ 548059 h 685074"/>
              <a:gd name="connsiteX7" fmla="*/ 0 w 585628"/>
              <a:gd name="connsiteY7" fmla="*/ 137015 h 6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628" h="685074">
                <a:moveTo>
                  <a:pt x="0" y="137015"/>
                </a:moveTo>
                <a:lnTo>
                  <a:pt x="292814" y="137015"/>
                </a:lnTo>
                <a:lnTo>
                  <a:pt x="292814" y="0"/>
                </a:lnTo>
                <a:lnTo>
                  <a:pt x="585628" y="342537"/>
                </a:lnTo>
                <a:lnTo>
                  <a:pt x="292814" y="685074"/>
                </a:lnTo>
                <a:lnTo>
                  <a:pt x="292814" y="548059"/>
                </a:lnTo>
                <a:lnTo>
                  <a:pt x="0" y="548059"/>
                </a:lnTo>
                <a:lnTo>
                  <a:pt x="0" y="13701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7015" rIns="175688" bIns="13701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B9F16F7-F74D-884F-D134-491E8140C722}"/>
              </a:ext>
            </a:extLst>
          </p:cNvPr>
          <p:cNvSpPr/>
          <p:nvPr/>
        </p:nvSpPr>
        <p:spPr>
          <a:xfrm>
            <a:off x="4714800" y="1780151"/>
            <a:ext cx="2762398" cy="1657439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2) Problem Representation</a:t>
            </a:r>
            <a:endParaRPr lang="en-US" sz="30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7AA8402-8CAC-6B3F-2AFC-A4F253B298DA}"/>
              </a:ext>
            </a:extLst>
          </p:cNvPr>
          <p:cNvSpPr/>
          <p:nvPr/>
        </p:nvSpPr>
        <p:spPr>
          <a:xfrm>
            <a:off x="7753439" y="2266333"/>
            <a:ext cx="585628" cy="685074"/>
          </a:xfrm>
          <a:custGeom>
            <a:avLst/>
            <a:gdLst>
              <a:gd name="connsiteX0" fmla="*/ 0 w 585628"/>
              <a:gd name="connsiteY0" fmla="*/ 137015 h 685074"/>
              <a:gd name="connsiteX1" fmla="*/ 292814 w 585628"/>
              <a:gd name="connsiteY1" fmla="*/ 137015 h 685074"/>
              <a:gd name="connsiteX2" fmla="*/ 292814 w 585628"/>
              <a:gd name="connsiteY2" fmla="*/ 0 h 685074"/>
              <a:gd name="connsiteX3" fmla="*/ 585628 w 585628"/>
              <a:gd name="connsiteY3" fmla="*/ 342537 h 685074"/>
              <a:gd name="connsiteX4" fmla="*/ 292814 w 585628"/>
              <a:gd name="connsiteY4" fmla="*/ 685074 h 685074"/>
              <a:gd name="connsiteX5" fmla="*/ 292814 w 585628"/>
              <a:gd name="connsiteY5" fmla="*/ 548059 h 685074"/>
              <a:gd name="connsiteX6" fmla="*/ 0 w 585628"/>
              <a:gd name="connsiteY6" fmla="*/ 548059 h 685074"/>
              <a:gd name="connsiteX7" fmla="*/ 0 w 585628"/>
              <a:gd name="connsiteY7" fmla="*/ 137015 h 6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628" h="685074">
                <a:moveTo>
                  <a:pt x="0" y="137015"/>
                </a:moveTo>
                <a:lnTo>
                  <a:pt x="292814" y="137015"/>
                </a:lnTo>
                <a:lnTo>
                  <a:pt x="292814" y="0"/>
                </a:lnTo>
                <a:lnTo>
                  <a:pt x="585628" y="342537"/>
                </a:lnTo>
                <a:lnTo>
                  <a:pt x="292814" y="685074"/>
                </a:lnTo>
                <a:lnTo>
                  <a:pt x="292814" y="548059"/>
                </a:lnTo>
                <a:lnTo>
                  <a:pt x="0" y="548059"/>
                </a:lnTo>
                <a:lnTo>
                  <a:pt x="0" y="13701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7015" rIns="175688" bIns="13701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43DEDA-5735-6078-06F2-B7DDC4B14C12}"/>
              </a:ext>
            </a:extLst>
          </p:cNvPr>
          <p:cNvSpPr/>
          <p:nvPr/>
        </p:nvSpPr>
        <p:spPr>
          <a:xfrm>
            <a:off x="8591402" y="1780151"/>
            <a:ext cx="2762398" cy="1657439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3) Illness Scripts</a:t>
            </a:r>
            <a:endParaRPr lang="en-US" sz="3000" kern="1200" dirty="0"/>
          </a:p>
        </p:txBody>
      </p:sp>
      <p:pic>
        <p:nvPicPr>
          <p:cNvPr id="1026" name="Picture 2" descr="How to create flashcards and learn vocabulary?">
            <a:extLst>
              <a:ext uri="{FF2B5EF4-FFF2-40B4-BE49-F238E27FC236}">
                <a16:creationId xmlns:a16="http://schemas.microsoft.com/office/drawing/2014/main" id="{FB21D04D-68F4-FC6A-A140-1C780CBFF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/>
          <a:stretch/>
        </p:blipFill>
        <p:spPr bwMode="auto">
          <a:xfrm>
            <a:off x="8420595" y="3705102"/>
            <a:ext cx="2933205" cy="165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cessing GIFs - Get the best gif on GIFER">
            <a:extLst>
              <a:ext uri="{FF2B5EF4-FFF2-40B4-BE49-F238E27FC236}">
                <a16:creationId xmlns:a16="http://schemas.microsoft.com/office/drawing/2014/main" id="{C774BA28-4C95-7631-DE61-05B9C555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23" y="370510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joy of exclamation marks! | Written language | The Guardian">
            <a:extLst>
              <a:ext uri="{FF2B5EF4-FFF2-40B4-BE49-F238E27FC236}">
                <a16:creationId xmlns:a16="http://schemas.microsoft.com/office/drawing/2014/main" id="{EAA83060-765B-DC74-F697-801CEF2B7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4444"/>
          <a:stretch/>
        </p:blipFill>
        <p:spPr bwMode="auto">
          <a:xfrm>
            <a:off x="5604930" y="3705102"/>
            <a:ext cx="982140" cy="165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3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3666-9BBE-5ED7-F6BD-7D053429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Representation (The 1-liner)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1749-4D67-D920-39A9-2AAAADAF2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you think about this?</a:t>
            </a:r>
          </a:p>
          <a:p>
            <a:endParaRPr lang="en-GB" dirty="0"/>
          </a:p>
          <a:p>
            <a:r>
              <a:rPr lang="en-GB" dirty="0" err="1"/>
              <a:t>Ms.Greene</a:t>
            </a:r>
            <a:r>
              <a:rPr lang="en-GB" dirty="0"/>
              <a:t> is a 39 y/o woman with headaches and palpitations and pre-syncope, as well as chronic oligoarticular arthralgia</a:t>
            </a:r>
            <a:endParaRPr lang="en-US" dirty="0"/>
          </a:p>
        </p:txBody>
      </p:sp>
      <p:pic>
        <p:nvPicPr>
          <p:cNvPr id="1026" name="Picture 2" descr="Meh - Free smileys icons">
            <a:extLst>
              <a:ext uri="{FF2B5EF4-FFF2-40B4-BE49-F238E27FC236}">
                <a16:creationId xmlns:a16="http://schemas.microsoft.com/office/drawing/2014/main" id="{06998003-6EDE-3A6C-32EC-DCEB25629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1" y="3567544"/>
            <a:ext cx="2081645" cy="20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3666-9BBE-5ED7-F6BD-7D053429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Representation (The 1-liner)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1749-4D67-D920-39A9-2AAAADAF2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you think about this?</a:t>
            </a:r>
          </a:p>
          <a:p>
            <a:endParaRPr lang="en-GB" dirty="0"/>
          </a:p>
          <a:p>
            <a:r>
              <a:rPr lang="en-GB" dirty="0" err="1"/>
              <a:t>Ms.Greene</a:t>
            </a:r>
            <a:r>
              <a:rPr lang="en-GB" dirty="0"/>
              <a:t> is a 39 y/o woman with chronic, increasing episodes of abrupt-onset palpitations at rest associated with pre-syncope and improved with </a:t>
            </a:r>
            <a:r>
              <a:rPr lang="en-GB" dirty="0" err="1"/>
              <a:t>valsava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2050" name="Picture 2" descr="177,200+ Happy Emoji Stock Illustrations, Royalty-Free Vector Graphics &amp;  Clip Art - iStock | Emoji, Smile emoji, Happy">
            <a:extLst>
              <a:ext uri="{FF2B5EF4-FFF2-40B4-BE49-F238E27FC236}">
                <a16:creationId xmlns:a16="http://schemas.microsoft.com/office/drawing/2014/main" id="{1293483B-58E8-F4DC-1F46-71C82D7D4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449" y="4001294"/>
            <a:ext cx="1796900" cy="17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43DEDA-5735-6078-06F2-B7DDC4B14C12}"/>
              </a:ext>
            </a:extLst>
          </p:cNvPr>
          <p:cNvSpPr/>
          <p:nvPr/>
        </p:nvSpPr>
        <p:spPr>
          <a:xfrm>
            <a:off x="254922" y="200734"/>
            <a:ext cx="4554583" cy="986800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3) Illness Scripts</a:t>
            </a:r>
            <a:endParaRPr lang="en-US" sz="3000" kern="1200" dirty="0"/>
          </a:p>
        </p:txBody>
      </p:sp>
      <p:pic>
        <p:nvPicPr>
          <p:cNvPr id="3074" name="Picture 2" descr="AVNRT Illness Script – The Clinical Problem Solvers">
            <a:extLst>
              <a:ext uri="{FF2B5EF4-FFF2-40B4-BE49-F238E27FC236}">
                <a16:creationId xmlns:a16="http://schemas.microsoft.com/office/drawing/2014/main" id="{BA8A39F0-2AB0-CCA9-3591-528364DB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05" y="1507523"/>
            <a:ext cx="8424553" cy="460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30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548D-B5EE-187A-01C1-8383B54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4AE5-FEA3-3E9C-13A8-EB937207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</a:t>
            </a:r>
            <a:r>
              <a:rPr lang="en-US" dirty="0"/>
              <a:t>view Key Clinical Reasoning concepts</a:t>
            </a:r>
          </a:p>
          <a:p>
            <a:r>
              <a:rPr lang="en-US" dirty="0"/>
              <a:t>Understand a few Theories of Clinical Reasoning</a:t>
            </a:r>
          </a:p>
          <a:p>
            <a:r>
              <a:rPr lang="en-US" dirty="0"/>
              <a:t>Understand how to improve one’s clinical reasoning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60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548D-B5EE-187A-01C1-8383B54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4AE5-FEA3-3E9C-13A8-EB937207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</a:t>
            </a:r>
            <a:r>
              <a:rPr lang="en-US" dirty="0"/>
              <a:t>view Key Clinical Reasoning concepts</a:t>
            </a:r>
          </a:p>
          <a:p>
            <a:r>
              <a:rPr lang="en-US" b="1" dirty="0"/>
              <a:t>Understand a few Theories of Clinical Reasoning</a:t>
            </a:r>
          </a:p>
          <a:p>
            <a:r>
              <a:rPr lang="en-US" dirty="0"/>
              <a:t>Understand how to improve one’s clinical reasoning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14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76893" y="2301205"/>
            <a:ext cx="1838325" cy="17907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4207329" y="2301205"/>
            <a:ext cx="1838325" cy="1790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3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2192111" y="2301205"/>
            <a:ext cx="1838325" cy="17907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2</a:t>
            </a:r>
            <a:endParaRPr lang="en-US" sz="4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6222547" y="2301205"/>
            <a:ext cx="1838325" cy="17907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4</a:t>
            </a:r>
            <a:endParaRPr lang="en-US" sz="4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0214884" y="2301205"/>
            <a:ext cx="1800226" cy="1790701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6</a:t>
            </a:r>
            <a:endParaRPr lang="en-US" sz="4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8237765" y="2301205"/>
            <a:ext cx="1800226" cy="1790701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956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229474" y="228600"/>
            <a:ext cx="962526" cy="8763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229474" y="2438400"/>
            <a:ext cx="962526" cy="876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3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229474" y="1333500"/>
            <a:ext cx="962526" cy="8763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2</a:t>
            </a:r>
            <a:endParaRPr lang="en-US" sz="4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229474" y="3543300"/>
            <a:ext cx="962526" cy="8763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4</a:t>
            </a:r>
            <a:endParaRPr lang="en-US" sz="4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229474" y="5753100"/>
            <a:ext cx="942578" cy="8763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6</a:t>
            </a:r>
            <a:endParaRPr lang="en-US" sz="4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229474" y="4648200"/>
            <a:ext cx="942578" cy="8763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24109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548D-B5EE-187A-01C1-8383B54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4AE5-FEA3-3E9C-13A8-EB9372077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1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 lot of the things we will be discussing today, clinicians and medical students indirectly / directly do!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aim is to give all of these processes a name!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discuss their: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Function</a:t>
            </a:r>
          </a:p>
          <a:p>
            <a:pPr>
              <a:buFontTx/>
              <a:buChar char="-"/>
            </a:pPr>
            <a:r>
              <a:rPr lang="en-GB" dirty="0"/>
              <a:t>Advantages and Disadvantages (Limitations)</a:t>
            </a:r>
          </a:p>
          <a:p>
            <a:pPr>
              <a:buFontTx/>
              <a:buChar char="-"/>
            </a:pPr>
            <a:r>
              <a:rPr lang="en-US" dirty="0"/>
              <a:t>How they can be improved</a:t>
            </a:r>
          </a:p>
          <a:p>
            <a:pPr>
              <a:buFontTx/>
              <a:buChar char="-"/>
            </a:pPr>
            <a:r>
              <a:rPr lang="en-US" dirty="0"/>
              <a:t>Integration into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36616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229474" y="228600"/>
            <a:ext cx="962526" cy="8763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229474" y="2438400"/>
            <a:ext cx="962526" cy="876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229474" y="1333500"/>
            <a:ext cx="962526" cy="8763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229474" y="3543300"/>
            <a:ext cx="962526" cy="8763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229474" y="5753100"/>
            <a:ext cx="942578" cy="8763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229474" y="4648200"/>
            <a:ext cx="942578" cy="8763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2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590FB5-FECC-DA55-1F6C-2F9DA9D02CE5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29B1EE-A8CB-3407-C8EF-B2BFCAD99F02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1000">
                  <a:srgbClr val="B0CAFC"/>
                </a:gs>
                <a:gs pos="91000">
                  <a:schemeClr val="bg1">
                    <a:alpha val="69000"/>
                  </a:schemeClr>
                </a:gs>
                <a:gs pos="62000">
                  <a:srgbClr val="6798FA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77E57E-3BAE-23F6-21F0-5025DFDBC5C5}"/>
                </a:ext>
              </a:extLst>
            </p:cNvPr>
            <p:cNvSpPr txBox="1"/>
            <p:nvPr/>
          </p:nvSpPr>
          <p:spPr>
            <a:xfrm>
              <a:off x="203199" y="245835"/>
              <a:ext cx="10903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>
                  <a:solidFill>
                    <a:schemeClr val="bg1"/>
                  </a:solidFill>
                </a:rPr>
                <a:t>1) Formal </a:t>
              </a:r>
              <a:r>
                <a:rPr lang="en-GB" sz="7200" dirty="0" err="1">
                  <a:solidFill>
                    <a:schemeClr val="bg1"/>
                  </a:solidFill>
                </a:rPr>
                <a:t>Bayesan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106817" y="234000"/>
            <a:ext cx="2160000" cy="2160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3474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2628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4320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3E369-7611-A3FE-EEBC-5C18560AB147}"/>
              </a:ext>
            </a:extLst>
          </p:cNvPr>
          <p:cNvSpPr txBox="1"/>
          <p:nvPr/>
        </p:nvSpPr>
        <p:spPr>
          <a:xfrm>
            <a:off x="203199" y="1805670"/>
            <a:ext cx="7239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Every part of the history, examination and specific investigations contributes to the probability for and against a given diagnosis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26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590FB5-FECC-DA55-1F6C-2F9DA9D02CE5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29B1EE-A8CB-3407-C8EF-B2BFCAD99F02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1000">
                  <a:srgbClr val="B0CAFC"/>
                </a:gs>
                <a:gs pos="91000">
                  <a:schemeClr val="bg1">
                    <a:alpha val="69000"/>
                  </a:schemeClr>
                </a:gs>
                <a:gs pos="62000">
                  <a:srgbClr val="6798FA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77E57E-3BAE-23F6-21F0-5025DFDBC5C5}"/>
                </a:ext>
              </a:extLst>
            </p:cNvPr>
            <p:cNvSpPr txBox="1"/>
            <p:nvPr/>
          </p:nvSpPr>
          <p:spPr>
            <a:xfrm>
              <a:off x="203199" y="245835"/>
              <a:ext cx="10903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>
                  <a:solidFill>
                    <a:schemeClr val="bg1"/>
                  </a:solidFill>
                </a:rPr>
                <a:t>1) Formal </a:t>
              </a:r>
              <a:r>
                <a:rPr lang="en-GB" sz="7200" dirty="0" err="1">
                  <a:solidFill>
                    <a:schemeClr val="bg1"/>
                  </a:solidFill>
                </a:rPr>
                <a:t>Bayesan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106817" y="234000"/>
            <a:ext cx="2160000" cy="2160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3474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2628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4320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Overweight Senior Man Smoking Cigarette Stock Photo - Download Image Now -  Smoking - Activity, Smoking Issues, Overweight - iStock">
            <a:extLst>
              <a:ext uri="{FF2B5EF4-FFF2-40B4-BE49-F238E27FC236}">
                <a16:creationId xmlns:a16="http://schemas.microsoft.com/office/drawing/2014/main" id="{FBE1733F-44CD-3F8C-F1DE-999B4D8F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985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66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590FB5-FECC-DA55-1F6C-2F9DA9D02CE5}"/>
              </a:ext>
            </a:extLst>
          </p:cNvPr>
          <p:cNvGrpSpPr/>
          <p:nvPr/>
        </p:nvGrpSpPr>
        <p:grpSpPr>
          <a:xfrm>
            <a:off x="0" y="351000"/>
            <a:ext cx="12192000" cy="5778000"/>
            <a:chOff x="0" y="234000"/>
            <a:chExt cx="12192000" cy="577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29B1EE-A8CB-3407-C8EF-B2BFCAD99F02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1000">
                  <a:srgbClr val="B0CAFC"/>
                </a:gs>
                <a:gs pos="91000">
                  <a:schemeClr val="bg1">
                    <a:alpha val="69000"/>
                  </a:schemeClr>
                </a:gs>
                <a:gs pos="62000">
                  <a:srgbClr val="6798FA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77E57E-3BAE-23F6-21F0-5025DFDBC5C5}"/>
                </a:ext>
              </a:extLst>
            </p:cNvPr>
            <p:cNvSpPr txBox="1"/>
            <p:nvPr/>
          </p:nvSpPr>
          <p:spPr>
            <a:xfrm>
              <a:off x="203199" y="245835"/>
              <a:ext cx="10903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>
                  <a:solidFill>
                    <a:schemeClr val="bg1"/>
                  </a:solidFill>
                </a:rPr>
                <a:t>1) Formal </a:t>
              </a:r>
              <a:r>
                <a:rPr lang="en-GB" sz="7200" dirty="0" err="1">
                  <a:solidFill>
                    <a:schemeClr val="bg1"/>
                  </a:solidFill>
                </a:rPr>
                <a:t>Bayesan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106817" y="234000"/>
            <a:ext cx="2160000" cy="2160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3474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2628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4320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Overweight Senior Man Smoking Cigarette Stock Photo - Download Image Now -  Smoking - Activity, Smoking Issues, Overweight - iStock">
            <a:extLst>
              <a:ext uri="{FF2B5EF4-FFF2-40B4-BE49-F238E27FC236}">
                <a16:creationId xmlns:a16="http://schemas.microsoft.com/office/drawing/2014/main" id="{FBE1733F-44CD-3F8C-F1DE-999B4D8F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785982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E86754-0220-6832-DD75-F80D774956AE}"/>
              </a:ext>
            </a:extLst>
          </p:cNvPr>
          <p:cNvSpPr txBox="1"/>
          <p:nvPr/>
        </p:nvSpPr>
        <p:spPr>
          <a:xfrm>
            <a:off x="6413501" y="2628000"/>
            <a:ext cx="353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chemeClr val="bg1"/>
                </a:solidFill>
              </a:rPr>
              <a:t>Pre-Test (PRIOR) </a:t>
            </a:r>
            <a:r>
              <a:rPr lang="en-GB" sz="3600" dirty="0">
                <a:solidFill>
                  <a:schemeClr val="bg1"/>
                </a:solidFill>
              </a:rPr>
              <a:t>probability</a:t>
            </a:r>
          </a:p>
          <a:p>
            <a:r>
              <a:rPr lang="en-GB" sz="3600" dirty="0">
                <a:solidFill>
                  <a:schemeClr val="bg1"/>
                </a:solidFill>
              </a:rPr>
              <a:t>of MI = 83%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91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590FB5-FECC-DA55-1F6C-2F9DA9D02CE5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29B1EE-A8CB-3407-C8EF-B2BFCAD99F02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1000">
                  <a:srgbClr val="B0CAFC"/>
                </a:gs>
                <a:gs pos="91000">
                  <a:schemeClr val="bg1">
                    <a:alpha val="69000"/>
                  </a:schemeClr>
                </a:gs>
                <a:gs pos="62000">
                  <a:srgbClr val="6798FA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77E57E-3BAE-23F6-21F0-5025DFDBC5C5}"/>
                </a:ext>
              </a:extLst>
            </p:cNvPr>
            <p:cNvSpPr txBox="1"/>
            <p:nvPr/>
          </p:nvSpPr>
          <p:spPr>
            <a:xfrm>
              <a:off x="203199" y="245835"/>
              <a:ext cx="10903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>
                  <a:solidFill>
                    <a:schemeClr val="bg1"/>
                  </a:solidFill>
                </a:rPr>
                <a:t>1) Formal </a:t>
              </a:r>
              <a:r>
                <a:rPr lang="en-GB" sz="7200" dirty="0" err="1">
                  <a:solidFill>
                    <a:schemeClr val="bg1"/>
                  </a:solidFill>
                </a:rPr>
                <a:t>Bayesan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106817" y="234000"/>
            <a:ext cx="2160000" cy="2160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3474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2628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4320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Overweight Senior Man Smoking Cigarette Stock Photo - Download Image Now -  Smoking - Activity, Smoking Issues, Overweight - iStock">
            <a:extLst>
              <a:ext uri="{FF2B5EF4-FFF2-40B4-BE49-F238E27FC236}">
                <a16:creationId xmlns:a16="http://schemas.microsoft.com/office/drawing/2014/main" id="{FBE1733F-44CD-3F8C-F1DE-999B4D8F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785982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E86754-0220-6832-DD75-F80D774956AE}"/>
              </a:ext>
            </a:extLst>
          </p:cNvPr>
          <p:cNvSpPr txBox="1"/>
          <p:nvPr/>
        </p:nvSpPr>
        <p:spPr>
          <a:xfrm>
            <a:off x="6408979" y="1928980"/>
            <a:ext cx="353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chemeClr val="bg1"/>
                </a:solidFill>
              </a:rPr>
              <a:t>Pre-Test</a:t>
            </a:r>
            <a:r>
              <a:rPr lang="en-GB" sz="3600" dirty="0">
                <a:solidFill>
                  <a:schemeClr val="bg1"/>
                </a:solidFill>
              </a:rPr>
              <a:t> probability</a:t>
            </a:r>
          </a:p>
          <a:p>
            <a:r>
              <a:rPr lang="en-GB" sz="3600" dirty="0">
                <a:solidFill>
                  <a:schemeClr val="bg1"/>
                </a:solidFill>
              </a:rPr>
              <a:t>of MI = 83%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b="1" u="sng" dirty="0">
                <a:solidFill>
                  <a:schemeClr val="bg1"/>
                </a:solidFill>
              </a:rPr>
              <a:t>Post-Test</a:t>
            </a:r>
            <a:r>
              <a:rPr lang="en-GB" sz="3600" dirty="0">
                <a:solidFill>
                  <a:schemeClr val="bg1"/>
                </a:solidFill>
              </a:rPr>
              <a:t> probability of MI-&gt; 98%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C5CEF0-C547-4A53-E70D-89BC65446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761" y="1575039"/>
            <a:ext cx="3677163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9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590FB5-FECC-DA55-1F6C-2F9DA9D02CE5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29B1EE-A8CB-3407-C8EF-B2BFCAD99F02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1000">
                  <a:srgbClr val="B0CAFC"/>
                </a:gs>
                <a:gs pos="91000">
                  <a:schemeClr val="bg1">
                    <a:alpha val="69000"/>
                  </a:schemeClr>
                </a:gs>
                <a:gs pos="62000">
                  <a:srgbClr val="6798FA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77E57E-3BAE-23F6-21F0-5025DFDBC5C5}"/>
                </a:ext>
              </a:extLst>
            </p:cNvPr>
            <p:cNvSpPr txBox="1"/>
            <p:nvPr/>
          </p:nvSpPr>
          <p:spPr>
            <a:xfrm>
              <a:off x="203199" y="245835"/>
              <a:ext cx="10903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>
                  <a:solidFill>
                    <a:schemeClr val="bg1"/>
                  </a:solidFill>
                </a:rPr>
                <a:t>1) Formal </a:t>
              </a:r>
              <a:r>
                <a:rPr lang="en-GB" sz="7200" dirty="0" err="1">
                  <a:solidFill>
                    <a:schemeClr val="bg1"/>
                  </a:solidFill>
                </a:rPr>
                <a:t>Bayesan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106817" y="234000"/>
            <a:ext cx="2160000" cy="2160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3474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2628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4320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567CC-8B7B-BB0C-0CBB-911BFE2FF7A7}"/>
              </a:ext>
            </a:extLst>
          </p:cNvPr>
          <p:cNvSpPr txBox="1"/>
          <p:nvPr/>
        </p:nvSpPr>
        <p:spPr>
          <a:xfrm>
            <a:off x="482600" y="1517842"/>
            <a:ext cx="93091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Therefore </a:t>
            </a:r>
            <a:r>
              <a:rPr lang="en-GB" sz="3200" dirty="0" err="1">
                <a:solidFill>
                  <a:schemeClr val="bg1"/>
                </a:solidFill>
              </a:rPr>
              <a:t>baysean</a:t>
            </a:r>
            <a:r>
              <a:rPr lang="en-GB" sz="3200" dirty="0">
                <a:solidFill>
                  <a:schemeClr val="bg1"/>
                </a:solidFill>
              </a:rPr>
              <a:t> theory considers things like: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Symptoms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Epidemiology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Sex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Country of residence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Ethnicity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Risk factors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etc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u="sng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34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590FB5-FECC-DA55-1F6C-2F9DA9D02CE5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29B1EE-A8CB-3407-C8EF-B2BFCAD99F02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1000">
                  <a:srgbClr val="B0CAFC"/>
                </a:gs>
                <a:gs pos="91000">
                  <a:schemeClr val="bg1">
                    <a:alpha val="69000"/>
                  </a:schemeClr>
                </a:gs>
                <a:gs pos="62000">
                  <a:srgbClr val="6798FA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77E57E-3BAE-23F6-21F0-5025DFDBC5C5}"/>
                </a:ext>
              </a:extLst>
            </p:cNvPr>
            <p:cNvSpPr txBox="1"/>
            <p:nvPr/>
          </p:nvSpPr>
          <p:spPr>
            <a:xfrm>
              <a:off x="203199" y="245835"/>
              <a:ext cx="10903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>
                  <a:solidFill>
                    <a:schemeClr val="bg1"/>
                  </a:solidFill>
                </a:rPr>
                <a:t>1) Formal </a:t>
              </a:r>
              <a:r>
                <a:rPr lang="en-GB" sz="7200" dirty="0" err="1">
                  <a:solidFill>
                    <a:schemeClr val="bg1"/>
                  </a:solidFill>
                </a:rPr>
                <a:t>Bayesan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106817" y="234000"/>
            <a:ext cx="2160000" cy="2160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3474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2628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4320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C4B9C-5FE8-43F8-25CF-90CAEDFBF325}"/>
              </a:ext>
            </a:extLst>
          </p:cNvPr>
          <p:cNvSpPr txBox="1"/>
          <p:nvPr/>
        </p:nvSpPr>
        <p:spPr>
          <a:xfrm>
            <a:off x="203199" y="2156670"/>
            <a:ext cx="10903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1) Informal </a:t>
            </a:r>
            <a:r>
              <a:rPr lang="en-GB" sz="7200" dirty="0" err="1">
                <a:solidFill>
                  <a:schemeClr val="bg1"/>
                </a:solidFill>
              </a:rPr>
              <a:t>Bayesan</a:t>
            </a:r>
            <a:endParaRPr lang="en-US" sz="72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874F3C-49F3-D069-C685-76B2FFF20DC9}"/>
              </a:ext>
            </a:extLst>
          </p:cNvPr>
          <p:cNvCxnSpPr/>
          <p:nvPr/>
        </p:nvCxnSpPr>
        <p:spPr>
          <a:xfrm>
            <a:off x="3966358" y="1446164"/>
            <a:ext cx="0" cy="79827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115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C8337D-5214-69DC-0FDE-8B847F8348F7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37FEB1-CCA6-39A7-FA45-F16C2ED80014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77000">
                  <a:srgbClr val="90CC53"/>
                </a:gs>
                <a:gs pos="62000">
                  <a:srgbClr val="90CC53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6FE0AE-2035-2B43-A7E3-7D50FC4C916A}"/>
                </a:ext>
              </a:extLst>
            </p:cNvPr>
            <p:cNvSpPr txBox="1"/>
            <p:nvPr/>
          </p:nvSpPr>
          <p:spPr>
            <a:xfrm>
              <a:off x="203200" y="245835"/>
              <a:ext cx="944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>
                  <a:solidFill>
                    <a:schemeClr val="bg1"/>
                  </a:solidFill>
                </a:rPr>
                <a:t>2) Exhaustive Strategies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3474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4320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106817" y="1080000"/>
            <a:ext cx="2160000" cy="216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F6E3FC-A4CD-2601-5F44-5303BFF5E3B8}"/>
              </a:ext>
            </a:extLst>
          </p:cNvPr>
          <p:cNvSpPr txBox="1"/>
          <p:nvPr/>
        </p:nvSpPr>
        <p:spPr>
          <a:xfrm>
            <a:off x="44450" y="1392569"/>
            <a:ext cx="4991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‘Surgical Sieve’</a:t>
            </a:r>
          </a:p>
          <a:p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V </a:t>
            </a:r>
            <a:r>
              <a:rPr lang="en-GB" sz="3200" dirty="0">
                <a:solidFill>
                  <a:schemeClr val="bg1"/>
                </a:solidFill>
              </a:rPr>
              <a:t>= Vascular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I </a:t>
            </a:r>
            <a:r>
              <a:rPr lang="en-GB" sz="3200" dirty="0">
                <a:solidFill>
                  <a:schemeClr val="bg1"/>
                </a:solidFill>
              </a:rPr>
              <a:t>= Inflammatory or Infective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T </a:t>
            </a:r>
            <a:r>
              <a:rPr lang="en-GB" sz="3200" dirty="0">
                <a:solidFill>
                  <a:schemeClr val="bg1"/>
                </a:solidFill>
              </a:rPr>
              <a:t>= Traumatic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A </a:t>
            </a:r>
            <a:r>
              <a:rPr lang="en-GB" sz="3200" dirty="0">
                <a:solidFill>
                  <a:schemeClr val="bg1"/>
                </a:solidFill>
              </a:rPr>
              <a:t>= Autoimmune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M</a:t>
            </a:r>
            <a:r>
              <a:rPr lang="en-GB" sz="3200" dirty="0">
                <a:solidFill>
                  <a:schemeClr val="bg1"/>
                </a:solidFill>
              </a:rPr>
              <a:t> = Metabolic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I </a:t>
            </a:r>
            <a:r>
              <a:rPr lang="en-GB" sz="3200" dirty="0">
                <a:solidFill>
                  <a:schemeClr val="bg1"/>
                </a:solidFill>
              </a:rPr>
              <a:t> = Iatrogenic or Idiopathic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N</a:t>
            </a:r>
            <a:r>
              <a:rPr lang="en-GB" sz="3200" dirty="0">
                <a:solidFill>
                  <a:schemeClr val="bg1"/>
                </a:solidFill>
              </a:rPr>
              <a:t> = Neoplastic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D01EA-7953-2005-E6F2-5A53C92B7332}"/>
              </a:ext>
            </a:extLst>
          </p:cNvPr>
          <p:cNvSpPr txBox="1"/>
          <p:nvPr/>
        </p:nvSpPr>
        <p:spPr>
          <a:xfrm>
            <a:off x="5080000" y="2377453"/>
            <a:ext cx="5316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GB" sz="3200" dirty="0">
                <a:solidFill>
                  <a:schemeClr val="bg1"/>
                </a:solidFill>
              </a:rPr>
              <a:t> = Congenital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GB" sz="3200" dirty="0">
                <a:solidFill>
                  <a:schemeClr val="bg1"/>
                </a:solidFill>
              </a:rPr>
              <a:t> = Drugs or Degenerative or Developmental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E</a:t>
            </a:r>
            <a:r>
              <a:rPr lang="en-GB" sz="3200" dirty="0">
                <a:solidFill>
                  <a:schemeClr val="bg1"/>
                </a:solidFill>
              </a:rPr>
              <a:t> = </a:t>
            </a:r>
            <a:r>
              <a:rPr lang="en-GB" sz="3100" dirty="0">
                <a:solidFill>
                  <a:schemeClr val="bg1"/>
                </a:solidFill>
              </a:rPr>
              <a:t>Endocrine or Environmental</a:t>
            </a:r>
            <a:endParaRPr lang="en-GB" sz="31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F</a:t>
            </a:r>
            <a:r>
              <a:rPr lang="en-GB" sz="3200" dirty="0">
                <a:solidFill>
                  <a:schemeClr val="bg1"/>
                </a:solidFill>
              </a:rPr>
              <a:t> = Functional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9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C9C00C-ED96-95D2-2351-2FC824F0D376}"/>
              </a:ext>
            </a:extLst>
          </p:cNvPr>
          <p:cNvGrpSpPr/>
          <p:nvPr/>
        </p:nvGrpSpPr>
        <p:grpSpPr>
          <a:xfrm>
            <a:off x="0" y="19515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18E57C7-DD87-C726-1FA8-BEC0FED685D8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90000">
                  <a:srgbClr val="FAD467"/>
                </a:gs>
                <a:gs pos="100000">
                  <a:schemeClr val="bg1">
                    <a:alpha val="69000"/>
                  </a:schemeClr>
                </a:gs>
                <a:gs pos="62000">
                  <a:srgbClr val="E9B40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624F35-6708-27CE-BAEB-E38981A430BB}"/>
                </a:ext>
              </a:extLst>
            </p:cNvPr>
            <p:cNvSpPr txBox="1"/>
            <p:nvPr/>
          </p:nvSpPr>
          <p:spPr>
            <a:xfrm>
              <a:off x="203200" y="245835"/>
              <a:ext cx="101600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300" dirty="0">
                  <a:solidFill>
                    <a:schemeClr val="bg1"/>
                  </a:solidFill>
                </a:rPr>
                <a:t>3) Heuristics (Rule of Thumb)</a:t>
              </a:r>
              <a:endParaRPr lang="en-US" sz="63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4320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154944" y="1926000"/>
            <a:ext cx="2160000" cy="21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21BDE-E936-BB89-499E-B681413CE28A}"/>
              </a:ext>
            </a:extLst>
          </p:cNvPr>
          <p:cNvSpPr txBox="1"/>
          <p:nvPr/>
        </p:nvSpPr>
        <p:spPr>
          <a:xfrm>
            <a:off x="3085102" y="2028616"/>
            <a:ext cx="69468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</a:rPr>
              <a:t>Example:</a:t>
            </a:r>
          </a:p>
          <a:p>
            <a:r>
              <a:rPr lang="en-US" sz="4400" dirty="0">
                <a:solidFill>
                  <a:schemeClr val="bg1"/>
                </a:solidFill>
              </a:rPr>
              <a:t>Painless obstructive jaundice is due to pancreatic cancer until proven otherwise.</a:t>
            </a:r>
          </a:p>
        </p:txBody>
      </p:sp>
      <p:pic>
        <p:nvPicPr>
          <p:cNvPr id="2060" name="Picture 12" descr="Thumbs Up PNGs for Free Download">
            <a:extLst>
              <a:ext uri="{FF2B5EF4-FFF2-40B4-BE49-F238E27FC236}">
                <a16:creationId xmlns:a16="http://schemas.microsoft.com/office/drawing/2014/main" id="{E4AE1340-374F-8979-495F-CCF7DF32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30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9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C9C00C-ED96-95D2-2351-2FC824F0D376}"/>
              </a:ext>
            </a:extLst>
          </p:cNvPr>
          <p:cNvGrpSpPr/>
          <p:nvPr/>
        </p:nvGrpSpPr>
        <p:grpSpPr>
          <a:xfrm>
            <a:off x="0" y="19515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18E57C7-DD87-C726-1FA8-BEC0FED685D8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90000">
                  <a:srgbClr val="FAD467"/>
                </a:gs>
                <a:gs pos="100000">
                  <a:schemeClr val="bg1">
                    <a:alpha val="69000"/>
                  </a:schemeClr>
                </a:gs>
                <a:gs pos="62000">
                  <a:srgbClr val="E9B40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624F35-6708-27CE-BAEB-E38981A430BB}"/>
                </a:ext>
              </a:extLst>
            </p:cNvPr>
            <p:cNvSpPr txBox="1"/>
            <p:nvPr/>
          </p:nvSpPr>
          <p:spPr>
            <a:xfrm>
              <a:off x="203200" y="245835"/>
              <a:ext cx="101600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300" dirty="0">
                  <a:solidFill>
                    <a:schemeClr val="bg1"/>
                  </a:solidFill>
                </a:rPr>
                <a:t>3) Heuristics (Rule of Thumb)</a:t>
              </a:r>
              <a:endParaRPr lang="en-US" sz="63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4320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154944" y="1926000"/>
            <a:ext cx="2160000" cy="21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21BDE-E936-BB89-499E-B681413CE28A}"/>
              </a:ext>
            </a:extLst>
          </p:cNvPr>
          <p:cNvSpPr txBox="1"/>
          <p:nvPr/>
        </p:nvSpPr>
        <p:spPr>
          <a:xfrm>
            <a:off x="3085102" y="2028616"/>
            <a:ext cx="69468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</a:rPr>
              <a:t>Example:</a:t>
            </a:r>
          </a:p>
          <a:p>
            <a:r>
              <a:rPr lang="en-US" sz="4400" dirty="0">
                <a:solidFill>
                  <a:schemeClr val="bg1"/>
                </a:solidFill>
              </a:rPr>
              <a:t>When a man comes to GU</a:t>
            </a:r>
          </a:p>
          <a:p>
            <a:r>
              <a:rPr lang="en-US" sz="4400" dirty="0">
                <a:solidFill>
                  <a:schemeClr val="bg1"/>
                </a:solidFill>
              </a:rPr>
              <a:t>clinic </a:t>
            </a:r>
            <a:r>
              <a:rPr lang="en-US" sz="4400">
                <a:solidFill>
                  <a:schemeClr val="bg1"/>
                </a:solidFill>
              </a:rPr>
              <a:t>with copious purulent </a:t>
            </a:r>
            <a:r>
              <a:rPr lang="en-US" sz="4400" dirty="0">
                <a:solidFill>
                  <a:schemeClr val="bg1"/>
                </a:solidFill>
              </a:rPr>
              <a:t>discharge, it’s gonorrhea until proven otherwise</a:t>
            </a:r>
          </a:p>
        </p:txBody>
      </p:sp>
      <p:pic>
        <p:nvPicPr>
          <p:cNvPr id="2060" name="Picture 12" descr="Thumbs Up PNGs for Free Download">
            <a:extLst>
              <a:ext uri="{FF2B5EF4-FFF2-40B4-BE49-F238E27FC236}">
                <a16:creationId xmlns:a16="http://schemas.microsoft.com/office/drawing/2014/main" id="{E4AE1340-374F-8979-495F-CCF7DF32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30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75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548D-B5EE-187A-01C1-8383B54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4AE5-FEA3-3E9C-13A8-EB937207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Re</a:t>
            </a:r>
            <a:r>
              <a:rPr lang="en-US" b="1" dirty="0"/>
              <a:t>view Key Clinical Reasoning concepts</a:t>
            </a:r>
          </a:p>
          <a:p>
            <a:r>
              <a:rPr lang="en-US" dirty="0"/>
              <a:t>Understand a few Theories of Clinical Reasoning</a:t>
            </a:r>
          </a:p>
          <a:p>
            <a:r>
              <a:rPr lang="en-US" dirty="0"/>
              <a:t>Understand how to improve one’s clinical reasoning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60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C9C00C-ED96-95D2-2351-2FC824F0D376}"/>
              </a:ext>
            </a:extLst>
          </p:cNvPr>
          <p:cNvGrpSpPr/>
          <p:nvPr/>
        </p:nvGrpSpPr>
        <p:grpSpPr>
          <a:xfrm>
            <a:off x="0" y="19515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18E57C7-DD87-C726-1FA8-BEC0FED685D8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90000">
                  <a:srgbClr val="FAD467"/>
                </a:gs>
                <a:gs pos="100000">
                  <a:schemeClr val="bg1">
                    <a:alpha val="69000"/>
                  </a:schemeClr>
                </a:gs>
                <a:gs pos="62000">
                  <a:srgbClr val="E9B40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624F35-6708-27CE-BAEB-E38981A430BB}"/>
                </a:ext>
              </a:extLst>
            </p:cNvPr>
            <p:cNvSpPr txBox="1"/>
            <p:nvPr/>
          </p:nvSpPr>
          <p:spPr>
            <a:xfrm>
              <a:off x="203200" y="245835"/>
              <a:ext cx="101600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300" dirty="0">
                  <a:solidFill>
                    <a:schemeClr val="bg1"/>
                  </a:solidFill>
                </a:rPr>
                <a:t>3) Heuristics (Rule of Thumb)</a:t>
              </a:r>
              <a:endParaRPr lang="en-US" sz="63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4320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154944" y="1926000"/>
            <a:ext cx="2160000" cy="21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2060" name="Picture 12" descr="Thumbs Up PNGs for Free Download">
            <a:extLst>
              <a:ext uri="{FF2B5EF4-FFF2-40B4-BE49-F238E27FC236}">
                <a16:creationId xmlns:a16="http://schemas.microsoft.com/office/drawing/2014/main" id="{E4AE1340-374F-8979-495F-CCF7DF32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30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DC3660-2ACA-4261-7E7D-05B725D531F1}"/>
              </a:ext>
            </a:extLst>
          </p:cNvPr>
          <p:cNvSpPr txBox="1"/>
          <p:nvPr/>
        </p:nvSpPr>
        <p:spPr>
          <a:xfrm>
            <a:off x="2930236" y="1536174"/>
            <a:ext cx="78050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Heuristics reduce the burden of cognitive stress associated with analytical thinking and ensure that decisions are guided efficiently and economically.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However, they ignore part of the available information, basing decisions on only a few relevant predictors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0" i="0" dirty="0">
                <a:solidFill>
                  <a:schemeClr val="bg1"/>
                </a:solidFill>
                <a:effectLst/>
                <a:latin typeface="Google Sans"/>
              </a:rPr>
              <a:t>Here the processing of information may be under the influence of time pressure, workload or personal views on the matter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84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C9C00C-ED96-95D2-2351-2FC824F0D376}"/>
              </a:ext>
            </a:extLst>
          </p:cNvPr>
          <p:cNvGrpSpPr/>
          <p:nvPr/>
        </p:nvGrpSpPr>
        <p:grpSpPr>
          <a:xfrm>
            <a:off x="0" y="19515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18E57C7-DD87-C726-1FA8-BEC0FED685D8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90000">
                  <a:srgbClr val="FAD467"/>
                </a:gs>
                <a:gs pos="100000">
                  <a:schemeClr val="bg1">
                    <a:alpha val="69000"/>
                  </a:schemeClr>
                </a:gs>
                <a:gs pos="62000">
                  <a:srgbClr val="E9B40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624F35-6708-27CE-BAEB-E38981A430BB}"/>
                </a:ext>
              </a:extLst>
            </p:cNvPr>
            <p:cNvSpPr txBox="1"/>
            <p:nvPr/>
          </p:nvSpPr>
          <p:spPr>
            <a:xfrm>
              <a:off x="203200" y="245835"/>
              <a:ext cx="101600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300" dirty="0">
                  <a:solidFill>
                    <a:schemeClr val="bg1"/>
                  </a:solidFill>
                </a:rPr>
                <a:t>3) Heuristics (Rule of Thumb)</a:t>
              </a:r>
              <a:endParaRPr lang="en-US" sz="63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4320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154944" y="1926000"/>
            <a:ext cx="2160000" cy="21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2060" name="Picture 12" descr="Thumbs Up PNGs for Free Download">
            <a:extLst>
              <a:ext uri="{FF2B5EF4-FFF2-40B4-BE49-F238E27FC236}">
                <a16:creationId xmlns:a16="http://schemas.microsoft.com/office/drawing/2014/main" id="{E4AE1340-374F-8979-495F-CCF7DF32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30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DC3660-2ACA-4261-7E7D-05B725D531F1}"/>
              </a:ext>
            </a:extLst>
          </p:cNvPr>
          <p:cNvSpPr txBox="1"/>
          <p:nvPr/>
        </p:nvSpPr>
        <p:spPr>
          <a:xfrm>
            <a:off x="2930236" y="1536174"/>
            <a:ext cx="78050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 case in point: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 consultant who was sued over missing a diagnosis of PE may adopt the following rule of thumb: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4000" dirty="0">
                <a:solidFill>
                  <a:schemeClr val="bg1"/>
                </a:solidFill>
              </a:rPr>
              <a:t>All patients presenting with chest pain and shortness of breath have a pulmonary embolism until proven otherwise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3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C328E3-4CD7-3EC6-1AE2-2054626A4B51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24FDBD-663D-6C22-A967-9D4E63EABE53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2000">
                  <a:srgbClr val="FA9837"/>
                </a:gs>
                <a:gs pos="91000">
                  <a:schemeClr val="bg1">
                    <a:alpha val="69000"/>
                  </a:schemeClr>
                </a:gs>
                <a:gs pos="62000">
                  <a:srgbClr val="FA9837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1D4E80-3A8E-6771-4271-C6BF058DC7A0}"/>
                </a:ext>
              </a:extLst>
            </p:cNvPr>
            <p:cNvSpPr txBox="1"/>
            <p:nvPr/>
          </p:nvSpPr>
          <p:spPr>
            <a:xfrm>
              <a:off x="203200" y="245835"/>
              <a:ext cx="9448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solidFill>
                    <a:schemeClr val="bg1"/>
                  </a:solidFill>
                </a:rPr>
                <a:t>4) Pattern Recognition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1926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111500" y="2772000"/>
            <a:ext cx="2160000" cy="2160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6D35BA-61BD-068B-2510-1CCB1DB15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680" y="2452500"/>
            <a:ext cx="6201640" cy="32294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7714F5-A270-0B24-C32B-F544AE298B22}"/>
              </a:ext>
            </a:extLst>
          </p:cNvPr>
          <p:cNvSpPr txBox="1"/>
          <p:nvPr/>
        </p:nvSpPr>
        <p:spPr>
          <a:xfrm>
            <a:off x="1244600" y="18405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QUICK! W</a:t>
            </a:r>
            <a:r>
              <a:rPr lang="en-US" sz="4400" dirty="0">
                <a:solidFill>
                  <a:schemeClr val="bg1"/>
                </a:solidFill>
              </a:rPr>
              <a:t>HAT IS THE DIAGNOSIS??</a:t>
            </a:r>
          </a:p>
        </p:txBody>
      </p:sp>
    </p:spTree>
    <p:extLst>
      <p:ext uri="{BB962C8B-B14F-4D97-AF65-F5344CB8AC3E}">
        <p14:creationId xmlns:p14="http://schemas.microsoft.com/office/powerpoint/2010/main" val="1200658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C328E3-4CD7-3EC6-1AE2-2054626A4B51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24FDBD-663D-6C22-A967-9D4E63EABE53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2000">
                  <a:srgbClr val="FA9837"/>
                </a:gs>
                <a:gs pos="91000">
                  <a:schemeClr val="bg1">
                    <a:alpha val="69000"/>
                  </a:schemeClr>
                </a:gs>
                <a:gs pos="62000">
                  <a:srgbClr val="FA9837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1D4E80-3A8E-6771-4271-C6BF058DC7A0}"/>
                </a:ext>
              </a:extLst>
            </p:cNvPr>
            <p:cNvSpPr txBox="1"/>
            <p:nvPr/>
          </p:nvSpPr>
          <p:spPr>
            <a:xfrm>
              <a:off x="203200" y="245835"/>
              <a:ext cx="9448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solidFill>
                    <a:schemeClr val="bg1"/>
                  </a:solidFill>
                </a:rPr>
                <a:t>4) Pattern Recognition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1926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111500" y="2772000"/>
            <a:ext cx="2160000" cy="2160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91EEF-843A-AB94-4194-851F32B13AB8}"/>
              </a:ext>
            </a:extLst>
          </p:cNvPr>
          <p:cNvSpPr txBox="1"/>
          <p:nvPr/>
        </p:nvSpPr>
        <p:spPr>
          <a:xfrm>
            <a:off x="469900" y="1768559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What is the problem with this?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26FB5-B291-8719-F5AA-3B1B5AAFA63F}"/>
              </a:ext>
            </a:extLst>
          </p:cNvPr>
          <p:cNvSpPr txBox="1"/>
          <p:nvPr/>
        </p:nvSpPr>
        <p:spPr>
          <a:xfrm>
            <a:off x="438150" y="2568007"/>
            <a:ext cx="944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You need to have seen a </a:t>
            </a:r>
            <a:r>
              <a:rPr lang="en-GB" sz="4400" b="1" u="sng" dirty="0">
                <a:solidFill>
                  <a:schemeClr val="bg1"/>
                </a:solidFill>
              </a:rPr>
              <a:t>LARGE</a:t>
            </a:r>
            <a:r>
              <a:rPr lang="en-GB" sz="4400" dirty="0">
                <a:solidFill>
                  <a:schemeClr val="bg1"/>
                </a:solidFill>
              </a:rPr>
              <a:t> number of typical and non-typical cases..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.. And a </a:t>
            </a:r>
            <a:r>
              <a:rPr lang="en-US" sz="4400" b="1" u="sng" dirty="0">
                <a:solidFill>
                  <a:schemeClr val="bg1"/>
                </a:solidFill>
              </a:rPr>
              <a:t>LARGE</a:t>
            </a:r>
            <a:r>
              <a:rPr lang="en-US" sz="4400" dirty="0">
                <a:solidFill>
                  <a:schemeClr val="bg1"/>
                </a:solidFill>
              </a:rPr>
              <a:t> number of typical and non-typical non-cases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57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C328E3-4CD7-3EC6-1AE2-2054626A4B51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24FDBD-663D-6C22-A967-9D4E63EABE53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2000">
                  <a:srgbClr val="FA9837"/>
                </a:gs>
                <a:gs pos="91000">
                  <a:schemeClr val="bg1">
                    <a:alpha val="69000"/>
                  </a:schemeClr>
                </a:gs>
                <a:gs pos="62000">
                  <a:srgbClr val="FA9837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1D4E80-3A8E-6771-4271-C6BF058DC7A0}"/>
                </a:ext>
              </a:extLst>
            </p:cNvPr>
            <p:cNvSpPr txBox="1"/>
            <p:nvPr/>
          </p:nvSpPr>
          <p:spPr>
            <a:xfrm>
              <a:off x="203200" y="245835"/>
              <a:ext cx="9448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solidFill>
                    <a:schemeClr val="bg1"/>
                  </a:solidFill>
                </a:rPr>
                <a:t>4) Pattern Recognition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1926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111500" y="2772000"/>
            <a:ext cx="2160000" cy="2160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C80C10-2E80-0817-46F9-361FF571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003375"/>
            <a:ext cx="9561351" cy="9267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3025CB-B387-6ED9-A613-97291C129D97}"/>
              </a:ext>
            </a:extLst>
          </p:cNvPr>
          <p:cNvSpPr txBox="1"/>
          <p:nvPr/>
        </p:nvSpPr>
        <p:spPr>
          <a:xfrm>
            <a:off x="469900" y="1768559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Which one is a chair, bench or stool?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57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C328E3-4CD7-3EC6-1AE2-2054626A4B51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24FDBD-663D-6C22-A967-9D4E63EABE53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2000">
                  <a:srgbClr val="FA9837"/>
                </a:gs>
                <a:gs pos="91000">
                  <a:schemeClr val="bg1">
                    <a:alpha val="69000"/>
                  </a:schemeClr>
                </a:gs>
                <a:gs pos="62000">
                  <a:srgbClr val="FA9837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1D4E80-3A8E-6771-4271-C6BF058DC7A0}"/>
                </a:ext>
              </a:extLst>
            </p:cNvPr>
            <p:cNvSpPr txBox="1"/>
            <p:nvPr/>
          </p:nvSpPr>
          <p:spPr>
            <a:xfrm>
              <a:off x="203200" y="245835"/>
              <a:ext cx="9448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solidFill>
                    <a:schemeClr val="bg1"/>
                  </a:solidFill>
                </a:rPr>
                <a:t>4) Pattern Recognition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1926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111500" y="2772000"/>
            <a:ext cx="2160000" cy="2160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466F2-430E-9DBC-9FD6-1C5D757F9E7C}"/>
              </a:ext>
            </a:extLst>
          </p:cNvPr>
          <p:cNvSpPr txBox="1"/>
          <p:nvPr/>
        </p:nvSpPr>
        <p:spPr>
          <a:xfrm>
            <a:off x="469900" y="1768559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What is the problem with this?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8B54B-6AD4-95D7-7052-C5F48C9AD34B}"/>
              </a:ext>
            </a:extLst>
          </p:cNvPr>
          <p:cNvSpPr txBox="1"/>
          <p:nvPr/>
        </p:nvSpPr>
        <p:spPr>
          <a:xfrm>
            <a:off x="736600" y="2659559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You risk premature closure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0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C328E3-4CD7-3EC6-1AE2-2054626A4B51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24FDBD-663D-6C22-A967-9D4E63EABE53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2000">
                  <a:srgbClr val="FA9837"/>
                </a:gs>
                <a:gs pos="91000">
                  <a:schemeClr val="bg1">
                    <a:alpha val="69000"/>
                  </a:schemeClr>
                </a:gs>
                <a:gs pos="62000">
                  <a:srgbClr val="FA9837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1D4E80-3A8E-6771-4271-C6BF058DC7A0}"/>
                </a:ext>
              </a:extLst>
            </p:cNvPr>
            <p:cNvSpPr txBox="1"/>
            <p:nvPr/>
          </p:nvSpPr>
          <p:spPr>
            <a:xfrm>
              <a:off x="203200" y="245835"/>
              <a:ext cx="9448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solidFill>
                    <a:schemeClr val="bg1"/>
                  </a:solidFill>
                </a:rPr>
                <a:t>4) Pattern Recognition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1926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111500" y="2772000"/>
            <a:ext cx="2160000" cy="2160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466F2-430E-9DBC-9FD6-1C5D757F9E7C}"/>
              </a:ext>
            </a:extLst>
          </p:cNvPr>
          <p:cNvSpPr txBox="1"/>
          <p:nvPr/>
        </p:nvSpPr>
        <p:spPr>
          <a:xfrm>
            <a:off x="469900" y="1768559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Is the clipart koala sitting</a:t>
            </a:r>
          </a:p>
          <a:p>
            <a:r>
              <a:rPr lang="en-GB" sz="4400" dirty="0">
                <a:solidFill>
                  <a:schemeClr val="bg1"/>
                </a:solidFill>
              </a:rPr>
              <a:t>on the chair?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299817-47CE-27B0-FE5F-2CB14D52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907" y="1386000"/>
            <a:ext cx="3036393" cy="40183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B33C47-E078-59D6-EA69-8F6974FD80B5}"/>
              </a:ext>
            </a:extLst>
          </p:cNvPr>
          <p:cNvSpPr txBox="1"/>
          <p:nvPr/>
        </p:nvSpPr>
        <p:spPr>
          <a:xfrm>
            <a:off x="647700" y="3285378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Clearly it is..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95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C328E3-4CD7-3EC6-1AE2-2054626A4B51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24FDBD-663D-6C22-A967-9D4E63EABE53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2000">
                  <a:srgbClr val="FA9837"/>
                </a:gs>
                <a:gs pos="91000">
                  <a:schemeClr val="bg1">
                    <a:alpha val="69000"/>
                  </a:schemeClr>
                </a:gs>
                <a:gs pos="62000">
                  <a:srgbClr val="FA9837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1D4E80-3A8E-6771-4271-C6BF058DC7A0}"/>
                </a:ext>
              </a:extLst>
            </p:cNvPr>
            <p:cNvSpPr txBox="1"/>
            <p:nvPr/>
          </p:nvSpPr>
          <p:spPr>
            <a:xfrm>
              <a:off x="203200" y="245835"/>
              <a:ext cx="9448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solidFill>
                    <a:schemeClr val="bg1"/>
                  </a:solidFill>
                </a:rPr>
                <a:t>4) Pattern Recognition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1926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111500" y="2772000"/>
            <a:ext cx="2160000" cy="2160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466F2-430E-9DBC-9FD6-1C5D757F9E7C}"/>
              </a:ext>
            </a:extLst>
          </p:cNvPr>
          <p:cNvSpPr txBox="1"/>
          <p:nvPr/>
        </p:nvSpPr>
        <p:spPr>
          <a:xfrm>
            <a:off x="0" y="1814725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Is the woman sitting</a:t>
            </a:r>
          </a:p>
          <a:p>
            <a:r>
              <a:rPr lang="en-GB" sz="4400" dirty="0">
                <a:solidFill>
                  <a:schemeClr val="bg1"/>
                </a:solidFill>
              </a:rPr>
              <a:t>on the chair?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3E2B10-49C0-0569-1FE2-75A54AE3D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285" y="1692000"/>
            <a:ext cx="2967377" cy="4007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ABA6D-11A9-9697-6734-DFE1D2DF3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869" y="1692000"/>
            <a:ext cx="2881699" cy="39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9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C328E3-4CD7-3EC6-1AE2-2054626A4B51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24FDBD-663D-6C22-A967-9D4E63EABE53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2000">
                  <a:srgbClr val="FA9837"/>
                </a:gs>
                <a:gs pos="91000">
                  <a:schemeClr val="bg1">
                    <a:alpha val="69000"/>
                  </a:schemeClr>
                </a:gs>
                <a:gs pos="62000">
                  <a:srgbClr val="FA9837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1D4E80-3A8E-6771-4271-C6BF058DC7A0}"/>
                </a:ext>
              </a:extLst>
            </p:cNvPr>
            <p:cNvSpPr txBox="1"/>
            <p:nvPr/>
          </p:nvSpPr>
          <p:spPr>
            <a:xfrm>
              <a:off x="203200" y="245835"/>
              <a:ext cx="9448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solidFill>
                    <a:schemeClr val="bg1"/>
                  </a:solidFill>
                </a:rPr>
                <a:t>4) Pattern Recognition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1926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5166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111500" y="2772000"/>
            <a:ext cx="2160000" cy="2160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466F2-430E-9DBC-9FD6-1C5D757F9E7C}"/>
              </a:ext>
            </a:extLst>
          </p:cNvPr>
          <p:cNvSpPr txBox="1"/>
          <p:nvPr/>
        </p:nvSpPr>
        <p:spPr>
          <a:xfrm>
            <a:off x="203200" y="1926000"/>
            <a:ext cx="40548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..When something doesn’t fit..</a:t>
            </a:r>
          </a:p>
          <a:p>
            <a:r>
              <a:rPr lang="en-GB" sz="4000" dirty="0">
                <a:solidFill>
                  <a:schemeClr val="bg1"/>
                </a:solidFill>
              </a:rPr>
              <a:t>you need to look at it from a different angle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3E2B10-49C0-0569-1FE2-75A54AE3D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285" y="1692000"/>
            <a:ext cx="2967377" cy="4007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ABA6D-11A9-9697-6734-DFE1D2DF3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869" y="1692000"/>
            <a:ext cx="2881699" cy="39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60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A82570-D7FE-3EFD-77B0-E20FDB218746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238BE2-11B5-68DA-8F0D-DA458FB24AED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3000">
                  <a:srgbClr val="FA0767"/>
                </a:gs>
                <a:gs pos="91000">
                  <a:schemeClr val="bg1">
                    <a:alpha val="69000"/>
                  </a:schemeClr>
                </a:gs>
                <a:gs pos="62000">
                  <a:srgbClr val="FA0767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8F58CB-B270-6B8E-3353-BEC434AEAC3C}"/>
                </a:ext>
              </a:extLst>
            </p:cNvPr>
            <p:cNvSpPr txBox="1"/>
            <p:nvPr/>
          </p:nvSpPr>
          <p:spPr>
            <a:xfrm>
              <a:off x="203200" y="245835"/>
              <a:ext cx="9448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solidFill>
                    <a:schemeClr val="bg1"/>
                  </a:solidFill>
                </a:rPr>
                <a:t>5) Algorithms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1926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2772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580000" y="6012000"/>
            <a:ext cx="612000" cy="612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112000" y="3618000"/>
            <a:ext cx="2160000" cy="216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5A1C06A-3E9A-3BC0-3368-C11AFD31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35" y="1386000"/>
            <a:ext cx="5187991" cy="44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5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548D-B5EE-187A-01C1-8383B54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4AE5-FEA3-3E9C-13A8-EB937207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Clinical reasoning is the collection of cognitive processes by which a clinician</a:t>
            </a:r>
          </a:p>
          <a:p>
            <a:pPr>
              <a:buFontTx/>
              <a:buChar char="-"/>
            </a:pPr>
            <a:r>
              <a:rPr lang="en-US" dirty="0"/>
              <a:t>hypothesizes the possible diagnoses an individual patient may have</a:t>
            </a:r>
          </a:p>
          <a:p>
            <a:pPr>
              <a:buFontTx/>
              <a:buChar char="-"/>
            </a:pPr>
            <a:r>
              <a:rPr lang="en-US" dirty="0"/>
              <a:t> selects appropriate tests to confirm or refute the hypothesis</a:t>
            </a:r>
          </a:p>
          <a:p>
            <a:pPr>
              <a:buFontTx/>
              <a:buChar char="-"/>
            </a:pPr>
            <a:r>
              <a:rPr lang="en-US" dirty="0"/>
              <a:t>and develops treatment strategies for the diagnosis under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298399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3F4238-36C7-5A01-741F-C19384AB6F82}"/>
              </a:ext>
            </a:extLst>
          </p:cNvPr>
          <p:cNvGrpSpPr/>
          <p:nvPr/>
        </p:nvGrpSpPr>
        <p:grpSpPr>
          <a:xfrm>
            <a:off x="0" y="234000"/>
            <a:ext cx="12192000" cy="5778000"/>
            <a:chOff x="0" y="234000"/>
            <a:chExt cx="12192000" cy="577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23883F9-58C9-8A03-01DD-F9293ED4F6A5}"/>
                </a:ext>
              </a:extLst>
            </p:cNvPr>
            <p:cNvSpPr/>
            <p:nvPr/>
          </p:nvSpPr>
          <p:spPr>
            <a:xfrm>
              <a:off x="0" y="234000"/>
              <a:ext cx="12192000" cy="5778000"/>
            </a:xfrm>
            <a:prstGeom prst="rect">
              <a:avLst/>
            </a:prstGeom>
            <a:gradFill>
              <a:gsLst>
                <a:gs pos="83000">
                  <a:srgbClr val="F07FE4"/>
                </a:gs>
                <a:gs pos="91000">
                  <a:schemeClr val="bg1">
                    <a:alpha val="69000"/>
                  </a:schemeClr>
                </a:gs>
                <a:gs pos="62000">
                  <a:srgbClr val="F07FE4"/>
                </a:gs>
                <a:gs pos="9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CF89B8-CC77-7ACE-D800-1634EC99269B}"/>
                </a:ext>
              </a:extLst>
            </p:cNvPr>
            <p:cNvSpPr txBox="1"/>
            <p:nvPr/>
          </p:nvSpPr>
          <p:spPr>
            <a:xfrm>
              <a:off x="0" y="540000"/>
              <a:ext cx="1066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bg1"/>
                  </a:solidFill>
                </a:rPr>
                <a:t>6) Hypothetico-Deductive reasoning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1580000" y="234000"/>
            <a:ext cx="612000" cy="612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11580000" y="1926000"/>
            <a:ext cx="612000" cy="61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11580000" y="1080000"/>
            <a:ext cx="612000" cy="61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11580000" y="2772000"/>
            <a:ext cx="612000" cy="612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11580000" y="3618000"/>
            <a:ext cx="612000" cy="612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1124200" y="4464000"/>
            <a:ext cx="2160000" cy="2160000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22B57-66B2-D1E4-C0E3-7BD29DF5CE56}"/>
              </a:ext>
            </a:extLst>
          </p:cNvPr>
          <p:cNvSpPr txBox="1"/>
          <p:nvPr/>
        </p:nvSpPr>
        <p:spPr>
          <a:xfrm>
            <a:off x="0" y="1814725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You form a hypothesis..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88CBE-9991-7FCB-BAFF-EF57CDFEE49B}"/>
              </a:ext>
            </a:extLst>
          </p:cNvPr>
          <p:cNvSpPr txBox="1"/>
          <p:nvPr/>
        </p:nvSpPr>
        <p:spPr>
          <a:xfrm>
            <a:off x="876300" y="2659559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..and then try to disprove your hypothesis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06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6E705B4-A66C-1321-9F15-668C27B0F101}"/>
              </a:ext>
            </a:extLst>
          </p:cNvPr>
          <p:cNvSpPr/>
          <p:nvPr/>
        </p:nvSpPr>
        <p:spPr>
          <a:xfrm>
            <a:off x="176893" y="2301205"/>
            <a:ext cx="1838325" cy="17907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6F80-E49E-2AB0-257A-948E1656B912}"/>
              </a:ext>
            </a:extLst>
          </p:cNvPr>
          <p:cNvSpPr/>
          <p:nvPr/>
        </p:nvSpPr>
        <p:spPr>
          <a:xfrm>
            <a:off x="4207329" y="2301205"/>
            <a:ext cx="1838325" cy="1790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45F1A-7597-F345-B5E9-F904BD7C9139}"/>
              </a:ext>
            </a:extLst>
          </p:cNvPr>
          <p:cNvSpPr/>
          <p:nvPr/>
        </p:nvSpPr>
        <p:spPr>
          <a:xfrm>
            <a:off x="2192111" y="2301205"/>
            <a:ext cx="1838325" cy="17907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5D134-7800-E670-518F-E8D1D1F9B765}"/>
              </a:ext>
            </a:extLst>
          </p:cNvPr>
          <p:cNvSpPr/>
          <p:nvPr/>
        </p:nvSpPr>
        <p:spPr>
          <a:xfrm>
            <a:off x="6222547" y="2301205"/>
            <a:ext cx="1838325" cy="17907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095353-65A6-0B05-7982-2B776B01ECC5}"/>
              </a:ext>
            </a:extLst>
          </p:cNvPr>
          <p:cNvSpPr/>
          <p:nvPr/>
        </p:nvSpPr>
        <p:spPr>
          <a:xfrm>
            <a:off x="10214884" y="2301205"/>
            <a:ext cx="1800226" cy="1790701"/>
          </a:xfrm>
          <a:prstGeom prst="ellipse">
            <a:avLst/>
          </a:prstGeom>
          <a:solidFill>
            <a:srgbClr val="F67E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5A94CE-BA81-AAE9-9D2A-EA5DFD77CC2F}"/>
              </a:ext>
            </a:extLst>
          </p:cNvPr>
          <p:cNvSpPr/>
          <p:nvPr/>
        </p:nvSpPr>
        <p:spPr>
          <a:xfrm>
            <a:off x="8237765" y="2301205"/>
            <a:ext cx="1800226" cy="1790701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B140E-493C-7F17-C888-22CB5F47657F}"/>
              </a:ext>
            </a:extLst>
          </p:cNvPr>
          <p:cNvSpPr txBox="1"/>
          <p:nvPr/>
        </p:nvSpPr>
        <p:spPr>
          <a:xfrm>
            <a:off x="2334349" y="0"/>
            <a:ext cx="680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How does it all come together?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62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831A7-D7CC-4A2A-3ED0-F8BEB6DA469A}"/>
              </a:ext>
            </a:extLst>
          </p:cNvPr>
          <p:cNvSpPr txBox="1"/>
          <p:nvPr/>
        </p:nvSpPr>
        <p:spPr>
          <a:xfrm>
            <a:off x="2334349" y="0"/>
            <a:ext cx="680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How does it all come together?</a:t>
            </a:r>
            <a:endParaRPr lang="en-US" sz="4000" b="1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89CAC97-0696-619D-027A-840E018E1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378925"/>
              </p:ext>
            </p:extLst>
          </p:nvPr>
        </p:nvGraphicFramePr>
        <p:xfrm>
          <a:off x="2193245" y="994833"/>
          <a:ext cx="7805509" cy="486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431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548D-B5EE-187A-01C1-8383B54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4AE5-FEA3-3E9C-13A8-EB937207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</a:t>
            </a:r>
            <a:r>
              <a:rPr lang="en-US" dirty="0"/>
              <a:t>view Key Clinical Reasoning concepts</a:t>
            </a:r>
          </a:p>
          <a:p>
            <a:r>
              <a:rPr lang="en-US" dirty="0"/>
              <a:t>Understand a few Theories of Clinical Reasoning</a:t>
            </a:r>
          </a:p>
          <a:p>
            <a:r>
              <a:rPr lang="en-US" dirty="0"/>
              <a:t>Understand how to improve one’s clinical reasoning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78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548D-B5EE-187A-01C1-8383B54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4AE5-FEA3-3E9C-13A8-EB937207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</a:t>
            </a:r>
            <a:r>
              <a:rPr lang="en-US" dirty="0"/>
              <a:t>view Key Clinical Reasoning concepts</a:t>
            </a:r>
          </a:p>
          <a:p>
            <a:r>
              <a:rPr lang="en-US" dirty="0"/>
              <a:t>Understand a few Theories of Clinical Reasoning</a:t>
            </a:r>
          </a:p>
          <a:p>
            <a:r>
              <a:rPr lang="en-US" b="1" dirty="0"/>
              <a:t>Understand how to improve one’s clinical reasoning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427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F39C-6427-BC87-95FD-325BF634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I improve my clinical reasoning?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B3ED-B981-495F-4883-278BE8330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Attention to learning clinical reasoning – Don’t read medical file first!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96442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F39C-6427-BC87-95FD-325BF634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I improve my clinical reasoning?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B3ED-B981-495F-4883-278BE8330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You need to see a great deal of cases and non-cases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24846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F39C-6427-BC87-95FD-325BF634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I improve my clinical reasoning?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B3ED-B981-495F-4883-278BE8330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Get into the habit of repeatedly questioning your working diagnosis when new information comes to light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4566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F39C-6427-BC87-95FD-325BF634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I improve my clinical reasoning?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B3ED-B981-495F-4883-278BE8330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Know your basic sciences and clinical sciences of health and disease. You will need them as a novice, and as an expert, when you need them, you will really need them.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62847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F39C-6427-BC87-95FD-325BF634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I improve my clinical reasoning?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B3ED-B981-495F-4883-278BE8330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Read online material about the topic of clinical reasoning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898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548D-B5EE-187A-01C1-8383B54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4AE5-FEA3-3E9C-13A8-EB937207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presentation we will be using the terms CLINICAL REASONING and DIAGNOSTIC REASONING as the same term.</a:t>
            </a:r>
          </a:p>
        </p:txBody>
      </p:sp>
    </p:spTree>
    <p:extLst>
      <p:ext uri="{BB962C8B-B14F-4D97-AF65-F5344CB8AC3E}">
        <p14:creationId xmlns:p14="http://schemas.microsoft.com/office/powerpoint/2010/main" val="3893386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F39C-6427-BC87-95FD-325BF634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I improve my clinical reasoning?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B3ED-B981-495F-4883-278BE8330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Recognising the flawed nature of your thinking is a bold first step to challenging it!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21508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B3ED-B981-495F-4883-278BE833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992" y="2719449"/>
            <a:ext cx="7066808" cy="3457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466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548D-B5EE-187A-01C1-8383B54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4AE5-FEA3-3E9C-13A8-EB937207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reasoning is often NOT PRECISE.</a:t>
            </a:r>
          </a:p>
          <a:p>
            <a:r>
              <a:rPr lang="en-US" dirty="0"/>
              <a:t>Situations often don’t have ONE single right answer</a:t>
            </a:r>
          </a:p>
          <a:p>
            <a:r>
              <a:rPr lang="en-US" dirty="0"/>
              <a:t>OUTSTANDING clinicians working with the same information can reach different conclusion</a:t>
            </a:r>
          </a:p>
          <a:p>
            <a:r>
              <a:rPr lang="en-US" dirty="0"/>
              <a:t>Also when using ‘perfect’ reasoning, clinicians can still make misdiagnoses. This is because clinical reasoning is PROBABLISTIC </a:t>
            </a:r>
          </a:p>
        </p:txBody>
      </p:sp>
    </p:spTree>
    <p:extLst>
      <p:ext uri="{BB962C8B-B14F-4D97-AF65-F5344CB8AC3E}">
        <p14:creationId xmlns:p14="http://schemas.microsoft.com/office/powerpoint/2010/main" val="12401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B6C9-1020-CED6-0477-62EE7650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stages involved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CED2255-72FD-0D6E-6AE6-30E647161A22}"/>
              </a:ext>
            </a:extLst>
          </p:cNvPr>
          <p:cNvSpPr/>
          <p:nvPr/>
        </p:nvSpPr>
        <p:spPr>
          <a:xfrm>
            <a:off x="847442" y="1780151"/>
            <a:ext cx="2762398" cy="1657439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1) Processing (Problem List)</a:t>
            </a:r>
            <a:endParaRPr lang="en-US" sz="30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A10E85-7DAC-A04E-27BE-341650F7AA4C}"/>
              </a:ext>
            </a:extLst>
          </p:cNvPr>
          <p:cNvSpPr/>
          <p:nvPr/>
        </p:nvSpPr>
        <p:spPr>
          <a:xfrm>
            <a:off x="3886080" y="2266333"/>
            <a:ext cx="585628" cy="685074"/>
          </a:xfrm>
          <a:custGeom>
            <a:avLst/>
            <a:gdLst>
              <a:gd name="connsiteX0" fmla="*/ 0 w 585628"/>
              <a:gd name="connsiteY0" fmla="*/ 137015 h 685074"/>
              <a:gd name="connsiteX1" fmla="*/ 292814 w 585628"/>
              <a:gd name="connsiteY1" fmla="*/ 137015 h 685074"/>
              <a:gd name="connsiteX2" fmla="*/ 292814 w 585628"/>
              <a:gd name="connsiteY2" fmla="*/ 0 h 685074"/>
              <a:gd name="connsiteX3" fmla="*/ 585628 w 585628"/>
              <a:gd name="connsiteY3" fmla="*/ 342537 h 685074"/>
              <a:gd name="connsiteX4" fmla="*/ 292814 w 585628"/>
              <a:gd name="connsiteY4" fmla="*/ 685074 h 685074"/>
              <a:gd name="connsiteX5" fmla="*/ 292814 w 585628"/>
              <a:gd name="connsiteY5" fmla="*/ 548059 h 685074"/>
              <a:gd name="connsiteX6" fmla="*/ 0 w 585628"/>
              <a:gd name="connsiteY6" fmla="*/ 548059 h 685074"/>
              <a:gd name="connsiteX7" fmla="*/ 0 w 585628"/>
              <a:gd name="connsiteY7" fmla="*/ 137015 h 6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628" h="685074">
                <a:moveTo>
                  <a:pt x="0" y="137015"/>
                </a:moveTo>
                <a:lnTo>
                  <a:pt x="292814" y="137015"/>
                </a:lnTo>
                <a:lnTo>
                  <a:pt x="292814" y="0"/>
                </a:lnTo>
                <a:lnTo>
                  <a:pt x="585628" y="342537"/>
                </a:lnTo>
                <a:lnTo>
                  <a:pt x="292814" y="685074"/>
                </a:lnTo>
                <a:lnTo>
                  <a:pt x="292814" y="548059"/>
                </a:lnTo>
                <a:lnTo>
                  <a:pt x="0" y="548059"/>
                </a:lnTo>
                <a:lnTo>
                  <a:pt x="0" y="13701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7015" rIns="175688" bIns="13701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B9F16F7-F74D-884F-D134-491E8140C722}"/>
              </a:ext>
            </a:extLst>
          </p:cNvPr>
          <p:cNvSpPr/>
          <p:nvPr/>
        </p:nvSpPr>
        <p:spPr>
          <a:xfrm>
            <a:off x="4714800" y="1780151"/>
            <a:ext cx="2762398" cy="1657439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2) Problem Representation</a:t>
            </a:r>
            <a:endParaRPr lang="en-US" sz="30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7AA8402-8CAC-6B3F-2AFC-A4F253B298DA}"/>
              </a:ext>
            </a:extLst>
          </p:cNvPr>
          <p:cNvSpPr/>
          <p:nvPr/>
        </p:nvSpPr>
        <p:spPr>
          <a:xfrm>
            <a:off x="7753439" y="2266333"/>
            <a:ext cx="585628" cy="685074"/>
          </a:xfrm>
          <a:custGeom>
            <a:avLst/>
            <a:gdLst>
              <a:gd name="connsiteX0" fmla="*/ 0 w 585628"/>
              <a:gd name="connsiteY0" fmla="*/ 137015 h 685074"/>
              <a:gd name="connsiteX1" fmla="*/ 292814 w 585628"/>
              <a:gd name="connsiteY1" fmla="*/ 137015 h 685074"/>
              <a:gd name="connsiteX2" fmla="*/ 292814 w 585628"/>
              <a:gd name="connsiteY2" fmla="*/ 0 h 685074"/>
              <a:gd name="connsiteX3" fmla="*/ 585628 w 585628"/>
              <a:gd name="connsiteY3" fmla="*/ 342537 h 685074"/>
              <a:gd name="connsiteX4" fmla="*/ 292814 w 585628"/>
              <a:gd name="connsiteY4" fmla="*/ 685074 h 685074"/>
              <a:gd name="connsiteX5" fmla="*/ 292814 w 585628"/>
              <a:gd name="connsiteY5" fmla="*/ 548059 h 685074"/>
              <a:gd name="connsiteX6" fmla="*/ 0 w 585628"/>
              <a:gd name="connsiteY6" fmla="*/ 548059 h 685074"/>
              <a:gd name="connsiteX7" fmla="*/ 0 w 585628"/>
              <a:gd name="connsiteY7" fmla="*/ 137015 h 6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628" h="685074">
                <a:moveTo>
                  <a:pt x="0" y="137015"/>
                </a:moveTo>
                <a:lnTo>
                  <a:pt x="292814" y="137015"/>
                </a:lnTo>
                <a:lnTo>
                  <a:pt x="292814" y="0"/>
                </a:lnTo>
                <a:lnTo>
                  <a:pt x="585628" y="342537"/>
                </a:lnTo>
                <a:lnTo>
                  <a:pt x="292814" y="685074"/>
                </a:lnTo>
                <a:lnTo>
                  <a:pt x="292814" y="548059"/>
                </a:lnTo>
                <a:lnTo>
                  <a:pt x="0" y="548059"/>
                </a:lnTo>
                <a:lnTo>
                  <a:pt x="0" y="13701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7015" rIns="175688" bIns="13701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43DEDA-5735-6078-06F2-B7DDC4B14C12}"/>
              </a:ext>
            </a:extLst>
          </p:cNvPr>
          <p:cNvSpPr/>
          <p:nvPr/>
        </p:nvSpPr>
        <p:spPr>
          <a:xfrm>
            <a:off x="8591402" y="1780151"/>
            <a:ext cx="2762398" cy="1657439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3) Illness Scripts</a:t>
            </a:r>
            <a:endParaRPr lang="en-US" sz="3000" kern="1200" dirty="0"/>
          </a:p>
        </p:txBody>
      </p:sp>
      <p:pic>
        <p:nvPicPr>
          <p:cNvPr id="1026" name="Picture 2" descr="How to create flashcards and learn vocabulary?">
            <a:extLst>
              <a:ext uri="{FF2B5EF4-FFF2-40B4-BE49-F238E27FC236}">
                <a16:creationId xmlns:a16="http://schemas.microsoft.com/office/drawing/2014/main" id="{FB21D04D-68F4-FC6A-A140-1C780CBFF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/>
          <a:stretch/>
        </p:blipFill>
        <p:spPr bwMode="auto">
          <a:xfrm>
            <a:off x="8420595" y="3705102"/>
            <a:ext cx="2933205" cy="165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cessing GIFs - Get the best gif on GIFER">
            <a:extLst>
              <a:ext uri="{FF2B5EF4-FFF2-40B4-BE49-F238E27FC236}">
                <a16:creationId xmlns:a16="http://schemas.microsoft.com/office/drawing/2014/main" id="{C774BA28-4C95-7631-DE61-05B9C555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23" y="370510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joy of exclamation marks! | Written language | The Guardian">
            <a:extLst>
              <a:ext uri="{FF2B5EF4-FFF2-40B4-BE49-F238E27FC236}">
                <a16:creationId xmlns:a16="http://schemas.microsoft.com/office/drawing/2014/main" id="{EAA83060-765B-DC74-F697-801CEF2B7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4444"/>
          <a:stretch/>
        </p:blipFill>
        <p:spPr bwMode="auto">
          <a:xfrm>
            <a:off x="5604930" y="3705102"/>
            <a:ext cx="982140" cy="165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CED2255-72FD-0D6E-6AE6-30E647161A22}"/>
              </a:ext>
            </a:extLst>
          </p:cNvPr>
          <p:cNvSpPr/>
          <p:nvPr/>
        </p:nvSpPr>
        <p:spPr>
          <a:xfrm>
            <a:off x="569125" y="460742"/>
            <a:ext cx="6413566" cy="1657439"/>
          </a:xfrm>
          <a:custGeom>
            <a:avLst/>
            <a:gdLst>
              <a:gd name="connsiteX0" fmla="*/ 0 w 2762398"/>
              <a:gd name="connsiteY0" fmla="*/ 165744 h 1657439"/>
              <a:gd name="connsiteX1" fmla="*/ 165744 w 2762398"/>
              <a:gd name="connsiteY1" fmla="*/ 0 h 1657439"/>
              <a:gd name="connsiteX2" fmla="*/ 2596654 w 2762398"/>
              <a:gd name="connsiteY2" fmla="*/ 0 h 1657439"/>
              <a:gd name="connsiteX3" fmla="*/ 2762398 w 2762398"/>
              <a:gd name="connsiteY3" fmla="*/ 165744 h 1657439"/>
              <a:gd name="connsiteX4" fmla="*/ 2762398 w 2762398"/>
              <a:gd name="connsiteY4" fmla="*/ 1491695 h 1657439"/>
              <a:gd name="connsiteX5" fmla="*/ 2596654 w 2762398"/>
              <a:gd name="connsiteY5" fmla="*/ 1657439 h 1657439"/>
              <a:gd name="connsiteX6" fmla="*/ 165744 w 2762398"/>
              <a:gd name="connsiteY6" fmla="*/ 1657439 h 1657439"/>
              <a:gd name="connsiteX7" fmla="*/ 0 w 2762398"/>
              <a:gd name="connsiteY7" fmla="*/ 1491695 h 1657439"/>
              <a:gd name="connsiteX8" fmla="*/ 0 w 2762398"/>
              <a:gd name="connsiteY8" fmla="*/ 165744 h 16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398" h="1657439">
                <a:moveTo>
                  <a:pt x="0" y="165744"/>
                </a:moveTo>
                <a:cubicBezTo>
                  <a:pt x="0" y="74206"/>
                  <a:pt x="74206" y="0"/>
                  <a:pt x="165744" y="0"/>
                </a:cubicBezTo>
                <a:lnTo>
                  <a:pt x="2596654" y="0"/>
                </a:lnTo>
                <a:cubicBezTo>
                  <a:pt x="2688192" y="0"/>
                  <a:pt x="2762398" y="74206"/>
                  <a:pt x="2762398" y="165744"/>
                </a:cubicBezTo>
                <a:lnTo>
                  <a:pt x="2762398" y="1491695"/>
                </a:lnTo>
                <a:cubicBezTo>
                  <a:pt x="2762398" y="1583233"/>
                  <a:pt x="2688192" y="1657439"/>
                  <a:pt x="2596654" y="1657439"/>
                </a:cubicBezTo>
                <a:lnTo>
                  <a:pt x="165744" y="1657439"/>
                </a:lnTo>
                <a:cubicBezTo>
                  <a:pt x="74206" y="1657439"/>
                  <a:pt x="0" y="1583233"/>
                  <a:pt x="0" y="1491695"/>
                </a:cubicBezTo>
                <a:lnTo>
                  <a:pt x="0" y="165744"/>
                </a:lnTo>
                <a:close/>
              </a:path>
            </a:pathLst>
          </a:custGeom>
          <a:solidFill>
            <a:srgbClr val="FE9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45" tIns="162845" rIns="162845" bIns="16284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1) Processing (Problem List)</a:t>
            </a:r>
            <a:endParaRPr lang="en-US" sz="3000" kern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818E-9E72-5E74-2668-1424E24A5B27}"/>
              </a:ext>
            </a:extLst>
          </p:cNvPr>
          <p:cNvSpPr txBox="1"/>
          <p:nvPr/>
        </p:nvSpPr>
        <p:spPr>
          <a:xfrm>
            <a:off x="654133" y="2551837"/>
            <a:ext cx="102662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Translation of information into precise medical terms</a:t>
            </a:r>
          </a:p>
          <a:p>
            <a:endParaRPr lang="en-GB" sz="3600" dirty="0"/>
          </a:p>
          <a:p>
            <a:r>
              <a:rPr lang="en-GB" sz="2000" dirty="0"/>
              <a:t>Over the last few days I’ve felt pain in my knee which comes and goes, but it’s getting worse </a:t>
            </a:r>
          </a:p>
          <a:p>
            <a:r>
              <a:rPr lang="en-GB" sz="2000" dirty="0"/>
              <a:t> = acute                                = arthralgia =monoarticular  =intermittent         =worsening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40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0ECE91C8A2442BF4FDE44AAAA47A7" ma:contentTypeVersion="18" ma:contentTypeDescription="Create a new document." ma:contentTypeScope="" ma:versionID="8a1de37de552c8cc3147aff3f4e695b2">
  <xsd:schema xmlns:xsd="http://www.w3.org/2001/XMLSchema" xmlns:xs="http://www.w3.org/2001/XMLSchema" xmlns:p="http://schemas.microsoft.com/office/2006/metadata/properties" xmlns:ns2="e730c4ff-bd58-427e-a659-08a410e421aa" xmlns:ns3="aea7e113-c9ba-4c06-8fe9-e502985984d8" targetNamespace="http://schemas.microsoft.com/office/2006/metadata/properties" ma:root="true" ma:fieldsID="1f39b0f86e08be0c7c23b8ea1b36f626" ns2:_="" ns3:_="">
    <xsd:import namespace="e730c4ff-bd58-427e-a659-08a410e421aa"/>
    <xsd:import namespace="aea7e113-c9ba-4c06-8fe9-e502985984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0c4ff-bd58-427e-a659-08a410e421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7e113-c9ba-4c06-8fe9-e502985984d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fd023df-7dd6-4342-99d5-0e13c2b0f52b}" ma:internalName="TaxCatchAll" ma:showField="CatchAllData" ma:web="aea7e113-c9ba-4c06-8fe9-e502985984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30c4ff-bd58-427e-a659-08a410e421aa">
      <Terms xmlns="http://schemas.microsoft.com/office/infopath/2007/PartnerControls"/>
    </lcf76f155ced4ddcb4097134ff3c332f>
    <TaxCatchAll xmlns="aea7e113-c9ba-4c06-8fe9-e502985984d8" xsi:nil="true"/>
  </documentManagement>
</p:properties>
</file>

<file path=customXml/item4.xml><?xml version="1.0" encoding="utf-8"?>
<?mso-contentType ?>
<SharedContentType xmlns="Microsoft.SharePoint.Taxonomy.ContentTypeSync" SourceId="9c18f9b8-5ae4-4f0b-a238-a922c51e2dda" ContentTypeId="0x0101005EA864BF41DF8A41860E925F5B29BCF5" PreviousValue="false"/>
</file>

<file path=customXml/itemProps1.xml><?xml version="1.0" encoding="utf-8"?>
<ds:datastoreItem xmlns:ds="http://schemas.openxmlformats.org/officeDocument/2006/customXml" ds:itemID="{E8F58E9C-A068-411E-803F-D8AA6121A2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DD4675-1362-4C29-8DB8-F8779AAE8B69}"/>
</file>

<file path=customXml/itemProps3.xml><?xml version="1.0" encoding="utf-8"?>
<ds:datastoreItem xmlns:ds="http://schemas.openxmlformats.org/officeDocument/2006/customXml" ds:itemID="{91001DF1-1D0E-42D6-A168-6C2575B79AE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6607473-a402-4d47-9894-8917ef9a7fee"/>
    <ds:schemaRef ds:uri="d5efd484-15aa-41a0-83f6-0646502cb6d6"/>
  </ds:schemaRefs>
</ds:datastoreItem>
</file>

<file path=customXml/itemProps4.xml><?xml version="1.0" encoding="utf-8"?>
<ds:datastoreItem xmlns:ds="http://schemas.openxmlformats.org/officeDocument/2006/customXml" ds:itemID="{FD154AC1-7C83-4B68-B89F-22A9DC851D0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7243</TotalTime>
  <Words>2224</Words>
  <Application>Microsoft Office PowerPoint</Application>
  <PresentationFormat>Widescreen</PresentationFormat>
  <Paragraphs>306</Paragraphs>
  <Slides>61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Algerian</vt:lpstr>
      <vt:lpstr>Arial</vt:lpstr>
      <vt:lpstr>Calibri</vt:lpstr>
      <vt:lpstr>Calibri Light</vt:lpstr>
      <vt:lpstr>Google Sans</vt:lpstr>
      <vt:lpstr>Office Theme</vt:lpstr>
      <vt:lpstr>PowerPoint Presentation</vt:lpstr>
      <vt:lpstr>Learning Objectives</vt:lpstr>
      <vt:lpstr>Note!</vt:lpstr>
      <vt:lpstr>Learning Objectives</vt:lpstr>
      <vt:lpstr>What is it?</vt:lpstr>
      <vt:lpstr>What is it?</vt:lpstr>
      <vt:lpstr>What is it?</vt:lpstr>
      <vt:lpstr>The stages involved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stages involved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stages involved</vt:lpstr>
      <vt:lpstr>Problem Representation (The 1-liner) </vt:lpstr>
      <vt:lpstr>Problem Representation (The 1-liner) </vt:lpstr>
      <vt:lpstr>PowerPoint Presentation</vt:lpstr>
      <vt:lpstr>Learning Objectives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Learning Objectives</vt:lpstr>
      <vt:lpstr>How can I improve my clinical reasoning?</vt:lpstr>
      <vt:lpstr>How can I improve my clinical reasoning?</vt:lpstr>
      <vt:lpstr>How can I improve my clinical reasoning?</vt:lpstr>
      <vt:lpstr>How can I improve my clinical reasoning?</vt:lpstr>
      <vt:lpstr>How can I improve my clinical reasoning?</vt:lpstr>
      <vt:lpstr>How can I improve my clinical reasoning?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Adriano Buontempo</dc:creator>
  <cp:lastModifiedBy>Adriano Buontempo</cp:lastModifiedBy>
  <cp:revision>8</cp:revision>
  <dcterms:created xsi:type="dcterms:W3CDTF">2023-08-27T14:20:19Z</dcterms:created>
  <dcterms:modified xsi:type="dcterms:W3CDTF">2024-09-16T15:48:50Z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MULDocumentStatus">
    <vt:lpwstr/>
  </property>
  <property fmtid="{D5CDD505-2E9C-101B-9397-08002B2CF9AE}" pid="3" name="TaxKeyword">
    <vt:lpwstr/>
  </property>
  <property fmtid="{D5CDD505-2E9C-101B-9397-08002B2CF9AE}" pid="4" name="QMULDepartment">
    <vt:lpwstr/>
  </property>
  <property fmtid="{D5CDD505-2E9C-101B-9397-08002B2CF9AE}" pid="5" name="MediaServiceImageTags">
    <vt:lpwstr/>
  </property>
  <property fmtid="{D5CDD505-2E9C-101B-9397-08002B2CF9AE}" pid="6" name="QMULInformationClassification">
    <vt:lpwstr>1;#Protect|9124d8d9-0c1c-41e9-aa14-aba001e9a028</vt:lpwstr>
  </property>
  <property fmtid="{D5CDD505-2E9C-101B-9397-08002B2CF9AE}" pid="7" name="ContentTypeId">
    <vt:lpwstr>0x0101003270ECE91C8A2442BF4FDE44AAAA47A7</vt:lpwstr>
  </property>
  <property fmtid="{D5CDD505-2E9C-101B-9397-08002B2CF9AE}" pid="8" name="QMULSchool">
    <vt:lpwstr/>
  </property>
  <property fmtid="{D5CDD505-2E9C-101B-9397-08002B2CF9AE}" pid="9" name="QMULDocumentType">
    <vt:lpwstr/>
  </property>
  <property fmtid="{D5CDD505-2E9C-101B-9397-08002B2CF9AE}" pid="10" name="QMULLocation">
    <vt:lpwstr/>
  </property>
</Properties>
</file>