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61" r:id="rId1"/>
  </p:sldMasterIdLst>
  <p:notesMasterIdLst>
    <p:notesMasterId r:id="rId35"/>
  </p:notesMasterIdLst>
  <p:handoutMasterIdLst>
    <p:handoutMasterId r:id="rId36"/>
  </p:handoutMasterIdLst>
  <p:sldIdLst>
    <p:sldId id="260" r:id="rId2"/>
    <p:sldId id="263" r:id="rId3"/>
    <p:sldId id="331" r:id="rId4"/>
    <p:sldId id="332" r:id="rId5"/>
    <p:sldId id="334" r:id="rId6"/>
    <p:sldId id="335" r:id="rId7"/>
    <p:sldId id="324" r:id="rId8"/>
    <p:sldId id="325" r:id="rId9"/>
    <p:sldId id="326" r:id="rId10"/>
    <p:sldId id="327" r:id="rId11"/>
    <p:sldId id="329" r:id="rId12"/>
    <p:sldId id="330" r:id="rId13"/>
    <p:sldId id="339" r:id="rId14"/>
    <p:sldId id="343" r:id="rId15"/>
    <p:sldId id="340" r:id="rId16"/>
    <p:sldId id="342" r:id="rId17"/>
    <p:sldId id="344" r:id="rId18"/>
    <p:sldId id="337" r:id="rId19"/>
    <p:sldId id="347" r:id="rId20"/>
    <p:sldId id="348" r:id="rId21"/>
    <p:sldId id="350" r:id="rId22"/>
    <p:sldId id="351" r:id="rId23"/>
    <p:sldId id="346" r:id="rId24"/>
    <p:sldId id="352" r:id="rId25"/>
    <p:sldId id="353" r:id="rId26"/>
    <p:sldId id="354" r:id="rId27"/>
    <p:sldId id="355" r:id="rId28"/>
    <p:sldId id="356" r:id="rId29"/>
    <p:sldId id="357" r:id="rId30"/>
    <p:sldId id="290" r:id="rId31"/>
    <p:sldId id="292" r:id="rId32"/>
    <p:sldId id="313" r:id="rId33"/>
    <p:sldId id="314" r:id="rId34"/>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Book Antiqua" charset="0"/>
        <a:ea typeface="Arial" charset="0"/>
        <a:cs typeface="Arial" charset="0"/>
      </a:defRPr>
    </a:lvl1pPr>
    <a:lvl2pPr marL="457200" algn="l" rtl="0" fontAlgn="base">
      <a:spcBef>
        <a:spcPct val="0"/>
      </a:spcBef>
      <a:spcAft>
        <a:spcPct val="0"/>
      </a:spcAft>
      <a:defRPr kern="1200">
        <a:solidFill>
          <a:schemeClr val="tx1"/>
        </a:solidFill>
        <a:latin typeface="Book Antiqua" charset="0"/>
        <a:ea typeface="Arial" charset="0"/>
        <a:cs typeface="Arial" charset="0"/>
      </a:defRPr>
    </a:lvl2pPr>
    <a:lvl3pPr marL="914400" algn="l" rtl="0" fontAlgn="base">
      <a:spcBef>
        <a:spcPct val="0"/>
      </a:spcBef>
      <a:spcAft>
        <a:spcPct val="0"/>
      </a:spcAft>
      <a:defRPr kern="1200">
        <a:solidFill>
          <a:schemeClr val="tx1"/>
        </a:solidFill>
        <a:latin typeface="Book Antiqua" charset="0"/>
        <a:ea typeface="Arial" charset="0"/>
        <a:cs typeface="Arial" charset="0"/>
      </a:defRPr>
    </a:lvl3pPr>
    <a:lvl4pPr marL="1371600" algn="l" rtl="0" fontAlgn="base">
      <a:spcBef>
        <a:spcPct val="0"/>
      </a:spcBef>
      <a:spcAft>
        <a:spcPct val="0"/>
      </a:spcAft>
      <a:defRPr kern="1200">
        <a:solidFill>
          <a:schemeClr val="tx1"/>
        </a:solidFill>
        <a:latin typeface="Book Antiqua" charset="0"/>
        <a:ea typeface="Arial" charset="0"/>
        <a:cs typeface="Arial" charset="0"/>
      </a:defRPr>
    </a:lvl4pPr>
    <a:lvl5pPr marL="1828800" algn="l" rtl="0" fontAlgn="base">
      <a:spcBef>
        <a:spcPct val="0"/>
      </a:spcBef>
      <a:spcAft>
        <a:spcPct val="0"/>
      </a:spcAft>
      <a:defRPr kern="1200">
        <a:solidFill>
          <a:schemeClr val="tx1"/>
        </a:solidFill>
        <a:latin typeface="Book Antiqua" charset="0"/>
        <a:ea typeface="Arial" charset="0"/>
        <a:cs typeface="Arial" charset="0"/>
      </a:defRPr>
    </a:lvl5pPr>
    <a:lvl6pPr marL="2286000" algn="l" defTabSz="457200" rtl="0" eaLnBrk="1" latinLnBrk="0" hangingPunct="1">
      <a:defRPr kern="1200">
        <a:solidFill>
          <a:schemeClr val="tx1"/>
        </a:solidFill>
        <a:latin typeface="Book Antiqua" charset="0"/>
        <a:ea typeface="Arial" charset="0"/>
        <a:cs typeface="Arial" charset="0"/>
      </a:defRPr>
    </a:lvl6pPr>
    <a:lvl7pPr marL="2743200" algn="l" defTabSz="457200" rtl="0" eaLnBrk="1" latinLnBrk="0" hangingPunct="1">
      <a:defRPr kern="1200">
        <a:solidFill>
          <a:schemeClr val="tx1"/>
        </a:solidFill>
        <a:latin typeface="Book Antiqua" charset="0"/>
        <a:ea typeface="Arial" charset="0"/>
        <a:cs typeface="Arial" charset="0"/>
      </a:defRPr>
    </a:lvl7pPr>
    <a:lvl8pPr marL="3200400" algn="l" defTabSz="457200" rtl="0" eaLnBrk="1" latinLnBrk="0" hangingPunct="1">
      <a:defRPr kern="1200">
        <a:solidFill>
          <a:schemeClr val="tx1"/>
        </a:solidFill>
        <a:latin typeface="Book Antiqua" charset="0"/>
        <a:ea typeface="Arial" charset="0"/>
        <a:cs typeface="Arial" charset="0"/>
      </a:defRPr>
    </a:lvl8pPr>
    <a:lvl9pPr marL="3657600" algn="l" defTabSz="457200" rtl="0" eaLnBrk="1" latinLnBrk="0" hangingPunct="1">
      <a:defRPr kern="1200">
        <a:solidFill>
          <a:schemeClr val="tx1"/>
        </a:solidFill>
        <a:latin typeface="Book Antiqua"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079" autoAdjust="0"/>
  </p:normalViewPr>
  <p:slideViewPr>
    <p:cSldViewPr>
      <p:cViewPr varScale="1">
        <p:scale>
          <a:sx n="53" d="100"/>
          <a:sy n="53" d="100"/>
        </p:scale>
        <p:origin x="944"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2" y="52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lini Perera" userId="53afe17d-ea3c-4f68-8deb-93cca48dc2b2" providerId="ADAL" clId="{FE7FEA4E-ACF1-4609-8A4E-789824B4582F}"/>
    <pc:docChg chg="undo custSel delSld modSld">
      <pc:chgData name="Shalini Perera" userId="53afe17d-ea3c-4f68-8deb-93cca48dc2b2" providerId="ADAL" clId="{FE7FEA4E-ACF1-4609-8A4E-789824B4582F}" dt="2024-01-18T14:58:57.172" v="7" actId="26606"/>
      <pc:docMkLst>
        <pc:docMk/>
      </pc:docMkLst>
      <pc:sldChg chg="modSp mod">
        <pc:chgData name="Shalini Perera" userId="53afe17d-ea3c-4f68-8deb-93cca48dc2b2" providerId="ADAL" clId="{FE7FEA4E-ACF1-4609-8A4E-789824B4582F}" dt="2024-01-18T14:55:49.973" v="4" actId="207"/>
        <pc:sldMkLst>
          <pc:docMk/>
          <pc:sldMk cId="0" sldId="263"/>
        </pc:sldMkLst>
        <pc:spChg chg="mod">
          <ac:chgData name="Shalini Perera" userId="53afe17d-ea3c-4f68-8deb-93cca48dc2b2" providerId="ADAL" clId="{FE7FEA4E-ACF1-4609-8A4E-789824B4582F}" dt="2024-01-18T14:55:49.973" v="4" actId="207"/>
          <ac:spMkLst>
            <pc:docMk/>
            <pc:sldMk cId="0" sldId="263"/>
            <ac:spMk id="17412" creationId="{00000000-0000-0000-0000-000000000000}"/>
          </ac:spMkLst>
        </pc:spChg>
      </pc:sldChg>
      <pc:sldChg chg="del">
        <pc:chgData name="Shalini Perera" userId="53afe17d-ea3c-4f68-8deb-93cca48dc2b2" providerId="ADAL" clId="{FE7FEA4E-ACF1-4609-8A4E-789824B4582F}" dt="2024-01-18T14:57:34.851" v="5" actId="47"/>
        <pc:sldMkLst>
          <pc:docMk/>
          <pc:sldMk cId="0" sldId="288"/>
        </pc:sldMkLst>
      </pc:sldChg>
      <pc:sldChg chg="modSp mod">
        <pc:chgData name="Shalini Perera" userId="53afe17d-ea3c-4f68-8deb-93cca48dc2b2" providerId="ADAL" clId="{FE7FEA4E-ACF1-4609-8A4E-789824B4582F}" dt="2024-01-18T14:58:57.172" v="7" actId="26606"/>
        <pc:sldMkLst>
          <pc:docMk/>
          <pc:sldMk cId="0" sldId="314"/>
        </pc:sldMkLst>
        <pc:spChg chg="mod">
          <ac:chgData name="Shalini Perera" userId="53afe17d-ea3c-4f68-8deb-93cca48dc2b2" providerId="ADAL" clId="{FE7FEA4E-ACF1-4609-8A4E-789824B4582F}" dt="2024-01-18T14:58:57.172" v="7" actId="26606"/>
          <ac:spMkLst>
            <pc:docMk/>
            <pc:sldMk cId="0" sldId="314"/>
            <ac:spMk id="2" creationId="{00000000-0000-0000-0000-000000000000}"/>
          </ac:spMkLst>
        </pc:spChg>
        <pc:spChg chg="mod">
          <ac:chgData name="Shalini Perera" userId="53afe17d-ea3c-4f68-8deb-93cca48dc2b2" providerId="ADAL" clId="{FE7FEA4E-ACF1-4609-8A4E-789824B4582F}" dt="2024-01-18T14:58:57.172" v="7" actId="26606"/>
          <ac:spMkLst>
            <pc:docMk/>
            <pc:sldMk cId="0" sldId="314"/>
            <ac:spMk id="4" creationId="{00000000-0000-0000-0000-000000000000}"/>
          </ac:spMkLst>
        </pc:spChg>
        <pc:spChg chg="mod">
          <ac:chgData name="Shalini Perera" userId="53afe17d-ea3c-4f68-8deb-93cca48dc2b2" providerId="ADAL" clId="{FE7FEA4E-ACF1-4609-8A4E-789824B4582F}" dt="2024-01-18T14:58:57.172" v="7" actId="26606"/>
          <ac:spMkLst>
            <pc:docMk/>
            <pc:sldMk cId="0" sldId="314"/>
            <ac:spMk id="5" creationId="{00000000-0000-0000-0000-000000000000}"/>
          </ac:spMkLst>
        </pc:spChg>
        <pc:spChg chg="mod">
          <ac:chgData name="Shalini Perera" userId="53afe17d-ea3c-4f68-8deb-93cca48dc2b2" providerId="ADAL" clId="{FE7FEA4E-ACF1-4609-8A4E-789824B4582F}" dt="2024-01-18T14:58:57.172" v="7" actId="26606"/>
          <ac:spMkLst>
            <pc:docMk/>
            <pc:sldMk cId="0" sldId="314"/>
            <ac:spMk id="6" creationId="{00000000-0000-0000-0000-000000000000}"/>
          </ac:spMkLst>
        </pc:spChg>
        <pc:graphicFrameChg chg="mod ord modGraphic">
          <ac:chgData name="Shalini Perera" userId="53afe17d-ea3c-4f68-8deb-93cca48dc2b2" providerId="ADAL" clId="{FE7FEA4E-ACF1-4609-8A4E-789824B4582F}" dt="2024-01-18T14:58:57.172" v="7" actId="26606"/>
          <ac:graphicFrameMkLst>
            <pc:docMk/>
            <pc:sldMk cId="0" sldId="314"/>
            <ac:graphicFrameMk id="7" creationId="{00000000-0000-0000-0000-000000000000}"/>
          </ac:graphicFrameMkLst>
        </pc:graphicFrameChg>
      </pc:sldChg>
      <pc:sldChg chg="del">
        <pc:chgData name="Shalini Perera" userId="53afe17d-ea3c-4f68-8deb-93cca48dc2b2" providerId="ADAL" clId="{FE7FEA4E-ACF1-4609-8A4E-789824B4582F}" dt="2024-01-18T14:54:42.232" v="0" actId="47"/>
        <pc:sldMkLst>
          <pc:docMk/>
          <pc:sldMk cId="3201470855" sldId="32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343181-A67F-FF48-886B-F765FE1B2117}"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43E7714E-A7C4-814E-985F-77889767FF6F}">
      <dgm:prSet phldrT="[Text]" custT="1"/>
      <dgm:spPr/>
      <dgm:t>
        <a:bodyPr/>
        <a:lstStyle/>
        <a:p>
          <a:r>
            <a:rPr lang="en-US" sz="2000" b="1" dirty="0">
              <a:effectLst/>
              <a:ea typeface="Century Gothic" charset="0"/>
              <a:cs typeface="Century Gothic" charset="0"/>
            </a:rPr>
            <a:t>Reserved powers of GM</a:t>
          </a:r>
          <a:r>
            <a:rPr lang="en-US" sz="2000" dirty="0">
              <a:effectLst/>
              <a:ea typeface="Century Gothic" charset="0"/>
              <a:cs typeface="Century Gothic" charset="0"/>
            </a:rPr>
            <a:t>:</a:t>
          </a:r>
          <a:endParaRPr lang="en-US" sz="2000" dirty="0"/>
        </a:p>
      </dgm:t>
    </dgm:pt>
    <dgm:pt modelId="{8B5AA516-6FCB-A746-B9A9-9A7C8D4A7777}" type="parTrans" cxnId="{FB33BD85-895B-8A4F-8B8C-008A79E8FC6F}">
      <dgm:prSet/>
      <dgm:spPr/>
      <dgm:t>
        <a:bodyPr/>
        <a:lstStyle/>
        <a:p>
          <a:endParaRPr lang="en-US"/>
        </a:p>
      </dgm:t>
    </dgm:pt>
    <dgm:pt modelId="{05775785-B5F4-B740-80AC-0EB8A7585053}" type="sibTrans" cxnId="{FB33BD85-895B-8A4F-8B8C-008A79E8FC6F}">
      <dgm:prSet/>
      <dgm:spPr/>
      <dgm:t>
        <a:bodyPr/>
        <a:lstStyle/>
        <a:p>
          <a:endParaRPr lang="en-US"/>
        </a:p>
      </dgm:t>
    </dgm:pt>
    <dgm:pt modelId="{2DBA82FB-1733-4147-A130-2E50D63380D0}">
      <dgm:prSet phldrT="[Text]" custT="1"/>
      <dgm:spPr/>
      <dgm:t>
        <a:bodyPr/>
        <a:lstStyle/>
        <a:p>
          <a:r>
            <a:rPr lang="en-US" sz="1050" dirty="0">
              <a:effectLst/>
              <a:ea typeface="Century Gothic" charset="0"/>
              <a:cs typeface="Century Gothic" charset="0"/>
            </a:rPr>
            <a:t>Right to alter articles-</a:t>
          </a:r>
          <a:r>
            <a:rPr lang="en-US" sz="1050" b="1" dirty="0">
              <a:effectLst/>
              <a:ea typeface="Century Gothic" charset="0"/>
              <a:cs typeface="Century Gothic" charset="0"/>
            </a:rPr>
            <a:t>s.21  </a:t>
          </a:r>
          <a:r>
            <a:rPr lang="en-US" sz="1050" dirty="0">
              <a:effectLst/>
              <a:ea typeface="Century Gothic" charset="0"/>
              <a:cs typeface="Century Gothic" charset="0"/>
            </a:rPr>
            <a:t>(special resolution)</a:t>
          </a:r>
          <a:endParaRPr lang="en-US" sz="1050" dirty="0"/>
        </a:p>
      </dgm:t>
    </dgm:pt>
    <dgm:pt modelId="{620F95EF-71E6-8D43-932A-052DB13D0C32}" type="parTrans" cxnId="{4D4FC150-C5C9-934A-B863-DA8D925258CE}">
      <dgm:prSet/>
      <dgm:spPr/>
      <dgm:t>
        <a:bodyPr/>
        <a:lstStyle/>
        <a:p>
          <a:endParaRPr lang="en-US"/>
        </a:p>
      </dgm:t>
    </dgm:pt>
    <dgm:pt modelId="{E80D9F09-17B4-5A40-94A6-5ECCDCFFE2FB}" type="sibTrans" cxnId="{4D4FC150-C5C9-934A-B863-DA8D925258CE}">
      <dgm:prSet/>
      <dgm:spPr/>
      <dgm:t>
        <a:bodyPr/>
        <a:lstStyle/>
        <a:p>
          <a:endParaRPr lang="en-US"/>
        </a:p>
      </dgm:t>
    </dgm:pt>
    <dgm:pt modelId="{DCD9C90A-D1B0-AA48-88EF-146A2FF9111B}">
      <dgm:prSet phldrT="[Text]" custT="1"/>
      <dgm:spPr/>
      <dgm:t>
        <a:bodyPr/>
        <a:lstStyle/>
        <a:p>
          <a:r>
            <a:rPr lang="en-US" sz="2000" b="1" dirty="0">
              <a:effectLst/>
              <a:ea typeface="Century Gothic" charset="0"/>
              <a:cs typeface="Century Gothic" charset="0"/>
            </a:rPr>
            <a:t>Shareholder approval/good corporate governance</a:t>
          </a:r>
          <a:r>
            <a:rPr lang="en-US" sz="2000" dirty="0">
              <a:effectLst/>
              <a:ea typeface="Century Gothic" charset="0"/>
              <a:cs typeface="Century Gothic" charset="0"/>
            </a:rPr>
            <a:t>:</a:t>
          </a:r>
          <a:endParaRPr lang="en-US" sz="2000" dirty="0"/>
        </a:p>
      </dgm:t>
    </dgm:pt>
    <dgm:pt modelId="{545D6BF1-F540-E249-9C66-1282C7E57C5B}" type="parTrans" cxnId="{99EFA47F-6BFF-4746-AE76-6872D8C4B218}">
      <dgm:prSet/>
      <dgm:spPr/>
      <dgm:t>
        <a:bodyPr/>
        <a:lstStyle/>
        <a:p>
          <a:endParaRPr lang="en-US"/>
        </a:p>
      </dgm:t>
    </dgm:pt>
    <dgm:pt modelId="{0B6B8B1F-E1D6-4C45-B504-17ADAA493B82}" type="sibTrans" cxnId="{99EFA47F-6BFF-4746-AE76-6872D8C4B218}">
      <dgm:prSet/>
      <dgm:spPr/>
      <dgm:t>
        <a:bodyPr/>
        <a:lstStyle/>
        <a:p>
          <a:endParaRPr lang="en-US"/>
        </a:p>
      </dgm:t>
    </dgm:pt>
    <dgm:pt modelId="{C6DC03B8-5F22-5044-B338-5CBB2D5C3372}">
      <dgm:prSet phldrT="[Text]" custT="1"/>
      <dgm:spPr/>
      <dgm:t>
        <a:bodyPr/>
        <a:lstStyle/>
        <a:p>
          <a:r>
            <a:rPr lang="en-US" sz="1050" dirty="0">
              <a:effectLst/>
              <a:ea typeface="Century Gothic" charset="0"/>
              <a:cs typeface="Century Gothic" charset="0"/>
            </a:rPr>
            <a:t>Appointment of company auditors to be approved by shareholders-CA 2006 Part 16 ch 2</a:t>
          </a:r>
          <a:endParaRPr lang="en-US" sz="1050" dirty="0"/>
        </a:p>
      </dgm:t>
    </dgm:pt>
    <dgm:pt modelId="{D1D9C41E-9D16-DB4A-B612-124C14AC34B9}" type="parTrans" cxnId="{9CEB072E-9483-2447-B0A6-EB1EE56BEB80}">
      <dgm:prSet/>
      <dgm:spPr/>
      <dgm:t>
        <a:bodyPr/>
        <a:lstStyle/>
        <a:p>
          <a:endParaRPr lang="en-US"/>
        </a:p>
      </dgm:t>
    </dgm:pt>
    <dgm:pt modelId="{4FB0A253-F225-7543-B52C-BEAAD5EC5120}" type="sibTrans" cxnId="{9CEB072E-9483-2447-B0A6-EB1EE56BEB80}">
      <dgm:prSet/>
      <dgm:spPr/>
      <dgm:t>
        <a:bodyPr/>
        <a:lstStyle/>
        <a:p>
          <a:endParaRPr lang="en-US"/>
        </a:p>
      </dgm:t>
    </dgm:pt>
    <dgm:pt modelId="{F6A23C3D-65AD-ED41-B17C-499665BD6D19}">
      <dgm:prSet phldrT="[Text]" custT="1"/>
      <dgm:spPr/>
      <dgm:t>
        <a:bodyPr/>
        <a:lstStyle/>
        <a:p>
          <a:r>
            <a:rPr lang="en-US" sz="2000" b="1" dirty="0">
              <a:effectLst/>
              <a:ea typeface="Century Gothic" charset="0"/>
              <a:cs typeface="Century Gothic" charset="0"/>
            </a:rPr>
            <a:t>Default provisions in the model articles</a:t>
          </a:r>
          <a:endParaRPr lang="en-US" sz="2000" dirty="0"/>
        </a:p>
      </dgm:t>
    </dgm:pt>
    <dgm:pt modelId="{2916DB48-F199-7D47-9FF5-3292CA4F2832}" type="parTrans" cxnId="{BC40A420-3A8E-6E42-8764-68C0710082F7}">
      <dgm:prSet/>
      <dgm:spPr/>
      <dgm:t>
        <a:bodyPr/>
        <a:lstStyle/>
        <a:p>
          <a:endParaRPr lang="en-US"/>
        </a:p>
      </dgm:t>
    </dgm:pt>
    <dgm:pt modelId="{8EBA6212-629B-5D46-9542-06E2758DBB5F}" type="sibTrans" cxnId="{BC40A420-3A8E-6E42-8764-68C0710082F7}">
      <dgm:prSet/>
      <dgm:spPr/>
      <dgm:t>
        <a:bodyPr/>
        <a:lstStyle/>
        <a:p>
          <a:endParaRPr lang="en-US"/>
        </a:p>
      </dgm:t>
    </dgm:pt>
    <dgm:pt modelId="{007B9AA8-A04E-6646-8DE6-79E1FECACD3E}">
      <dgm:prSet phldrT="[Text]" custT="1"/>
      <dgm:spPr/>
      <dgm:t>
        <a:bodyPr/>
        <a:lstStyle/>
        <a:p>
          <a:r>
            <a:rPr lang="en-US" sz="1050" b="1" dirty="0">
              <a:effectLst/>
              <a:ea typeface="Century Gothic" charset="0"/>
              <a:cs typeface="Century Gothic" charset="0"/>
            </a:rPr>
            <a:t>Model article 3</a:t>
          </a:r>
          <a:r>
            <a:rPr lang="en-US" sz="1050" dirty="0">
              <a:effectLst/>
              <a:ea typeface="Century Gothic" charset="0"/>
              <a:cs typeface="Century Gothic" charset="0"/>
            </a:rPr>
            <a:t> (private &amp; public co.) </a:t>
          </a:r>
          <a:endParaRPr lang="en-US" sz="1050" dirty="0"/>
        </a:p>
      </dgm:t>
    </dgm:pt>
    <dgm:pt modelId="{C019EBF6-C43F-8441-92DA-67C4C16F0859}" type="parTrans" cxnId="{FE8A8338-74F1-884A-94DE-81FA3FA13760}">
      <dgm:prSet/>
      <dgm:spPr/>
      <dgm:t>
        <a:bodyPr/>
        <a:lstStyle/>
        <a:p>
          <a:endParaRPr lang="en-US"/>
        </a:p>
      </dgm:t>
    </dgm:pt>
    <dgm:pt modelId="{A8D70AF3-0ABB-864C-BE53-6FB691D175CD}" type="sibTrans" cxnId="{FE8A8338-74F1-884A-94DE-81FA3FA13760}">
      <dgm:prSet/>
      <dgm:spPr/>
      <dgm:t>
        <a:bodyPr/>
        <a:lstStyle/>
        <a:p>
          <a:endParaRPr lang="en-US"/>
        </a:p>
      </dgm:t>
    </dgm:pt>
    <dgm:pt modelId="{EC8F513B-3172-F344-BA3A-D9F0F7967594}">
      <dgm:prSet custT="1"/>
      <dgm:spPr/>
      <dgm:t>
        <a:bodyPr/>
        <a:lstStyle/>
        <a:p>
          <a:r>
            <a:rPr lang="en-US" sz="1050" dirty="0">
              <a:effectLst/>
              <a:ea typeface="Century Gothic" charset="0"/>
              <a:cs typeface="Century Gothic" charset="0"/>
            </a:rPr>
            <a:t>Right to alter share capital-</a:t>
          </a:r>
          <a:r>
            <a:rPr lang="en-US" sz="1050" b="1" dirty="0">
              <a:effectLst/>
              <a:ea typeface="Century Gothic" charset="0"/>
              <a:cs typeface="Century Gothic" charset="0"/>
            </a:rPr>
            <a:t>s.617, s.641</a:t>
          </a:r>
          <a:endParaRPr lang="en-US" sz="1050" dirty="0">
            <a:effectLst/>
            <a:ea typeface="Century Gothic" charset="0"/>
            <a:cs typeface="Century Gothic" charset="0"/>
          </a:endParaRPr>
        </a:p>
      </dgm:t>
    </dgm:pt>
    <dgm:pt modelId="{C2740DC0-0DAB-7F46-B45D-685F93AE9A72}" type="parTrans" cxnId="{93CA34D2-34DB-0B4E-AD05-8E6680885BCC}">
      <dgm:prSet/>
      <dgm:spPr/>
      <dgm:t>
        <a:bodyPr/>
        <a:lstStyle/>
        <a:p>
          <a:endParaRPr lang="en-US"/>
        </a:p>
      </dgm:t>
    </dgm:pt>
    <dgm:pt modelId="{AFE699DA-42BC-5042-9E07-76E1B3A5A3D7}" type="sibTrans" cxnId="{93CA34D2-34DB-0B4E-AD05-8E6680885BCC}">
      <dgm:prSet/>
      <dgm:spPr/>
      <dgm:t>
        <a:bodyPr/>
        <a:lstStyle/>
        <a:p>
          <a:endParaRPr lang="en-US"/>
        </a:p>
      </dgm:t>
    </dgm:pt>
    <dgm:pt modelId="{6DBA1798-438A-494C-B784-5FCBD78F477B}">
      <dgm:prSet custT="1"/>
      <dgm:spPr/>
      <dgm:t>
        <a:bodyPr/>
        <a:lstStyle/>
        <a:p>
          <a:r>
            <a:rPr lang="en-US" sz="1050" dirty="0">
              <a:effectLst/>
              <a:ea typeface="Century Gothic" charset="0"/>
              <a:cs typeface="Century Gothic" charset="0"/>
            </a:rPr>
            <a:t>Right to delegate authority to allot shares</a:t>
          </a:r>
          <a:r>
            <a:rPr lang="en-US" sz="1050" b="1" dirty="0">
              <a:effectLst/>
              <a:ea typeface="Century Gothic" charset="0"/>
              <a:cs typeface="Century Gothic" charset="0"/>
            </a:rPr>
            <a:t>-ss.550-551</a:t>
          </a:r>
          <a:endParaRPr lang="en-US" sz="1050" dirty="0">
            <a:effectLst/>
            <a:ea typeface="Century Gothic" charset="0"/>
            <a:cs typeface="Century Gothic" charset="0"/>
          </a:endParaRPr>
        </a:p>
      </dgm:t>
    </dgm:pt>
    <dgm:pt modelId="{F91DBA70-742C-AD45-889A-C20703D07596}" type="parTrans" cxnId="{0CCF1661-0702-454C-A7C5-CE7B96487BF8}">
      <dgm:prSet/>
      <dgm:spPr/>
      <dgm:t>
        <a:bodyPr/>
        <a:lstStyle/>
        <a:p>
          <a:endParaRPr lang="en-US"/>
        </a:p>
      </dgm:t>
    </dgm:pt>
    <dgm:pt modelId="{1D274B43-EFEB-6E4E-B726-12D4C18AAC03}" type="sibTrans" cxnId="{0CCF1661-0702-454C-A7C5-CE7B96487BF8}">
      <dgm:prSet/>
      <dgm:spPr/>
      <dgm:t>
        <a:bodyPr/>
        <a:lstStyle/>
        <a:p>
          <a:endParaRPr lang="en-US"/>
        </a:p>
      </dgm:t>
    </dgm:pt>
    <dgm:pt modelId="{6EFAA74F-30F3-CC48-81D3-94E6FBC94B11}">
      <dgm:prSet custT="1"/>
      <dgm:spPr/>
      <dgm:t>
        <a:bodyPr/>
        <a:lstStyle/>
        <a:p>
          <a:r>
            <a:rPr lang="en-US" sz="1050" dirty="0">
              <a:effectLst/>
              <a:ea typeface="Century Gothic" charset="0"/>
              <a:cs typeface="Century Gothic" charset="0"/>
            </a:rPr>
            <a:t>Approval of certain transactions entered into by directors or their associates with the company-CA 2006 Part 10 ch.3</a:t>
          </a:r>
        </a:p>
      </dgm:t>
    </dgm:pt>
    <dgm:pt modelId="{E9FC69CB-F7F4-314B-BC03-68D3746D07AC}" type="parTrans" cxnId="{A37BD65C-903B-2040-93ED-EF2F1FA9B0D0}">
      <dgm:prSet/>
      <dgm:spPr/>
      <dgm:t>
        <a:bodyPr/>
        <a:lstStyle/>
        <a:p>
          <a:endParaRPr lang="en-US"/>
        </a:p>
      </dgm:t>
    </dgm:pt>
    <dgm:pt modelId="{8EF2A34F-9442-7142-817B-14F67B00D7EF}" type="sibTrans" cxnId="{A37BD65C-903B-2040-93ED-EF2F1FA9B0D0}">
      <dgm:prSet/>
      <dgm:spPr/>
      <dgm:t>
        <a:bodyPr/>
        <a:lstStyle/>
        <a:p>
          <a:endParaRPr lang="en-US"/>
        </a:p>
      </dgm:t>
    </dgm:pt>
    <dgm:pt modelId="{D0447448-5038-9147-A3D0-EE356CB84E6F}">
      <dgm:prSet custT="1"/>
      <dgm:spPr/>
      <dgm:t>
        <a:bodyPr/>
        <a:lstStyle/>
        <a:p>
          <a:r>
            <a:rPr lang="en-US" sz="1050" dirty="0">
              <a:effectLst/>
              <a:ea typeface="Century Gothic" charset="0"/>
              <a:cs typeface="Century Gothic" charset="0"/>
            </a:rPr>
            <a:t>Prior shareholder approval </a:t>
          </a:r>
          <a:r>
            <a:rPr lang="en-US" sz="1050" u="sng" dirty="0">
              <a:effectLst/>
              <a:ea typeface="Century Gothic" charset="0"/>
              <a:cs typeface="Century Gothic" charset="0"/>
            </a:rPr>
            <a:t>at common law </a:t>
          </a:r>
          <a:r>
            <a:rPr lang="en-US" sz="1050" dirty="0">
              <a:effectLst/>
              <a:ea typeface="Century Gothic" charset="0"/>
              <a:cs typeface="Century Gothic" charset="0"/>
            </a:rPr>
            <a:t>for the taking of a corporate opportunity  [also see s.175 CA 2006]</a:t>
          </a:r>
        </a:p>
      </dgm:t>
    </dgm:pt>
    <dgm:pt modelId="{065368AD-9A31-4C42-BA4E-BB3ADFEB6CAA}" type="parTrans" cxnId="{404DE3E9-61FE-E94E-8CC2-0918C6048A1C}">
      <dgm:prSet/>
      <dgm:spPr/>
      <dgm:t>
        <a:bodyPr/>
        <a:lstStyle/>
        <a:p>
          <a:endParaRPr lang="en-US"/>
        </a:p>
      </dgm:t>
    </dgm:pt>
    <dgm:pt modelId="{A3D34657-0487-D34C-980E-D932AE6E373A}" type="sibTrans" cxnId="{404DE3E9-61FE-E94E-8CC2-0918C6048A1C}">
      <dgm:prSet/>
      <dgm:spPr/>
      <dgm:t>
        <a:bodyPr/>
        <a:lstStyle/>
        <a:p>
          <a:endParaRPr lang="en-US"/>
        </a:p>
      </dgm:t>
    </dgm:pt>
    <dgm:pt modelId="{B44DF8E5-6CD0-4349-937F-0AF2FA7C35C7}">
      <dgm:prSet custT="1"/>
      <dgm:spPr/>
      <dgm:t>
        <a:bodyPr/>
        <a:lstStyle/>
        <a:p>
          <a:r>
            <a:rPr lang="en-US" sz="1050" dirty="0">
              <a:effectLst/>
              <a:ea typeface="Century Gothic" charset="0"/>
              <a:cs typeface="Century Gothic" charset="0"/>
            </a:rPr>
            <a:t>‘</a:t>
          </a:r>
          <a:r>
            <a:rPr lang="en-US" sz="1050" i="1" dirty="0">
              <a:effectLst/>
              <a:ea typeface="Century Gothic" charset="0"/>
              <a:cs typeface="Century Gothic" charset="0"/>
            </a:rPr>
            <a:t>Subject to the articles the directors are responsible for the management of the company’s business, for which purposes they may exercise all the powers of the company’</a:t>
          </a:r>
          <a:r>
            <a:rPr lang="en-US" sz="1050" dirty="0">
              <a:effectLst/>
              <a:ea typeface="Century Gothic" charset="0"/>
              <a:cs typeface="Century Gothic" charset="0"/>
            </a:rPr>
            <a:t>;</a:t>
          </a:r>
        </a:p>
      </dgm:t>
    </dgm:pt>
    <dgm:pt modelId="{FB996F0C-C605-2E44-BCA2-A876AB8DB45D}" type="parTrans" cxnId="{9C4710D2-71AD-F640-B340-67198B22E3B4}">
      <dgm:prSet/>
      <dgm:spPr/>
      <dgm:t>
        <a:bodyPr/>
        <a:lstStyle/>
        <a:p>
          <a:endParaRPr lang="en-US"/>
        </a:p>
      </dgm:t>
    </dgm:pt>
    <dgm:pt modelId="{5F4CE8AD-CC04-A043-AC33-D21578DFC069}" type="sibTrans" cxnId="{9C4710D2-71AD-F640-B340-67198B22E3B4}">
      <dgm:prSet/>
      <dgm:spPr/>
      <dgm:t>
        <a:bodyPr/>
        <a:lstStyle/>
        <a:p>
          <a:endParaRPr lang="en-US"/>
        </a:p>
      </dgm:t>
    </dgm:pt>
    <dgm:pt modelId="{7A129861-6DF9-9247-97F2-82AFD932450C}">
      <dgm:prSet custT="1"/>
      <dgm:spPr/>
      <dgm:t>
        <a:bodyPr/>
        <a:lstStyle/>
        <a:p>
          <a:r>
            <a:rPr lang="en-US" sz="1050" b="1" dirty="0">
              <a:effectLst/>
              <a:ea typeface="Century Gothic" charset="0"/>
              <a:cs typeface="Century Gothic" charset="0"/>
            </a:rPr>
            <a:t>Model Article 4 (1)</a:t>
          </a:r>
          <a:r>
            <a:rPr lang="en-US" sz="1050" dirty="0">
              <a:effectLst/>
              <a:ea typeface="Century Gothic" charset="0"/>
              <a:cs typeface="Century Gothic" charset="0"/>
            </a:rPr>
            <a:t> (private &amp; public co)  </a:t>
          </a:r>
        </a:p>
      </dgm:t>
    </dgm:pt>
    <dgm:pt modelId="{606833A3-EC6C-EE49-B42A-57EEF39B2870}" type="parTrans" cxnId="{BFBB9AF0-5E48-FC43-AEBF-11631CCB0868}">
      <dgm:prSet/>
      <dgm:spPr/>
      <dgm:t>
        <a:bodyPr/>
        <a:lstStyle/>
        <a:p>
          <a:endParaRPr lang="en-US"/>
        </a:p>
      </dgm:t>
    </dgm:pt>
    <dgm:pt modelId="{A2E05108-0FD4-E545-B417-42247824AAAA}" type="sibTrans" cxnId="{BFBB9AF0-5E48-FC43-AEBF-11631CCB0868}">
      <dgm:prSet/>
      <dgm:spPr/>
      <dgm:t>
        <a:bodyPr/>
        <a:lstStyle/>
        <a:p>
          <a:endParaRPr lang="en-US"/>
        </a:p>
      </dgm:t>
    </dgm:pt>
    <dgm:pt modelId="{D3606297-376C-C746-8A70-C81D405F33ED}">
      <dgm:prSet custT="1"/>
      <dgm:spPr/>
      <dgm:t>
        <a:bodyPr/>
        <a:lstStyle/>
        <a:p>
          <a:r>
            <a:rPr lang="en-US" sz="1050" i="1" dirty="0">
              <a:effectLst/>
              <a:ea typeface="Century Gothic" charset="0"/>
              <a:cs typeface="Century Gothic" charset="0"/>
            </a:rPr>
            <a:t>‘The shareholders may, by</a:t>
          </a:r>
          <a:r>
            <a:rPr lang="en-US" sz="1050" i="1" u="sng" dirty="0">
              <a:effectLst/>
              <a:ea typeface="Century Gothic" charset="0"/>
              <a:cs typeface="Century Gothic" charset="0"/>
            </a:rPr>
            <a:t> special resolution</a:t>
          </a:r>
          <a:r>
            <a:rPr lang="en-US" sz="1050" i="1" dirty="0">
              <a:effectLst/>
              <a:ea typeface="Century Gothic" charset="0"/>
              <a:cs typeface="Century Gothic" charset="0"/>
            </a:rPr>
            <a:t>, direct the directors to take, or refrain from taking, specified action.’</a:t>
          </a:r>
        </a:p>
      </dgm:t>
    </dgm:pt>
    <dgm:pt modelId="{703B206A-1451-FC4F-9A72-6C20B72BB2C0}" type="parTrans" cxnId="{092F3E27-F732-AF48-BBA5-C4293FE4F88C}">
      <dgm:prSet/>
      <dgm:spPr/>
      <dgm:t>
        <a:bodyPr/>
        <a:lstStyle/>
        <a:p>
          <a:endParaRPr lang="en-US"/>
        </a:p>
      </dgm:t>
    </dgm:pt>
    <dgm:pt modelId="{B002390A-A29E-F243-8A55-85FF67A10163}" type="sibTrans" cxnId="{092F3E27-F732-AF48-BBA5-C4293FE4F88C}">
      <dgm:prSet/>
      <dgm:spPr/>
      <dgm:t>
        <a:bodyPr/>
        <a:lstStyle/>
        <a:p>
          <a:endParaRPr lang="en-US"/>
        </a:p>
      </dgm:t>
    </dgm:pt>
    <dgm:pt modelId="{E7352AC9-81E1-5140-BD8F-EBFE9124DD91}">
      <dgm:prSet custT="1"/>
      <dgm:spPr/>
      <dgm:t>
        <a:bodyPr/>
        <a:lstStyle/>
        <a:p>
          <a:r>
            <a:rPr lang="en-US" sz="2000" b="1" dirty="0">
              <a:effectLst/>
              <a:ea typeface="Century Gothic" charset="0"/>
              <a:cs typeface="Century Gothic" charset="0"/>
            </a:rPr>
            <a:t>Removal from office</a:t>
          </a:r>
          <a:r>
            <a:rPr lang="en-US" sz="2000" dirty="0">
              <a:effectLst/>
              <a:ea typeface="Century Gothic" charset="0"/>
              <a:cs typeface="Century Gothic" charset="0"/>
            </a:rPr>
            <a:t> </a:t>
          </a:r>
        </a:p>
      </dgm:t>
    </dgm:pt>
    <dgm:pt modelId="{0E129F91-326A-854C-A2D2-7E4F91135681}" type="parTrans" cxnId="{339002B7-1D68-FD44-80C6-A330463184AF}">
      <dgm:prSet/>
      <dgm:spPr/>
      <dgm:t>
        <a:bodyPr/>
        <a:lstStyle/>
        <a:p>
          <a:endParaRPr lang="en-US"/>
        </a:p>
      </dgm:t>
    </dgm:pt>
    <dgm:pt modelId="{95DBF7EC-713E-E24B-8C2C-6DBF9ACAEC35}" type="sibTrans" cxnId="{339002B7-1D68-FD44-80C6-A330463184AF}">
      <dgm:prSet/>
      <dgm:spPr/>
      <dgm:t>
        <a:bodyPr/>
        <a:lstStyle/>
        <a:p>
          <a:endParaRPr lang="en-US"/>
        </a:p>
      </dgm:t>
    </dgm:pt>
    <dgm:pt modelId="{549E0A7F-7E04-564A-92EB-D3AAE67E8AC6}">
      <dgm:prSet custT="1"/>
      <dgm:spPr/>
      <dgm:t>
        <a:bodyPr/>
        <a:lstStyle/>
        <a:p>
          <a:endParaRPr lang="en-US" sz="2000" dirty="0">
            <a:effectLst/>
            <a:ea typeface="Century Gothic" charset="0"/>
            <a:cs typeface="Century Gothic" charset="0"/>
          </a:endParaRPr>
        </a:p>
      </dgm:t>
    </dgm:pt>
    <dgm:pt modelId="{8DED3BE8-6DC7-F447-8C43-E8A61AD4A8C1}" type="parTrans" cxnId="{C5242D7C-EA87-8747-B93F-75B2AD9AF635}">
      <dgm:prSet/>
      <dgm:spPr/>
      <dgm:t>
        <a:bodyPr/>
        <a:lstStyle/>
        <a:p>
          <a:endParaRPr lang="en-US"/>
        </a:p>
      </dgm:t>
    </dgm:pt>
    <dgm:pt modelId="{81B6613C-6A05-B441-B6A6-3C905309C1F3}" type="sibTrans" cxnId="{C5242D7C-EA87-8747-B93F-75B2AD9AF635}">
      <dgm:prSet/>
      <dgm:spPr/>
      <dgm:t>
        <a:bodyPr/>
        <a:lstStyle/>
        <a:p>
          <a:endParaRPr lang="en-US"/>
        </a:p>
      </dgm:t>
    </dgm:pt>
    <dgm:pt modelId="{C625E09B-6E40-A743-BAF8-D3B1858B3354}">
      <dgm:prSet custT="1"/>
      <dgm:spPr/>
      <dgm:t>
        <a:bodyPr/>
        <a:lstStyle/>
        <a:p>
          <a:r>
            <a:rPr lang="en-US" sz="1050" b="1" dirty="0">
              <a:effectLst/>
              <a:ea typeface="Century Gothic" charset="0"/>
              <a:cs typeface="Century Gothic" charset="0"/>
            </a:rPr>
            <a:t>CA 2006</a:t>
          </a:r>
          <a:r>
            <a:rPr lang="en-US" sz="1050" dirty="0">
              <a:effectLst/>
              <a:ea typeface="Century Gothic" charset="0"/>
              <a:cs typeface="Century Gothic" charset="0"/>
            </a:rPr>
            <a:t> </a:t>
          </a:r>
          <a:r>
            <a:rPr lang="en-US" sz="1050" b="1" dirty="0">
              <a:effectLst/>
              <a:ea typeface="Century Gothic" charset="0"/>
              <a:cs typeface="Century Gothic" charset="0"/>
            </a:rPr>
            <a:t>s.168 : </a:t>
          </a:r>
          <a:r>
            <a:rPr lang="en-US" sz="1050" dirty="0">
              <a:effectLst/>
              <a:ea typeface="Century Gothic" charset="0"/>
              <a:cs typeface="Century Gothic" charset="0"/>
            </a:rPr>
            <a:t>ordinary resolution</a:t>
          </a:r>
          <a:endParaRPr lang="en-US" sz="1050" dirty="0"/>
        </a:p>
      </dgm:t>
    </dgm:pt>
    <dgm:pt modelId="{83D206FD-01E1-864A-BDAA-F0F8FB73E033}" type="parTrans" cxnId="{EDDAF794-E37C-8A4F-B36A-3432B033E80A}">
      <dgm:prSet/>
      <dgm:spPr/>
      <dgm:t>
        <a:bodyPr/>
        <a:lstStyle/>
        <a:p>
          <a:endParaRPr lang="en-US"/>
        </a:p>
      </dgm:t>
    </dgm:pt>
    <dgm:pt modelId="{FE715C7A-1C0D-0D44-9F9C-98F5428C5DBA}" type="sibTrans" cxnId="{EDDAF794-E37C-8A4F-B36A-3432B033E80A}">
      <dgm:prSet/>
      <dgm:spPr/>
      <dgm:t>
        <a:bodyPr/>
        <a:lstStyle/>
        <a:p>
          <a:endParaRPr lang="en-US"/>
        </a:p>
      </dgm:t>
    </dgm:pt>
    <dgm:pt modelId="{99410B0F-26F3-A548-9E54-1AA9744C5A30}" type="pres">
      <dgm:prSet presAssocID="{7F343181-A67F-FF48-886B-F765FE1B2117}" presName="Name0" presStyleCnt="0">
        <dgm:presLayoutVars>
          <dgm:dir/>
          <dgm:animLvl val="lvl"/>
          <dgm:resizeHandles val="exact"/>
        </dgm:presLayoutVars>
      </dgm:prSet>
      <dgm:spPr/>
    </dgm:pt>
    <dgm:pt modelId="{759414D0-731F-2B46-9EF9-95A21E8F2401}" type="pres">
      <dgm:prSet presAssocID="{43E7714E-A7C4-814E-985F-77889767FF6F}" presName="linNode" presStyleCnt="0"/>
      <dgm:spPr/>
    </dgm:pt>
    <dgm:pt modelId="{9B88D970-22DB-344F-8A6C-225655531F8C}" type="pres">
      <dgm:prSet presAssocID="{43E7714E-A7C4-814E-985F-77889767FF6F}" presName="parentText" presStyleLbl="node1" presStyleIdx="0" presStyleCnt="4">
        <dgm:presLayoutVars>
          <dgm:chMax val="1"/>
          <dgm:bulletEnabled val="1"/>
        </dgm:presLayoutVars>
      </dgm:prSet>
      <dgm:spPr/>
    </dgm:pt>
    <dgm:pt modelId="{E8528FB1-BD18-3E48-9459-523B412B46BA}" type="pres">
      <dgm:prSet presAssocID="{43E7714E-A7C4-814E-985F-77889767FF6F}" presName="descendantText" presStyleLbl="alignAccFollowNode1" presStyleIdx="0" presStyleCnt="4">
        <dgm:presLayoutVars>
          <dgm:bulletEnabled val="1"/>
        </dgm:presLayoutVars>
      </dgm:prSet>
      <dgm:spPr/>
    </dgm:pt>
    <dgm:pt modelId="{0CD5880E-25C5-7948-8B79-B63A1C814519}" type="pres">
      <dgm:prSet presAssocID="{05775785-B5F4-B740-80AC-0EB8A7585053}" presName="sp" presStyleCnt="0"/>
      <dgm:spPr/>
    </dgm:pt>
    <dgm:pt modelId="{D69685E1-85D7-AC46-8B8B-9D45D806A68E}" type="pres">
      <dgm:prSet presAssocID="{DCD9C90A-D1B0-AA48-88EF-146A2FF9111B}" presName="linNode" presStyleCnt="0"/>
      <dgm:spPr/>
    </dgm:pt>
    <dgm:pt modelId="{23518136-0348-644D-A5AE-FEA3A5BE87FE}" type="pres">
      <dgm:prSet presAssocID="{DCD9C90A-D1B0-AA48-88EF-146A2FF9111B}" presName="parentText" presStyleLbl="node1" presStyleIdx="1" presStyleCnt="4">
        <dgm:presLayoutVars>
          <dgm:chMax val="1"/>
          <dgm:bulletEnabled val="1"/>
        </dgm:presLayoutVars>
      </dgm:prSet>
      <dgm:spPr/>
    </dgm:pt>
    <dgm:pt modelId="{2C1BA6CA-82CE-BB43-AA0C-273AE8EFA082}" type="pres">
      <dgm:prSet presAssocID="{DCD9C90A-D1B0-AA48-88EF-146A2FF9111B}" presName="descendantText" presStyleLbl="alignAccFollowNode1" presStyleIdx="1" presStyleCnt="4" custScaleY="132079">
        <dgm:presLayoutVars>
          <dgm:bulletEnabled val="1"/>
        </dgm:presLayoutVars>
      </dgm:prSet>
      <dgm:spPr/>
    </dgm:pt>
    <dgm:pt modelId="{21AC57E3-8846-9949-A552-162FF26BEEA1}" type="pres">
      <dgm:prSet presAssocID="{0B6B8B1F-E1D6-4C45-B504-17ADAA493B82}" presName="sp" presStyleCnt="0"/>
      <dgm:spPr/>
    </dgm:pt>
    <dgm:pt modelId="{461385E4-2FAC-6642-A1BA-34DA44012873}" type="pres">
      <dgm:prSet presAssocID="{F6A23C3D-65AD-ED41-B17C-499665BD6D19}" presName="linNode" presStyleCnt="0"/>
      <dgm:spPr/>
    </dgm:pt>
    <dgm:pt modelId="{716367B8-15D8-BB46-860E-75A7AD5DD68E}" type="pres">
      <dgm:prSet presAssocID="{F6A23C3D-65AD-ED41-B17C-499665BD6D19}" presName="parentText" presStyleLbl="node1" presStyleIdx="2" presStyleCnt="4">
        <dgm:presLayoutVars>
          <dgm:chMax val="1"/>
          <dgm:bulletEnabled val="1"/>
        </dgm:presLayoutVars>
      </dgm:prSet>
      <dgm:spPr/>
    </dgm:pt>
    <dgm:pt modelId="{C7DB2436-A365-2C48-8C04-087407813DC4}" type="pres">
      <dgm:prSet presAssocID="{F6A23C3D-65AD-ED41-B17C-499665BD6D19}" presName="descendantText" presStyleLbl="alignAccFollowNode1" presStyleIdx="2" presStyleCnt="4" custScaleY="146545">
        <dgm:presLayoutVars>
          <dgm:bulletEnabled val="1"/>
        </dgm:presLayoutVars>
      </dgm:prSet>
      <dgm:spPr/>
    </dgm:pt>
    <dgm:pt modelId="{E8D2DB14-2321-A641-A22A-B0D4F24F9A64}" type="pres">
      <dgm:prSet presAssocID="{8EBA6212-629B-5D46-9542-06E2758DBB5F}" presName="sp" presStyleCnt="0"/>
      <dgm:spPr/>
    </dgm:pt>
    <dgm:pt modelId="{843A4AF0-7033-0A4C-8DF6-FFFDB17DF5D2}" type="pres">
      <dgm:prSet presAssocID="{E7352AC9-81E1-5140-BD8F-EBFE9124DD91}" presName="linNode" presStyleCnt="0"/>
      <dgm:spPr/>
    </dgm:pt>
    <dgm:pt modelId="{C097CB29-3133-9448-BC40-E6CDCC69FE85}" type="pres">
      <dgm:prSet presAssocID="{E7352AC9-81E1-5140-BD8F-EBFE9124DD91}" presName="parentText" presStyleLbl="node1" presStyleIdx="3" presStyleCnt="4">
        <dgm:presLayoutVars>
          <dgm:chMax val="1"/>
          <dgm:bulletEnabled val="1"/>
        </dgm:presLayoutVars>
      </dgm:prSet>
      <dgm:spPr/>
    </dgm:pt>
    <dgm:pt modelId="{39FB89EA-4DA4-4742-BAFF-F622FB768A38}" type="pres">
      <dgm:prSet presAssocID="{E7352AC9-81E1-5140-BD8F-EBFE9124DD91}" presName="descendantText" presStyleLbl="alignAccFollowNode1" presStyleIdx="3" presStyleCnt="4">
        <dgm:presLayoutVars>
          <dgm:bulletEnabled val="1"/>
        </dgm:presLayoutVars>
      </dgm:prSet>
      <dgm:spPr/>
    </dgm:pt>
  </dgm:ptLst>
  <dgm:cxnLst>
    <dgm:cxn modelId="{1733D40E-E98F-5B46-9B79-ED633A5C5DB3}" type="presOf" srcId="{D0447448-5038-9147-A3D0-EE356CB84E6F}" destId="{2C1BA6CA-82CE-BB43-AA0C-273AE8EFA082}" srcOrd="0" destOrd="2" presId="urn:microsoft.com/office/officeart/2005/8/layout/vList5"/>
    <dgm:cxn modelId="{338ED913-AD62-3D41-B93F-EA83881D12D8}" type="presOf" srcId="{7F343181-A67F-FF48-886B-F765FE1B2117}" destId="{99410B0F-26F3-A548-9E54-1AA9744C5A30}" srcOrd="0" destOrd="0" presId="urn:microsoft.com/office/officeart/2005/8/layout/vList5"/>
    <dgm:cxn modelId="{BC40A420-3A8E-6E42-8764-68C0710082F7}" srcId="{7F343181-A67F-FF48-886B-F765FE1B2117}" destId="{F6A23C3D-65AD-ED41-B17C-499665BD6D19}" srcOrd="2" destOrd="0" parTransId="{2916DB48-F199-7D47-9FF5-3292CA4F2832}" sibTransId="{8EBA6212-629B-5D46-9542-06E2758DBB5F}"/>
    <dgm:cxn modelId="{26F00126-7213-2545-9667-5FA3302ADC60}" type="presOf" srcId="{D3606297-376C-C746-8A70-C81D405F33ED}" destId="{C7DB2436-A365-2C48-8C04-087407813DC4}" srcOrd="0" destOrd="3" presId="urn:microsoft.com/office/officeart/2005/8/layout/vList5"/>
    <dgm:cxn modelId="{092F3E27-F732-AF48-BBA5-C4293FE4F88C}" srcId="{7A129861-6DF9-9247-97F2-82AFD932450C}" destId="{D3606297-376C-C746-8A70-C81D405F33ED}" srcOrd="0" destOrd="0" parTransId="{703B206A-1451-FC4F-9A72-6C20B72BB2C0}" sibTransId="{B002390A-A29E-F243-8A55-85FF67A10163}"/>
    <dgm:cxn modelId="{9CEB072E-9483-2447-B0A6-EB1EE56BEB80}" srcId="{DCD9C90A-D1B0-AA48-88EF-146A2FF9111B}" destId="{C6DC03B8-5F22-5044-B338-5CBB2D5C3372}" srcOrd="0" destOrd="0" parTransId="{D1D9C41E-9D16-DB4A-B612-124C14AC34B9}" sibTransId="{4FB0A253-F225-7543-B52C-BEAAD5EC5120}"/>
    <dgm:cxn modelId="{525EDE35-3E80-D846-8631-5E7ADF83BF55}" type="presOf" srcId="{2DBA82FB-1733-4147-A130-2E50D63380D0}" destId="{E8528FB1-BD18-3E48-9459-523B412B46BA}" srcOrd="0" destOrd="0" presId="urn:microsoft.com/office/officeart/2005/8/layout/vList5"/>
    <dgm:cxn modelId="{FE8A8338-74F1-884A-94DE-81FA3FA13760}" srcId="{F6A23C3D-65AD-ED41-B17C-499665BD6D19}" destId="{007B9AA8-A04E-6646-8DE6-79E1FECACD3E}" srcOrd="0" destOrd="0" parTransId="{C019EBF6-C43F-8441-92DA-67C4C16F0859}" sibTransId="{A8D70AF3-0ABB-864C-BE53-6FB691D175CD}"/>
    <dgm:cxn modelId="{AB5DCB5B-4462-A64D-BD99-0CAA09F28B06}" type="presOf" srcId="{B44DF8E5-6CD0-4349-937F-0AF2FA7C35C7}" destId="{C7DB2436-A365-2C48-8C04-087407813DC4}" srcOrd="0" destOrd="1" presId="urn:microsoft.com/office/officeart/2005/8/layout/vList5"/>
    <dgm:cxn modelId="{A37BD65C-903B-2040-93ED-EF2F1FA9B0D0}" srcId="{DCD9C90A-D1B0-AA48-88EF-146A2FF9111B}" destId="{6EFAA74F-30F3-CC48-81D3-94E6FBC94B11}" srcOrd="1" destOrd="0" parTransId="{E9FC69CB-F7F4-314B-BC03-68D3746D07AC}" sibTransId="{8EF2A34F-9442-7142-817B-14F67B00D7EF}"/>
    <dgm:cxn modelId="{0CCF1661-0702-454C-A7C5-CE7B96487BF8}" srcId="{43E7714E-A7C4-814E-985F-77889767FF6F}" destId="{6DBA1798-438A-494C-B784-5FCBD78F477B}" srcOrd="2" destOrd="0" parTransId="{F91DBA70-742C-AD45-889A-C20703D07596}" sibTransId="{1D274B43-EFEB-6E4E-B726-12D4C18AAC03}"/>
    <dgm:cxn modelId="{4D4FC150-C5C9-934A-B863-DA8D925258CE}" srcId="{43E7714E-A7C4-814E-985F-77889767FF6F}" destId="{2DBA82FB-1733-4147-A130-2E50D63380D0}" srcOrd="0" destOrd="0" parTransId="{620F95EF-71E6-8D43-932A-052DB13D0C32}" sibTransId="{E80D9F09-17B4-5A40-94A6-5ECCDCFFE2FB}"/>
    <dgm:cxn modelId="{A8461351-8ED0-0B46-B9DC-86803C424885}" type="presOf" srcId="{7A129861-6DF9-9247-97F2-82AFD932450C}" destId="{C7DB2436-A365-2C48-8C04-087407813DC4}" srcOrd="0" destOrd="2" presId="urn:microsoft.com/office/officeart/2005/8/layout/vList5"/>
    <dgm:cxn modelId="{C89A7855-E699-2C42-906E-7080DB4D176B}" type="presOf" srcId="{EC8F513B-3172-F344-BA3A-D9F0F7967594}" destId="{E8528FB1-BD18-3E48-9459-523B412B46BA}" srcOrd="0" destOrd="1" presId="urn:microsoft.com/office/officeart/2005/8/layout/vList5"/>
    <dgm:cxn modelId="{C5242D7C-EA87-8747-B93F-75B2AD9AF635}" srcId="{E7352AC9-81E1-5140-BD8F-EBFE9124DD91}" destId="{549E0A7F-7E04-564A-92EB-D3AAE67E8AC6}" srcOrd="0" destOrd="0" parTransId="{8DED3BE8-6DC7-F447-8C43-E8A61AD4A8C1}" sibTransId="{81B6613C-6A05-B441-B6A6-3C905309C1F3}"/>
    <dgm:cxn modelId="{99EFA47F-6BFF-4746-AE76-6872D8C4B218}" srcId="{7F343181-A67F-FF48-886B-F765FE1B2117}" destId="{DCD9C90A-D1B0-AA48-88EF-146A2FF9111B}" srcOrd="1" destOrd="0" parTransId="{545D6BF1-F540-E249-9C66-1282C7E57C5B}" sibTransId="{0B6B8B1F-E1D6-4C45-B504-17ADAA493B82}"/>
    <dgm:cxn modelId="{FB33BD85-895B-8A4F-8B8C-008A79E8FC6F}" srcId="{7F343181-A67F-FF48-886B-F765FE1B2117}" destId="{43E7714E-A7C4-814E-985F-77889767FF6F}" srcOrd="0" destOrd="0" parTransId="{8B5AA516-6FCB-A746-B9A9-9A7C8D4A7777}" sibTransId="{05775785-B5F4-B740-80AC-0EB8A7585053}"/>
    <dgm:cxn modelId="{8929FB8A-EBA7-8347-8204-B91CD547DF60}" type="presOf" srcId="{6DBA1798-438A-494C-B784-5FCBD78F477B}" destId="{E8528FB1-BD18-3E48-9459-523B412B46BA}" srcOrd="0" destOrd="2" presId="urn:microsoft.com/office/officeart/2005/8/layout/vList5"/>
    <dgm:cxn modelId="{0019BC94-4499-3448-ACB5-2F8B037A0F0D}" type="presOf" srcId="{E7352AC9-81E1-5140-BD8F-EBFE9124DD91}" destId="{C097CB29-3133-9448-BC40-E6CDCC69FE85}" srcOrd="0" destOrd="0" presId="urn:microsoft.com/office/officeart/2005/8/layout/vList5"/>
    <dgm:cxn modelId="{EDDAF794-E37C-8A4F-B36A-3432B033E80A}" srcId="{E7352AC9-81E1-5140-BD8F-EBFE9124DD91}" destId="{C625E09B-6E40-A743-BAF8-D3B1858B3354}" srcOrd="1" destOrd="0" parTransId="{83D206FD-01E1-864A-BDAA-F0F8FB73E033}" sibTransId="{FE715C7A-1C0D-0D44-9F9C-98F5428C5DBA}"/>
    <dgm:cxn modelId="{539277A6-B97E-6B4F-8935-CF627E7088B4}" type="presOf" srcId="{C625E09B-6E40-A743-BAF8-D3B1858B3354}" destId="{39FB89EA-4DA4-4742-BAFF-F622FB768A38}" srcOrd="0" destOrd="1" presId="urn:microsoft.com/office/officeart/2005/8/layout/vList5"/>
    <dgm:cxn modelId="{339002B7-1D68-FD44-80C6-A330463184AF}" srcId="{7F343181-A67F-FF48-886B-F765FE1B2117}" destId="{E7352AC9-81E1-5140-BD8F-EBFE9124DD91}" srcOrd="3" destOrd="0" parTransId="{0E129F91-326A-854C-A2D2-7E4F91135681}" sibTransId="{95DBF7EC-713E-E24B-8C2C-6DBF9ACAEC35}"/>
    <dgm:cxn modelId="{9A74B6B9-5246-E14E-97CF-3DAD735BF4C3}" type="presOf" srcId="{43E7714E-A7C4-814E-985F-77889767FF6F}" destId="{9B88D970-22DB-344F-8A6C-225655531F8C}" srcOrd="0" destOrd="0" presId="urn:microsoft.com/office/officeart/2005/8/layout/vList5"/>
    <dgm:cxn modelId="{571A7FBE-801A-DD4B-85A6-5DBEFD4BB527}" type="presOf" srcId="{C6DC03B8-5F22-5044-B338-5CBB2D5C3372}" destId="{2C1BA6CA-82CE-BB43-AA0C-273AE8EFA082}" srcOrd="0" destOrd="0" presId="urn:microsoft.com/office/officeart/2005/8/layout/vList5"/>
    <dgm:cxn modelId="{AE5BA1CC-1FCA-F644-9665-238EC7103520}" type="presOf" srcId="{6EFAA74F-30F3-CC48-81D3-94E6FBC94B11}" destId="{2C1BA6CA-82CE-BB43-AA0C-273AE8EFA082}" srcOrd="0" destOrd="1" presId="urn:microsoft.com/office/officeart/2005/8/layout/vList5"/>
    <dgm:cxn modelId="{9C4710D2-71AD-F640-B340-67198B22E3B4}" srcId="{007B9AA8-A04E-6646-8DE6-79E1FECACD3E}" destId="{B44DF8E5-6CD0-4349-937F-0AF2FA7C35C7}" srcOrd="0" destOrd="0" parTransId="{FB996F0C-C605-2E44-BCA2-A876AB8DB45D}" sibTransId="{5F4CE8AD-CC04-A043-AC33-D21578DFC069}"/>
    <dgm:cxn modelId="{93CA34D2-34DB-0B4E-AD05-8E6680885BCC}" srcId="{43E7714E-A7C4-814E-985F-77889767FF6F}" destId="{EC8F513B-3172-F344-BA3A-D9F0F7967594}" srcOrd="1" destOrd="0" parTransId="{C2740DC0-0DAB-7F46-B45D-685F93AE9A72}" sibTransId="{AFE699DA-42BC-5042-9E07-76E1B3A5A3D7}"/>
    <dgm:cxn modelId="{379783E0-1EE2-C84C-9BB7-E5602B913210}" type="presOf" srcId="{549E0A7F-7E04-564A-92EB-D3AAE67E8AC6}" destId="{39FB89EA-4DA4-4742-BAFF-F622FB768A38}" srcOrd="0" destOrd="0" presId="urn:microsoft.com/office/officeart/2005/8/layout/vList5"/>
    <dgm:cxn modelId="{404DE3E9-61FE-E94E-8CC2-0918C6048A1C}" srcId="{DCD9C90A-D1B0-AA48-88EF-146A2FF9111B}" destId="{D0447448-5038-9147-A3D0-EE356CB84E6F}" srcOrd="2" destOrd="0" parTransId="{065368AD-9A31-4C42-BA4E-BB3ADFEB6CAA}" sibTransId="{A3D34657-0487-D34C-980E-D932AE6E373A}"/>
    <dgm:cxn modelId="{BFBB9AF0-5E48-FC43-AEBF-11631CCB0868}" srcId="{F6A23C3D-65AD-ED41-B17C-499665BD6D19}" destId="{7A129861-6DF9-9247-97F2-82AFD932450C}" srcOrd="1" destOrd="0" parTransId="{606833A3-EC6C-EE49-B42A-57EEF39B2870}" sibTransId="{A2E05108-0FD4-E545-B417-42247824AAAA}"/>
    <dgm:cxn modelId="{08C80BF5-E9D9-3442-AAD3-1D34FE479EC0}" type="presOf" srcId="{F6A23C3D-65AD-ED41-B17C-499665BD6D19}" destId="{716367B8-15D8-BB46-860E-75A7AD5DD68E}" srcOrd="0" destOrd="0" presId="urn:microsoft.com/office/officeart/2005/8/layout/vList5"/>
    <dgm:cxn modelId="{347E68F6-6B66-BA41-8966-754A84E20358}" type="presOf" srcId="{DCD9C90A-D1B0-AA48-88EF-146A2FF9111B}" destId="{23518136-0348-644D-A5AE-FEA3A5BE87FE}" srcOrd="0" destOrd="0" presId="urn:microsoft.com/office/officeart/2005/8/layout/vList5"/>
    <dgm:cxn modelId="{90254FF9-3C09-004F-960F-C2D575A96A14}" type="presOf" srcId="{007B9AA8-A04E-6646-8DE6-79E1FECACD3E}" destId="{C7DB2436-A365-2C48-8C04-087407813DC4}" srcOrd="0" destOrd="0" presId="urn:microsoft.com/office/officeart/2005/8/layout/vList5"/>
    <dgm:cxn modelId="{8F90C05F-5797-054C-9F22-FB1ED4A28F94}" type="presParOf" srcId="{99410B0F-26F3-A548-9E54-1AA9744C5A30}" destId="{759414D0-731F-2B46-9EF9-95A21E8F2401}" srcOrd="0" destOrd="0" presId="urn:microsoft.com/office/officeart/2005/8/layout/vList5"/>
    <dgm:cxn modelId="{246C6636-6D13-4948-8AB9-1D34E63655E7}" type="presParOf" srcId="{759414D0-731F-2B46-9EF9-95A21E8F2401}" destId="{9B88D970-22DB-344F-8A6C-225655531F8C}" srcOrd="0" destOrd="0" presId="urn:microsoft.com/office/officeart/2005/8/layout/vList5"/>
    <dgm:cxn modelId="{7FB3306B-CB59-234C-845A-42A7AEC238D9}" type="presParOf" srcId="{759414D0-731F-2B46-9EF9-95A21E8F2401}" destId="{E8528FB1-BD18-3E48-9459-523B412B46BA}" srcOrd="1" destOrd="0" presId="urn:microsoft.com/office/officeart/2005/8/layout/vList5"/>
    <dgm:cxn modelId="{60A6BAF7-879F-5D44-82DB-5186FB2D70D5}" type="presParOf" srcId="{99410B0F-26F3-A548-9E54-1AA9744C5A30}" destId="{0CD5880E-25C5-7948-8B79-B63A1C814519}" srcOrd="1" destOrd="0" presId="urn:microsoft.com/office/officeart/2005/8/layout/vList5"/>
    <dgm:cxn modelId="{E2847C03-5AF4-1147-A5D8-7F5ACB311A5A}" type="presParOf" srcId="{99410B0F-26F3-A548-9E54-1AA9744C5A30}" destId="{D69685E1-85D7-AC46-8B8B-9D45D806A68E}" srcOrd="2" destOrd="0" presId="urn:microsoft.com/office/officeart/2005/8/layout/vList5"/>
    <dgm:cxn modelId="{9466C840-7C35-C84A-AF0B-7EAC6BED6B06}" type="presParOf" srcId="{D69685E1-85D7-AC46-8B8B-9D45D806A68E}" destId="{23518136-0348-644D-A5AE-FEA3A5BE87FE}" srcOrd="0" destOrd="0" presId="urn:microsoft.com/office/officeart/2005/8/layout/vList5"/>
    <dgm:cxn modelId="{DA268DAC-398C-4A4B-9194-D35173C0676C}" type="presParOf" srcId="{D69685E1-85D7-AC46-8B8B-9D45D806A68E}" destId="{2C1BA6CA-82CE-BB43-AA0C-273AE8EFA082}" srcOrd="1" destOrd="0" presId="urn:microsoft.com/office/officeart/2005/8/layout/vList5"/>
    <dgm:cxn modelId="{5896ACB1-26B2-3C4D-9705-7EADF696F0F6}" type="presParOf" srcId="{99410B0F-26F3-A548-9E54-1AA9744C5A30}" destId="{21AC57E3-8846-9949-A552-162FF26BEEA1}" srcOrd="3" destOrd="0" presId="urn:microsoft.com/office/officeart/2005/8/layout/vList5"/>
    <dgm:cxn modelId="{46889488-1AA9-5D43-8C3F-9EA9EB50640A}" type="presParOf" srcId="{99410B0F-26F3-A548-9E54-1AA9744C5A30}" destId="{461385E4-2FAC-6642-A1BA-34DA44012873}" srcOrd="4" destOrd="0" presId="urn:microsoft.com/office/officeart/2005/8/layout/vList5"/>
    <dgm:cxn modelId="{AEC2349D-B6BE-BB4D-8D85-2122BDAC1C78}" type="presParOf" srcId="{461385E4-2FAC-6642-A1BA-34DA44012873}" destId="{716367B8-15D8-BB46-860E-75A7AD5DD68E}" srcOrd="0" destOrd="0" presId="urn:microsoft.com/office/officeart/2005/8/layout/vList5"/>
    <dgm:cxn modelId="{2CA99D04-A7C6-9B4B-BD85-60A71DB49EEF}" type="presParOf" srcId="{461385E4-2FAC-6642-A1BA-34DA44012873}" destId="{C7DB2436-A365-2C48-8C04-087407813DC4}" srcOrd="1" destOrd="0" presId="urn:microsoft.com/office/officeart/2005/8/layout/vList5"/>
    <dgm:cxn modelId="{6FF697D9-E55F-4E4D-825D-045847EEF078}" type="presParOf" srcId="{99410B0F-26F3-A548-9E54-1AA9744C5A30}" destId="{E8D2DB14-2321-A641-A22A-B0D4F24F9A64}" srcOrd="5" destOrd="0" presId="urn:microsoft.com/office/officeart/2005/8/layout/vList5"/>
    <dgm:cxn modelId="{780BE0AA-A600-1F48-9C8D-6632763DADB5}" type="presParOf" srcId="{99410B0F-26F3-A548-9E54-1AA9744C5A30}" destId="{843A4AF0-7033-0A4C-8DF6-FFFDB17DF5D2}" srcOrd="6" destOrd="0" presId="urn:microsoft.com/office/officeart/2005/8/layout/vList5"/>
    <dgm:cxn modelId="{278F3782-FE66-464E-8B4A-E75913ECE4C1}" type="presParOf" srcId="{843A4AF0-7033-0A4C-8DF6-FFFDB17DF5D2}" destId="{C097CB29-3133-9448-BC40-E6CDCC69FE85}" srcOrd="0" destOrd="0" presId="urn:microsoft.com/office/officeart/2005/8/layout/vList5"/>
    <dgm:cxn modelId="{59303194-4EDE-2047-A7FD-BFB37DB7CC5F}" type="presParOf" srcId="{843A4AF0-7033-0A4C-8DF6-FFFDB17DF5D2}" destId="{39FB89EA-4DA4-4742-BAFF-F622FB768A3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BD8ED7-C1E9-5B4E-8244-26E8905EE218}"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DF53FEEB-D466-BB43-B344-8E46A28915BF}">
      <dgm:prSet phldrT="[Text]" custT="1"/>
      <dgm:spPr/>
      <dgm:t>
        <a:bodyPr/>
        <a:lstStyle/>
        <a:p>
          <a:r>
            <a:rPr lang="en-GB" sz="2000" b="1">
              <a:latin typeface="+mn-lt"/>
              <a:ea typeface="Century Gothic" charset="0"/>
              <a:cs typeface="Century Gothic" charset="0"/>
            </a:rPr>
            <a:t>Default powers of GM</a:t>
          </a:r>
          <a:r>
            <a:rPr lang="en-GB" sz="2000">
              <a:latin typeface="+mn-lt"/>
              <a:ea typeface="Century Gothic" charset="0"/>
              <a:cs typeface="Century Gothic" charset="0"/>
            </a:rPr>
            <a:t>:</a:t>
          </a:r>
          <a:endParaRPr lang="en-US" sz="2000" dirty="0">
            <a:latin typeface="+mn-lt"/>
          </a:endParaRPr>
        </a:p>
      </dgm:t>
    </dgm:pt>
    <dgm:pt modelId="{0F66FC3B-1B7B-344D-A208-F7E306A4EEF6}" type="parTrans" cxnId="{0759ABDA-9C00-5645-8DE8-3EF5480E1924}">
      <dgm:prSet/>
      <dgm:spPr/>
      <dgm:t>
        <a:bodyPr/>
        <a:lstStyle/>
        <a:p>
          <a:endParaRPr lang="en-US"/>
        </a:p>
      </dgm:t>
    </dgm:pt>
    <dgm:pt modelId="{0C63A478-2AE2-5049-B3E6-EF83C869EDE2}" type="sibTrans" cxnId="{0759ABDA-9C00-5645-8DE8-3EF5480E1924}">
      <dgm:prSet/>
      <dgm:spPr/>
      <dgm:t>
        <a:bodyPr/>
        <a:lstStyle/>
        <a:p>
          <a:endParaRPr lang="en-US"/>
        </a:p>
      </dgm:t>
    </dgm:pt>
    <dgm:pt modelId="{ECA9E43B-FF45-5847-AE11-C8ED06847CDC}">
      <dgm:prSet phldrT="[Text]" custT="1"/>
      <dgm:spPr/>
      <dgm:t>
        <a:bodyPr/>
        <a:lstStyle/>
        <a:p>
          <a:r>
            <a:rPr lang="en-US" sz="1200">
              <a:latin typeface="+mn-lt"/>
              <a:ea typeface="Century Gothic" charset="0"/>
              <a:cs typeface="Century Gothic" charset="0"/>
            </a:rPr>
            <a:t>the board is incapable of acting</a:t>
          </a:r>
          <a:endParaRPr lang="en-US" sz="1200" dirty="0">
            <a:latin typeface="+mn-lt"/>
          </a:endParaRPr>
        </a:p>
      </dgm:t>
    </dgm:pt>
    <dgm:pt modelId="{596C7807-B74B-3842-A79D-5C19D79964BC}" type="parTrans" cxnId="{833A04B1-A179-DC4B-A70C-75FF8601DC0D}">
      <dgm:prSet/>
      <dgm:spPr/>
      <dgm:t>
        <a:bodyPr/>
        <a:lstStyle/>
        <a:p>
          <a:endParaRPr lang="en-US"/>
        </a:p>
      </dgm:t>
    </dgm:pt>
    <dgm:pt modelId="{DE4A172C-5D0F-4F46-A7B8-56AAA400BD16}" type="sibTrans" cxnId="{833A04B1-A179-DC4B-A70C-75FF8601DC0D}">
      <dgm:prSet/>
      <dgm:spPr/>
      <dgm:t>
        <a:bodyPr/>
        <a:lstStyle/>
        <a:p>
          <a:endParaRPr lang="en-US"/>
        </a:p>
      </dgm:t>
    </dgm:pt>
    <dgm:pt modelId="{00F97D22-F9DE-834C-AE90-5F7A882D720A}">
      <dgm:prSet phldrT="[Text]" custT="1"/>
      <dgm:spPr/>
      <dgm:t>
        <a:bodyPr/>
        <a:lstStyle/>
        <a:p>
          <a:r>
            <a:rPr lang="en-GB" sz="2000" b="1">
              <a:latin typeface="+mn-lt"/>
              <a:ea typeface="Century Gothic" charset="0"/>
              <a:cs typeface="Century Gothic" charset="0"/>
            </a:rPr>
            <a:t>Ratification</a:t>
          </a:r>
          <a:endParaRPr lang="en-US" sz="2000" b="1" dirty="0">
            <a:latin typeface="+mn-lt"/>
          </a:endParaRPr>
        </a:p>
      </dgm:t>
    </dgm:pt>
    <dgm:pt modelId="{4EFE03A4-CF12-4641-A2B8-4E9DA5F719C1}" type="parTrans" cxnId="{F5AD509D-4EF6-A94B-8E25-D68A4CB69F57}">
      <dgm:prSet/>
      <dgm:spPr/>
      <dgm:t>
        <a:bodyPr/>
        <a:lstStyle/>
        <a:p>
          <a:endParaRPr lang="en-US"/>
        </a:p>
      </dgm:t>
    </dgm:pt>
    <dgm:pt modelId="{38E0B7B8-1062-BF4D-A70A-361B71BEBD26}" type="sibTrans" cxnId="{F5AD509D-4EF6-A94B-8E25-D68A4CB69F57}">
      <dgm:prSet/>
      <dgm:spPr/>
      <dgm:t>
        <a:bodyPr/>
        <a:lstStyle/>
        <a:p>
          <a:endParaRPr lang="en-US"/>
        </a:p>
      </dgm:t>
    </dgm:pt>
    <dgm:pt modelId="{D5C99F35-DF8A-614C-93EE-FBAD8486EBBE}">
      <dgm:prSet phldrT="[Text]" custT="1"/>
      <dgm:spPr/>
      <dgm:t>
        <a:bodyPr/>
        <a:lstStyle/>
        <a:p>
          <a:r>
            <a:rPr lang="en-US" sz="1200" b="1" i="1">
              <a:latin typeface="+mn-lt"/>
              <a:ea typeface="Century Gothic" charset="0"/>
              <a:cs typeface="Century Gothic" charset="0"/>
            </a:rPr>
            <a:t>Bamford v Bamford </a:t>
          </a:r>
          <a:r>
            <a:rPr lang="en-US" sz="1200" b="1">
              <a:latin typeface="+mn-lt"/>
              <a:ea typeface="Century Gothic" charset="0"/>
              <a:cs typeface="Century Gothic" charset="0"/>
            </a:rPr>
            <a:t>[1970] Ch.D 135 CA</a:t>
          </a:r>
          <a:endParaRPr lang="en-US" sz="1200" dirty="0">
            <a:latin typeface="+mn-lt"/>
          </a:endParaRPr>
        </a:p>
      </dgm:t>
    </dgm:pt>
    <dgm:pt modelId="{5908A0D3-DDF4-5D4E-89D5-EC8CCBA50F3C}" type="parTrans" cxnId="{AB06B54A-C400-FB4D-B757-DBFC2B054323}">
      <dgm:prSet/>
      <dgm:spPr/>
      <dgm:t>
        <a:bodyPr/>
        <a:lstStyle/>
        <a:p>
          <a:endParaRPr lang="en-US"/>
        </a:p>
      </dgm:t>
    </dgm:pt>
    <dgm:pt modelId="{EA11D5CF-A4AE-8744-AC73-78D888325B59}" type="sibTrans" cxnId="{AB06B54A-C400-FB4D-B757-DBFC2B054323}">
      <dgm:prSet/>
      <dgm:spPr/>
      <dgm:t>
        <a:bodyPr/>
        <a:lstStyle/>
        <a:p>
          <a:endParaRPr lang="en-US"/>
        </a:p>
      </dgm:t>
    </dgm:pt>
    <dgm:pt modelId="{0566D913-29C7-1A4F-BD88-00BE9A68A3CE}">
      <dgm:prSet phldrT="[Text]"/>
      <dgm:spPr/>
      <dgm:t>
        <a:bodyPr/>
        <a:lstStyle/>
        <a:p>
          <a:r>
            <a:rPr lang="en-US" b="1" dirty="0">
              <a:latin typeface="+mn-lt"/>
              <a:ea typeface="Century Gothic" charset="0"/>
              <a:cs typeface="Century Gothic" charset="0"/>
            </a:rPr>
            <a:t>Unanimous consent of the shareholders</a:t>
          </a:r>
          <a:r>
            <a:rPr lang="en-US" dirty="0">
              <a:latin typeface="+mn-lt"/>
              <a:ea typeface="Century Gothic" charset="0"/>
              <a:cs typeface="Century Gothic" charset="0"/>
            </a:rPr>
            <a:t> (</a:t>
          </a:r>
          <a:r>
            <a:rPr lang="en-US" b="1" i="1" dirty="0">
              <a:latin typeface="+mn-lt"/>
              <a:ea typeface="Century Gothic" charset="0"/>
              <a:cs typeface="Century Gothic" charset="0"/>
            </a:rPr>
            <a:t>Duomatic principle)</a:t>
          </a:r>
          <a:endParaRPr lang="en-US" dirty="0">
            <a:latin typeface="+mn-lt"/>
          </a:endParaRPr>
        </a:p>
      </dgm:t>
    </dgm:pt>
    <dgm:pt modelId="{32AA9BD6-1F4F-E54B-8198-F391CDA45F3D}" type="parTrans" cxnId="{D5566041-8EA8-624C-97A6-266862875A56}">
      <dgm:prSet/>
      <dgm:spPr/>
      <dgm:t>
        <a:bodyPr/>
        <a:lstStyle/>
        <a:p>
          <a:endParaRPr lang="en-US"/>
        </a:p>
      </dgm:t>
    </dgm:pt>
    <dgm:pt modelId="{AAEDDCD4-2FF1-F543-B290-394253D06AFC}" type="sibTrans" cxnId="{D5566041-8EA8-624C-97A6-266862875A56}">
      <dgm:prSet/>
      <dgm:spPr/>
      <dgm:t>
        <a:bodyPr/>
        <a:lstStyle/>
        <a:p>
          <a:endParaRPr lang="en-US"/>
        </a:p>
      </dgm:t>
    </dgm:pt>
    <dgm:pt modelId="{4D99673E-69CF-5142-B311-6FFCBEE0B209}">
      <dgm:prSet phldrT="[Text]" custT="1"/>
      <dgm:spPr/>
      <dgm:t>
        <a:bodyPr/>
        <a:lstStyle/>
        <a:p>
          <a:r>
            <a:rPr lang="en-US" sz="1200">
              <a:latin typeface="+mn-lt"/>
              <a:ea typeface="Century Gothic" charset="0"/>
              <a:cs typeface="Century Gothic" charset="0"/>
            </a:rPr>
            <a:t>all shareholders entitled to vote; </a:t>
          </a:r>
          <a:endParaRPr lang="en-US" sz="1200" dirty="0">
            <a:latin typeface="+mn-lt"/>
          </a:endParaRPr>
        </a:p>
      </dgm:t>
    </dgm:pt>
    <dgm:pt modelId="{0FC30DCE-3EC4-8747-A74B-8B9A65F4F418}" type="parTrans" cxnId="{A19341B3-54AF-A241-B755-0461E7D27E4C}">
      <dgm:prSet/>
      <dgm:spPr/>
      <dgm:t>
        <a:bodyPr/>
        <a:lstStyle/>
        <a:p>
          <a:endParaRPr lang="en-US"/>
        </a:p>
      </dgm:t>
    </dgm:pt>
    <dgm:pt modelId="{98FEEEEE-9D7F-AB49-822B-3C1534F488CA}" type="sibTrans" cxnId="{A19341B3-54AF-A241-B755-0461E7D27E4C}">
      <dgm:prSet/>
      <dgm:spPr/>
      <dgm:t>
        <a:bodyPr/>
        <a:lstStyle/>
        <a:p>
          <a:endParaRPr lang="en-US"/>
        </a:p>
      </dgm:t>
    </dgm:pt>
    <dgm:pt modelId="{266AAF93-ADC3-6747-8E2F-A8286E7DC020}">
      <dgm:prSet custT="1"/>
      <dgm:spPr/>
      <dgm:t>
        <a:bodyPr/>
        <a:lstStyle/>
        <a:p>
          <a:r>
            <a:rPr lang="en-US" sz="1200">
              <a:latin typeface="+mn-lt"/>
              <a:ea typeface="Century Gothic" charset="0"/>
              <a:cs typeface="Century Gothic" charset="0"/>
            </a:rPr>
            <a:t>has fallen below the required minimum (no effective quorum)</a:t>
          </a:r>
          <a:endParaRPr lang="en-US" sz="1200" dirty="0">
            <a:latin typeface="+mn-lt"/>
            <a:ea typeface="Century Gothic" charset="0"/>
            <a:cs typeface="Century Gothic" charset="0"/>
          </a:endParaRPr>
        </a:p>
      </dgm:t>
    </dgm:pt>
    <dgm:pt modelId="{CE0B6657-9978-274C-AB26-FEAC720A5DF8}" type="parTrans" cxnId="{D4EC4D00-AA71-0044-9717-A47B635166BB}">
      <dgm:prSet/>
      <dgm:spPr/>
      <dgm:t>
        <a:bodyPr/>
        <a:lstStyle/>
        <a:p>
          <a:endParaRPr lang="en-US"/>
        </a:p>
      </dgm:t>
    </dgm:pt>
    <dgm:pt modelId="{7A593DC3-14E9-9B48-A78C-DED3329C1943}" type="sibTrans" cxnId="{D4EC4D00-AA71-0044-9717-A47B635166BB}">
      <dgm:prSet/>
      <dgm:spPr/>
      <dgm:t>
        <a:bodyPr/>
        <a:lstStyle/>
        <a:p>
          <a:endParaRPr lang="en-US"/>
        </a:p>
      </dgm:t>
    </dgm:pt>
    <dgm:pt modelId="{F1D0C135-7781-5942-BE14-E271D562DA44}">
      <dgm:prSet custT="1"/>
      <dgm:spPr/>
      <dgm:t>
        <a:bodyPr/>
        <a:lstStyle/>
        <a:p>
          <a:r>
            <a:rPr lang="en-US" sz="1200">
              <a:latin typeface="+mn-lt"/>
              <a:ea typeface="Century Gothic" charset="0"/>
              <a:cs typeface="Century Gothic" charset="0"/>
            </a:rPr>
            <a:t>directors disqualified from voting</a:t>
          </a:r>
          <a:endParaRPr lang="en-US" sz="1200" dirty="0">
            <a:latin typeface="+mn-lt"/>
            <a:ea typeface="Century Gothic" charset="0"/>
            <a:cs typeface="Century Gothic" charset="0"/>
          </a:endParaRPr>
        </a:p>
      </dgm:t>
    </dgm:pt>
    <dgm:pt modelId="{848B70D2-3A29-184E-864D-17AFAFBB45B7}" type="parTrans" cxnId="{ABEAEE18-E545-E14F-86F7-3530C752B21B}">
      <dgm:prSet/>
      <dgm:spPr/>
      <dgm:t>
        <a:bodyPr/>
        <a:lstStyle/>
        <a:p>
          <a:endParaRPr lang="en-US"/>
        </a:p>
      </dgm:t>
    </dgm:pt>
    <dgm:pt modelId="{69B2EA1A-ECA7-024A-9E83-1A4AE27062FA}" type="sibTrans" cxnId="{ABEAEE18-E545-E14F-86F7-3530C752B21B}">
      <dgm:prSet/>
      <dgm:spPr/>
      <dgm:t>
        <a:bodyPr/>
        <a:lstStyle/>
        <a:p>
          <a:endParaRPr lang="en-US"/>
        </a:p>
      </dgm:t>
    </dgm:pt>
    <dgm:pt modelId="{877EE8E8-9791-7445-9C90-BFD9BDA17B6D}">
      <dgm:prSet custT="1"/>
      <dgm:spPr/>
      <dgm:t>
        <a:bodyPr/>
        <a:lstStyle/>
        <a:p>
          <a:r>
            <a:rPr lang="en-US" sz="1200">
              <a:latin typeface="+mn-lt"/>
              <a:ea typeface="Century Gothic" charset="0"/>
              <a:cs typeface="Century Gothic" charset="0"/>
            </a:rPr>
            <a:t>has become deadlocked</a:t>
          </a:r>
          <a:endParaRPr lang="en-US" sz="1200" dirty="0">
            <a:latin typeface="+mn-lt"/>
            <a:ea typeface="Century Gothic" charset="0"/>
            <a:cs typeface="Century Gothic" charset="0"/>
          </a:endParaRPr>
        </a:p>
      </dgm:t>
    </dgm:pt>
    <dgm:pt modelId="{99452EC4-B4E6-9246-9FA5-DFD2A6A537A2}" type="parTrans" cxnId="{292A530A-0E7F-E34E-9E88-165EFFC35B1B}">
      <dgm:prSet/>
      <dgm:spPr/>
      <dgm:t>
        <a:bodyPr/>
        <a:lstStyle/>
        <a:p>
          <a:endParaRPr lang="en-US"/>
        </a:p>
      </dgm:t>
    </dgm:pt>
    <dgm:pt modelId="{235C9BBA-DD7B-D34B-A42B-3CBA4075D588}" type="sibTrans" cxnId="{292A530A-0E7F-E34E-9E88-165EFFC35B1B}">
      <dgm:prSet/>
      <dgm:spPr/>
      <dgm:t>
        <a:bodyPr/>
        <a:lstStyle/>
        <a:p>
          <a:endParaRPr lang="en-US"/>
        </a:p>
      </dgm:t>
    </dgm:pt>
    <dgm:pt modelId="{281DD72E-88DB-FF44-B65C-FE0EF11E2747}">
      <dgm:prSet custT="1"/>
      <dgm:spPr/>
      <dgm:t>
        <a:bodyPr/>
        <a:lstStyle/>
        <a:p>
          <a:r>
            <a:rPr lang="en-US" sz="1200" b="1">
              <a:latin typeface="+mn-lt"/>
              <a:ea typeface="Century Gothic" charset="0"/>
              <a:cs typeface="Century Gothic" charset="0"/>
            </a:rPr>
            <a:t>s. 239:  </a:t>
          </a:r>
          <a:r>
            <a:rPr lang="en-US" sz="1200">
              <a:latin typeface="+mn-lt"/>
              <a:ea typeface="Century Gothic" charset="0"/>
              <a:cs typeface="Century Gothic" charset="0"/>
            </a:rPr>
            <a:t>ratification of acts of directors by </a:t>
          </a:r>
          <a:r>
            <a:rPr lang="en-US" sz="1200" u="sng">
              <a:latin typeface="+mn-lt"/>
              <a:ea typeface="Century Gothic" charset="0"/>
              <a:cs typeface="Century Gothic" charset="0"/>
            </a:rPr>
            <a:t>ordinary resolution</a:t>
          </a:r>
          <a:r>
            <a:rPr lang="en-US" sz="1200">
              <a:latin typeface="+mn-lt"/>
              <a:ea typeface="Century Gothic" charset="0"/>
              <a:cs typeface="Century Gothic" charset="0"/>
            </a:rPr>
            <a:t> (</a:t>
          </a:r>
          <a:r>
            <a:rPr lang="en-US" sz="1200" i="1">
              <a:latin typeface="+mn-lt"/>
              <a:ea typeface="Century Gothic" charset="0"/>
              <a:cs typeface="Century Gothic" charset="0"/>
            </a:rPr>
            <a:t>negligence, default, breach of duty, breach of trust</a:t>
          </a:r>
          <a:r>
            <a:rPr lang="en-US" sz="1200">
              <a:latin typeface="+mn-lt"/>
              <a:ea typeface="Century Gothic" charset="0"/>
              <a:cs typeface="Century Gothic" charset="0"/>
            </a:rPr>
            <a:t>)</a:t>
          </a:r>
          <a:endParaRPr lang="en-GB" sz="1200" dirty="0">
            <a:latin typeface="+mn-lt"/>
            <a:ea typeface="Century Gothic" charset="0"/>
            <a:cs typeface="Century Gothic" charset="0"/>
          </a:endParaRPr>
        </a:p>
      </dgm:t>
    </dgm:pt>
    <dgm:pt modelId="{9C9A4FD1-B2E9-5048-9EEB-2CB44F6892CB}" type="parTrans" cxnId="{338BFD14-120C-0A4C-9FC1-FC92479F9EF8}">
      <dgm:prSet/>
      <dgm:spPr/>
      <dgm:t>
        <a:bodyPr/>
        <a:lstStyle/>
        <a:p>
          <a:endParaRPr lang="en-US"/>
        </a:p>
      </dgm:t>
    </dgm:pt>
    <dgm:pt modelId="{D986E314-3F4C-9B4E-82AE-682B828305E9}" type="sibTrans" cxnId="{338BFD14-120C-0A4C-9FC1-FC92479F9EF8}">
      <dgm:prSet/>
      <dgm:spPr/>
      <dgm:t>
        <a:bodyPr/>
        <a:lstStyle/>
        <a:p>
          <a:endParaRPr lang="en-US"/>
        </a:p>
      </dgm:t>
    </dgm:pt>
    <dgm:pt modelId="{1C33EB85-DC06-0D42-9B1B-C9681BC7D5B8}">
      <dgm:prSet custT="1"/>
      <dgm:spPr/>
      <dgm:t>
        <a:bodyPr/>
        <a:lstStyle/>
        <a:p>
          <a:r>
            <a:rPr lang="en-US" sz="1200">
              <a:latin typeface="+mn-lt"/>
              <a:ea typeface="Century Gothic" charset="0"/>
              <a:cs typeface="Century Gothic" charset="0"/>
            </a:rPr>
            <a:t>Supported by </a:t>
          </a:r>
          <a:r>
            <a:rPr lang="en-US" sz="1200" b="1">
              <a:latin typeface="+mn-lt"/>
              <a:ea typeface="Century Gothic" charset="0"/>
              <a:cs typeface="Century Gothic" charset="0"/>
            </a:rPr>
            <a:t>ss. 281(4), 239 (6)</a:t>
          </a:r>
          <a:r>
            <a:rPr lang="en-US" sz="1200">
              <a:latin typeface="+mn-lt"/>
              <a:ea typeface="Century Gothic" charset="0"/>
              <a:cs typeface="Century Gothic" charset="0"/>
            </a:rPr>
            <a:t> ;</a:t>
          </a:r>
          <a:endParaRPr lang="en-US" sz="1200" dirty="0">
            <a:latin typeface="+mn-lt"/>
            <a:ea typeface="Century Gothic" charset="0"/>
            <a:cs typeface="Century Gothic" charset="0"/>
          </a:endParaRPr>
        </a:p>
      </dgm:t>
    </dgm:pt>
    <dgm:pt modelId="{E7F94B62-0852-A24E-A9FA-4DEAA161EF6C}" type="parTrans" cxnId="{F245C12E-AEAA-1349-9DDF-A379D8A64695}">
      <dgm:prSet/>
      <dgm:spPr/>
      <dgm:t>
        <a:bodyPr/>
        <a:lstStyle/>
        <a:p>
          <a:endParaRPr lang="en-US"/>
        </a:p>
      </dgm:t>
    </dgm:pt>
    <dgm:pt modelId="{1FB673AA-595E-944D-91A4-028C00CD4FDE}" type="sibTrans" cxnId="{F245C12E-AEAA-1349-9DDF-A379D8A64695}">
      <dgm:prSet/>
      <dgm:spPr/>
      <dgm:t>
        <a:bodyPr/>
        <a:lstStyle/>
        <a:p>
          <a:endParaRPr lang="en-US"/>
        </a:p>
      </dgm:t>
    </dgm:pt>
    <dgm:pt modelId="{7E5BADA9-E496-BF43-90F2-1F19B411A399}">
      <dgm:prSet custT="1"/>
      <dgm:spPr/>
      <dgm:t>
        <a:bodyPr/>
        <a:lstStyle/>
        <a:p>
          <a:r>
            <a:rPr lang="en-US" sz="1200">
              <a:latin typeface="+mn-lt"/>
              <a:ea typeface="Century Gothic" charset="0"/>
              <a:cs typeface="Century Gothic" charset="0"/>
            </a:rPr>
            <a:t>Can unanimous consent be relied on for all matters requiring approval from members? </a:t>
          </a:r>
          <a:endParaRPr lang="en-US" sz="1200" dirty="0">
            <a:latin typeface="+mn-lt"/>
            <a:ea typeface="Century Gothic" charset="0"/>
            <a:cs typeface="Century Gothic" charset="0"/>
          </a:endParaRPr>
        </a:p>
      </dgm:t>
    </dgm:pt>
    <dgm:pt modelId="{E118D846-5D75-F142-BD39-9E89A013A799}" type="parTrans" cxnId="{89D8604F-0D27-0148-9F2B-E37F9A2FED96}">
      <dgm:prSet/>
      <dgm:spPr/>
      <dgm:t>
        <a:bodyPr/>
        <a:lstStyle/>
        <a:p>
          <a:endParaRPr lang="en-US"/>
        </a:p>
      </dgm:t>
    </dgm:pt>
    <dgm:pt modelId="{886F53F6-12FF-B748-9AEB-AA31FC5C28FC}" type="sibTrans" cxnId="{89D8604F-0D27-0148-9F2B-E37F9A2FED96}">
      <dgm:prSet/>
      <dgm:spPr/>
      <dgm:t>
        <a:bodyPr/>
        <a:lstStyle/>
        <a:p>
          <a:endParaRPr lang="en-US"/>
        </a:p>
      </dgm:t>
    </dgm:pt>
    <dgm:pt modelId="{E5D71E61-6A52-3240-B95D-99129165E991}">
      <dgm:prSet custT="1"/>
      <dgm:spPr/>
      <dgm:t>
        <a:bodyPr/>
        <a:lstStyle/>
        <a:p>
          <a:r>
            <a:rPr lang="en-US" sz="2000" b="1">
              <a:latin typeface="+mn-lt"/>
              <a:ea typeface="Century Gothic" charset="0"/>
              <a:cs typeface="Century Gothic" charset="0"/>
            </a:rPr>
            <a:t>Power to institute proceedings in the name of the company</a:t>
          </a:r>
          <a:r>
            <a:rPr lang="en-US" sz="2000">
              <a:latin typeface="+mn-lt"/>
              <a:ea typeface="Century Gothic" charset="0"/>
              <a:cs typeface="Century Gothic" charset="0"/>
            </a:rPr>
            <a:t> </a:t>
          </a:r>
          <a:endParaRPr lang="en-US" sz="2000" dirty="0">
            <a:latin typeface="+mn-lt"/>
            <a:ea typeface="Century Gothic" charset="0"/>
            <a:cs typeface="Century Gothic" charset="0"/>
          </a:endParaRPr>
        </a:p>
      </dgm:t>
    </dgm:pt>
    <dgm:pt modelId="{EC0D1472-AE9F-4343-8B44-B774FBF81CE6}" type="parTrans" cxnId="{08BDCB93-D583-1B44-B745-9C4740CE691D}">
      <dgm:prSet/>
      <dgm:spPr/>
      <dgm:t>
        <a:bodyPr/>
        <a:lstStyle/>
        <a:p>
          <a:endParaRPr lang="en-US"/>
        </a:p>
      </dgm:t>
    </dgm:pt>
    <dgm:pt modelId="{7C5D68D0-DC34-5340-AF0D-8CC12BCA0789}" type="sibTrans" cxnId="{08BDCB93-D583-1B44-B745-9C4740CE691D}">
      <dgm:prSet/>
      <dgm:spPr/>
      <dgm:t>
        <a:bodyPr/>
        <a:lstStyle/>
        <a:p>
          <a:endParaRPr lang="en-US"/>
        </a:p>
      </dgm:t>
    </dgm:pt>
    <dgm:pt modelId="{CBAC4543-A946-7643-B397-67AF0EE02C17}">
      <dgm:prSet custT="1"/>
      <dgm:spPr/>
      <dgm:t>
        <a:bodyPr/>
        <a:lstStyle/>
        <a:p>
          <a:r>
            <a:rPr lang="en-US" sz="1200">
              <a:latin typeface="+mn-lt"/>
              <a:ea typeface="Century Gothic" charset="0"/>
              <a:cs typeface="Century Gothic" charset="0"/>
            </a:rPr>
            <a:t>Derivative action</a:t>
          </a:r>
          <a:endParaRPr lang="en-US" sz="1200" dirty="0">
            <a:latin typeface="+mn-lt"/>
            <a:ea typeface="Century Gothic" charset="0"/>
            <a:cs typeface="Century Gothic" charset="0"/>
          </a:endParaRPr>
        </a:p>
      </dgm:t>
    </dgm:pt>
    <dgm:pt modelId="{660398A1-6BD8-C148-92FC-61EC77D2D888}" type="parTrans" cxnId="{001A1F0B-342A-1D40-B6C5-152783E8C0A4}">
      <dgm:prSet/>
      <dgm:spPr/>
      <dgm:t>
        <a:bodyPr/>
        <a:lstStyle/>
        <a:p>
          <a:endParaRPr lang="en-US"/>
        </a:p>
      </dgm:t>
    </dgm:pt>
    <dgm:pt modelId="{0D457B91-FC90-594C-938C-FB3FAB2B1055}" type="sibTrans" cxnId="{001A1F0B-342A-1D40-B6C5-152783E8C0A4}">
      <dgm:prSet/>
      <dgm:spPr/>
      <dgm:t>
        <a:bodyPr/>
        <a:lstStyle/>
        <a:p>
          <a:endParaRPr lang="en-US"/>
        </a:p>
      </dgm:t>
    </dgm:pt>
    <dgm:pt modelId="{175CAA83-E48B-D84A-A417-93BC5A37E99C}">
      <dgm:prSet custT="1"/>
      <dgm:spPr/>
      <dgm:t>
        <a:bodyPr/>
        <a:lstStyle/>
        <a:p>
          <a:r>
            <a:rPr lang="en-US" sz="1200">
              <a:latin typeface="+mn-lt"/>
              <a:ea typeface="Century Gothic" charset="0"/>
              <a:cs typeface="Century Gothic" charset="0"/>
            </a:rPr>
            <a:t>See, </a:t>
          </a:r>
          <a:r>
            <a:rPr lang="en-GB" sz="1200" b="1" i="1"/>
            <a:t>Barron v Potter </a:t>
          </a:r>
          <a:r>
            <a:rPr lang="en-GB" sz="1200" b="1"/>
            <a:t>(1914)</a:t>
          </a:r>
          <a:r>
            <a:rPr lang="en-GB" sz="1200"/>
            <a:t>,</a:t>
          </a:r>
          <a:endParaRPr lang="en-US" sz="1200" dirty="0">
            <a:latin typeface="+mn-lt"/>
            <a:ea typeface="Century Gothic" charset="0"/>
            <a:cs typeface="Century Gothic" charset="0"/>
          </a:endParaRPr>
        </a:p>
      </dgm:t>
    </dgm:pt>
    <dgm:pt modelId="{A99F54AD-97BF-3B4C-B55C-B96B0D72E110}" type="parTrans" cxnId="{6EAB3ACE-824B-7744-AF90-2D5BC8104B4F}">
      <dgm:prSet/>
      <dgm:spPr/>
      <dgm:t>
        <a:bodyPr/>
        <a:lstStyle/>
        <a:p>
          <a:endParaRPr lang="en-US"/>
        </a:p>
      </dgm:t>
    </dgm:pt>
    <dgm:pt modelId="{CB61D48C-783F-8F4D-BC68-93DBED2389A3}" type="sibTrans" cxnId="{6EAB3ACE-824B-7744-AF90-2D5BC8104B4F}">
      <dgm:prSet/>
      <dgm:spPr/>
      <dgm:t>
        <a:bodyPr/>
        <a:lstStyle/>
        <a:p>
          <a:endParaRPr lang="en-US"/>
        </a:p>
      </dgm:t>
    </dgm:pt>
    <dgm:pt modelId="{81732539-844C-9F46-AF06-76E3F4D9C7F7}" type="pres">
      <dgm:prSet presAssocID="{96BD8ED7-C1E9-5B4E-8244-26E8905EE218}" presName="Name0" presStyleCnt="0">
        <dgm:presLayoutVars>
          <dgm:dir/>
          <dgm:animLvl val="lvl"/>
          <dgm:resizeHandles val="exact"/>
        </dgm:presLayoutVars>
      </dgm:prSet>
      <dgm:spPr/>
    </dgm:pt>
    <dgm:pt modelId="{080EDFFD-F564-F147-BCD4-0728F3BA0B40}" type="pres">
      <dgm:prSet presAssocID="{DF53FEEB-D466-BB43-B344-8E46A28915BF}" presName="linNode" presStyleCnt="0"/>
      <dgm:spPr/>
    </dgm:pt>
    <dgm:pt modelId="{7F87EC8C-396D-1442-AD47-1C7E01C20F2F}" type="pres">
      <dgm:prSet presAssocID="{DF53FEEB-D466-BB43-B344-8E46A28915BF}" presName="parentText" presStyleLbl="node1" presStyleIdx="0" presStyleCnt="4">
        <dgm:presLayoutVars>
          <dgm:chMax val="1"/>
          <dgm:bulletEnabled val="1"/>
        </dgm:presLayoutVars>
      </dgm:prSet>
      <dgm:spPr/>
    </dgm:pt>
    <dgm:pt modelId="{67B1ECDD-1022-354D-8EA8-4B0E75718FD5}" type="pres">
      <dgm:prSet presAssocID="{DF53FEEB-D466-BB43-B344-8E46A28915BF}" presName="descendantText" presStyleLbl="alignAccFollowNode1" presStyleIdx="0" presStyleCnt="4" custScaleY="150813" custLinFactNeighborX="2633" custLinFactNeighborY="-5812">
        <dgm:presLayoutVars>
          <dgm:bulletEnabled val="1"/>
        </dgm:presLayoutVars>
      </dgm:prSet>
      <dgm:spPr/>
    </dgm:pt>
    <dgm:pt modelId="{DA3FD356-C426-4748-8394-58E940CCA397}" type="pres">
      <dgm:prSet presAssocID="{0C63A478-2AE2-5049-B3E6-EF83C869EDE2}" presName="sp" presStyleCnt="0"/>
      <dgm:spPr/>
    </dgm:pt>
    <dgm:pt modelId="{9ACB26C8-64EA-7847-91C9-C8BDFFBCFEF5}" type="pres">
      <dgm:prSet presAssocID="{00F97D22-F9DE-834C-AE90-5F7A882D720A}" presName="linNode" presStyleCnt="0"/>
      <dgm:spPr/>
    </dgm:pt>
    <dgm:pt modelId="{0CD41522-B22A-A74D-BD69-787775A5CA38}" type="pres">
      <dgm:prSet presAssocID="{00F97D22-F9DE-834C-AE90-5F7A882D720A}" presName="parentText" presStyleLbl="node1" presStyleIdx="1" presStyleCnt="4">
        <dgm:presLayoutVars>
          <dgm:chMax val="1"/>
          <dgm:bulletEnabled val="1"/>
        </dgm:presLayoutVars>
      </dgm:prSet>
      <dgm:spPr/>
    </dgm:pt>
    <dgm:pt modelId="{CB401444-576D-6445-9388-0B2FCCD68C61}" type="pres">
      <dgm:prSet presAssocID="{00F97D22-F9DE-834C-AE90-5F7A882D720A}" presName="descendantText" presStyleLbl="alignAccFollowNode1" presStyleIdx="1" presStyleCnt="4">
        <dgm:presLayoutVars>
          <dgm:bulletEnabled val="1"/>
        </dgm:presLayoutVars>
      </dgm:prSet>
      <dgm:spPr/>
    </dgm:pt>
    <dgm:pt modelId="{D0B2DC40-9C97-E44D-828B-D7F95ECB7677}" type="pres">
      <dgm:prSet presAssocID="{38E0B7B8-1062-BF4D-A70A-361B71BEBD26}" presName="sp" presStyleCnt="0"/>
      <dgm:spPr/>
    </dgm:pt>
    <dgm:pt modelId="{05EDDF83-4864-9847-B450-17D6EF83C62D}" type="pres">
      <dgm:prSet presAssocID="{0566D913-29C7-1A4F-BD88-00BE9A68A3CE}" presName="linNode" presStyleCnt="0"/>
      <dgm:spPr/>
    </dgm:pt>
    <dgm:pt modelId="{E95B31BF-AB7B-4149-8A4A-01197F40A83D}" type="pres">
      <dgm:prSet presAssocID="{0566D913-29C7-1A4F-BD88-00BE9A68A3CE}" presName="parentText" presStyleLbl="node1" presStyleIdx="2" presStyleCnt="4">
        <dgm:presLayoutVars>
          <dgm:chMax val="1"/>
          <dgm:bulletEnabled val="1"/>
        </dgm:presLayoutVars>
      </dgm:prSet>
      <dgm:spPr/>
    </dgm:pt>
    <dgm:pt modelId="{6001AEF3-56E4-EC42-BDA1-F95BCE901DB6}" type="pres">
      <dgm:prSet presAssocID="{0566D913-29C7-1A4F-BD88-00BE9A68A3CE}" presName="descendantText" presStyleLbl="alignAccFollowNode1" presStyleIdx="2" presStyleCnt="4">
        <dgm:presLayoutVars>
          <dgm:bulletEnabled val="1"/>
        </dgm:presLayoutVars>
      </dgm:prSet>
      <dgm:spPr/>
    </dgm:pt>
    <dgm:pt modelId="{8671AE92-722F-4B44-908C-4CBFB8BA1D4A}" type="pres">
      <dgm:prSet presAssocID="{AAEDDCD4-2FF1-F543-B290-394253D06AFC}" presName="sp" presStyleCnt="0"/>
      <dgm:spPr/>
    </dgm:pt>
    <dgm:pt modelId="{71385339-50B6-F148-90EF-508CDBD93C4F}" type="pres">
      <dgm:prSet presAssocID="{E5D71E61-6A52-3240-B95D-99129165E991}" presName="linNode" presStyleCnt="0"/>
      <dgm:spPr/>
    </dgm:pt>
    <dgm:pt modelId="{BB6616D6-35ED-E740-9476-8623A24AE8A9}" type="pres">
      <dgm:prSet presAssocID="{E5D71E61-6A52-3240-B95D-99129165E991}" presName="parentText" presStyleLbl="node1" presStyleIdx="3" presStyleCnt="4">
        <dgm:presLayoutVars>
          <dgm:chMax val="1"/>
          <dgm:bulletEnabled val="1"/>
        </dgm:presLayoutVars>
      </dgm:prSet>
      <dgm:spPr/>
    </dgm:pt>
    <dgm:pt modelId="{592EF759-33B0-C147-8687-1784ACC7B140}" type="pres">
      <dgm:prSet presAssocID="{E5D71E61-6A52-3240-B95D-99129165E991}" presName="descendantText" presStyleLbl="alignAccFollowNode1" presStyleIdx="3" presStyleCnt="4">
        <dgm:presLayoutVars>
          <dgm:bulletEnabled val="1"/>
        </dgm:presLayoutVars>
      </dgm:prSet>
      <dgm:spPr/>
    </dgm:pt>
  </dgm:ptLst>
  <dgm:cxnLst>
    <dgm:cxn modelId="{D4EC4D00-AA71-0044-9717-A47B635166BB}" srcId="{DF53FEEB-D466-BB43-B344-8E46A28915BF}" destId="{266AAF93-ADC3-6747-8E2F-A8286E7DC020}" srcOrd="1" destOrd="0" parTransId="{CE0B6657-9978-274C-AB26-FEAC720A5DF8}" sibTransId="{7A593DC3-14E9-9B48-A78C-DED3329C1943}"/>
    <dgm:cxn modelId="{292A530A-0E7F-E34E-9E88-165EFFC35B1B}" srcId="{DF53FEEB-D466-BB43-B344-8E46A28915BF}" destId="{877EE8E8-9791-7445-9C90-BFD9BDA17B6D}" srcOrd="3" destOrd="0" parTransId="{99452EC4-B4E6-9246-9FA5-DFD2A6A537A2}" sibTransId="{235C9BBA-DD7B-D34B-A42B-3CBA4075D588}"/>
    <dgm:cxn modelId="{001A1F0B-342A-1D40-B6C5-152783E8C0A4}" srcId="{E5D71E61-6A52-3240-B95D-99129165E991}" destId="{CBAC4543-A946-7643-B397-67AF0EE02C17}" srcOrd="0" destOrd="0" parTransId="{660398A1-6BD8-C148-92FC-61EC77D2D888}" sibTransId="{0D457B91-FC90-594C-938C-FB3FAB2B1055}"/>
    <dgm:cxn modelId="{338BFD14-120C-0A4C-9FC1-FC92479F9EF8}" srcId="{00F97D22-F9DE-834C-AE90-5F7A882D720A}" destId="{281DD72E-88DB-FF44-B65C-FE0EF11E2747}" srcOrd="1" destOrd="0" parTransId="{9C9A4FD1-B2E9-5048-9EEB-2CB44F6892CB}" sibTransId="{D986E314-3F4C-9B4E-82AE-682B828305E9}"/>
    <dgm:cxn modelId="{ABEAEE18-E545-E14F-86F7-3530C752B21B}" srcId="{DF53FEEB-D466-BB43-B344-8E46A28915BF}" destId="{F1D0C135-7781-5942-BE14-E271D562DA44}" srcOrd="2" destOrd="0" parTransId="{848B70D2-3A29-184E-864D-17AFAFBB45B7}" sibTransId="{69B2EA1A-ECA7-024A-9E83-1A4AE27062FA}"/>
    <dgm:cxn modelId="{699FBB23-0F60-403A-90FB-103244FB871B}" type="presOf" srcId="{1C33EB85-DC06-0D42-9B1B-C9681BC7D5B8}" destId="{6001AEF3-56E4-EC42-BDA1-F95BCE901DB6}" srcOrd="0" destOrd="1" presId="urn:microsoft.com/office/officeart/2005/8/layout/vList5"/>
    <dgm:cxn modelId="{A295BE2A-2661-48B4-8543-F2BD82D4023E}" type="presOf" srcId="{F1D0C135-7781-5942-BE14-E271D562DA44}" destId="{67B1ECDD-1022-354D-8EA8-4B0E75718FD5}" srcOrd="0" destOrd="2" presId="urn:microsoft.com/office/officeart/2005/8/layout/vList5"/>
    <dgm:cxn modelId="{BFEC262E-3FA1-4757-8FB3-4599F541D8ED}" type="presOf" srcId="{175CAA83-E48B-D84A-A417-93BC5A37E99C}" destId="{67B1ECDD-1022-354D-8EA8-4B0E75718FD5}" srcOrd="0" destOrd="4" presId="urn:microsoft.com/office/officeart/2005/8/layout/vList5"/>
    <dgm:cxn modelId="{F245C12E-AEAA-1349-9DDF-A379D8A64695}" srcId="{0566D913-29C7-1A4F-BD88-00BE9A68A3CE}" destId="{1C33EB85-DC06-0D42-9B1B-C9681BC7D5B8}" srcOrd="1" destOrd="0" parTransId="{E7F94B62-0852-A24E-A9FA-4DEAA161EF6C}" sibTransId="{1FB673AA-595E-944D-91A4-028C00CD4FDE}"/>
    <dgm:cxn modelId="{BB412D32-B822-45AE-BDB8-4BD15656B298}" type="presOf" srcId="{0566D913-29C7-1A4F-BD88-00BE9A68A3CE}" destId="{E95B31BF-AB7B-4149-8A4A-01197F40A83D}" srcOrd="0" destOrd="0" presId="urn:microsoft.com/office/officeart/2005/8/layout/vList5"/>
    <dgm:cxn modelId="{5B6D0A3A-F393-4D9F-879A-CBD3F9EBCE7B}" type="presOf" srcId="{281DD72E-88DB-FF44-B65C-FE0EF11E2747}" destId="{CB401444-576D-6445-9388-0B2FCCD68C61}" srcOrd="0" destOrd="1" presId="urn:microsoft.com/office/officeart/2005/8/layout/vList5"/>
    <dgm:cxn modelId="{93EA843D-7D84-44D1-B687-09C58889EE1C}" type="presOf" srcId="{266AAF93-ADC3-6747-8E2F-A8286E7DC020}" destId="{67B1ECDD-1022-354D-8EA8-4B0E75718FD5}" srcOrd="0" destOrd="1" presId="urn:microsoft.com/office/officeart/2005/8/layout/vList5"/>
    <dgm:cxn modelId="{62363561-CAC0-421B-8637-843722053A5B}" type="presOf" srcId="{ECA9E43B-FF45-5847-AE11-C8ED06847CDC}" destId="{67B1ECDD-1022-354D-8EA8-4B0E75718FD5}" srcOrd="0" destOrd="0" presId="urn:microsoft.com/office/officeart/2005/8/layout/vList5"/>
    <dgm:cxn modelId="{D5566041-8EA8-624C-97A6-266862875A56}" srcId="{96BD8ED7-C1E9-5B4E-8244-26E8905EE218}" destId="{0566D913-29C7-1A4F-BD88-00BE9A68A3CE}" srcOrd="2" destOrd="0" parTransId="{32AA9BD6-1F4F-E54B-8198-F391CDA45F3D}" sibTransId="{AAEDDCD4-2FF1-F543-B290-394253D06AFC}"/>
    <dgm:cxn modelId="{2B245945-D74A-456E-AB1B-939866D479A8}" type="presOf" srcId="{CBAC4543-A946-7643-B397-67AF0EE02C17}" destId="{592EF759-33B0-C147-8687-1784ACC7B140}" srcOrd="0" destOrd="0" presId="urn:microsoft.com/office/officeart/2005/8/layout/vList5"/>
    <dgm:cxn modelId="{AB06B54A-C400-FB4D-B757-DBFC2B054323}" srcId="{00F97D22-F9DE-834C-AE90-5F7A882D720A}" destId="{D5C99F35-DF8A-614C-93EE-FBAD8486EBBE}" srcOrd="0" destOrd="0" parTransId="{5908A0D3-DDF4-5D4E-89D5-EC8CCBA50F3C}" sibTransId="{EA11D5CF-A4AE-8744-AC73-78D888325B59}"/>
    <dgm:cxn modelId="{89D8604F-0D27-0148-9F2B-E37F9A2FED96}" srcId="{0566D913-29C7-1A4F-BD88-00BE9A68A3CE}" destId="{7E5BADA9-E496-BF43-90F2-1F19B411A399}" srcOrd="2" destOrd="0" parTransId="{E118D846-5D75-F142-BD39-9E89A013A799}" sibTransId="{886F53F6-12FF-B748-9AEB-AA31FC5C28FC}"/>
    <dgm:cxn modelId="{325AB752-5AC0-4790-90B4-410767E0FAD7}" type="presOf" srcId="{DF53FEEB-D466-BB43-B344-8E46A28915BF}" destId="{7F87EC8C-396D-1442-AD47-1C7E01C20F2F}" srcOrd="0" destOrd="0" presId="urn:microsoft.com/office/officeart/2005/8/layout/vList5"/>
    <dgm:cxn modelId="{ECF4F68C-5B47-44F7-9300-09507A196A86}" type="presOf" srcId="{877EE8E8-9791-7445-9C90-BFD9BDA17B6D}" destId="{67B1ECDD-1022-354D-8EA8-4B0E75718FD5}" srcOrd="0" destOrd="3" presId="urn:microsoft.com/office/officeart/2005/8/layout/vList5"/>
    <dgm:cxn modelId="{8D00968E-3B32-4AF7-A154-262E3F0430E9}" type="presOf" srcId="{96BD8ED7-C1E9-5B4E-8244-26E8905EE218}" destId="{81732539-844C-9F46-AF06-76E3F4D9C7F7}" srcOrd="0" destOrd="0" presId="urn:microsoft.com/office/officeart/2005/8/layout/vList5"/>
    <dgm:cxn modelId="{08BDCB93-D583-1B44-B745-9C4740CE691D}" srcId="{96BD8ED7-C1E9-5B4E-8244-26E8905EE218}" destId="{E5D71E61-6A52-3240-B95D-99129165E991}" srcOrd="3" destOrd="0" parTransId="{EC0D1472-AE9F-4343-8B44-B774FBF81CE6}" sibTransId="{7C5D68D0-DC34-5340-AF0D-8CC12BCA0789}"/>
    <dgm:cxn modelId="{F5AD509D-4EF6-A94B-8E25-D68A4CB69F57}" srcId="{96BD8ED7-C1E9-5B4E-8244-26E8905EE218}" destId="{00F97D22-F9DE-834C-AE90-5F7A882D720A}" srcOrd="1" destOrd="0" parTransId="{4EFE03A4-CF12-4641-A2B8-4E9DA5F719C1}" sibTransId="{38E0B7B8-1062-BF4D-A70A-361B71BEBD26}"/>
    <dgm:cxn modelId="{833A04B1-A179-DC4B-A70C-75FF8601DC0D}" srcId="{DF53FEEB-D466-BB43-B344-8E46A28915BF}" destId="{ECA9E43B-FF45-5847-AE11-C8ED06847CDC}" srcOrd="0" destOrd="0" parTransId="{596C7807-B74B-3842-A79D-5C19D79964BC}" sibTransId="{DE4A172C-5D0F-4F46-A7B8-56AAA400BD16}"/>
    <dgm:cxn modelId="{A19341B3-54AF-A241-B755-0461E7D27E4C}" srcId="{0566D913-29C7-1A4F-BD88-00BE9A68A3CE}" destId="{4D99673E-69CF-5142-B311-6FFCBEE0B209}" srcOrd="0" destOrd="0" parTransId="{0FC30DCE-3EC4-8747-A74B-8B9A65F4F418}" sibTransId="{98FEEEEE-9D7F-AB49-822B-3C1534F488CA}"/>
    <dgm:cxn modelId="{B21FB7C0-DC55-4B7C-BA20-D424F85AAF5F}" type="presOf" srcId="{7E5BADA9-E496-BF43-90F2-1F19B411A399}" destId="{6001AEF3-56E4-EC42-BDA1-F95BCE901DB6}" srcOrd="0" destOrd="2" presId="urn:microsoft.com/office/officeart/2005/8/layout/vList5"/>
    <dgm:cxn modelId="{6EAB3ACE-824B-7744-AF90-2D5BC8104B4F}" srcId="{DF53FEEB-D466-BB43-B344-8E46A28915BF}" destId="{175CAA83-E48B-D84A-A417-93BC5A37E99C}" srcOrd="4" destOrd="0" parTransId="{A99F54AD-97BF-3B4C-B55C-B96B0D72E110}" sibTransId="{CB61D48C-783F-8F4D-BC68-93DBED2389A3}"/>
    <dgm:cxn modelId="{3AE6E6CE-7C5F-484D-8DC1-EDC6FEBE9B03}" type="presOf" srcId="{00F97D22-F9DE-834C-AE90-5F7A882D720A}" destId="{0CD41522-B22A-A74D-BD69-787775A5CA38}" srcOrd="0" destOrd="0" presId="urn:microsoft.com/office/officeart/2005/8/layout/vList5"/>
    <dgm:cxn modelId="{0759ABDA-9C00-5645-8DE8-3EF5480E1924}" srcId="{96BD8ED7-C1E9-5B4E-8244-26E8905EE218}" destId="{DF53FEEB-D466-BB43-B344-8E46A28915BF}" srcOrd="0" destOrd="0" parTransId="{0F66FC3B-1B7B-344D-A208-F7E306A4EEF6}" sibTransId="{0C63A478-2AE2-5049-B3E6-EF83C869EDE2}"/>
    <dgm:cxn modelId="{C4B9BBE0-6295-4BB4-A3A1-AD4B5C75B7F6}" type="presOf" srcId="{4D99673E-69CF-5142-B311-6FFCBEE0B209}" destId="{6001AEF3-56E4-EC42-BDA1-F95BCE901DB6}" srcOrd="0" destOrd="0" presId="urn:microsoft.com/office/officeart/2005/8/layout/vList5"/>
    <dgm:cxn modelId="{AD1A38E1-90D8-4BD7-B37E-7C85158BE6E5}" type="presOf" srcId="{E5D71E61-6A52-3240-B95D-99129165E991}" destId="{BB6616D6-35ED-E740-9476-8623A24AE8A9}" srcOrd="0" destOrd="0" presId="urn:microsoft.com/office/officeart/2005/8/layout/vList5"/>
    <dgm:cxn modelId="{5D180CF3-5B75-40D0-A325-F5A4C42B05D9}" type="presOf" srcId="{D5C99F35-DF8A-614C-93EE-FBAD8486EBBE}" destId="{CB401444-576D-6445-9388-0B2FCCD68C61}" srcOrd="0" destOrd="0" presId="urn:microsoft.com/office/officeart/2005/8/layout/vList5"/>
    <dgm:cxn modelId="{289BA87D-2967-433A-8367-BED857BF83C8}" type="presParOf" srcId="{81732539-844C-9F46-AF06-76E3F4D9C7F7}" destId="{080EDFFD-F564-F147-BCD4-0728F3BA0B40}" srcOrd="0" destOrd="0" presId="urn:microsoft.com/office/officeart/2005/8/layout/vList5"/>
    <dgm:cxn modelId="{6381C87A-B6EB-4F33-957F-B58B3F1B0A39}" type="presParOf" srcId="{080EDFFD-F564-F147-BCD4-0728F3BA0B40}" destId="{7F87EC8C-396D-1442-AD47-1C7E01C20F2F}" srcOrd="0" destOrd="0" presId="urn:microsoft.com/office/officeart/2005/8/layout/vList5"/>
    <dgm:cxn modelId="{6D3484EF-2375-4CC5-98FA-C619B3730D76}" type="presParOf" srcId="{080EDFFD-F564-F147-BCD4-0728F3BA0B40}" destId="{67B1ECDD-1022-354D-8EA8-4B0E75718FD5}" srcOrd="1" destOrd="0" presId="urn:microsoft.com/office/officeart/2005/8/layout/vList5"/>
    <dgm:cxn modelId="{ABF44F16-7B96-4E36-BBFE-B6F1CDCDB771}" type="presParOf" srcId="{81732539-844C-9F46-AF06-76E3F4D9C7F7}" destId="{DA3FD356-C426-4748-8394-58E940CCA397}" srcOrd="1" destOrd="0" presId="urn:microsoft.com/office/officeart/2005/8/layout/vList5"/>
    <dgm:cxn modelId="{E1440A9B-020A-4986-805E-313EA2464FB1}" type="presParOf" srcId="{81732539-844C-9F46-AF06-76E3F4D9C7F7}" destId="{9ACB26C8-64EA-7847-91C9-C8BDFFBCFEF5}" srcOrd="2" destOrd="0" presId="urn:microsoft.com/office/officeart/2005/8/layout/vList5"/>
    <dgm:cxn modelId="{E88CCF0B-9CD5-459F-8173-4BB31CF421AB}" type="presParOf" srcId="{9ACB26C8-64EA-7847-91C9-C8BDFFBCFEF5}" destId="{0CD41522-B22A-A74D-BD69-787775A5CA38}" srcOrd="0" destOrd="0" presId="urn:microsoft.com/office/officeart/2005/8/layout/vList5"/>
    <dgm:cxn modelId="{6885D3DA-7E83-4073-A889-24A63CF083E6}" type="presParOf" srcId="{9ACB26C8-64EA-7847-91C9-C8BDFFBCFEF5}" destId="{CB401444-576D-6445-9388-0B2FCCD68C61}" srcOrd="1" destOrd="0" presId="urn:microsoft.com/office/officeart/2005/8/layout/vList5"/>
    <dgm:cxn modelId="{66DDD752-E929-4FA6-BA1E-1C64F16CDAEE}" type="presParOf" srcId="{81732539-844C-9F46-AF06-76E3F4D9C7F7}" destId="{D0B2DC40-9C97-E44D-828B-D7F95ECB7677}" srcOrd="3" destOrd="0" presId="urn:microsoft.com/office/officeart/2005/8/layout/vList5"/>
    <dgm:cxn modelId="{692EEFA4-6F68-4674-A3CB-7B5587C3BAF1}" type="presParOf" srcId="{81732539-844C-9F46-AF06-76E3F4D9C7F7}" destId="{05EDDF83-4864-9847-B450-17D6EF83C62D}" srcOrd="4" destOrd="0" presId="urn:microsoft.com/office/officeart/2005/8/layout/vList5"/>
    <dgm:cxn modelId="{8696D7DB-76AB-488D-8C45-244F5A581279}" type="presParOf" srcId="{05EDDF83-4864-9847-B450-17D6EF83C62D}" destId="{E95B31BF-AB7B-4149-8A4A-01197F40A83D}" srcOrd="0" destOrd="0" presId="urn:microsoft.com/office/officeart/2005/8/layout/vList5"/>
    <dgm:cxn modelId="{8ECA468C-D3AF-441C-ABAA-6010165FA8D4}" type="presParOf" srcId="{05EDDF83-4864-9847-B450-17D6EF83C62D}" destId="{6001AEF3-56E4-EC42-BDA1-F95BCE901DB6}" srcOrd="1" destOrd="0" presId="urn:microsoft.com/office/officeart/2005/8/layout/vList5"/>
    <dgm:cxn modelId="{D9610E9A-887C-48A3-AFEB-C29F4F4A63BF}" type="presParOf" srcId="{81732539-844C-9F46-AF06-76E3F4D9C7F7}" destId="{8671AE92-722F-4B44-908C-4CBFB8BA1D4A}" srcOrd="5" destOrd="0" presId="urn:microsoft.com/office/officeart/2005/8/layout/vList5"/>
    <dgm:cxn modelId="{C9148153-3A9E-4BCB-8A5D-02718E2D8017}" type="presParOf" srcId="{81732539-844C-9F46-AF06-76E3F4D9C7F7}" destId="{71385339-50B6-F148-90EF-508CDBD93C4F}" srcOrd="6" destOrd="0" presId="urn:microsoft.com/office/officeart/2005/8/layout/vList5"/>
    <dgm:cxn modelId="{5494AF35-9ADE-4CE7-8337-578990E1DDCF}" type="presParOf" srcId="{71385339-50B6-F148-90EF-508CDBD93C4F}" destId="{BB6616D6-35ED-E740-9476-8623A24AE8A9}" srcOrd="0" destOrd="0" presId="urn:microsoft.com/office/officeart/2005/8/layout/vList5"/>
    <dgm:cxn modelId="{97BC7A9F-D23C-4099-98C0-3448CA16B33A}" type="presParOf" srcId="{71385339-50B6-F148-90EF-508CDBD93C4F}" destId="{592EF759-33B0-C147-8687-1784ACC7B14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528FB1-BD18-3E48-9459-523B412B46BA}">
      <dsp:nvSpPr>
        <dsp:cNvPr id="0" name=""/>
        <dsp:cNvSpPr/>
      </dsp:nvSpPr>
      <dsp:spPr>
        <a:xfrm rot="5400000">
          <a:off x="4898711" y="-1962669"/>
          <a:ext cx="876672" cy="502310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effectLst/>
              <a:ea typeface="Century Gothic" charset="0"/>
              <a:cs typeface="Century Gothic" charset="0"/>
            </a:rPr>
            <a:t>Right to alter articles-</a:t>
          </a:r>
          <a:r>
            <a:rPr lang="en-US" sz="1050" b="1" kern="1200" dirty="0">
              <a:effectLst/>
              <a:ea typeface="Century Gothic" charset="0"/>
              <a:cs typeface="Century Gothic" charset="0"/>
            </a:rPr>
            <a:t>s.21  </a:t>
          </a:r>
          <a:r>
            <a:rPr lang="en-US" sz="1050" kern="1200" dirty="0">
              <a:effectLst/>
              <a:ea typeface="Century Gothic" charset="0"/>
              <a:cs typeface="Century Gothic" charset="0"/>
            </a:rPr>
            <a:t>(special resolution)</a:t>
          </a:r>
          <a:endParaRPr lang="en-US" sz="1050" kern="1200" dirty="0"/>
        </a:p>
        <a:p>
          <a:pPr marL="57150" lvl="1" indent="-57150" algn="l" defTabSz="466725">
            <a:lnSpc>
              <a:spcPct val="90000"/>
            </a:lnSpc>
            <a:spcBef>
              <a:spcPct val="0"/>
            </a:spcBef>
            <a:spcAft>
              <a:spcPct val="15000"/>
            </a:spcAft>
            <a:buChar char="•"/>
          </a:pPr>
          <a:r>
            <a:rPr lang="en-US" sz="1050" kern="1200" dirty="0">
              <a:effectLst/>
              <a:ea typeface="Century Gothic" charset="0"/>
              <a:cs typeface="Century Gothic" charset="0"/>
            </a:rPr>
            <a:t>Right to alter share capital-</a:t>
          </a:r>
          <a:r>
            <a:rPr lang="en-US" sz="1050" b="1" kern="1200" dirty="0">
              <a:effectLst/>
              <a:ea typeface="Century Gothic" charset="0"/>
              <a:cs typeface="Century Gothic" charset="0"/>
            </a:rPr>
            <a:t>s.617, s.641</a:t>
          </a:r>
          <a:endParaRPr lang="en-US" sz="1050" kern="1200" dirty="0">
            <a:effectLst/>
            <a:ea typeface="Century Gothic" charset="0"/>
            <a:cs typeface="Century Gothic" charset="0"/>
          </a:endParaRPr>
        </a:p>
        <a:p>
          <a:pPr marL="57150" lvl="1" indent="-57150" algn="l" defTabSz="466725">
            <a:lnSpc>
              <a:spcPct val="90000"/>
            </a:lnSpc>
            <a:spcBef>
              <a:spcPct val="0"/>
            </a:spcBef>
            <a:spcAft>
              <a:spcPct val="15000"/>
            </a:spcAft>
            <a:buChar char="•"/>
          </a:pPr>
          <a:r>
            <a:rPr lang="en-US" sz="1050" kern="1200" dirty="0">
              <a:effectLst/>
              <a:ea typeface="Century Gothic" charset="0"/>
              <a:cs typeface="Century Gothic" charset="0"/>
            </a:rPr>
            <a:t>Right to delegate authority to allot shares</a:t>
          </a:r>
          <a:r>
            <a:rPr lang="en-US" sz="1050" b="1" kern="1200" dirty="0">
              <a:effectLst/>
              <a:ea typeface="Century Gothic" charset="0"/>
              <a:cs typeface="Century Gothic" charset="0"/>
            </a:rPr>
            <a:t>-ss.550-551</a:t>
          </a:r>
          <a:endParaRPr lang="en-US" sz="1050" kern="1200" dirty="0">
            <a:effectLst/>
            <a:ea typeface="Century Gothic" charset="0"/>
            <a:cs typeface="Century Gothic" charset="0"/>
          </a:endParaRPr>
        </a:p>
      </dsp:txBody>
      <dsp:txXfrm rot="-5400000">
        <a:off x="2825495" y="153343"/>
        <a:ext cx="4980308" cy="791080"/>
      </dsp:txXfrm>
    </dsp:sp>
    <dsp:sp modelId="{9B88D970-22DB-344F-8A6C-225655531F8C}">
      <dsp:nvSpPr>
        <dsp:cNvPr id="0" name=""/>
        <dsp:cNvSpPr/>
      </dsp:nvSpPr>
      <dsp:spPr>
        <a:xfrm>
          <a:off x="0" y="962"/>
          <a:ext cx="2825496" cy="1095840"/>
        </a:xfrm>
        <a:prstGeom prst="round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effectLst/>
              <a:ea typeface="Century Gothic" charset="0"/>
              <a:cs typeface="Century Gothic" charset="0"/>
            </a:rPr>
            <a:t>Reserved powers of GM</a:t>
          </a:r>
          <a:r>
            <a:rPr lang="en-US" sz="2000" kern="1200" dirty="0">
              <a:effectLst/>
              <a:ea typeface="Century Gothic" charset="0"/>
              <a:cs typeface="Century Gothic" charset="0"/>
            </a:rPr>
            <a:t>:</a:t>
          </a:r>
          <a:endParaRPr lang="en-US" sz="2000" kern="1200" dirty="0"/>
        </a:p>
      </dsp:txBody>
      <dsp:txXfrm>
        <a:off x="53494" y="54456"/>
        <a:ext cx="2718508" cy="988852"/>
      </dsp:txXfrm>
    </dsp:sp>
    <dsp:sp modelId="{2C1BA6CA-82CE-BB43-AA0C-273AE8EFA082}">
      <dsp:nvSpPr>
        <dsp:cNvPr id="0" name=""/>
        <dsp:cNvSpPr/>
      </dsp:nvSpPr>
      <dsp:spPr>
        <a:xfrm rot="5400000">
          <a:off x="4752886" y="-778554"/>
          <a:ext cx="1157899" cy="501819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effectLst/>
              <a:ea typeface="Century Gothic" charset="0"/>
              <a:cs typeface="Century Gothic" charset="0"/>
            </a:rPr>
            <a:t>Appointment of company auditors to be approved by shareholders-CA 2006 Part 16 ch 2</a:t>
          </a:r>
          <a:endParaRPr lang="en-US" sz="1050" kern="1200" dirty="0"/>
        </a:p>
        <a:p>
          <a:pPr marL="57150" lvl="1" indent="-57150" algn="l" defTabSz="466725">
            <a:lnSpc>
              <a:spcPct val="90000"/>
            </a:lnSpc>
            <a:spcBef>
              <a:spcPct val="0"/>
            </a:spcBef>
            <a:spcAft>
              <a:spcPct val="15000"/>
            </a:spcAft>
            <a:buChar char="•"/>
          </a:pPr>
          <a:r>
            <a:rPr lang="en-US" sz="1050" kern="1200" dirty="0">
              <a:effectLst/>
              <a:ea typeface="Century Gothic" charset="0"/>
              <a:cs typeface="Century Gothic" charset="0"/>
            </a:rPr>
            <a:t>Approval of certain transactions entered into by directors or their associates with the company-CA 2006 Part 10 ch.3</a:t>
          </a:r>
        </a:p>
        <a:p>
          <a:pPr marL="57150" lvl="1" indent="-57150" algn="l" defTabSz="466725">
            <a:lnSpc>
              <a:spcPct val="90000"/>
            </a:lnSpc>
            <a:spcBef>
              <a:spcPct val="0"/>
            </a:spcBef>
            <a:spcAft>
              <a:spcPct val="15000"/>
            </a:spcAft>
            <a:buChar char="•"/>
          </a:pPr>
          <a:r>
            <a:rPr lang="en-US" sz="1050" kern="1200" dirty="0">
              <a:effectLst/>
              <a:ea typeface="Century Gothic" charset="0"/>
              <a:cs typeface="Century Gothic" charset="0"/>
            </a:rPr>
            <a:t>Prior shareholder approval </a:t>
          </a:r>
          <a:r>
            <a:rPr lang="en-US" sz="1050" u="sng" kern="1200" dirty="0">
              <a:effectLst/>
              <a:ea typeface="Century Gothic" charset="0"/>
              <a:cs typeface="Century Gothic" charset="0"/>
            </a:rPr>
            <a:t>at common law </a:t>
          </a:r>
          <a:r>
            <a:rPr lang="en-US" sz="1050" kern="1200" dirty="0">
              <a:effectLst/>
              <a:ea typeface="Century Gothic" charset="0"/>
              <a:cs typeface="Century Gothic" charset="0"/>
            </a:rPr>
            <a:t>for the taking of a corporate opportunity  [also see s.175 CA 2006]</a:t>
          </a:r>
        </a:p>
      </dsp:txBody>
      <dsp:txXfrm rot="-5400000">
        <a:off x="2822737" y="1208119"/>
        <a:ext cx="4961674" cy="1044851"/>
      </dsp:txXfrm>
    </dsp:sp>
    <dsp:sp modelId="{23518136-0348-644D-A5AE-FEA3A5BE87FE}">
      <dsp:nvSpPr>
        <dsp:cNvPr id="0" name=""/>
        <dsp:cNvSpPr/>
      </dsp:nvSpPr>
      <dsp:spPr>
        <a:xfrm>
          <a:off x="0" y="1182624"/>
          <a:ext cx="2822736" cy="1095840"/>
        </a:xfrm>
        <a:prstGeom prst="round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effectLst/>
              <a:ea typeface="Century Gothic" charset="0"/>
              <a:cs typeface="Century Gothic" charset="0"/>
            </a:rPr>
            <a:t>Shareholder approval/good corporate governance</a:t>
          </a:r>
          <a:r>
            <a:rPr lang="en-US" sz="2000" kern="1200" dirty="0">
              <a:effectLst/>
              <a:ea typeface="Century Gothic" charset="0"/>
              <a:cs typeface="Century Gothic" charset="0"/>
            </a:rPr>
            <a:t>:</a:t>
          </a:r>
          <a:endParaRPr lang="en-US" sz="2000" kern="1200" dirty="0"/>
        </a:p>
      </dsp:txBody>
      <dsp:txXfrm>
        <a:off x="53494" y="1236118"/>
        <a:ext cx="2715748" cy="988852"/>
      </dsp:txXfrm>
    </dsp:sp>
    <dsp:sp modelId="{C7DB2436-A365-2C48-8C04-087407813DC4}">
      <dsp:nvSpPr>
        <dsp:cNvPr id="0" name=""/>
        <dsp:cNvSpPr/>
      </dsp:nvSpPr>
      <dsp:spPr>
        <a:xfrm rot="5400000">
          <a:off x="4689476" y="497546"/>
          <a:ext cx="1284719" cy="501819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b="1" kern="1200" dirty="0">
              <a:effectLst/>
              <a:ea typeface="Century Gothic" charset="0"/>
              <a:cs typeface="Century Gothic" charset="0"/>
            </a:rPr>
            <a:t>Model article 3</a:t>
          </a:r>
          <a:r>
            <a:rPr lang="en-US" sz="1050" kern="1200" dirty="0">
              <a:effectLst/>
              <a:ea typeface="Century Gothic" charset="0"/>
              <a:cs typeface="Century Gothic" charset="0"/>
            </a:rPr>
            <a:t> (private &amp; public co.) </a:t>
          </a:r>
          <a:endParaRPr lang="en-US" sz="1050" kern="1200" dirty="0"/>
        </a:p>
        <a:p>
          <a:pPr marL="114300" lvl="2" indent="-57150" algn="l" defTabSz="466725">
            <a:lnSpc>
              <a:spcPct val="90000"/>
            </a:lnSpc>
            <a:spcBef>
              <a:spcPct val="0"/>
            </a:spcBef>
            <a:spcAft>
              <a:spcPct val="15000"/>
            </a:spcAft>
            <a:buChar char="•"/>
          </a:pPr>
          <a:r>
            <a:rPr lang="en-US" sz="1050" kern="1200" dirty="0">
              <a:effectLst/>
              <a:ea typeface="Century Gothic" charset="0"/>
              <a:cs typeface="Century Gothic" charset="0"/>
            </a:rPr>
            <a:t>‘</a:t>
          </a:r>
          <a:r>
            <a:rPr lang="en-US" sz="1050" i="1" kern="1200" dirty="0">
              <a:effectLst/>
              <a:ea typeface="Century Gothic" charset="0"/>
              <a:cs typeface="Century Gothic" charset="0"/>
            </a:rPr>
            <a:t>Subject to the articles the directors are responsible for the management of the company’s business, for which purposes they may exercise all the powers of the company’</a:t>
          </a:r>
          <a:r>
            <a:rPr lang="en-US" sz="1050" kern="1200" dirty="0">
              <a:effectLst/>
              <a:ea typeface="Century Gothic" charset="0"/>
              <a:cs typeface="Century Gothic" charset="0"/>
            </a:rPr>
            <a:t>;</a:t>
          </a:r>
        </a:p>
        <a:p>
          <a:pPr marL="57150" lvl="1" indent="-57150" algn="l" defTabSz="466725">
            <a:lnSpc>
              <a:spcPct val="90000"/>
            </a:lnSpc>
            <a:spcBef>
              <a:spcPct val="0"/>
            </a:spcBef>
            <a:spcAft>
              <a:spcPct val="15000"/>
            </a:spcAft>
            <a:buChar char="•"/>
          </a:pPr>
          <a:r>
            <a:rPr lang="en-US" sz="1050" b="1" kern="1200" dirty="0">
              <a:effectLst/>
              <a:ea typeface="Century Gothic" charset="0"/>
              <a:cs typeface="Century Gothic" charset="0"/>
            </a:rPr>
            <a:t>Model Article 4 (1)</a:t>
          </a:r>
          <a:r>
            <a:rPr lang="en-US" sz="1050" kern="1200" dirty="0">
              <a:effectLst/>
              <a:ea typeface="Century Gothic" charset="0"/>
              <a:cs typeface="Century Gothic" charset="0"/>
            </a:rPr>
            <a:t> (private &amp; public co)  </a:t>
          </a:r>
        </a:p>
        <a:p>
          <a:pPr marL="114300" lvl="2" indent="-57150" algn="l" defTabSz="466725">
            <a:lnSpc>
              <a:spcPct val="90000"/>
            </a:lnSpc>
            <a:spcBef>
              <a:spcPct val="0"/>
            </a:spcBef>
            <a:spcAft>
              <a:spcPct val="15000"/>
            </a:spcAft>
            <a:buChar char="•"/>
          </a:pPr>
          <a:r>
            <a:rPr lang="en-US" sz="1050" i="1" kern="1200" dirty="0">
              <a:effectLst/>
              <a:ea typeface="Century Gothic" charset="0"/>
              <a:cs typeface="Century Gothic" charset="0"/>
            </a:rPr>
            <a:t>‘The shareholders may, by</a:t>
          </a:r>
          <a:r>
            <a:rPr lang="en-US" sz="1050" i="1" u="sng" kern="1200" dirty="0">
              <a:effectLst/>
              <a:ea typeface="Century Gothic" charset="0"/>
              <a:cs typeface="Century Gothic" charset="0"/>
            </a:rPr>
            <a:t> special resolution</a:t>
          </a:r>
          <a:r>
            <a:rPr lang="en-US" sz="1050" i="1" kern="1200" dirty="0">
              <a:effectLst/>
              <a:ea typeface="Century Gothic" charset="0"/>
              <a:cs typeface="Century Gothic" charset="0"/>
            </a:rPr>
            <a:t>, direct the directors to take, or refrain from taking, specified action.’</a:t>
          </a:r>
        </a:p>
      </dsp:txBody>
      <dsp:txXfrm rot="-5400000">
        <a:off x="2822737" y="2427001"/>
        <a:ext cx="4955483" cy="1159289"/>
      </dsp:txXfrm>
    </dsp:sp>
    <dsp:sp modelId="{716367B8-15D8-BB46-860E-75A7AD5DD68E}">
      <dsp:nvSpPr>
        <dsp:cNvPr id="0" name=""/>
        <dsp:cNvSpPr/>
      </dsp:nvSpPr>
      <dsp:spPr>
        <a:xfrm>
          <a:off x="0" y="2458725"/>
          <a:ext cx="2822736" cy="1095840"/>
        </a:xfrm>
        <a:prstGeom prst="round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effectLst/>
              <a:ea typeface="Century Gothic" charset="0"/>
              <a:cs typeface="Century Gothic" charset="0"/>
            </a:rPr>
            <a:t>Default provisions in the model articles</a:t>
          </a:r>
          <a:endParaRPr lang="en-US" sz="2000" kern="1200" dirty="0"/>
        </a:p>
      </dsp:txBody>
      <dsp:txXfrm>
        <a:off x="53494" y="2512219"/>
        <a:ext cx="2715748" cy="988852"/>
      </dsp:txXfrm>
    </dsp:sp>
    <dsp:sp modelId="{39FB89EA-4DA4-4742-BAFF-F622FB768A38}">
      <dsp:nvSpPr>
        <dsp:cNvPr id="0" name=""/>
        <dsp:cNvSpPr/>
      </dsp:nvSpPr>
      <dsp:spPr>
        <a:xfrm rot="5400000">
          <a:off x="4898711" y="1740165"/>
          <a:ext cx="876672" cy="502310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endParaRPr lang="en-US" sz="2000" kern="1200" dirty="0">
            <a:effectLst/>
            <a:ea typeface="Century Gothic" charset="0"/>
            <a:cs typeface="Century Gothic" charset="0"/>
          </a:endParaRPr>
        </a:p>
        <a:p>
          <a:pPr marL="57150" lvl="1" indent="-57150" algn="l" defTabSz="466725">
            <a:lnSpc>
              <a:spcPct val="90000"/>
            </a:lnSpc>
            <a:spcBef>
              <a:spcPct val="0"/>
            </a:spcBef>
            <a:spcAft>
              <a:spcPct val="15000"/>
            </a:spcAft>
            <a:buChar char="•"/>
          </a:pPr>
          <a:r>
            <a:rPr lang="en-US" sz="1050" b="1" kern="1200" dirty="0">
              <a:effectLst/>
              <a:ea typeface="Century Gothic" charset="0"/>
              <a:cs typeface="Century Gothic" charset="0"/>
            </a:rPr>
            <a:t>CA 2006</a:t>
          </a:r>
          <a:r>
            <a:rPr lang="en-US" sz="1050" kern="1200" dirty="0">
              <a:effectLst/>
              <a:ea typeface="Century Gothic" charset="0"/>
              <a:cs typeface="Century Gothic" charset="0"/>
            </a:rPr>
            <a:t> </a:t>
          </a:r>
          <a:r>
            <a:rPr lang="en-US" sz="1050" b="1" kern="1200" dirty="0">
              <a:effectLst/>
              <a:ea typeface="Century Gothic" charset="0"/>
              <a:cs typeface="Century Gothic" charset="0"/>
            </a:rPr>
            <a:t>s.168 : </a:t>
          </a:r>
          <a:r>
            <a:rPr lang="en-US" sz="1050" kern="1200" dirty="0">
              <a:effectLst/>
              <a:ea typeface="Century Gothic" charset="0"/>
              <a:cs typeface="Century Gothic" charset="0"/>
            </a:rPr>
            <a:t>ordinary resolution</a:t>
          </a:r>
          <a:endParaRPr lang="en-US" sz="1050" kern="1200" dirty="0"/>
        </a:p>
      </dsp:txBody>
      <dsp:txXfrm rot="-5400000">
        <a:off x="2825495" y="3856177"/>
        <a:ext cx="4980308" cy="791080"/>
      </dsp:txXfrm>
    </dsp:sp>
    <dsp:sp modelId="{C097CB29-3133-9448-BC40-E6CDCC69FE85}">
      <dsp:nvSpPr>
        <dsp:cNvPr id="0" name=""/>
        <dsp:cNvSpPr/>
      </dsp:nvSpPr>
      <dsp:spPr>
        <a:xfrm>
          <a:off x="0" y="3703797"/>
          <a:ext cx="2825496" cy="1095840"/>
        </a:xfrm>
        <a:prstGeom prst="round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effectLst/>
              <a:ea typeface="Century Gothic" charset="0"/>
              <a:cs typeface="Century Gothic" charset="0"/>
            </a:rPr>
            <a:t>Removal from office</a:t>
          </a:r>
          <a:r>
            <a:rPr lang="en-US" sz="2000" kern="1200" dirty="0">
              <a:effectLst/>
              <a:ea typeface="Century Gothic" charset="0"/>
              <a:cs typeface="Century Gothic" charset="0"/>
            </a:rPr>
            <a:t> </a:t>
          </a:r>
        </a:p>
      </dsp:txBody>
      <dsp:txXfrm>
        <a:off x="53494" y="3757291"/>
        <a:ext cx="2718508" cy="9888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B1ECDD-1022-354D-8EA8-4B0E75718FD5}">
      <dsp:nvSpPr>
        <dsp:cNvPr id="0" name=""/>
        <dsp:cNvSpPr/>
      </dsp:nvSpPr>
      <dsp:spPr>
        <a:xfrm rot="5400000">
          <a:off x="4824091" y="-1959340"/>
          <a:ext cx="1160417" cy="507909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a:latin typeface="+mn-lt"/>
              <a:ea typeface="Century Gothic" charset="0"/>
              <a:cs typeface="Century Gothic" charset="0"/>
            </a:rPr>
            <a:t>the board is incapable of acting</a:t>
          </a:r>
          <a:endParaRPr lang="en-US" sz="1200" kern="1200" dirty="0">
            <a:latin typeface="+mn-lt"/>
          </a:endParaRPr>
        </a:p>
        <a:p>
          <a:pPr marL="114300" lvl="1" indent="-114300" algn="l" defTabSz="533400">
            <a:lnSpc>
              <a:spcPct val="90000"/>
            </a:lnSpc>
            <a:spcBef>
              <a:spcPct val="0"/>
            </a:spcBef>
            <a:spcAft>
              <a:spcPct val="15000"/>
            </a:spcAft>
            <a:buChar char="•"/>
          </a:pPr>
          <a:r>
            <a:rPr lang="en-US" sz="1200" kern="1200">
              <a:latin typeface="+mn-lt"/>
              <a:ea typeface="Century Gothic" charset="0"/>
              <a:cs typeface="Century Gothic" charset="0"/>
            </a:rPr>
            <a:t>has fallen below the required minimum (no effective quorum)</a:t>
          </a:r>
          <a:endParaRPr lang="en-US" sz="1200" kern="1200" dirty="0">
            <a:latin typeface="+mn-lt"/>
            <a:ea typeface="Century Gothic" charset="0"/>
            <a:cs typeface="Century Gothic" charset="0"/>
          </a:endParaRPr>
        </a:p>
        <a:p>
          <a:pPr marL="114300" lvl="1" indent="-114300" algn="l" defTabSz="533400">
            <a:lnSpc>
              <a:spcPct val="90000"/>
            </a:lnSpc>
            <a:spcBef>
              <a:spcPct val="0"/>
            </a:spcBef>
            <a:spcAft>
              <a:spcPct val="15000"/>
            </a:spcAft>
            <a:buChar char="•"/>
          </a:pPr>
          <a:r>
            <a:rPr lang="en-US" sz="1200" kern="1200">
              <a:latin typeface="+mn-lt"/>
              <a:ea typeface="Century Gothic" charset="0"/>
              <a:cs typeface="Century Gothic" charset="0"/>
            </a:rPr>
            <a:t>directors disqualified from voting</a:t>
          </a:r>
          <a:endParaRPr lang="en-US" sz="1200" kern="1200" dirty="0">
            <a:latin typeface="+mn-lt"/>
            <a:ea typeface="Century Gothic" charset="0"/>
            <a:cs typeface="Century Gothic" charset="0"/>
          </a:endParaRPr>
        </a:p>
        <a:p>
          <a:pPr marL="114300" lvl="1" indent="-114300" algn="l" defTabSz="533400">
            <a:lnSpc>
              <a:spcPct val="90000"/>
            </a:lnSpc>
            <a:spcBef>
              <a:spcPct val="0"/>
            </a:spcBef>
            <a:spcAft>
              <a:spcPct val="15000"/>
            </a:spcAft>
            <a:buChar char="•"/>
          </a:pPr>
          <a:r>
            <a:rPr lang="en-US" sz="1200" kern="1200">
              <a:latin typeface="+mn-lt"/>
              <a:ea typeface="Century Gothic" charset="0"/>
              <a:cs typeface="Century Gothic" charset="0"/>
            </a:rPr>
            <a:t>has become deadlocked</a:t>
          </a:r>
          <a:endParaRPr lang="en-US" sz="1200" kern="1200" dirty="0">
            <a:latin typeface="+mn-lt"/>
            <a:ea typeface="Century Gothic" charset="0"/>
            <a:cs typeface="Century Gothic" charset="0"/>
          </a:endParaRPr>
        </a:p>
        <a:p>
          <a:pPr marL="114300" lvl="1" indent="-114300" algn="l" defTabSz="533400">
            <a:lnSpc>
              <a:spcPct val="90000"/>
            </a:lnSpc>
            <a:spcBef>
              <a:spcPct val="0"/>
            </a:spcBef>
            <a:spcAft>
              <a:spcPct val="15000"/>
            </a:spcAft>
            <a:buChar char="•"/>
          </a:pPr>
          <a:r>
            <a:rPr lang="en-US" sz="1200" kern="1200">
              <a:latin typeface="+mn-lt"/>
              <a:ea typeface="Century Gothic" charset="0"/>
              <a:cs typeface="Century Gothic" charset="0"/>
            </a:rPr>
            <a:t>See, </a:t>
          </a:r>
          <a:r>
            <a:rPr lang="en-GB" sz="1200" b="1" i="1" kern="1200"/>
            <a:t>Barron v Potter </a:t>
          </a:r>
          <a:r>
            <a:rPr lang="en-GB" sz="1200" b="1" kern="1200"/>
            <a:t>(1914)</a:t>
          </a:r>
          <a:r>
            <a:rPr lang="en-GB" sz="1200" kern="1200"/>
            <a:t>,</a:t>
          </a:r>
          <a:endParaRPr lang="en-US" sz="1200" kern="1200" dirty="0">
            <a:latin typeface="+mn-lt"/>
            <a:ea typeface="Century Gothic" charset="0"/>
            <a:cs typeface="Century Gothic" charset="0"/>
          </a:endParaRPr>
        </a:p>
      </dsp:txBody>
      <dsp:txXfrm rot="-5400000">
        <a:off x="2864751" y="56647"/>
        <a:ext cx="5022452" cy="1047123"/>
      </dsp:txXfrm>
    </dsp:sp>
    <dsp:sp modelId="{7F87EC8C-396D-1442-AD47-1C7E01C20F2F}">
      <dsp:nvSpPr>
        <dsp:cNvPr id="0" name=""/>
        <dsp:cNvSpPr/>
      </dsp:nvSpPr>
      <dsp:spPr>
        <a:xfrm>
          <a:off x="0" y="99761"/>
          <a:ext cx="2856993" cy="961801"/>
        </a:xfrm>
        <a:prstGeom prst="round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b="1" kern="1200">
              <a:latin typeface="+mn-lt"/>
              <a:ea typeface="Century Gothic" charset="0"/>
              <a:cs typeface="Century Gothic" charset="0"/>
            </a:rPr>
            <a:t>Default powers of GM</a:t>
          </a:r>
          <a:r>
            <a:rPr lang="en-GB" sz="2000" kern="1200">
              <a:latin typeface="+mn-lt"/>
              <a:ea typeface="Century Gothic" charset="0"/>
              <a:cs typeface="Century Gothic" charset="0"/>
            </a:rPr>
            <a:t>:</a:t>
          </a:r>
          <a:endParaRPr lang="en-US" sz="2000" kern="1200" dirty="0">
            <a:latin typeface="+mn-lt"/>
          </a:endParaRPr>
        </a:p>
      </dsp:txBody>
      <dsp:txXfrm>
        <a:off x="46951" y="146712"/>
        <a:ext cx="2763091" cy="867899"/>
      </dsp:txXfrm>
    </dsp:sp>
    <dsp:sp modelId="{CB401444-576D-6445-9388-0B2FCCD68C61}">
      <dsp:nvSpPr>
        <dsp:cNvPr id="0" name=""/>
        <dsp:cNvSpPr/>
      </dsp:nvSpPr>
      <dsp:spPr>
        <a:xfrm rot="5400000">
          <a:off x="5017097" y="-852169"/>
          <a:ext cx="769441" cy="508406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b="1" i="1" kern="1200">
              <a:latin typeface="+mn-lt"/>
              <a:ea typeface="Century Gothic" charset="0"/>
              <a:cs typeface="Century Gothic" charset="0"/>
            </a:rPr>
            <a:t>Bamford v Bamford </a:t>
          </a:r>
          <a:r>
            <a:rPr lang="en-US" sz="1200" b="1" kern="1200">
              <a:latin typeface="+mn-lt"/>
              <a:ea typeface="Century Gothic" charset="0"/>
              <a:cs typeface="Century Gothic" charset="0"/>
            </a:rPr>
            <a:t>[1970] Ch.D 135 CA</a:t>
          </a:r>
          <a:endParaRPr lang="en-US" sz="1200" kern="1200" dirty="0">
            <a:latin typeface="+mn-lt"/>
          </a:endParaRPr>
        </a:p>
        <a:p>
          <a:pPr marL="114300" lvl="1" indent="-114300" algn="l" defTabSz="533400">
            <a:lnSpc>
              <a:spcPct val="90000"/>
            </a:lnSpc>
            <a:spcBef>
              <a:spcPct val="0"/>
            </a:spcBef>
            <a:spcAft>
              <a:spcPct val="15000"/>
            </a:spcAft>
            <a:buChar char="•"/>
          </a:pPr>
          <a:r>
            <a:rPr lang="en-US" sz="1200" b="1" kern="1200">
              <a:latin typeface="+mn-lt"/>
              <a:ea typeface="Century Gothic" charset="0"/>
              <a:cs typeface="Century Gothic" charset="0"/>
            </a:rPr>
            <a:t>s. 239:  </a:t>
          </a:r>
          <a:r>
            <a:rPr lang="en-US" sz="1200" kern="1200">
              <a:latin typeface="+mn-lt"/>
              <a:ea typeface="Century Gothic" charset="0"/>
              <a:cs typeface="Century Gothic" charset="0"/>
            </a:rPr>
            <a:t>ratification of acts of directors by </a:t>
          </a:r>
          <a:r>
            <a:rPr lang="en-US" sz="1200" u="sng" kern="1200">
              <a:latin typeface="+mn-lt"/>
              <a:ea typeface="Century Gothic" charset="0"/>
              <a:cs typeface="Century Gothic" charset="0"/>
            </a:rPr>
            <a:t>ordinary resolution</a:t>
          </a:r>
          <a:r>
            <a:rPr lang="en-US" sz="1200" kern="1200">
              <a:latin typeface="+mn-lt"/>
              <a:ea typeface="Century Gothic" charset="0"/>
              <a:cs typeface="Century Gothic" charset="0"/>
            </a:rPr>
            <a:t> (</a:t>
          </a:r>
          <a:r>
            <a:rPr lang="en-US" sz="1200" i="1" kern="1200">
              <a:latin typeface="+mn-lt"/>
              <a:ea typeface="Century Gothic" charset="0"/>
              <a:cs typeface="Century Gothic" charset="0"/>
            </a:rPr>
            <a:t>negligence, default, breach of duty, breach of trust</a:t>
          </a:r>
          <a:r>
            <a:rPr lang="en-US" sz="1200" kern="1200">
              <a:latin typeface="+mn-lt"/>
              <a:ea typeface="Century Gothic" charset="0"/>
              <a:cs typeface="Century Gothic" charset="0"/>
            </a:rPr>
            <a:t>)</a:t>
          </a:r>
          <a:endParaRPr lang="en-GB" sz="1200" kern="1200" dirty="0">
            <a:latin typeface="+mn-lt"/>
            <a:ea typeface="Century Gothic" charset="0"/>
            <a:cs typeface="Century Gothic" charset="0"/>
          </a:endParaRPr>
        </a:p>
      </dsp:txBody>
      <dsp:txXfrm rot="-5400000">
        <a:off x="2859786" y="1342703"/>
        <a:ext cx="5046503" cy="694319"/>
      </dsp:txXfrm>
    </dsp:sp>
    <dsp:sp modelId="{0CD41522-B22A-A74D-BD69-787775A5CA38}">
      <dsp:nvSpPr>
        <dsp:cNvPr id="0" name=""/>
        <dsp:cNvSpPr/>
      </dsp:nvSpPr>
      <dsp:spPr>
        <a:xfrm>
          <a:off x="0" y="1208961"/>
          <a:ext cx="2859786" cy="961801"/>
        </a:xfrm>
        <a:prstGeom prst="round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b="1" kern="1200">
              <a:latin typeface="+mn-lt"/>
              <a:ea typeface="Century Gothic" charset="0"/>
              <a:cs typeface="Century Gothic" charset="0"/>
            </a:rPr>
            <a:t>Ratification</a:t>
          </a:r>
          <a:endParaRPr lang="en-US" sz="2000" b="1" kern="1200" dirty="0">
            <a:latin typeface="+mn-lt"/>
          </a:endParaRPr>
        </a:p>
      </dsp:txBody>
      <dsp:txXfrm>
        <a:off x="46951" y="1255912"/>
        <a:ext cx="2765884" cy="867899"/>
      </dsp:txXfrm>
    </dsp:sp>
    <dsp:sp modelId="{6001AEF3-56E4-EC42-BDA1-F95BCE901DB6}">
      <dsp:nvSpPr>
        <dsp:cNvPr id="0" name=""/>
        <dsp:cNvSpPr/>
      </dsp:nvSpPr>
      <dsp:spPr>
        <a:xfrm rot="5400000">
          <a:off x="5017097" y="157721"/>
          <a:ext cx="769441" cy="508406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a:latin typeface="+mn-lt"/>
              <a:ea typeface="Century Gothic" charset="0"/>
              <a:cs typeface="Century Gothic" charset="0"/>
            </a:rPr>
            <a:t>all shareholders entitled to vote; </a:t>
          </a:r>
          <a:endParaRPr lang="en-US" sz="1200" kern="1200" dirty="0">
            <a:latin typeface="+mn-lt"/>
          </a:endParaRPr>
        </a:p>
        <a:p>
          <a:pPr marL="114300" lvl="1" indent="-114300" algn="l" defTabSz="533400">
            <a:lnSpc>
              <a:spcPct val="90000"/>
            </a:lnSpc>
            <a:spcBef>
              <a:spcPct val="0"/>
            </a:spcBef>
            <a:spcAft>
              <a:spcPct val="15000"/>
            </a:spcAft>
            <a:buChar char="•"/>
          </a:pPr>
          <a:r>
            <a:rPr lang="en-US" sz="1200" kern="1200">
              <a:latin typeface="+mn-lt"/>
              <a:ea typeface="Century Gothic" charset="0"/>
              <a:cs typeface="Century Gothic" charset="0"/>
            </a:rPr>
            <a:t>Supported by </a:t>
          </a:r>
          <a:r>
            <a:rPr lang="en-US" sz="1200" b="1" kern="1200">
              <a:latin typeface="+mn-lt"/>
              <a:ea typeface="Century Gothic" charset="0"/>
              <a:cs typeface="Century Gothic" charset="0"/>
            </a:rPr>
            <a:t>ss. 281(4), 239 (6)</a:t>
          </a:r>
          <a:r>
            <a:rPr lang="en-US" sz="1200" kern="1200">
              <a:latin typeface="+mn-lt"/>
              <a:ea typeface="Century Gothic" charset="0"/>
              <a:cs typeface="Century Gothic" charset="0"/>
            </a:rPr>
            <a:t> ;</a:t>
          </a:r>
          <a:endParaRPr lang="en-US" sz="1200" kern="1200" dirty="0">
            <a:latin typeface="+mn-lt"/>
            <a:ea typeface="Century Gothic" charset="0"/>
            <a:cs typeface="Century Gothic" charset="0"/>
          </a:endParaRPr>
        </a:p>
        <a:p>
          <a:pPr marL="114300" lvl="1" indent="-114300" algn="l" defTabSz="533400">
            <a:lnSpc>
              <a:spcPct val="90000"/>
            </a:lnSpc>
            <a:spcBef>
              <a:spcPct val="0"/>
            </a:spcBef>
            <a:spcAft>
              <a:spcPct val="15000"/>
            </a:spcAft>
            <a:buChar char="•"/>
          </a:pPr>
          <a:r>
            <a:rPr lang="en-US" sz="1200" kern="1200">
              <a:latin typeface="+mn-lt"/>
              <a:ea typeface="Century Gothic" charset="0"/>
              <a:cs typeface="Century Gothic" charset="0"/>
            </a:rPr>
            <a:t>Can unanimous consent be relied on for all matters requiring approval from members? </a:t>
          </a:r>
          <a:endParaRPr lang="en-US" sz="1200" kern="1200" dirty="0">
            <a:latin typeface="+mn-lt"/>
            <a:ea typeface="Century Gothic" charset="0"/>
            <a:cs typeface="Century Gothic" charset="0"/>
          </a:endParaRPr>
        </a:p>
      </dsp:txBody>
      <dsp:txXfrm rot="-5400000">
        <a:off x="2859786" y="2352594"/>
        <a:ext cx="5046503" cy="694319"/>
      </dsp:txXfrm>
    </dsp:sp>
    <dsp:sp modelId="{E95B31BF-AB7B-4149-8A4A-01197F40A83D}">
      <dsp:nvSpPr>
        <dsp:cNvPr id="0" name=""/>
        <dsp:cNvSpPr/>
      </dsp:nvSpPr>
      <dsp:spPr>
        <a:xfrm>
          <a:off x="0" y="2218852"/>
          <a:ext cx="2859786" cy="961801"/>
        </a:xfrm>
        <a:prstGeom prst="round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b="1" kern="1200" dirty="0">
              <a:latin typeface="+mn-lt"/>
              <a:ea typeface="Century Gothic" charset="0"/>
              <a:cs typeface="Century Gothic" charset="0"/>
            </a:rPr>
            <a:t>Unanimous consent of the shareholders</a:t>
          </a:r>
          <a:r>
            <a:rPr lang="en-US" sz="1900" kern="1200" dirty="0">
              <a:latin typeface="+mn-lt"/>
              <a:ea typeface="Century Gothic" charset="0"/>
              <a:cs typeface="Century Gothic" charset="0"/>
            </a:rPr>
            <a:t> (</a:t>
          </a:r>
          <a:r>
            <a:rPr lang="en-US" sz="1900" b="1" i="1" kern="1200" dirty="0">
              <a:latin typeface="+mn-lt"/>
              <a:ea typeface="Century Gothic" charset="0"/>
              <a:cs typeface="Century Gothic" charset="0"/>
            </a:rPr>
            <a:t>Duomatic principle)</a:t>
          </a:r>
          <a:endParaRPr lang="en-US" sz="1900" kern="1200" dirty="0">
            <a:latin typeface="+mn-lt"/>
          </a:endParaRPr>
        </a:p>
      </dsp:txBody>
      <dsp:txXfrm>
        <a:off x="46951" y="2265803"/>
        <a:ext cx="2765884" cy="867899"/>
      </dsp:txXfrm>
    </dsp:sp>
    <dsp:sp modelId="{592EF759-33B0-C147-8687-1784ACC7B140}">
      <dsp:nvSpPr>
        <dsp:cNvPr id="0" name=""/>
        <dsp:cNvSpPr/>
      </dsp:nvSpPr>
      <dsp:spPr>
        <a:xfrm rot="5400000">
          <a:off x="5017097" y="1167613"/>
          <a:ext cx="769441" cy="508406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a:latin typeface="+mn-lt"/>
              <a:ea typeface="Century Gothic" charset="0"/>
              <a:cs typeface="Century Gothic" charset="0"/>
            </a:rPr>
            <a:t>Derivative action</a:t>
          </a:r>
          <a:endParaRPr lang="en-US" sz="1200" kern="1200" dirty="0">
            <a:latin typeface="+mn-lt"/>
            <a:ea typeface="Century Gothic" charset="0"/>
            <a:cs typeface="Century Gothic" charset="0"/>
          </a:endParaRPr>
        </a:p>
      </dsp:txBody>
      <dsp:txXfrm rot="-5400000">
        <a:off x="2859786" y="3362486"/>
        <a:ext cx="5046503" cy="694319"/>
      </dsp:txXfrm>
    </dsp:sp>
    <dsp:sp modelId="{BB6616D6-35ED-E740-9476-8623A24AE8A9}">
      <dsp:nvSpPr>
        <dsp:cNvPr id="0" name=""/>
        <dsp:cNvSpPr/>
      </dsp:nvSpPr>
      <dsp:spPr>
        <a:xfrm>
          <a:off x="0" y="3228744"/>
          <a:ext cx="2859786" cy="961801"/>
        </a:xfrm>
        <a:prstGeom prst="roundRect">
          <a:avLst/>
        </a:prstGeom>
        <a:gradFill rotWithShape="0">
          <a:gsLst>
            <a:gs pos="0">
              <a:schemeClr val="accent1">
                <a:hueOff val="0"/>
                <a:satOff val="0"/>
                <a:lumOff val="0"/>
                <a:alphaOff val="0"/>
                <a:tint val="95000"/>
                <a:shade val="70000"/>
                <a:satMod val="150000"/>
              </a:schemeClr>
            </a:gs>
            <a:gs pos="100000">
              <a:schemeClr val="accent1">
                <a:hueOff val="0"/>
                <a:satOff val="0"/>
                <a:lumOff val="0"/>
                <a:alphaOff val="0"/>
                <a:tint val="100000"/>
                <a:shade val="100000"/>
                <a:satMod val="150000"/>
              </a:schemeClr>
            </a:gs>
          </a:gsLst>
          <a:lin ang="16200000" scaled="0"/>
        </a:gradFill>
        <a:ln>
          <a:noFill/>
        </a:ln>
        <a:effectLst>
          <a:outerShdw blurRad="38100" dist="25400" dir="6600000" sx="101000" sy="101000" rotWithShape="0">
            <a:srgbClr val="00000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a:latin typeface="+mn-lt"/>
              <a:ea typeface="Century Gothic" charset="0"/>
              <a:cs typeface="Century Gothic" charset="0"/>
            </a:rPr>
            <a:t>Power to institute proceedings in the name of the company</a:t>
          </a:r>
          <a:r>
            <a:rPr lang="en-US" sz="2000" kern="1200">
              <a:latin typeface="+mn-lt"/>
              <a:ea typeface="Century Gothic" charset="0"/>
              <a:cs typeface="Century Gothic" charset="0"/>
            </a:rPr>
            <a:t> </a:t>
          </a:r>
          <a:endParaRPr lang="en-US" sz="2000" kern="1200" dirty="0">
            <a:latin typeface="+mn-lt"/>
            <a:ea typeface="Century Gothic" charset="0"/>
            <a:cs typeface="Century Gothic" charset="0"/>
          </a:endParaRPr>
        </a:p>
      </dsp:txBody>
      <dsp:txXfrm>
        <a:off x="46951" y="3275695"/>
        <a:ext cx="2765884" cy="86789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atin typeface="Century Gothic"/>
                <a:ea typeface="Century Gothic"/>
                <a:cs typeface="Century Gothic"/>
              </a:defRPr>
            </a:lvl1pPr>
          </a:lstStyle>
          <a:p>
            <a:pPr>
              <a:defRPr/>
            </a:pPr>
            <a:endParaRPr lang="en-GB" dirty="0"/>
          </a:p>
        </p:txBody>
      </p:sp>
      <p:sp>
        <p:nvSpPr>
          <p:cNvPr id="37891" name="Rectangle 3"/>
          <p:cNvSpPr>
            <a:spLocks noGrp="1" noChangeArrowheads="1"/>
          </p:cNvSpPr>
          <p:nvPr>
            <p:ph type="dt" sz="quarter"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atin typeface="Century Gothic"/>
                <a:ea typeface="Century Gothic"/>
                <a:cs typeface="Century Gothic"/>
              </a:defRPr>
            </a:lvl1pPr>
          </a:lstStyle>
          <a:p>
            <a:pPr>
              <a:defRPr/>
            </a:pPr>
            <a:endParaRPr lang="en-GB" dirty="0"/>
          </a:p>
        </p:txBody>
      </p:sp>
      <p:sp>
        <p:nvSpPr>
          <p:cNvPr id="37892" name="Rectangle 4"/>
          <p:cNvSpPr>
            <a:spLocks noGrp="1" noChangeArrowheads="1"/>
          </p:cNvSpPr>
          <p:nvPr>
            <p:ph type="ftr" sz="quarter" idx="2"/>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atin typeface="Century Gothic"/>
                <a:ea typeface="Century Gothic"/>
                <a:cs typeface="Century Gothic"/>
              </a:defRPr>
            </a:lvl1pPr>
          </a:lstStyle>
          <a:p>
            <a:pPr>
              <a:defRPr/>
            </a:pPr>
            <a:endParaRPr lang="en-GB" dirty="0"/>
          </a:p>
        </p:txBody>
      </p:sp>
      <p:sp>
        <p:nvSpPr>
          <p:cNvPr id="37893" name="Rectangle 5"/>
          <p:cNvSpPr>
            <a:spLocks noGrp="1" noChangeArrowheads="1"/>
          </p:cNvSpPr>
          <p:nvPr>
            <p:ph type="sldNum" sz="quarter" idx="3"/>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entury Gothic"/>
                <a:ea typeface="Century Gothic"/>
                <a:cs typeface="Century Gothic"/>
              </a:defRPr>
            </a:lvl1pPr>
          </a:lstStyle>
          <a:p>
            <a:pPr>
              <a:defRPr/>
            </a:pPr>
            <a:fld id="{CCCB8180-C8D2-B546-87F8-17782555F885}" type="slidenum">
              <a:rPr lang="en-GB"/>
              <a:pPr>
                <a:defRPr/>
              </a:pPr>
              <a:t>‹#›</a:t>
            </a:fld>
            <a:endParaRPr lang="en-GB"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atin typeface="Century Gothic"/>
                <a:ea typeface="Century Gothic"/>
                <a:cs typeface="Century Gothic"/>
              </a:defRPr>
            </a:lvl1pPr>
          </a:lstStyle>
          <a:p>
            <a:pPr>
              <a:defRPr/>
            </a:pPr>
            <a:endParaRPr lang="en-US" dirty="0"/>
          </a:p>
        </p:txBody>
      </p:sp>
      <p:sp>
        <p:nvSpPr>
          <p:cNvPr id="4099" name="Rectangle 3"/>
          <p:cNvSpPr>
            <a:spLocks noGrp="1" noChangeArrowheads="1"/>
          </p:cNvSpPr>
          <p:nvPr>
            <p:ph type="dt"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atin typeface="Century Gothic"/>
                <a:ea typeface="Century Gothic"/>
                <a:cs typeface="Century Gothic"/>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768" y="4715907"/>
            <a:ext cx="543814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2" name="Rectangle 6"/>
          <p:cNvSpPr>
            <a:spLocks noGrp="1" noChangeArrowheads="1"/>
          </p:cNvSpPr>
          <p:nvPr>
            <p:ph type="ftr" sz="quarter" idx="4"/>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atin typeface="Century Gothic"/>
                <a:ea typeface="Century Gothic"/>
                <a:cs typeface="Century Gothic"/>
              </a:defRPr>
            </a:lvl1pPr>
          </a:lstStyle>
          <a:p>
            <a:pPr>
              <a:defRPr/>
            </a:pPr>
            <a:endParaRPr lang="en-US" dirty="0"/>
          </a:p>
        </p:txBody>
      </p:sp>
      <p:sp>
        <p:nvSpPr>
          <p:cNvPr id="4103" name="Rectangle 7"/>
          <p:cNvSpPr>
            <a:spLocks noGrp="1" noChangeArrowheads="1"/>
          </p:cNvSpPr>
          <p:nvPr>
            <p:ph type="sldNum" sz="quarter" idx="5"/>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Century Gothic"/>
                <a:ea typeface="Century Gothic"/>
                <a:cs typeface="Century Gothic"/>
              </a:defRPr>
            </a:lvl1pPr>
          </a:lstStyle>
          <a:p>
            <a:pPr>
              <a:defRPr/>
            </a:pPr>
            <a:fld id="{AB4DAE58-18A1-F544-98A7-B81AB24670D5}"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entury Gothic"/>
        <a:ea typeface="Century Gothic"/>
        <a:cs typeface="Century Gothic"/>
      </a:defRPr>
    </a:lvl1pPr>
    <a:lvl2pPr marL="457200" algn="l" rtl="0" eaLnBrk="0" fontAlgn="base" hangingPunct="0">
      <a:spcBef>
        <a:spcPct val="30000"/>
      </a:spcBef>
      <a:spcAft>
        <a:spcPct val="0"/>
      </a:spcAft>
      <a:defRPr sz="1200" kern="1200">
        <a:solidFill>
          <a:schemeClr val="tx1"/>
        </a:solidFill>
        <a:latin typeface="Century Gothic"/>
        <a:ea typeface="Century Gothic"/>
        <a:cs typeface="Century Gothic"/>
      </a:defRPr>
    </a:lvl2pPr>
    <a:lvl3pPr marL="914400" algn="l" rtl="0" eaLnBrk="0" fontAlgn="base" hangingPunct="0">
      <a:spcBef>
        <a:spcPct val="30000"/>
      </a:spcBef>
      <a:spcAft>
        <a:spcPct val="0"/>
      </a:spcAft>
      <a:defRPr sz="1200" kern="1200">
        <a:solidFill>
          <a:schemeClr val="tx1"/>
        </a:solidFill>
        <a:latin typeface="Century Gothic"/>
        <a:ea typeface="Century Gothic"/>
        <a:cs typeface="Century Gothic"/>
      </a:defRPr>
    </a:lvl3pPr>
    <a:lvl4pPr marL="1371600" algn="l" rtl="0" eaLnBrk="0" fontAlgn="base" hangingPunct="0">
      <a:spcBef>
        <a:spcPct val="30000"/>
      </a:spcBef>
      <a:spcAft>
        <a:spcPct val="0"/>
      </a:spcAft>
      <a:defRPr sz="1200" kern="1200">
        <a:solidFill>
          <a:schemeClr val="tx1"/>
        </a:solidFill>
        <a:latin typeface="Century Gothic"/>
        <a:ea typeface="Century Gothic"/>
        <a:cs typeface="Century Gothic"/>
      </a:defRPr>
    </a:lvl4pPr>
    <a:lvl5pPr marL="1828800" algn="l" rtl="0" eaLnBrk="0" fontAlgn="base" hangingPunct="0">
      <a:spcBef>
        <a:spcPct val="30000"/>
      </a:spcBef>
      <a:spcAft>
        <a:spcPct val="0"/>
      </a:spcAft>
      <a:defRPr sz="1200" kern="1200">
        <a:solidFill>
          <a:schemeClr val="tx1"/>
        </a:solidFill>
        <a:latin typeface="Century Gothic"/>
        <a:ea typeface="Century Gothic"/>
        <a:cs typeface="Century Gothic"/>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p:cNvSpPr>
          <p:nvPr>
            <p:ph type="sldImg"/>
          </p:nvPr>
        </p:nvSpPr>
        <p:spPr>
          <a:ln/>
        </p:spPr>
      </p:sp>
      <p:sp>
        <p:nvSpPr>
          <p:cNvPr id="16387" name="Notes Placeholder 2"/>
          <p:cNvSpPr>
            <a:spLocks noGrp="1"/>
          </p:cNvSpPr>
          <p:nvPr>
            <p:ph type="body" idx="1"/>
          </p:nvPr>
        </p:nvSpPr>
        <p:spPr>
          <a:noFill/>
          <a:ln/>
        </p:spPr>
        <p:txBody>
          <a:bodyPr/>
          <a:lstStyle/>
          <a:p>
            <a:endParaRPr lang="en-GB" dirty="0">
              <a:latin typeface="Century Gothic" charset="0"/>
              <a:ea typeface="Century Gothic" charset="0"/>
              <a:cs typeface="Century Gothic" charset="0"/>
            </a:endParaRPr>
          </a:p>
        </p:txBody>
      </p:sp>
      <p:sp>
        <p:nvSpPr>
          <p:cNvPr id="16388" name="Slide Number Placeholder 3"/>
          <p:cNvSpPr>
            <a:spLocks noGrp="1"/>
          </p:cNvSpPr>
          <p:nvPr>
            <p:ph type="sldNum" sz="quarter" idx="5"/>
          </p:nvPr>
        </p:nvSpPr>
        <p:spPr>
          <a:noFill/>
        </p:spPr>
        <p:txBody>
          <a:bodyPr/>
          <a:lstStyle/>
          <a:p>
            <a:fld id="{FD698F31-8917-F041-98BB-C15D66E9FF09}" type="slidenum">
              <a:rPr lang="en-US">
                <a:latin typeface="Century Gothic" charset="0"/>
                <a:ea typeface="Century Gothic" charset="0"/>
                <a:cs typeface="Century Gothic" charset="0"/>
              </a:rPr>
              <a:pPr/>
              <a:t>1</a:t>
            </a:fld>
            <a:endParaRPr lang="en-US" dirty="0">
              <a:latin typeface="Century Gothic" charset="0"/>
              <a:ea typeface="Century Gothic" charset="0"/>
              <a:cs typeface="Century 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p:cNvSpPr>
          <p:nvPr>
            <p:ph type="sldImg"/>
          </p:nvPr>
        </p:nvSpPr>
        <p:spPr>
          <a:ln/>
        </p:spPr>
      </p:sp>
      <p:sp>
        <p:nvSpPr>
          <p:cNvPr id="18435" name="Notes Placeholder 2"/>
          <p:cNvSpPr>
            <a:spLocks noGrp="1"/>
          </p:cNvSpPr>
          <p:nvPr>
            <p:ph type="body" idx="1"/>
          </p:nvPr>
        </p:nvSpPr>
        <p:spPr>
          <a:noFill/>
          <a:ln/>
        </p:spPr>
        <p:txBody>
          <a:bodyPr/>
          <a:lstStyle/>
          <a:p>
            <a:endParaRPr lang="en-GB" dirty="0">
              <a:latin typeface="Century Gothic" charset="0"/>
              <a:ea typeface="Century Gothic" charset="0"/>
              <a:cs typeface="Century Gothic" charset="0"/>
            </a:endParaRPr>
          </a:p>
        </p:txBody>
      </p:sp>
      <p:sp>
        <p:nvSpPr>
          <p:cNvPr id="18436" name="Slide Number Placeholder 3"/>
          <p:cNvSpPr>
            <a:spLocks noGrp="1"/>
          </p:cNvSpPr>
          <p:nvPr>
            <p:ph type="sldNum" sz="quarter" idx="5"/>
          </p:nvPr>
        </p:nvSpPr>
        <p:spPr>
          <a:noFill/>
        </p:spPr>
        <p:txBody>
          <a:bodyPr/>
          <a:lstStyle/>
          <a:p>
            <a:fld id="{1D981D9B-8676-2646-A280-26E4E8A37E2D}" type="slidenum">
              <a:rPr lang="en-US">
                <a:latin typeface="Century Gothic" charset="0"/>
                <a:ea typeface="Century Gothic" charset="0"/>
                <a:cs typeface="Century Gothic" charset="0"/>
              </a:rPr>
              <a:pPr/>
              <a:t>2</a:t>
            </a:fld>
            <a:endParaRPr lang="en-US" dirty="0">
              <a:latin typeface="Century Gothic" charset="0"/>
              <a:ea typeface="Century Gothic" charset="0"/>
              <a:cs typeface="Century 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b="1" dirty="0"/>
              <a:t>s.227</a:t>
            </a:r>
            <a:r>
              <a:rPr lang="en-US" dirty="0"/>
              <a:t> Directors’ service contracts (1) For the purposes of this Part a director’s “service contract”, in relation to a company, means a contract under which— </a:t>
            </a:r>
          </a:p>
          <a:p>
            <a:pPr marL="228600" indent="-228600">
              <a:buFontTx/>
              <a:buAutoNum type="alphaLcParenBoth"/>
              <a:defRPr/>
            </a:pPr>
            <a:r>
              <a:rPr lang="en-US" dirty="0"/>
              <a:t>a director of the company undertakes personally to perform services (as director or otherwise) for the company, or for a subsidiary of the company, or</a:t>
            </a:r>
          </a:p>
          <a:p>
            <a:pPr marL="228600" indent="-228600">
              <a:buFontTx/>
              <a:buAutoNum type="alphaLcParenBoth"/>
              <a:defRPr/>
            </a:pPr>
            <a:r>
              <a:rPr lang="en-US" dirty="0"/>
              <a:t>  services (as director or otherwise) that a director of the company undertakes personally to perform are made available by a third party to the company, or to a subsidiary of the company. </a:t>
            </a:r>
          </a:p>
          <a:p>
            <a:pPr marL="228600" indent="-228600">
              <a:defRPr/>
            </a:pPr>
            <a:r>
              <a:rPr lang="en-US" dirty="0"/>
              <a:t>(2) The provisions of this Part relating to directors’ service contracts apply to the terms of a person’s appointment as a director of a company. They are not restricted to contracts for the performance of services outside the scope of the ordinary duties of a director.</a:t>
            </a:r>
          </a:p>
          <a:p>
            <a:pPr marL="228600" indent="-228600">
              <a:defRPr/>
            </a:pPr>
            <a:r>
              <a:rPr lang="en-US" b="1" dirty="0"/>
              <a:t>s.188</a:t>
            </a:r>
            <a:r>
              <a:rPr lang="en-US" dirty="0"/>
              <a:t> Directors’ long-term service contracts: requirement of members’ approval (1) This section applies to provision under which the guaranteed term of a director’s employment— (a) with the company of which he is a director, or (b) where he is the director of a holding company, within the group consisting of that company and its subsidiaries, is, or may be, longer than two years. (2) A company may not agree to such provision unless it has been approved— (a) by resolution of the members of the company, and (b) in the case of a director of a holding company, by resolution of the members of that company. </a:t>
            </a:r>
          </a:p>
        </p:txBody>
      </p:sp>
      <p:sp>
        <p:nvSpPr>
          <p:cNvPr id="50180" name="Slide Number Placeholder 3"/>
          <p:cNvSpPr>
            <a:spLocks noGrp="1"/>
          </p:cNvSpPr>
          <p:nvPr>
            <p:ph type="sldNum" sz="quarter" idx="5"/>
          </p:nvPr>
        </p:nvSpPr>
        <p:spPr>
          <a:noFill/>
        </p:spPr>
        <p:txBody>
          <a:bodyPr/>
          <a:lstStyle/>
          <a:p>
            <a:fld id="{DC3E3073-E191-5A42-9344-922B632C27D6}" type="slidenum">
              <a:rPr lang="en-US">
                <a:latin typeface="Century Gothic" charset="0"/>
                <a:ea typeface="Century Gothic" charset="0"/>
                <a:cs typeface="Century Gothic" charset="0"/>
              </a:rPr>
              <a:pPr/>
              <a:t>18</a:t>
            </a:fld>
            <a:endParaRPr lang="en-US" dirty="0">
              <a:latin typeface="Century Gothic" charset="0"/>
              <a:ea typeface="Century Gothic" charset="0"/>
              <a:cs typeface="Century 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a:ln/>
        </p:spPr>
      </p:sp>
      <p:sp>
        <p:nvSpPr>
          <p:cNvPr id="55299" name="Notes Placeholder 2"/>
          <p:cNvSpPr>
            <a:spLocks noGrp="1"/>
          </p:cNvSpPr>
          <p:nvPr>
            <p:ph type="body" idx="1"/>
          </p:nvPr>
        </p:nvSpPr>
        <p:spPr>
          <a:noFill/>
          <a:ln/>
        </p:spPr>
        <p:txBody>
          <a:bodyPr/>
          <a:lstStyle/>
          <a:p>
            <a:endParaRPr lang="en-GB" dirty="0">
              <a:latin typeface="Century Gothic" charset="0"/>
              <a:ea typeface="Century Gothic" charset="0"/>
              <a:cs typeface="Century Gothic" charset="0"/>
            </a:endParaRPr>
          </a:p>
        </p:txBody>
      </p:sp>
      <p:sp>
        <p:nvSpPr>
          <p:cNvPr id="55300" name="Slide Number Placeholder 3"/>
          <p:cNvSpPr>
            <a:spLocks noGrp="1"/>
          </p:cNvSpPr>
          <p:nvPr>
            <p:ph type="sldNum" sz="quarter" idx="5"/>
          </p:nvPr>
        </p:nvSpPr>
        <p:spPr>
          <a:noFill/>
        </p:spPr>
        <p:txBody>
          <a:bodyPr/>
          <a:lstStyle/>
          <a:p>
            <a:fld id="{234411A0-588F-B344-B501-B3481D9555A7}" type="slidenum">
              <a:rPr lang="en-US">
                <a:latin typeface="Century Gothic" charset="0"/>
                <a:ea typeface="Century Gothic" charset="0"/>
                <a:cs typeface="Century Gothic" charset="0"/>
              </a:rPr>
              <a:pPr/>
              <a:t>23</a:t>
            </a:fld>
            <a:endParaRPr lang="en-US" dirty="0">
              <a:latin typeface="Century Gothic" charset="0"/>
              <a:ea typeface="Century Gothic" charset="0"/>
              <a:cs typeface="Century Gothic"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p:cNvSpPr>
          <p:nvPr>
            <p:ph type="sldImg"/>
          </p:nvPr>
        </p:nvSpPr>
        <p:spPr>
          <a:ln/>
        </p:spPr>
      </p:sp>
      <p:sp>
        <p:nvSpPr>
          <p:cNvPr id="26627" name="Notes Placeholder 2"/>
          <p:cNvSpPr>
            <a:spLocks noGrp="1"/>
          </p:cNvSpPr>
          <p:nvPr>
            <p:ph type="body" idx="1"/>
          </p:nvPr>
        </p:nvSpPr>
        <p:spPr>
          <a:noFill/>
          <a:ln/>
        </p:spPr>
        <p:txBody>
          <a:bodyPr/>
          <a:lstStyle/>
          <a:p>
            <a:pPr eaLnBrk="1" hangingPunct="1"/>
            <a:endParaRPr lang="en-GB" dirty="0">
              <a:latin typeface="Century Gothic" charset="0"/>
              <a:ea typeface="Century Gothic" charset="0"/>
              <a:cs typeface="Century Gothic" charset="0"/>
            </a:endParaRPr>
          </a:p>
        </p:txBody>
      </p:sp>
      <p:sp>
        <p:nvSpPr>
          <p:cNvPr id="26628" name="Slide Number Placeholder 3"/>
          <p:cNvSpPr>
            <a:spLocks noGrp="1"/>
          </p:cNvSpPr>
          <p:nvPr>
            <p:ph type="sldNum" sz="quarter" idx="5"/>
          </p:nvPr>
        </p:nvSpPr>
        <p:spPr>
          <a:noFill/>
        </p:spPr>
        <p:txBody>
          <a:bodyPr/>
          <a:lstStyle/>
          <a:p>
            <a:fld id="{64CE3851-2411-D641-841F-5FDF5CB7FA5B}" type="slidenum">
              <a:rPr lang="en-US">
                <a:latin typeface="Century Gothic" charset="0"/>
                <a:ea typeface="Century Gothic" charset="0"/>
                <a:cs typeface="Century Gothic" charset="0"/>
              </a:rPr>
              <a:pPr/>
              <a:t>30</a:t>
            </a:fld>
            <a:endParaRPr lang="en-US" dirty="0">
              <a:latin typeface="Century Gothic" charset="0"/>
              <a:ea typeface="Century Gothic" charset="0"/>
              <a:cs typeface="Century Gothic"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eaLnBrk="1" hangingPunct="1">
              <a:defRPr/>
            </a:pPr>
            <a:r>
              <a:rPr lang="en-US" dirty="0"/>
              <a:t>s. 168 Resolution to remove director </a:t>
            </a:r>
          </a:p>
          <a:p>
            <a:pPr marL="228600" indent="-228600" eaLnBrk="1" hangingPunct="1">
              <a:buFontTx/>
              <a:buAutoNum type="arabicParenBoth"/>
              <a:defRPr/>
            </a:pPr>
            <a:r>
              <a:rPr lang="en-US" dirty="0"/>
              <a:t>A company may </a:t>
            </a:r>
            <a:r>
              <a:rPr lang="en-US" u="sng" dirty="0"/>
              <a:t>by ordinary resolution </a:t>
            </a:r>
            <a:r>
              <a:rPr lang="en-US" dirty="0"/>
              <a:t>at a meeting remove a director before the expiration of his period of office, notwithstanding anything in any agreement between it and him</a:t>
            </a:r>
          </a:p>
          <a:p>
            <a:pPr marL="228600" indent="-228600" eaLnBrk="1" hangingPunct="1">
              <a:buFontTx/>
              <a:buAutoNum type="arabicParenBoth"/>
              <a:defRPr/>
            </a:pPr>
            <a:r>
              <a:rPr lang="en-US" u="sng" dirty="0"/>
              <a:t> Special notice </a:t>
            </a:r>
            <a:r>
              <a:rPr lang="en-US" dirty="0"/>
              <a:t>is required of a resolution to remove a director under this section or to appoint somebody instead of a director so removed at the meeting at which he is removed. </a:t>
            </a:r>
          </a:p>
          <a:p>
            <a:pPr marL="228600" indent="-228600" eaLnBrk="1" hangingPunct="1">
              <a:buFontTx/>
              <a:buAutoNum type="arabicParenBoth"/>
              <a:defRPr/>
            </a:pPr>
            <a:r>
              <a:rPr lang="en-US" dirty="0"/>
              <a:t> A vacancy created by the removal of a director under this section, if not filled at the meeting at which he is removed, may be filled as a casual vacancy. </a:t>
            </a:r>
          </a:p>
          <a:p>
            <a:pPr marL="228600" indent="-228600" eaLnBrk="1" hangingPunct="1">
              <a:buFontTx/>
              <a:buAutoNum type="arabicParenBoth"/>
              <a:defRPr/>
            </a:pPr>
            <a:r>
              <a:rPr lang="en-US" dirty="0"/>
              <a:t>A person appointed director in place of a person removed under this section is treated, for the purpose of determining the time at which he or any other director is to retire, as if he had become director on the day on which the person in whose place he is appointed was last appointed a director.</a:t>
            </a:r>
          </a:p>
          <a:p>
            <a:pPr marL="228600" indent="-228600" eaLnBrk="1" hangingPunct="1">
              <a:buFontTx/>
              <a:buAutoNum type="arabicParenBoth"/>
              <a:defRPr/>
            </a:pPr>
            <a:r>
              <a:rPr lang="en-US" dirty="0"/>
              <a:t> This section is not to be taken— (a) as depriving a person removed under it of compensation or damages payable to him in respect of the termination of his appointment as director or of any appointment terminating with that as director, or (b) as derogating from any power to remove a director that may exist apart from this section. </a:t>
            </a:r>
          </a:p>
        </p:txBody>
      </p:sp>
      <p:sp>
        <p:nvSpPr>
          <p:cNvPr id="30724" name="Slide Number Placeholder 3"/>
          <p:cNvSpPr>
            <a:spLocks noGrp="1"/>
          </p:cNvSpPr>
          <p:nvPr>
            <p:ph type="sldNum" sz="quarter" idx="5"/>
          </p:nvPr>
        </p:nvSpPr>
        <p:spPr>
          <a:noFill/>
        </p:spPr>
        <p:txBody>
          <a:bodyPr/>
          <a:lstStyle/>
          <a:p>
            <a:fld id="{D6F7BD68-9BE0-F749-AF5E-336E70DAF69D}" type="slidenum">
              <a:rPr lang="en-US">
                <a:latin typeface="Century Gothic" charset="0"/>
                <a:ea typeface="Century Gothic" charset="0"/>
                <a:cs typeface="Century Gothic" charset="0"/>
              </a:rPr>
              <a:pPr/>
              <a:t>31</a:t>
            </a:fld>
            <a:endParaRPr lang="en-US" dirty="0">
              <a:latin typeface="Century Gothic" charset="0"/>
              <a:ea typeface="Century Gothic" charset="0"/>
              <a:cs typeface="Century 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11/29/2023</a:t>
            </a:r>
            <a:endParaRPr lang="en-US" dirty="0"/>
          </a:p>
        </p:txBody>
      </p:sp>
      <p:sp>
        <p:nvSpPr>
          <p:cNvPr id="5" name="Footer Placeholder 4"/>
          <p:cNvSpPr>
            <a:spLocks noGrp="1"/>
          </p:cNvSpPr>
          <p:nvPr>
            <p:ph type="ftr" sz="quarter" idx="11"/>
          </p:nvPr>
        </p:nvSpPr>
        <p:spPr/>
        <p:txBody>
          <a:bodyPr/>
          <a:lstStyle/>
          <a:p>
            <a:pPr>
              <a:defRPr/>
            </a:pPr>
            <a:r>
              <a:rPr lang="en-US" dirty="0"/>
              <a:t>Shalini Perera</a:t>
            </a:r>
          </a:p>
        </p:txBody>
      </p:sp>
      <p:sp>
        <p:nvSpPr>
          <p:cNvPr id="6" name="Slide Number Placeholder 5"/>
          <p:cNvSpPr>
            <a:spLocks noGrp="1"/>
          </p:cNvSpPr>
          <p:nvPr>
            <p:ph type="sldNum" sz="quarter" idx="12"/>
          </p:nvPr>
        </p:nvSpPr>
        <p:spPr/>
        <p:txBody>
          <a:bodyPr/>
          <a:lstStyle/>
          <a:p>
            <a:fld id="{DB0E4600-0381-4CF3-88F2-7ED7D2E3F9C8}" type="slidenum">
              <a:rPr lang="en-US" smtClean="0"/>
              <a:pPr/>
              <a:t>‹#›</a:t>
            </a:fld>
            <a:endParaRPr lang="en-US" dirty="0"/>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en-GB"/>
              <a:t>Click to edit Master title style</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GB"/>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7" name="Slide Number Placeholder 6"/>
          <p:cNvSpPr>
            <a:spLocks noGrp="1"/>
          </p:cNvSpPr>
          <p:nvPr>
            <p:ph type="sldNum" sz="quarter" idx="12"/>
          </p:nvPr>
        </p:nvSpPr>
        <p:spPr/>
        <p:txBody>
          <a:bodyPr/>
          <a:lstStyle/>
          <a:p>
            <a:fld id="{DB0E4600-0381-4CF3-88F2-7ED7D2E3F9C8}" type="slidenum">
              <a:rPr lang="en-US" smtClean="0"/>
              <a:pPr/>
              <a:t>‹#›</a:t>
            </a:fld>
            <a:endParaRPr lang="en-US" dirty="0"/>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GB"/>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7" name="Slide Number Placeholder 6"/>
          <p:cNvSpPr>
            <a:spLocks noGrp="1"/>
          </p:cNvSpPr>
          <p:nvPr>
            <p:ph type="sldNum" sz="quarter" idx="12"/>
          </p:nvPr>
        </p:nvSpPr>
        <p:spPr/>
        <p:txBody>
          <a:bodyPr/>
          <a:lstStyle/>
          <a:p>
            <a:pPr>
              <a:defRPr/>
            </a:pPr>
            <a:fld id="{AF6AD809-91E9-934F-8779-015FD5910D90}"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GB"/>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7" name="Slide Number Placeholder 6"/>
          <p:cNvSpPr>
            <a:spLocks noGrp="1"/>
          </p:cNvSpPr>
          <p:nvPr>
            <p:ph type="sldNum" sz="quarter" idx="12"/>
          </p:nvPr>
        </p:nvSpPr>
        <p:spPr/>
        <p:txBody>
          <a:bodyPr/>
          <a:lstStyle/>
          <a:p>
            <a:pPr>
              <a:defRPr/>
            </a:pPr>
            <a:fld id="{1A5975B8-15E1-FA43-8848-CA6AB7412055}" type="slidenum">
              <a:rPr lang="en-US"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7" name="Slide Number Placeholder 6"/>
          <p:cNvSpPr>
            <a:spLocks noGrp="1"/>
          </p:cNvSpPr>
          <p:nvPr>
            <p:ph type="sldNum" sz="quarter" idx="12"/>
          </p:nvPr>
        </p:nvSpPr>
        <p:spPr/>
        <p:txBody>
          <a:bodyPr/>
          <a:lstStyle/>
          <a:p>
            <a:pPr>
              <a:defRPr/>
            </a:pPr>
            <a:fld id="{1A5975B8-15E1-FA43-8848-CA6AB7412055}" type="slidenum">
              <a:rPr lang="en-US" smtClean="0"/>
              <a:pPr>
                <a:defRPr/>
              </a:pPr>
              <a:t>‹#›</a:t>
            </a:fld>
            <a:endParaRPr lang="en-US" dirty="0"/>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GB"/>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GB" dirty="0"/>
              <a:t>Click icon to add picture</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GB"/>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7" name="Slide Number Placeholder 6"/>
          <p:cNvSpPr>
            <a:spLocks noGrp="1"/>
          </p:cNvSpPr>
          <p:nvPr>
            <p:ph type="sldNum" sz="quarter" idx="12"/>
          </p:nvPr>
        </p:nvSpPr>
        <p:spPr/>
        <p:txBody>
          <a:bodyPr/>
          <a:lstStyle/>
          <a:p>
            <a:pPr>
              <a:defRPr/>
            </a:pPr>
            <a:fld id="{1A5975B8-15E1-FA43-8848-CA6AB7412055}" type="slidenum">
              <a:rPr lang="en-US" smtClean="0"/>
              <a:pPr>
                <a:defRPr/>
              </a:pPr>
              <a:t>‹#›</a:t>
            </a:fld>
            <a:endParaRPr lang="en-US" dirty="0"/>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GB"/>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Date Placeholder 3"/>
          <p:cNvSpPr>
            <a:spLocks noGrp="1"/>
          </p:cNvSpPr>
          <p:nvPr>
            <p:ph type="dt" sz="half" idx="10"/>
          </p:nvPr>
        </p:nvSpPr>
        <p:spPr/>
        <p:txBody>
          <a:bodyPr/>
          <a:lstStyle/>
          <a:p>
            <a:pPr>
              <a:defRPr/>
            </a:pPr>
            <a:r>
              <a:rPr lang="en-US"/>
              <a:t>11/29/2023</a:t>
            </a:r>
            <a:endParaRPr lang="en-US" dirty="0"/>
          </a:p>
        </p:txBody>
      </p:sp>
      <p:sp>
        <p:nvSpPr>
          <p:cNvPr id="5" name="Footer Placeholder 4"/>
          <p:cNvSpPr>
            <a:spLocks noGrp="1"/>
          </p:cNvSpPr>
          <p:nvPr>
            <p:ph type="ftr" sz="quarter" idx="11"/>
          </p:nvPr>
        </p:nvSpPr>
        <p:spPr/>
        <p:txBody>
          <a:bodyPr/>
          <a:lstStyle/>
          <a:p>
            <a:pPr>
              <a:defRPr/>
            </a:pPr>
            <a:r>
              <a:rPr lang="en-US" dirty="0"/>
              <a:t>Shalini Perera</a:t>
            </a:r>
          </a:p>
        </p:txBody>
      </p:sp>
      <p:sp>
        <p:nvSpPr>
          <p:cNvPr id="6" name="Slide Number Placeholder 5"/>
          <p:cNvSpPr>
            <a:spLocks noGrp="1"/>
          </p:cNvSpPr>
          <p:nvPr>
            <p:ph type="sldNum" sz="quarter" idx="12"/>
          </p:nvPr>
        </p:nvSpPr>
        <p:spPr/>
        <p:txBody>
          <a:bodyPr/>
          <a:lstStyle/>
          <a:p>
            <a:pPr>
              <a:defRPr/>
            </a:pPr>
            <a:fld id="{519E6A9B-8D12-794E-B605-4762F36723BA}" type="slidenum">
              <a:rPr lang="en-US" smtClean="0"/>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GB"/>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Date Placeholder 3"/>
          <p:cNvSpPr>
            <a:spLocks noGrp="1"/>
          </p:cNvSpPr>
          <p:nvPr>
            <p:ph type="dt" sz="half" idx="10"/>
          </p:nvPr>
        </p:nvSpPr>
        <p:spPr/>
        <p:txBody>
          <a:bodyPr/>
          <a:lstStyle/>
          <a:p>
            <a:pPr>
              <a:defRPr/>
            </a:pPr>
            <a:r>
              <a:rPr lang="en-US"/>
              <a:t>11/29/2023</a:t>
            </a:r>
            <a:endParaRPr lang="en-US" dirty="0"/>
          </a:p>
        </p:txBody>
      </p:sp>
      <p:sp>
        <p:nvSpPr>
          <p:cNvPr id="5" name="Footer Placeholder 4"/>
          <p:cNvSpPr>
            <a:spLocks noGrp="1"/>
          </p:cNvSpPr>
          <p:nvPr>
            <p:ph type="ftr" sz="quarter" idx="11"/>
          </p:nvPr>
        </p:nvSpPr>
        <p:spPr/>
        <p:txBody>
          <a:bodyPr/>
          <a:lstStyle/>
          <a:p>
            <a:pPr>
              <a:defRPr/>
            </a:pPr>
            <a:r>
              <a:rPr lang="en-US" dirty="0"/>
              <a:t>Shalini Perera</a:t>
            </a:r>
          </a:p>
        </p:txBody>
      </p:sp>
      <p:sp>
        <p:nvSpPr>
          <p:cNvPr id="6" name="Slide Number Placeholder 5"/>
          <p:cNvSpPr>
            <a:spLocks noGrp="1"/>
          </p:cNvSpPr>
          <p:nvPr>
            <p:ph type="sldNum" sz="quarter" idx="12"/>
          </p:nvPr>
        </p:nvSpPr>
        <p:spPr/>
        <p:txBody>
          <a:bodyPr/>
          <a:lstStyle/>
          <a:p>
            <a:pPr>
              <a:defRPr/>
            </a:pPr>
            <a:fld id="{D23C220C-3F81-5A47-941A-61DE067769A8}" type="slidenum">
              <a:rPr lang="en-US" smtClean="0"/>
              <a:pPr>
                <a:defRPr/>
              </a:pPr>
              <a:t>‹#›</a:t>
            </a:fld>
            <a:endParaRPr lang="en-US" dirty="0"/>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Date Placeholder 3"/>
          <p:cNvSpPr>
            <a:spLocks noGrp="1"/>
          </p:cNvSpPr>
          <p:nvPr>
            <p:ph type="dt" sz="half" idx="10"/>
          </p:nvPr>
        </p:nvSpPr>
        <p:spPr/>
        <p:txBody>
          <a:bodyPr/>
          <a:lstStyle/>
          <a:p>
            <a:pPr>
              <a:defRPr/>
            </a:pPr>
            <a:r>
              <a:rPr lang="en-US"/>
              <a:t>11/29/2023</a:t>
            </a:r>
            <a:endParaRPr lang="en-US" dirty="0"/>
          </a:p>
        </p:txBody>
      </p:sp>
      <p:sp>
        <p:nvSpPr>
          <p:cNvPr id="5" name="Footer Placeholder 4"/>
          <p:cNvSpPr>
            <a:spLocks noGrp="1"/>
          </p:cNvSpPr>
          <p:nvPr>
            <p:ph type="ftr" sz="quarter" idx="11"/>
          </p:nvPr>
        </p:nvSpPr>
        <p:spPr/>
        <p:txBody>
          <a:bodyPr/>
          <a:lstStyle/>
          <a:p>
            <a:pPr>
              <a:defRPr/>
            </a:pPr>
            <a:r>
              <a:rPr lang="en-US" dirty="0"/>
              <a:t>Shalini Perera</a:t>
            </a:r>
          </a:p>
        </p:txBody>
      </p:sp>
      <p:sp>
        <p:nvSpPr>
          <p:cNvPr id="6" name="Slide Number Placeholder 5"/>
          <p:cNvSpPr>
            <a:spLocks noGrp="1"/>
          </p:cNvSpPr>
          <p:nvPr>
            <p:ph type="sldNum" sz="quarter" idx="12"/>
          </p:nvPr>
        </p:nvSpPr>
        <p:spPr/>
        <p:txBody>
          <a:bodyPr/>
          <a:lstStyle/>
          <a:p>
            <a:pPr>
              <a:defRPr/>
            </a:pPr>
            <a:fld id="{4FE102CE-6FAC-544F-B125-A800EDD70E4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pPr>
              <a:defRPr/>
            </a:pPr>
            <a:r>
              <a:rPr lang="en-US"/>
              <a:t>11/29/2023</a:t>
            </a:r>
            <a:endParaRPr lang="en-US" dirty="0"/>
          </a:p>
        </p:txBody>
      </p:sp>
      <p:sp>
        <p:nvSpPr>
          <p:cNvPr id="5" name="Footer Placeholder 4"/>
          <p:cNvSpPr>
            <a:spLocks noGrp="1"/>
          </p:cNvSpPr>
          <p:nvPr>
            <p:ph type="ftr" sz="quarter" idx="11"/>
          </p:nvPr>
        </p:nvSpPr>
        <p:spPr/>
        <p:txBody>
          <a:bodyPr/>
          <a:lstStyle/>
          <a:p>
            <a:pPr>
              <a:defRPr/>
            </a:pPr>
            <a:r>
              <a:rPr lang="en-US" dirty="0"/>
              <a:t>Shalini Perera</a:t>
            </a:r>
          </a:p>
        </p:txBody>
      </p:sp>
      <p:sp>
        <p:nvSpPr>
          <p:cNvPr id="6" name="Slide Number Placeholder 5"/>
          <p:cNvSpPr>
            <a:spLocks noGrp="1"/>
          </p:cNvSpPr>
          <p:nvPr>
            <p:ph type="sldNum" sz="quarter" idx="12"/>
          </p:nvPr>
        </p:nvSpPr>
        <p:spPr/>
        <p:txBody>
          <a:bodyPr/>
          <a:lstStyle/>
          <a:p>
            <a:pPr>
              <a:defRPr/>
            </a:pPr>
            <a:fld id="{1A5975B8-15E1-FA43-8848-CA6AB7412055}" type="slidenum">
              <a:rPr lang="en-US" smtClean="0"/>
              <a:pPr>
                <a:defRPr/>
              </a:pPr>
              <a:t>‹#›</a:t>
            </a:fld>
            <a:endParaRPr lang="en-US" dirty="0"/>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GB" dirty="0"/>
              <a:t>Click icon to add picture</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GB"/>
              <a:t>Click to edit Master title style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7"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GB"/>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GB"/>
              <a:t>Click to edit Master text styles</a:t>
            </a:r>
          </a:p>
        </p:txBody>
      </p:sp>
      <p:sp>
        <p:nvSpPr>
          <p:cNvPr id="4" name="Date Placeholder 3"/>
          <p:cNvSpPr>
            <a:spLocks noGrp="1"/>
          </p:cNvSpPr>
          <p:nvPr>
            <p:ph type="dt" sz="half" idx="10"/>
          </p:nvPr>
        </p:nvSpPr>
        <p:spPr/>
        <p:txBody>
          <a:bodyPr/>
          <a:lstStyle/>
          <a:p>
            <a:pPr>
              <a:defRPr/>
            </a:pPr>
            <a:r>
              <a:rPr lang="en-US"/>
              <a:t>11/29/2023</a:t>
            </a:r>
            <a:endParaRPr lang="en-US" dirty="0"/>
          </a:p>
        </p:txBody>
      </p:sp>
      <p:sp>
        <p:nvSpPr>
          <p:cNvPr id="5" name="Footer Placeholder 4"/>
          <p:cNvSpPr>
            <a:spLocks noGrp="1"/>
          </p:cNvSpPr>
          <p:nvPr>
            <p:ph type="ftr" sz="quarter" idx="11"/>
          </p:nvPr>
        </p:nvSpPr>
        <p:spPr/>
        <p:txBody>
          <a:bodyPr/>
          <a:lstStyle/>
          <a:p>
            <a:pPr>
              <a:defRPr/>
            </a:pPr>
            <a:r>
              <a:rPr lang="en-US" dirty="0"/>
              <a:t>Shalini Perera</a:t>
            </a:r>
          </a:p>
        </p:txBody>
      </p:sp>
      <p:sp>
        <p:nvSpPr>
          <p:cNvPr id="6" name="Slide Number Placeholder 5"/>
          <p:cNvSpPr>
            <a:spLocks noGrp="1"/>
          </p:cNvSpPr>
          <p:nvPr>
            <p:ph type="sldNum" sz="quarter" idx="12"/>
          </p:nvPr>
        </p:nvSpPr>
        <p:spPr/>
        <p:txBody>
          <a:bodyPr/>
          <a:lstStyle/>
          <a:p>
            <a:pPr>
              <a:defRPr/>
            </a:pPr>
            <a:fld id="{6FD75B5E-A7E1-F44B-B198-BB7750934115}"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GB" dirty="0"/>
              <a:t>Click icon to add picture</a:t>
            </a:r>
            <a:endParaRPr/>
          </a:p>
        </p:txBody>
      </p:sp>
      <p:sp>
        <p:nvSpPr>
          <p:cNvPr id="4" name="Date Placeholder 3"/>
          <p:cNvSpPr>
            <a:spLocks noGrp="1"/>
          </p:cNvSpPr>
          <p:nvPr>
            <p:ph type="dt" sz="half" idx="10"/>
          </p:nvPr>
        </p:nvSpPr>
        <p:spPr/>
        <p:txBody>
          <a:bodyPr/>
          <a:lstStyle/>
          <a:p>
            <a:pPr>
              <a:defRPr/>
            </a:pPr>
            <a:r>
              <a:rPr lang="en-US"/>
              <a:t>11/29/2023</a:t>
            </a:r>
            <a:endParaRPr lang="en-US" dirty="0"/>
          </a:p>
        </p:txBody>
      </p:sp>
      <p:sp>
        <p:nvSpPr>
          <p:cNvPr id="5" name="Footer Placeholder 4"/>
          <p:cNvSpPr>
            <a:spLocks noGrp="1"/>
          </p:cNvSpPr>
          <p:nvPr>
            <p:ph type="ftr" sz="quarter" idx="11"/>
          </p:nvPr>
        </p:nvSpPr>
        <p:spPr/>
        <p:txBody>
          <a:bodyPr/>
          <a:lstStyle/>
          <a:p>
            <a:pPr>
              <a:defRPr/>
            </a:pPr>
            <a:r>
              <a:rPr lang="en-US" dirty="0"/>
              <a:t>Shalini Perera</a:t>
            </a:r>
          </a:p>
        </p:txBody>
      </p:sp>
      <p:sp>
        <p:nvSpPr>
          <p:cNvPr id="6" name="Slide Number Placeholder 5"/>
          <p:cNvSpPr>
            <a:spLocks noGrp="1"/>
          </p:cNvSpPr>
          <p:nvPr>
            <p:ph type="sldNum" sz="quarter" idx="12"/>
          </p:nvPr>
        </p:nvSpPr>
        <p:spPr/>
        <p:txBody>
          <a:bodyPr/>
          <a:lstStyle/>
          <a:p>
            <a:pPr>
              <a:defRPr/>
            </a:pPr>
            <a:fld id="{1A5975B8-15E1-FA43-8848-CA6AB7412055}" type="slidenum">
              <a:rPr lang="en-US" smtClean="0"/>
              <a:pPr>
                <a:defRPr/>
              </a:pPr>
              <a:t>‹#›</a:t>
            </a:fld>
            <a:endParaRPr lang="en-US" dirty="0"/>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GB"/>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7" name="Slide Number Placeholder 6"/>
          <p:cNvSpPr>
            <a:spLocks noGrp="1"/>
          </p:cNvSpPr>
          <p:nvPr>
            <p:ph type="sldNum" sz="quarter" idx="12"/>
          </p:nvPr>
        </p:nvSpPr>
        <p:spPr/>
        <p:txBody>
          <a:bodyPr/>
          <a:lstStyle/>
          <a:p>
            <a:pPr>
              <a:defRPr/>
            </a:pPr>
            <a:fld id="{D77E36F7-4178-9045-8A11-6A62A58684F9}"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GB"/>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7" name="Date Placeholder 6"/>
          <p:cNvSpPr>
            <a:spLocks noGrp="1"/>
          </p:cNvSpPr>
          <p:nvPr>
            <p:ph type="dt" sz="half" idx="10"/>
          </p:nvPr>
        </p:nvSpPr>
        <p:spPr/>
        <p:txBody>
          <a:bodyPr/>
          <a:lstStyle/>
          <a:p>
            <a:pPr>
              <a:defRPr/>
            </a:pPr>
            <a:r>
              <a:rPr lang="en-US"/>
              <a:t>11/29/2023</a:t>
            </a:r>
            <a:endParaRPr lang="en-US" dirty="0"/>
          </a:p>
        </p:txBody>
      </p:sp>
      <p:sp>
        <p:nvSpPr>
          <p:cNvPr id="8" name="Footer Placeholder 7"/>
          <p:cNvSpPr>
            <a:spLocks noGrp="1"/>
          </p:cNvSpPr>
          <p:nvPr>
            <p:ph type="ftr" sz="quarter" idx="11"/>
          </p:nvPr>
        </p:nvSpPr>
        <p:spPr/>
        <p:txBody>
          <a:bodyPr/>
          <a:lstStyle/>
          <a:p>
            <a:pPr>
              <a:defRPr/>
            </a:pPr>
            <a:r>
              <a:rPr lang="en-US" dirty="0"/>
              <a:t>Shalini Perera</a:t>
            </a:r>
          </a:p>
        </p:txBody>
      </p:sp>
      <p:sp>
        <p:nvSpPr>
          <p:cNvPr id="9" name="Slide Number Placeholder 8"/>
          <p:cNvSpPr>
            <a:spLocks noGrp="1"/>
          </p:cNvSpPr>
          <p:nvPr>
            <p:ph type="sldNum" sz="quarter" idx="12"/>
          </p:nvPr>
        </p:nvSpPr>
        <p:spPr/>
        <p:txBody>
          <a:bodyPr/>
          <a:lstStyle/>
          <a:p>
            <a:pPr>
              <a:defRPr/>
            </a:pPr>
            <a:fld id="{2909A1B8-E094-694E-A3C0-B6BF7A17F56B}"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GB"/>
              <a:t>Click to edit Master title style</a:t>
            </a:r>
            <a:endParaRPr/>
          </a:p>
        </p:txBody>
      </p:sp>
      <p:sp>
        <p:nvSpPr>
          <p:cNvPr id="3" name="Date Placeholder 2"/>
          <p:cNvSpPr>
            <a:spLocks noGrp="1"/>
          </p:cNvSpPr>
          <p:nvPr>
            <p:ph type="dt" sz="half" idx="10"/>
          </p:nvPr>
        </p:nvSpPr>
        <p:spPr/>
        <p:txBody>
          <a:bodyPr/>
          <a:lstStyle/>
          <a:p>
            <a:pPr>
              <a:defRPr/>
            </a:pPr>
            <a:r>
              <a:rPr lang="en-US"/>
              <a:t>11/29/2023</a:t>
            </a:r>
            <a:endParaRPr lang="en-US" dirty="0"/>
          </a:p>
        </p:txBody>
      </p:sp>
      <p:sp>
        <p:nvSpPr>
          <p:cNvPr id="4" name="Footer Placeholder 3"/>
          <p:cNvSpPr>
            <a:spLocks noGrp="1"/>
          </p:cNvSpPr>
          <p:nvPr>
            <p:ph type="ftr" sz="quarter" idx="11"/>
          </p:nvPr>
        </p:nvSpPr>
        <p:spPr/>
        <p:txBody>
          <a:bodyPr/>
          <a:lstStyle/>
          <a:p>
            <a:pPr>
              <a:defRPr/>
            </a:pPr>
            <a:r>
              <a:rPr lang="en-US" dirty="0"/>
              <a:t>Shalini Perera</a:t>
            </a:r>
          </a:p>
        </p:txBody>
      </p:sp>
      <p:sp>
        <p:nvSpPr>
          <p:cNvPr id="5" name="Slide Number Placeholder 4"/>
          <p:cNvSpPr>
            <a:spLocks noGrp="1"/>
          </p:cNvSpPr>
          <p:nvPr>
            <p:ph type="sldNum" sz="quarter" idx="12"/>
          </p:nvPr>
        </p:nvSpPr>
        <p:spPr/>
        <p:txBody>
          <a:bodyPr/>
          <a:lstStyle/>
          <a:p>
            <a:pPr>
              <a:defRPr/>
            </a:pPr>
            <a:fld id="{D8E526D3-E74A-CC4F-9D2C-AC1E6B9573B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11/29/2023</a:t>
            </a:r>
            <a:endParaRPr lang="en-US" dirty="0"/>
          </a:p>
        </p:txBody>
      </p:sp>
      <p:sp>
        <p:nvSpPr>
          <p:cNvPr id="3" name="Footer Placeholder 2"/>
          <p:cNvSpPr>
            <a:spLocks noGrp="1"/>
          </p:cNvSpPr>
          <p:nvPr>
            <p:ph type="ftr" sz="quarter" idx="11"/>
          </p:nvPr>
        </p:nvSpPr>
        <p:spPr/>
        <p:txBody>
          <a:bodyPr/>
          <a:lstStyle/>
          <a:p>
            <a:pPr>
              <a:defRPr/>
            </a:pPr>
            <a:r>
              <a:rPr lang="en-US" dirty="0"/>
              <a:t>Shalini Perera</a:t>
            </a:r>
          </a:p>
        </p:txBody>
      </p:sp>
      <p:sp>
        <p:nvSpPr>
          <p:cNvPr id="4" name="Slide Number Placeholder 3"/>
          <p:cNvSpPr>
            <a:spLocks noGrp="1"/>
          </p:cNvSpPr>
          <p:nvPr>
            <p:ph type="sldNum" sz="quarter" idx="12"/>
          </p:nvPr>
        </p:nvSpPr>
        <p:spPr/>
        <p:txBody>
          <a:bodyPr/>
          <a:lstStyle/>
          <a:p>
            <a:pPr>
              <a:defRPr/>
            </a:pPr>
            <a:fld id="{1A0677AC-626F-7942-AC94-5CC2F88CE1C6}" type="slidenum">
              <a:rPr lang="en-US" smtClean="0"/>
              <a:pPr>
                <a:defRPr/>
              </a:pPr>
              <a:t>‹#›</a:t>
            </a:fld>
            <a:endParaRPr lang="en-US" dirty="0"/>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pPr>
              <a:defRPr/>
            </a:pPr>
            <a:r>
              <a:rPr lang="en-US"/>
              <a:t>11/29/2023</a:t>
            </a:r>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pPr>
              <a:defRPr/>
            </a:pPr>
            <a:r>
              <a:rPr lang="en-US" dirty="0"/>
              <a:t>Shalini Perera</a:t>
            </a:r>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pPr>
              <a:defRPr/>
            </a:pPr>
            <a:fld id="{1A5975B8-15E1-FA43-8848-CA6AB7412055}" type="slidenum">
              <a:rPr lang="en-US" smtClean="0"/>
              <a:pPr>
                <a:defRPr/>
              </a:pPr>
              <a:t>‹#›</a:t>
            </a:fld>
            <a:endParaRPr lang="en-US" dirty="0"/>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GB"/>
              <a:t>Click to edit Master title style</a:t>
            </a:r>
            <a:endParaRPr/>
          </a:p>
        </p:txBody>
      </p: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 id="2147483875" r:id="rId14"/>
    <p:sldLayoutId id="2147483876" r:id="rId15"/>
    <p:sldLayoutId id="2147483877" r:id="rId16"/>
  </p:sldLayoutIdLst>
  <p:hf hdr="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frc.org.uk/directors/corporate-governance-and-stewardship/uk-corporate-governance-cod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ctrTitle"/>
          </p:nvPr>
        </p:nvSpPr>
        <p:spPr/>
        <p:txBody>
          <a:bodyPr>
            <a:normAutofit fontScale="90000"/>
          </a:bodyPr>
          <a:lstStyle/>
          <a:p>
            <a:pPr eaLnBrk="1" hangingPunct="1"/>
            <a:r>
              <a:rPr lang="en-GB" b="1" dirty="0">
                <a:solidFill>
                  <a:srgbClr val="FFFFFF"/>
                </a:solidFill>
                <a:ea typeface="Century Gothic" charset="0"/>
                <a:cs typeface="Century Gothic" charset="0"/>
              </a:rPr>
              <a:t>Corporate Management</a:t>
            </a:r>
            <a:br>
              <a:rPr lang="en-US" b="1" dirty="0">
                <a:latin typeface="Century Gothic" charset="0"/>
                <a:ea typeface="Century Gothic" charset="0"/>
                <a:cs typeface="Century Gothic" charset="0"/>
              </a:rPr>
            </a:br>
            <a:endParaRPr lang="en-US" b="1" dirty="0">
              <a:latin typeface="Century Gothic" charset="0"/>
              <a:ea typeface="Century Gothic" charset="0"/>
              <a:cs typeface="Century Gothic" charset="0"/>
            </a:endParaRPr>
          </a:p>
        </p:txBody>
      </p:sp>
      <p:sp>
        <p:nvSpPr>
          <p:cNvPr id="15364" name="Rectangle 3"/>
          <p:cNvSpPr>
            <a:spLocks noGrp="1" noChangeArrowheads="1"/>
          </p:cNvSpPr>
          <p:nvPr>
            <p:ph type="subTitle" idx="1"/>
          </p:nvPr>
        </p:nvSpPr>
        <p:spPr>
          <a:xfrm>
            <a:off x="1403350" y="4572000"/>
            <a:ext cx="7588250" cy="1617663"/>
          </a:xfrm>
        </p:spPr>
        <p:txBody>
          <a:bodyPr>
            <a:normAutofit/>
          </a:bodyPr>
          <a:lstStyle/>
          <a:p>
            <a:pPr marL="1101600" lvl="3" algn="l"/>
            <a:r>
              <a:rPr lang="en-GB" dirty="0">
                <a:ea typeface="Century Gothic" charset="0"/>
                <a:cs typeface="Century Gothic" charset="0"/>
              </a:rPr>
              <a:t>					</a:t>
            </a:r>
            <a:r>
              <a:rPr lang="en-GB" sz="1200" dirty="0">
                <a:solidFill>
                  <a:schemeClr val="tx1"/>
                </a:solidFill>
                <a:ea typeface="Century Gothic" charset="0"/>
                <a:cs typeface="Century Gothic" charset="0"/>
              </a:rPr>
              <a:t>Dr </a:t>
            </a:r>
            <a:r>
              <a:rPr lang="en-GB" sz="1200" dirty="0" err="1">
                <a:solidFill>
                  <a:schemeClr val="tx1"/>
                </a:solidFill>
                <a:ea typeface="Century Gothic" charset="0"/>
                <a:cs typeface="Century Gothic" charset="0"/>
              </a:rPr>
              <a:t>S</a:t>
            </a:r>
            <a:r>
              <a:rPr lang="en-GB" sz="1200" dirty="0">
                <a:solidFill>
                  <a:schemeClr val="tx1"/>
                </a:solidFill>
                <a:ea typeface="Century Gothic" charset="0"/>
                <a:cs typeface="Century Gothic" charset="0"/>
              </a:rPr>
              <a:t> Perera</a:t>
            </a:r>
          </a:p>
          <a:p>
            <a:pPr marL="1101600" lvl="3" algn="l"/>
            <a:r>
              <a:rPr lang="en-GB" sz="1200" dirty="0">
                <a:solidFill>
                  <a:schemeClr val="tx1"/>
                </a:solidFill>
                <a:ea typeface="Century Gothic" charset="0"/>
                <a:cs typeface="Century Gothic" charset="0"/>
              </a:rPr>
              <a:t>					School of Law</a:t>
            </a:r>
          </a:p>
          <a:p>
            <a:pPr lvl="1"/>
            <a:r>
              <a:rPr lang="en-GB" sz="2400" dirty="0">
                <a:ea typeface="Century Gothic" charset="0"/>
                <a:cs typeface="Century Gothic" charset="0"/>
              </a:rPr>
              <a:t> </a:t>
            </a:r>
          </a:p>
        </p:txBody>
      </p:sp>
      <p:pic>
        <p:nvPicPr>
          <p:cNvPr id="15365" name="Picture 4" descr="qm_logo"/>
          <p:cNvPicPr>
            <a:picLocks noChangeAspect="1" noChangeArrowheads="1"/>
          </p:cNvPicPr>
          <p:nvPr/>
        </p:nvPicPr>
        <p:blipFill>
          <a:blip r:embed="rId3"/>
          <a:srcRect/>
          <a:stretch>
            <a:fillRect/>
          </a:stretch>
        </p:blipFill>
        <p:spPr bwMode="auto">
          <a:xfrm>
            <a:off x="6477000" y="5410200"/>
            <a:ext cx="2247900" cy="895350"/>
          </a:xfrm>
          <a:prstGeom prst="rect">
            <a:avLst/>
          </a:prstGeom>
          <a:noFill/>
          <a:ln w="9525">
            <a:noFill/>
            <a:miter lim="800000"/>
            <a:headEnd/>
            <a:tailEnd/>
          </a:ln>
        </p:spPr>
      </p:pic>
      <p:sp>
        <p:nvSpPr>
          <p:cNvPr id="5" name="TextBox 4"/>
          <p:cNvSpPr txBox="1"/>
          <p:nvPr/>
        </p:nvSpPr>
        <p:spPr>
          <a:xfrm>
            <a:off x="1371600" y="5410200"/>
            <a:ext cx="1710725" cy="369332"/>
          </a:xfrm>
          <a:prstGeom prst="rect">
            <a:avLst/>
          </a:prstGeom>
          <a:noFill/>
        </p:spPr>
        <p:txBody>
          <a:bodyPr wrap="none" rtlCol="0">
            <a:spAutoFit/>
          </a:bodyPr>
          <a:lstStyle/>
          <a:p>
            <a:r>
              <a:rPr lang="en-US" dirty="0"/>
              <a:t>Company Law </a:t>
            </a:r>
          </a:p>
        </p:txBody>
      </p:sp>
      <p:sp>
        <p:nvSpPr>
          <p:cNvPr id="6" name="TextBox 5"/>
          <p:cNvSpPr txBox="1"/>
          <p:nvPr/>
        </p:nvSpPr>
        <p:spPr>
          <a:xfrm>
            <a:off x="1447800" y="5791200"/>
            <a:ext cx="1828800" cy="369332"/>
          </a:xfrm>
          <a:prstGeom prst="rect">
            <a:avLst/>
          </a:prstGeom>
          <a:noFill/>
        </p:spPr>
        <p:txBody>
          <a:bodyPr wrap="square" rtlCol="0">
            <a:spAutoFit/>
          </a:bodyPr>
          <a:lstStyle/>
          <a:p>
            <a:r>
              <a:rPr lang="en-US" dirty="0"/>
              <a:t>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Categories of director</a:t>
            </a:r>
          </a:p>
        </p:txBody>
      </p:sp>
      <p:sp>
        <p:nvSpPr>
          <p:cNvPr id="3" name="Content Placeholder 2"/>
          <p:cNvSpPr>
            <a:spLocks noGrp="1"/>
          </p:cNvSpPr>
          <p:nvPr>
            <p:ph idx="1"/>
          </p:nvPr>
        </p:nvSpPr>
        <p:spPr>
          <a:xfrm>
            <a:off x="381001" y="2133600"/>
            <a:ext cx="8477250" cy="3992563"/>
          </a:xfrm>
        </p:spPr>
        <p:txBody>
          <a:bodyPr>
            <a:normAutofit fontScale="92500" lnSpcReduction="20000"/>
          </a:bodyPr>
          <a:lstStyle/>
          <a:p>
            <a:r>
              <a:rPr lang="en-GB" b="1" dirty="0"/>
              <a:t>Shadow directors</a:t>
            </a:r>
            <a:r>
              <a:rPr lang="en-GB" dirty="0"/>
              <a:t> – are persons who try to </a:t>
            </a:r>
            <a:r>
              <a:rPr lang="en-GB" b="1" dirty="0">
                <a:solidFill>
                  <a:srgbClr val="FF0000"/>
                </a:solidFill>
              </a:rPr>
              <a:t>avoid public acknowledgement</a:t>
            </a:r>
            <a:r>
              <a:rPr lang="en-GB" b="1" dirty="0">
                <a:solidFill>
                  <a:schemeClr val="accent6">
                    <a:lumMod val="40000"/>
                    <a:lumOff val="60000"/>
                  </a:schemeClr>
                </a:solidFill>
              </a:rPr>
              <a:t> </a:t>
            </a:r>
            <a:r>
              <a:rPr lang="en-GB" dirty="0"/>
              <a:t>of their role in co management – eg because they have been banned as co directors. </a:t>
            </a:r>
          </a:p>
          <a:p>
            <a:r>
              <a:rPr lang="en-GB" dirty="0"/>
              <a:t>CA 2006 s 251 </a:t>
            </a:r>
            <a:r>
              <a:rPr lang="en-GB" b="1" dirty="0">
                <a:solidFill>
                  <a:schemeClr val="tx1"/>
                </a:solidFill>
              </a:rPr>
              <a:t>defines</a:t>
            </a:r>
            <a:r>
              <a:rPr lang="en-GB" b="1" dirty="0">
                <a:solidFill>
                  <a:schemeClr val="accent6">
                    <a:lumMod val="40000"/>
                    <a:lumOff val="60000"/>
                  </a:schemeClr>
                </a:solidFill>
              </a:rPr>
              <a:t> </a:t>
            </a:r>
            <a:r>
              <a:rPr lang="en-GB" dirty="0"/>
              <a:t>a shadow director as ‘a person in accordance with whose directions or instructions the directors are accustomed to act’ - indicates the influence on management that the person must have. </a:t>
            </a:r>
          </a:p>
          <a:p>
            <a:pPr lvl="1"/>
            <a:r>
              <a:rPr lang="en-GB" dirty="0"/>
              <a:t>But the Act also provides that a ‘person is not to be regarded as a shadow director by reason only that the directors act on advice given by him in a professional capacity’: CA 2006, s 251(2). </a:t>
            </a:r>
          </a:p>
          <a:p>
            <a:r>
              <a:rPr lang="en-GB" dirty="0"/>
              <a:t>There has been an on-going discussion about how to determine whether a person is a shadow director in the required sense.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721535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Categories of director</a:t>
            </a:r>
          </a:p>
        </p:txBody>
      </p:sp>
      <p:sp>
        <p:nvSpPr>
          <p:cNvPr id="3" name="Content Placeholder 2"/>
          <p:cNvSpPr>
            <a:spLocks noGrp="1"/>
          </p:cNvSpPr>
          <p:nvPr>
            <p:ph idx="1"/>
          </p:nvPr>
        </p:nvSpPr>
        <p:spPr>
          <a:xfrm>
            <a:off x="457201" y="2133600"/>
            <a:ext cx="8401050" cy="3992563"/>
          </a:xfrm>
        </p:spPr>
        <p:txBody>
          <a:bodyPr>
            <a:normAutofit fontScale="85000" lnSpcReduction="20000"/>
          </a:bodyPr>
          <a:lstStyle/>
          <a:p>
            <a:r>
              <a:rPr lang="en-GB" dirty="0"/>
              <a:t>Another example of </a:t>
            </a:r>
            <a:r>
              <a:rPr lang="en-GB" b="1" dirty="0"/>
              <a:t>a shadow director </a:t>
            </a:r>
            <a:r>
              <a:rPr lang="en-GB" dirty="0"/>
              <a:t>is that of the CEO of a parent co who gives instruction, perhaps openly, to the board of a subsidiary: </a:t>
            </a:r>
            <a:r>
              <a:rPr lang="en-GB" i="1" dirty="0"/>
              <a:t>Re Paycheck Services 3 Ltd; Revenue &amp; Customs Commissioners v Holland</a:t>
            </a:r>
            <a:r>
              <a:rPr lang="en-GB" dirty="0"/>
              <a:t> (2011) per Lord Walker.</a:t>
            </a:r>
          </a:p>
          <a:p>
            <a:r>
              <a:rPr lang="en-GB" dirty="0"/>
              <a:t>Although in </a:t>
            </a:r>
            <a:r>
              <a:rPr lang="en-GB" i="1" dirty="0"/>
              <a:t>Re Hydrodan (Corby) Ltd</a:t>
            </a:r>
            <a:r>
              <a:rPr lang="en-GB" dirty="0"/>
              <a:t> (1994) Millett J thought that the categories of de facto and shadow directors were mutually exclusive.</a:t>
            </a:r>
          </a:p>
          <a:p>
            <a:pPr lvl="1"/>
            <a:r>
              <a:rPr lang="en-GB" dirty="0"/>
              <a:t> CA did not want to express an opinion on that in </a:t>
            </a:r>
            <a:r>
              <a:rPr lang="en-GB" i="1" dirty="0"/>
              <a:t>Deverell</a:t>
            </a:r>
            <a:r>
              <a:rPr lang="en-GB" dirty="0"/>
              <a:t>.</a:t>
            </a:r>
          </a:p>
          <a:p>
            <a:pPr lvl="1"/>
            <a:r>
              <a:rPr lang="en-GB" dirty="0"/>
              <a:t> In </a:t>
            </a:r>
            <a:r>
              <a:rPr lang="en-GB" i="1" dirty="0"/>
              <a:t>Re Paycheck Services 3 Ltd</a:t>
            </a:r>
            <a:r>
              <a:rPr lang="en-GB" dirty="0"/>
              <a:t> (2011), Lord Collins elided a strict distinction when observing that, in both cases, the person in question exercises real influence on the company</a:t>
            </a:r>
          </a:p>
          <a:p>
            <a:r>
              <a:rPr lang="en-GB" dirty="0"/>
              <a:t>Although shadow directors used to owe greatly restricted duties to their co’s, </a:t>
            </a:r>
            <a:r>
              <a:rPr lang="en-GB" b="1" dirty="0"/>
              <a:t>CA 2006 s 170(5) </a:t>
            </a:r>
            <a:r>
              <a:rPr lang="en-GB" dirty="0"/>
              <a:t>now provides that the general duties imposed on directors apply to the extent to which they are capable of so applying.</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2181062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Categories of director</a:t>
            </a:r>
          </a:p>
        </p:txBody>
      </p:sp>
      <p:sp>
        <p:nvSpPr>
          <p:cNvPr id="3" name="Content Placeholder 2"/>
          <p:cNvSpPr>
            <a:spLocks noGrp="1"/>
          </p:cNvSpPr>
          <p:nvPr>
            <p:ph idx="1"/>
          </p:nvPr>
        </p:nvSpPr>
        <p:spPr/>
        <p:txBody>
          <a:bodyPr>
            <a:normAutofit fontScale="85000" lnSpcReduction="10000"/>
          </a:bodyPr>
          <a:lstStyle/>
          <a:p>
            <a:r>
              <a:rPr lang="en-GB" b="1" dirty="0"/>
              <a:t>Alternate directors</a:t>
            </a:r>
            <a:r>
              <a:rPr lang="en-GB" dirty="0"/>
              <a:t> – are persons who stand in for directors otherwise indisposed and where permitted to do so under the company’s constitution (eg, Model Articles 25 (public cos)). </a:t>
            </a:r>
          </a:p>
          <a:p>
            <a:r>
              <a:rPr lang="en-GB" dirty="0"/>
              <a:t>[Note also another important officer – </a:t>
            </a:r>
            <a:r>
              <a:rPr lang="en-GB" b="1" dirty="0"/>
              <a:t>company secretary</a:t>
            </a:r>
            <a:r>
              <a:rPr lang="en-GB" dirty="0"/>
              <a:t>.</a:t>
            </a:r>
          </a:p>
          <a:p>
            <a:pPr lvl="1"/>
            <a:r>
              <a:rPr lang="en-GB" dirty="0"/>
              <a:t>Compulsory for public cos: CA 2006 s 271; qualifications required: s 273</a:t>
            </a:r>
          </a:p>
          <a:p>
            <a:pPr lvl="1"/>
            <a:r>
              <a:rPr lang="en-GB" dirty="0"/>
              <a:t>Not compulsory for private cos: CA 2006 s 270(1)</a:t>
            </a:r>
          </a:p>
          <a:p>
            <a:pPr lvl="1"/>
            <a:r>
              <a:rPr lang="en-GB" dirty="0"/>
              <a:t>Does not have a well-defined role; but part of management – esp. involved in internal co organisation, incl. meetings; maintaining registers and books; filing annual returns</a:t>
            </a:r>
          </a:p>
          <a:p>
            <a:pPr lvl="1"/>
            <a:r>
              <a:rPr lang="en-GB" dirty="0"/>
              <a:t>Sometimes even referred to as the ‘corporate governance director’ – but </a:t>
            </a:r>
            <a:r>
              <a:rPr lang="en-GB" u="sng" dirty="0"/>
              <a:t>not</a:t>
            </a:r>
            <a:r>
              <a:rPr lang="en-GB" dirty="0"/>
              <a:t> usually a de facto director]</a:t>
            </a:r>
          </a:p>
          <a:p>
            <a:pPr lvl="1"/>
            <a:endParaRPr lang="en-GB"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2979764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Directors’ remuneration</a:t>
            </a:r>
          </a:p>
        </p:txBody>
      </p:sp>
      <p:sp>
        <p:nvSpPr>
          <p:cNvPr id="3" name="Content Placeholder 2"/>
          <p:cNvSpPr>
            <a:spLocks noGrp="1"/>
          </p:cNvSpPr>
          <p:nvPr>
            <p:ph idx="1"/>
          </p:nvPr>
        </p:nvSpPr>
        <p:spPr>
          <a:xfrm>
            <a:off x="609601" y="2133600"/>
            <a:ext cx="8248650" cy="3992563"/>
          </a:xfrm>
        </p:spPr>
        <p:txBody>
          <a:bodyPr>
            <a:normAutofit/>
          </a:bodyPr>
          <a:lstStyle/>
          <a:p>
            <a:r>
              <a:rPr lang="en-GB" dirty="0"/>
              <a:t>Under common law, directors have </a:t>
            </a:r>
            <a:r>
              <a:rPr lang="en-GB" b="1" dirty="0">
                <a:solidFill>
                  <a:srgbClr val="3366FF"/>
                </a:solidFill>
              </a:rPr>
              <a:t>no automatic entitlement </a:t>
            </a:r>
            <a:r>
              <a:rPr lang="en-GB" dirty="0"/>
              <a:t>to remuneration for their services. This follows from an analogy with trust law </a:t>
            </a:r>
          </a:p>
          <a:p>
            <a:pPr lvl="1"/>
            <a:r>
              <a:rPr lang="en-GB" dirty="0"/>
              <a:t>whereby a trustee is not entitled to remuneration unless the trust instrument so provides – a director, being a fiduciary, is … in a similar position to a trustee. This is because, in effect, the trustee would be applying funds for his own benefit and not for the benefit of the beneficiaries (Dignam &amp; Lowry). </a:t>
            </a:r>
          </a:p>
          <a:p>
            <a:r>
              <a:rPr lang="en-GB" dirty="0"/>
              <a:t>Any such entitlement </a:t>
            </a:r>
            <a:r>
              <a:rPr lang="en-GB" b="1" dirty="0">
                <a:solidFill>
                  <a:srgbClr val="3366FF"/>
                </a:solidFill>
              </a:rPr>
              <a:t>must be created by articles or service contracts</a:t>
            </a:r>
            <a:r>
              <a:rPr lang="en-GB" dirty="0"/>
              <a: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2092682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Directors’ remuneration</a:t>
            </a:r>
          </a:p>
        </p:txBody>
      </p:sp>
      <p:sp>
        <p:nvSpPr>
          <p:cNvPr id="3" name="Content Placeholder 2"/>
          <p:cNvSpPr>
            <a:spLocks noGrp="1"/>
          </p:cNvSpPr>
          <p:nvPr>
            <p:ph idx="1"/>
          </p:nvPr>
        </p:nvSpPr>
        <p:spPr>
          <a:xfrm>
            <a:off x="533401" y="2133600"/>
            <a:ext cx="8324850" cy="3992563"/>
          </a:xfrm>
        </p:spPr>
        <p:txBody>
          <a:bodyPr>
            <a:normAutofit fontScale="92500" lnSpcReduction="20000"/>
          </a:bodyPr>
          <a:lstStyle/>
          <a:p>
            <a:r>
              <a:rPr lang="en-GB" b="1" dirty="0">
                <a:solidFill>
                  <a:srgbClr val="3366FF"/>
                </a:solidFill>
              </a:rPr>
              <a:t>Articles</a:t>
            </a:r>
            <a:r>
              <a:rPr lang="en-GB" dirty="0">
                <a:solidFill>
                  <a:srgbClr val="3366FF"/>
                </a:solidFill>
              </a:rPr>
              <a:t> will </a:t>
            </a:r>
            <a:r>
              <a:rPr lang="en-GB" b="1" dirty="0">
                <a:solidFill>
                  <a:srgbClr val="3366FF"/>
                </a:solidFill>
              </a:rPr>
              <a:t>make provision</a:t>
            </a:r>
            <a:r>
              <a:rPr lang="en-GB" b="1" dirty="0">
                <a:solidFill>
                  <a:schemeClr val="accent6">
                    <a:lumMod val="40000"/>
                    <a:lumOff val="60000"/>
                  </a:schemeClr>
                </a:solidFill>
              </a:rPr>
              <a:t> </a:t>
            </a:r>
            <a:r>
              <a:rPr lang="en-GB" dirty="0"/>
              <a:t>for director remuneration. </a:t>
            </a:r>
          </a:p>
          <a:p>
            <a:pPr lvl="1"/>
            <a:r>
              <a:rPr lang="en-GB" dirty="0"/>
              <a:t>Model Articles 19 (private cos) provides that directors are entitled to such remuneration for services as determined by directors, incl. non-pay benefits such as allowances, sickness benefits and pensions. </a:t>
            </a:r>
          </a:p>
          <a:p>
            <a:pPr lvl="1"/>
            <a:r>
              <a:rPr lang="en-GB" dirty="0"/>
              <a:t>See also Model Articles 23 (public cos). </a:t>
            </a:r>
          </a:p>
          <a:p>
            <a:pPr marL="1250950" lvl="2" indent="-609600" algn="just">
              <a:lnSpc>
                <a:spcPct val="90000"/>
              </a:lnSpc>
            </a:pPr>
            <a:r>
              <a:rPr lang="en-US" dirty="0">
                <a:ea typeface="Century Gothic" charset="0"/>
                <a:cs typeface="Century Gothic" charset="0"/>
              </a:rPr>
              <a:t>[Note: 1985 Table A Art.82, fees required shareholder approval]</a:t>
            </a:r>
            <a:endParaRPr lang="en-GB" dirty="0"/>
          </a:p>
          <a:p>
            <a:r>
              <a:rPr lang="en-GB" dirty="0"/>
              <a:t>Note, however, that because of the potential for conflicts of interest, guidelines in </a:t>
            </a:r>
            <a:r>
              <a:rPr lang="en-GB" b="1" dirty="0"/>
              <a:t>UK Corporate Governance Code</a:t>
            </a:r>
            <a:r>
              <a:rPr lang="en-GB" dirty="0"/>
              <a:t> (2018), principles P –R deal with remuneration.    provide that:</a:t>
            </a:r>
          </a:p>
          <a:p>
            <a:pPr lvl="1"/>
            <a:r>
              <a:rPr lang="en-US" dirty="0">
                <a:hlinkClick r:id="rId2"/>
              </a:rPr>
              <a:t>https://www.frc.org.uk/directors/corporate-governance-and-stewardship/uk-corporate-governance-code</a:t>
            </a:r>
            <a:endParaRPr lang="en-US" dirty="0"/>
          </a:p>
          <a:p>
            <a:pPr lvl="1"/>
            <a:r>
              <a:rPr lang="en-GB" dirty="0"/>
              <a:t>The Code applies to listed companies on a comply-or-explain basis.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1591048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Directors’ remuneration</a:t>
            </a:r>
          </a:p>
        </p:txBody>
      </p:sp>
      <p:sp>
        <p:nvSpPr>
          <p:cNvPr id="3" name="Content Placeholder 2"/>
          <p:cNvSpPr>
            <a:spLocks noGrp="1"/>
          </p:cNvSpPr>
          <p:nvPr>
            <p:ph idx="1"/>
          </p:nvPr>
        </p:nvSpPr>
        <p:spPr>
          <a:xfrm>
            <a:off x="457201" y="2133600"/>
            <a:ext cx="8401050" cy="3992563"/>
          </a:xfrm>
        </p:spPr>
        <p:txBody>
          <a:bodyPr>
            <a:normAutofit fontScale="92500" lnSpcReduction="10000"/>
          </a:bodyPr>
          <a:lstStyle/>
          <a:p>
            <a:r>
              <a:rPr lang="en-GB" dirty="0"/>
              <a:t>In </a:t>
            </a:r>
            <a:r>
              <a:rPr lang="en-GB" b="1" i="1" dirty="0"/>
              <a:t>Guinness plc v Saunders</a:t>
            </a:r>
            <a:r>
              <a:rPr lang="en-GB" dirty="0"/>
              <a:t> (1990): purported arrangements not authorised in one of above ways are void. In absence of such arrangements, there is no entitlement to a </a:t>
            </a:r>
            <a:r>
              <a:rPr lang="en-GB" i="1" dirty="0"/>
              <a:t>quantum meruit </a:t>
            </a:r>
            <a:r>
              <a:rPr lang="en-GB" dirty="0"/>
              <a:t>(discretionary award of reasonable sum). </a:t>
            </a:r>
          </a:p>
          <a:p>
            <a:pPr lvl="1"/>
            <a:r>
              <a:rPr lang="en-GB" dirty="0"/>
              <a:t>In </a:t>
            </a:r>
            <a:r>
              <a:rPr lang="en-GB" i="1" dirty="0"/>
              <a:t>Guinness</a:t>
            </a:r>
            <a:r>
              <a:rPr lang="en-GB" dirty="0"/>
              <a:t>, an agreement between a board sub-committee [not full board] and a director under which the director was to be specially remunerated for admittedly valuable service during the course of a takeover was void and several million pounds had to be returned to the co. </a:t>
            </a:r>
          </a:p>
          <a:p>
            <a:pPr lvl="1"/>
            <a:r>
              <a:rPr lang="en-GB" dirty="0"/>
              <a:t>[Compare </a:t>
            </a:r>
            <a:r>
              <a:rPr lang="en-GB" b="1" i="1" dirty="0"/>
              <a:t>Craven-Ellis v Canons Ltd</a:t>
            </a:r>
            <a:r>
              <a:rPr lang="en-GB" dirty="0"/>
              <a:t> (1936), holding that a person </a:t>
            </a:r>
            <a:r>
              <a:rPr lang="en-GB" u="sng" dirty="0"/>
              <a:t>not validly acting</a:t>
            </a:r>
            <a:r>
              <a:rPr lang="en-GB" dirty="0"/>
              <a:t> as a director but undertaking valuable service for the co might be offered compensation by way of]</a:t>
            </a:r>
            <a:r>
              <a:rPr lang="en-GB" i="1" dirty="0"/>
              <a:t> quantum </a:t>
            </a:r>
            <a:r>
              <a:rPr lang="en-GB" i="1" dirty="0" err="1"/>
              <a:t>meruit</a:t>
            </a:r>
            <a:r>
              <a:rPr lang="en-GB" dirty="0" err="1"/>
              <a:t>-i.e</a:t>
            </a:r>
            <a:r>
              <a:rPr lang="en-GB" dirty="0"/>
              <a:t>. what one has earned).</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253852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Directors’ remuneration</a:t>
            </a:r>
          </a:p>
        </p:txBody>
      </p:sp>
      <p:sp>
        <p:nvSpPr>
          <p:cNvPr id="3" name="Content Placeholder 2"/>
          <p:cNvSpPr>
            <a:spLocks noGrp="1"/>
          </p:cNvSpPr>
          <p:nvPr>
            <p:ph idx="1"/>
          </p:nvPr>
        </p:nvSpPr>
        <p:spPr>
          <a:xfrm>
            <a:off x="609601" y="2133600"/>
            <a:ext cx="8248650" cy="3992563"/>
          </a:xfrm>
        </p:spPr>
        <p:txBody>
          <a:bodyPr>
            <a:normAutofit fontScale="85000" lnSpcReduction="20000"/>
          </a:bodyPr>
          <a:lstStyle/>
          <a:p>
            <a:r>
              <a:rPr lang="en-GB" dirty="0"/>
              <a:t>Several CA 2006 provisions </a:t>
            </a:r>
            <a:r>
              <a:rPr lang="en-GB" b="1" dirty="0">
                <a:solidFill>
                  <a:srgbClr val="3366FF"/>
                </a:solidFill>
              </a:rPr>
              <a:t>increase accountability </a:t>
            </a:r>
            <a:r>
              <a:rPr lang="en-GB" dirty="0"/>
              <a:t>of directors to members and require reporting on their remuneration: </a:t>
            </a:r>
          </a:p>
          <a:p>
            <a:pPr lvl="1"/>
            <a:r>
              <a:rPr lang="en-GB" dirty="0"/>
              <a:t>Information about aggregate directors’ remuneration to be provided annually: CA 2006, s 412. </a:t>
            </a:r>
          </a:p>
          <a:p>
            <a:pPr lvl="1"/>
            <a:r>
              <a:rPr lang="en-GB" u="sng" dirty="0"/>
              <a:t>Listed companies </a:t>
            </a:r>
            <a:r>
              <a:rPr lang="en-GB" dirty="0"/>
              <a:t>must supply members with annual notice of a resolution to move for approval of a </a:t>
            </a:r>
            <a:r>
              <a:rPr lang="en-GB" b="1" dirty="0"/>
              <a:t>report</a:t>
            </a:r>
            <a:r>
              <a:rPr lang="en-GB" dirty="0"/>
              <a:t> on directors’ remuneration and directors must see to it that the resolution is put to members: CA 2006, s 439. </a:t>
            </a:r>
          </a:p>
          <a:p>
            <a:pPr lvl="2"/>
            <a:r>
              <a:rPr lang="en-GB" dirty="0"/>
              <a:t>The member vote on the report is advisory. But a vote against it requires that, at next GM, there be a vote on co’s remuneration policy …</a:t>
            </a:r>
          </a:p>
          <a:p>
            <a:pPr lvl="1"/>
            <a:r>
              <a:rPr lang="en-GB" u="sng" dirty="0"/>
              <a:t>Listed companies </a:t>
            </a:r>
            <a:r>
              <a:rPr lang="en-GB" dirty="0"/>
              <a:t>must also prepare a remuneration </a:t>
            </a:r>
            <a:r>
              <a:rPr lang="en-GB" b="1" dirty="0"/>
              <a:t>policy</a:t>
            </a:r>
            <a:r>
              <a:rPr lang="en-GB" dirty="0"/>
              <a:t> to be approved by members at least every 3 years: CA 2006, s 439A. Where the policy is not approved, the previously-approved policy remains applicable.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2140512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Service contracts</a:t>
            </a:r>
          </a:p>
        </p:txBody>
      </p:sp>
      <p:sp>
        <p:nvSpPr>
          <p:cNvPr id="3" name="Content Placeholder 2"/>
          <p:cNvSpPr>
            <a:spLocks noGrp="1"/>
          </p:cNvSpPr>
          <p:nvPr>
            <p:ph idx="1"/>
          </p:nvPr>
        </p:nvSpPr>
        <p:spPr>
          <a:xfrm>
            <a:off x="914401" y="2133600"/>
            <a:ext cx="7943850" cy="3992563"/>
          </a:xfrm>
        </p:spPr>
        <p:txBody>
          <a:bodyPr>
            <a:normAutofit fontScale="92500"/>
          </a:bodyPr>
          <a:lstStyle/>
          <a:p>
            <a:r>
              <a:rPr lang="en-GB" dirty="0"/>
              <a:t>Executive directors will enter into specific service contracts, defined in CA 2006, s 227 as contracts under which </a:t>
            </a:r>
          </a:p>
          <a:p>
            <a:pPr lvl="1"/>
            <a:r>
              <a:rPr lang="en-GB" dirty="0"/>
              <a:t>(a) a director of the company undertakes personally to perform services (as director or otherwise) for the company, or for a subsidiary…, or </a:t>
            </a:r>
          </a:p>
          <a:p>
            <a:pPr lvl="1"/>
            <a:r>
              <a:rPr lang="en-GB" dirty="0"/>
              <a:t>(b) services (as director or otherwise) that a director of the company undertakes personally to perform that are made available by a third party to the company, or to a subsidiary... </a:t>
            </a:r>
          </a:p>
          <a:p>
            <a:r>
              <a:rPr lang="en-GB" dirty="0"/>
              <a:t>The terms of service specified in the contract will be set out by board of directors/board committee.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2363300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p:txBody>
          <a:bodyPr/>
          <a:lstStyle/>
          <a:p>
            <a:pPr eaLnBrk="1" hangingPunct="1"/>
            <a:r>
              <a:rPr lang="en-US" dirty="0">
                <a:solidFill>
                  <a:srgbClr val="FFFFFF"/>
                </a:solidFill>
                <a:ea typeface="Century Gothic" charset="0"/>
                <a:cs typeface="Century Gothic" charset="0"/>
              </a:rPr>
              <a:t>Service contracts </a:t>
            </a:r>
          </a:p>
        </p:txBody>
      </p:sp>
      <p:sp>
        <p:nvSpPr>
          <p:cNvPr id="40964" name="Rectangle 3"/>
          <p:cNvSpPr>
            <a:spLocks noGrp="1" noChangeArrowheads="1"/>
          </p:cNvSpPr>
          <p:nvPr>
            <p:ph idx="1"/>
          </p:nvPr>
        </p:nvSpPr>
        <p:spPr>
          <a:xfrm>
            <a:off x="457200" y="1981200"/>
            <a:ext cx="8229600" cy="4419600"/>
          </a:xfrm>
        </p:spPr>
        <p:txBody>
          <a:bodyPr>
            <a:normAutofit/>
          </a:bodyPr>
          <a:lstStyle/>
          <a:p>
            <a:r>
              <a:rPr lang="en-CA" dirty="0"/>
              <a:t>Courts generally unwilling to scrutinise directors’ remuneration decisions provided it is genuine and not an attempt to make distributions where there are no distributable profits</a:t>
            </a:r>
          </a:p>
          <a:p>
            <a:r>
              <a:rPr lang="en-US" dirty="0">
                <a:ea typeface="Century Gothic" charset="0"/>
                <a:cs typeface="Century Gothic" charset="0"/>
              </a:rPr>
              <a:t>Shareholder controls on director’s service contracts:</a:t>
            </a:r>
          </a:p>
          <a:p>
            <a:pPr marL="990600" lvl="1" indent="-533400" algn="just" eaLnBrk="1" hangingPunct="1">
              <a:lnSpc>
                <a:spcPct val="80000"/>
              </a:lnSpc>
              <a:buClr>
                <a:schemeClr val="bg2"/>
              </a:buClr>
              <a:buFont typeface="Wingdings" charset="2"/>
              <a:buChar char="ü"/>
            </a:pPr>
            <a:r>
              <a:rPr lang="en-US" sz="2400" b="1" dirty="0">
                <a:ea typeface="Century Gothic" charset="0"/>
                <a:cs typeface="Century Gothic" charset="0"/>
              </a:rPr>
              <a:t>ss. 188-89</a:t>
            </a:r>
            <a:r>
              <a:rPr lang="en-US" sz="2400" dirty="0">
                <a:ea typeface="Century Gothic" charset="0"/>
                <a:cs typeface="Century Gothic" charset="0"/>
              </a:rPr>
              <a:t>: shareholder approval of any service contract which may run for more than two years</a:t>
            </a:r>
            <a:r>
              <a:rPr lang="en-GB" sz="2400" dirty="0">
                <a:ea typeface="Century Gothic" charset="0"/>
                <a:cs typeface="Century Gothic" charset="0"/>
              </a:rPr>
              <a:t> </a:t>
            </a:r>
            <a:endParaRPr lang="en-US" sz="2400" dirty="0">
              <a:ea typeface="Century Gothic" charset="0"/>
              <a:cs typeface="Century Gothic" charset="0"/>
            </a:endParaRPr>
          </a:p>
          <a:p>
            <a:pPr marL="990600" lvl="1" indent="-533400" algn="just" eaLnBrk="1" hangingPunct="1">
              <a:lnSpc>
                <a:spcPct val="80000"/>
              </a:lnSpc>
              <a:buClr>
                <a:schemeClr val="bg2"/>
              </a:buClr>
              <a:buFont typeface="Wingdings" charset="2"/>
              <a:buChar char="ü"/>
            </a:pPr>
            <a:r>
              <a:rPr lang="en-US" sz="2400" b="1" dirty="0">
                <a:ea typeface="Century Gothic" charset="0"/>
                <a:cs typeface="Century Gothic" charset="0"/>
              </a:rPr>
              <a:t>s. 412: </a:t>
            </a:r>
            <a:r>
              <a:rPr lang="en-US" sz="2400" dirty="0">
                <a:ea typeface="Century Gothic" charset="0"/>
                <a:cs typeface="Century Gothic" charset="0"/>
              </a:rPr>
              <a:t>disclosure in the annual accounts </a:t>
            </a:r>
          </a:p>
          <a:p>
            <a:pPr marL="990600" lvl="1" indent="-533400" algn="just" eaLnBrk="1" hangingPunct="1">
              <a:lnSpc>
                <a:spcPct val="80000"/>
              </a:lnSpc>
              <a:buClr>
                <a:schemeClr val="bg2"/>
              </a:buClr>
              <a:buFont typeface="Wingdings" charset="2"/>
              <a:buChar char="ü"/>
            </a:pPr>
            <a:r>
              <a:rPr lang="en-US" sz="2400" b="1" dirty="0">
                <a:ea typeface="Century Gothic" charset="0"/>
                <a:cs typeface="Century Gothic" charset="0"/>
              </a:rPr>
              <a:t>ss. 228-230: </a:t>
            </a:r>
            <a:r>
              <a:rPr lang="en-US" sz="2400" dirty="0">
                <a:ea typeface="Century Gothic" charset="0"/>
                <a:cs typeface="Century Gothic" charset="0"/>
              </a:rPr>
              <a:t>service contracts to be made available for inspection by members</a:t>
            </a:r>
            <a:r>
              <a:rPr lang="en-GB" sz="2400" dirty="0">
                <a:ea typeface="Century Gothic" charset="0"/>
                <a:cs typeface="Century Gothic" charset="0"/>
              </a:rPr>
              <a:t> </a:t>
            </a:r>
            <a:endParaRPr lang="en-US" sz="2400" dirty="0">
              <a:ea typeface="Century Gothic" charset="0"/>
              <a:cs typeface="Century Gothic" charset="0"/>
            </a:endParaRPr>
          </a:p>
          <a:p>
            <a:pPr marL="990600" lvl="1" indent="-533400" algn="just" eaLnBrk="1" hangingPunct="1">
              <a:lnSpc>
                <a:spcPct val="80000"/>
              </a:lnSpc>
              <a:buNone/>
            </a:pPr>
            <a:endParaRPr lang="en-US" sz="1800" dirty="0">
              <a:latin typeface="Century Gothic" charset="0"/>
              <a:ea typeface="Century Gothic" charset="0"/>
              <a:cs typeface="Century Gothic" charset="0"/>
            </a:endParaRP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49154" name="Slide Number Placeholder 5"/>
          <p:cNvSpPr>
            <a:spLocks noGrp="1"/>
          </p:cNvSpPr>
          <p:nvPr>
            <p:ph type="sldNum" sz="quarter" idx="12"/>
          </p:nvPr>
        </p:nvSpPr>
        <p:spPr>
          <a:noFill/>
        </p:spPr>
        <p:txBody>
          <a:bodyPr/>
          <a:lstStyle/>
          <a:p>
            <a:fld id="{C8320345-BCC7-064E-8DDD-37C504177E3F}" type="slidenum">
              <a:rPr lang="en-US">
                <a:latin typeface="Century Gothic" charset="0"/>
                <a:ea typeface="Century Gothic" charset="0"/>
                <a:cs typeface="Century Gothic" charset="0"/>
              </a:rPr>
              <a:pPr/>
              <a:t>18</a:t>
            </a:fld>
            <a:endParaRPr lang="en-US" dirty="0">
              <a:latin typeface="Century Gothic" charset="0"/>
              <a:ea typeface="Century Gothic" charset="0"/>
              <a:cs typeface="Century Gothic"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Termination of directors’ role</a:t>
            </a:r>
          </a:p>
        </p:txBody>
      </p:sp>
      <p:sp>
        <p:nvSpPr>
          <p:cNvPr id="3" name="Content Placeholder 2"/>
          <p:cNvSpPr>
            <a:spLocks noGrp="1"/>
          </p:cNvSpPr>
          <p:nvPr>
            <p:ph idx="1"/>
          </p:nvPr>
        </p:nvSpPr>
        <p:spPr>
          <a:xfrm>
            <a:off x="779463" y="2058989"/>
            <a:ext cx="7583488" cy="4297363"/>
          </a:xfrm>
        </p:spPr>
        <p:txBody>
          <a:bodyPr/>
          <a:lstStyle/>
          <a:p>
            <a:r>
              <a:rPr lang="en-GB" dirty="0"/>
              <a:t>Model Articles set out circumstances in which a person will </a:t>
            </a:r>
            <a:r>
              <a:rPr lang="en-GB" b="1" dirty="0">
                <a:solidFill>
                  <a:schemeClr val="accent1">
                    <a:lumMod val="20000"/>
                    <a:lumOff val="80000"/>
                  </a:schemeClr>
                </a:solidFill>
              </a:rPr>
              <a:t>cease automatically </a:t>
            </a:r>
            <a:r>
              <a:rPr lang="en-GB" dirty="0"/>
              <a:t>to be a director (Art 18 (private cos); art 22 (public cos)), incl.:</a:t>
            </a:r>
          </a:p>
          <a:p>
            <a:pPr lvl="1"/>
            <a:r>
              <a:rPr lang="en-GB" dirty="0"/>
              <a:t>operation of the Companies Act 2006</a:t>
            </a:r>
          </a:p>
          <a:p>
            <a:pPr lvl="1"/>
            <a:r>
              <a:rPr lang="en-GB" dirty="0"/>
              <a:t>making of a bankruptcy order</a:t>
            </a:r>
          </a:p>
          <a:p>
            <a:pPr lvl="1"/>
            <a:r>
              <a:rPr lang="en-GB" dirty="0"/>
              <a:t>notice by a medical practitioner that the person is physically or mentally incapable</a:t>
            </a:r>
          </a:p>
          <a:p>
            <a:pPr lvl="1"/>
            <a:r>
              <a:rPr lang="en-GB" dirty="0"/>
              <a:t>notice that the director has resigned</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
        <p:nvSpPr>
          <p:cNvPr id="5" name="Date Placeholder 4">
            <a:extLst>
              <a:ext uri="{FF2B5EF4-FFF2-40B4-BE49-F238E27FC236}">
                <a16:creationId xmlns:a16="http://schemas.microsoft.com/office/drawing/2014/main" id="{D69D8E5C-A619-98D8-3617-23FE12CE9DE0}"/>
              </a:ext>
            </a:extLst>
          </p:cNvPr>
          <p:cNvSpPr>
            <a:spLocks noGrp="1"/>
          </p:cNvSpPr>
          <p:nvPr>
            <p:ph type="dt" sz="half" idx="10"/>
          </p:nvPr>
        </p:nvSpPr>
        <p:spPr/>
        <p:txBody>
          <a:bodyPr/>
          <a:lstStyle/>
          <a:p>
            <a:pPr>
              <a:defRPr/>
            </a:pPr>
            <a:r>
              <a:rPr lang="en-US"/>
              <a:t>11/29/2023</a:t>
            </a:r>
            <a:endParaRPr lang="en-US" dirty="0"/>
          </a:p>
        </p:txBody>
      </p:sp>
      <p:sp>
        <p:nvSpPr>
          <p:cNvPr id="6" name="Footer Placeholder 5">
            <a:extLst>
              <a:ext uri="{FF2B5EF4-FFF2-40B4-BE49-F238E27FC236}">
                <a16:creationId xmlns:a16="http://schemas.microsoft.com/office/drawing/2014/main" id="{24C4CA84-F91E-BC41-F657-B02227D1BC85}"/>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2220379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GB" dirty="0">
                <a:effectLst/>
                <a:ea typeface="Century Gothic" charset="0"/>
                <a:cs typeface="Century Gothic" charset="0"/>
              </a:rPr>
              <a:t>Aims and Objectives</a:t>
            </a:r>
            <a:endParaRPr lang="en-US" dirty="0">
              <a:effectLst/>
              <a:ea typeface="Century Gothic" charset="0"/>
              <a:cs typeface="Century Gothic" charset="0"/>
            </a:endParaRPr>
          </a:p>
        </p:txBody>
      </p:sp>
      <p:sp>
        <p:nvSpPr>
          <p:cNvPr id="17412" name="Rectangle 3"/>
          <p:cNvSpPr>
            <a:spLocks noGrp="1" noChangeArrowheads="1"/>
          </p:cNvSpPr>
          <p:nvPr>
            <p:ph idx="1"/>
          </p:nvPr>
        </p:nvSpPr>
        <p:spPr>
          <a:xfrm>
            <a:off x="304800" y="2133600"/>
            <a:ext cx="8458200" cy="3992563"/>
          </a:xfrm>
        </p:spPr>
        <p:txBody>
          <a:bodyPr>
            <a:normAutofit fontScale="92500" lnSpcReduction="10000"/>
          </a:bodyPr>
          <a:lstStyle/>
          <a:p>
            <a:r>
              <a:rPr lang="en-US" sz="2800" dirty="0">
                <a:solidFill>
                  <a:schemeClr val="accent1">
                    <a:lumMod val="75000"/>
                  </a:schemeClr>
                </a:solidFill>
                <a:cs typeface="Century Gothic"/>
              </a:rPr>
              <a:t>By the end of this lecture and the relevant readings, you should be able to:</a:t>
            </a:r>
          </a:p>
          <a:p>
            <a:pPr lvl="1" algn="just" eaLnBrk="1" hangingPunct="1">
              <a:lnSpc>
                <a:spcPct val="80000"/>
              </a:lnSpc>
              <a:buNone/>
            </a:pPr>
            <a:endParaRPr lang="en-US" sz="2400" dirty="0">
              <a:effectLst/>
              <a:ea typeface="Century Gothic" charset="0"/>
              <a:cs typeface="Century Gothic"/>
            </a:endParaRPr>
          </a:p>
          <a:p>
            <a:pPr lvl="1" algn="just" eaLnBrk="1" hangingPunct="1">
              <a:lnSpc>
                <a:spcPct val="80000"/>
              </a:lnSpc>
            </a:pPr>
            <a:r>
              <a:rPr lang="en-US" sz="2400" dirty="0">
                <a:effectLst/>
                <a:ea typeface="Century Gothic" charset="0"/>
                <a:cs typeface="Century Gothic"/>
              </a:rPr>
              <a:t>Discuss and make observations on the </a:t>
            </a:r>
            <a:r>
              <a:rPr lang="en-US" sz="2400" b="1" dirty="0">
                <a:solidFill>
                  <a:srgbClr val="FF0000"/>
                </a:solidFill>
                <a:effectLst/>
                <a:ea typeface="Century Gothic" charset="0"/>
                <a:cs typeface="Century Gothic"/>
              </a:rPr>
              <a:t>appointment, remuneration, retirement, resignation and vacation of office </a:t>
            </a:r>
            <a:r>
              <a:rPr lang="en-US" sz="2400" dirty="0">
                <a:effectLst/>
                <a:ea typeface="Century Gothic" charset="0"/>
                <a:cs typeface="Century Gothic"/>
              </a:rPr>
              <a:t>of directors</a:t>
            </a:r>
          </a:p>
          <a:p>
            <a:pPr lvl="1" algn="just" eaLnBrk="1" hangingPunct="1">
              <a:lnSpc>
                <a:spcPct val="80000"/>
              </a:lnSpc>
              <a:buNone/>
            </a:pPr>
            <a:endParaRPr lang="en-US" sz="2400" dirty="0">
              <a:effectLst/>
              <a:ea typeface="Century Gothic" charset="0"/>
              <a:cs typeface="Century Gothic"/>
            </a:endParaRPr>
          </a:p>
          <a:p>
            <a:pPr lvl="1" algn="just">
              <a:lnSpc>
                <a:spcPct val="80000"/>
              </a:lnSpc>
            </a:pPr>
            <a:r>
              <a:rPr lang="en-US" sz="2400" dirty="0">
                <a:ea typeface="Century Gothic" charset="0"/>
                <a:cs typeface="Century Gothic"/>
              </a:rPr>
              <a:t>Explain and evaluate the </a:t>
            </a:r>
            <a:r>
              <a:rPr lang="en-US" sz="2400" b="1" dirty="0">
                <a:solidFill>
                  <a:srgbClr val="FF0000"/>
                </a:solidFill>
                <a:ea typeface="Century Gothic" charset="0"/>
                <a:cs typeface="Century Gothic"/>
              </a:rPr>
              <a:t>relationship</a:t>
            </a:r>
            <a:r>
              <a:rPr lang="en-US" sz="2400" dirty="0">
                <a:ea typeface="Century Gothic" charset="0"/>
                <a:cs typeface="Century Gothic"/>
              </a:rPr>
              <a:t> between directors and the general meeting</a:t>
            </a:r>
          </a:p>
          <a:p>
            <a:pPr lvl="1" algn="just" eaLnBrk="1" hangingPunct="1">
              <a:lnSpc>
                <a:spcPct val="80000"/>
              </a:lnSpc>
              <a:buNone/>
            </a:pPr>
            <a:endParaRPr lang="en-US" sz="2400" dirty="0">
              <a:effectLst/>
              <a:ea typeface="Century Gothic" charset="0"/>
              <a:cs typeface="Century Gothic"/>
            </a:endParaRPr>
          </a:p>
          <a:p>
            <a:pPr lvl="1" algn="just" eaLnBrk="1" hangingPunct="1">
              <a:lnSpc>
                <a:spcPct val="80000"/>
              </a:lnSpc>
            </a:pPr>
            <a:r>
              <a:rPr lang="en-US" sz="2400" dirty="0">
                <a:ea typeface="Century Gothic" charset="0"/>
                <a:cs typeface="Century Gothic"/>
              </a:rPr>
              <a:t>G</a:t>
            </a:r>
            <a:r>
              <a:rPr lang="en-US" sz="2400" dirty="0">
                <a:effectLst/>
                <a:ea typeface="Century Gothic" charset="0"/>
                <a:cs typeface="Century Gothic"/>
              </a:rPr>
              <a:t>rounds for director disqualification under the CDDA1986 will be dealt with in lecture on </a:t>
            </a:r>
            <a:r>
              <a:rPr lang="en-US" sz="2400" i="1" dirty="0">
                <a:effectLst/>
                <a:ea typeface="Century Gothic" charset="0"/>
                <a:cs typeface="Century Gothic"/>
              </a:rPr>
              <a:t>Directors’ liabilities on Insolvency </a:t>
            </a:r>
            <a:endParaRPr lang="en-GB" sz="2400" i="1" dirty="0">
              <a:effectLst/>
              <a:ea typeface="Century Gothic" charset="0"/>
              <a:cs typeface="Century Gothic"/>
            </a:endParaRPr>
          </a:p>
          <a:p>
            <a:pPr lvl="1" eaLnBrk="1" hangingPunct="1">
              <a:lnSpc>
                <a:spcPct val="80000"/>
              </a:lnSpc>
            </a:pPr>
            <a:endParaRPr lang="en-US" sz="2400" dirty="0">
              <a:latin typeface="Century Gothic" charset="0"/>
              <a:ea typeface="Century Gothic" charset="0"/>
              <a:cs typeface="Century Gothic" charset="0"/>
            </a:endParaRP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a:t>Shalini Perera</a:t>
            </a:r>
            <a:endParaRPr lang="en-US" dirty="0"/>
          </a:p>
        </p:txBody>
      </p:sp>
      <p:sp>
        <p:nvSpPr>
          <p:cNvPr id="17410" name="Slide Number Placeholder 5"/>
          <p:cNvSpPr>
            <a:spLocks noGrp="1"/>
          </p:cNvSpPr>
          <p:nvPr>
            <p:ph type="sldNum" sz="quarter" idx="12"/>
          </p:nvPr>
        </p:nvSpPr>
        <p:spPr>
          <a:noFill/>
        </p:spPr>
        <p:txBody>
          <a:bodyPr/>
          <a:lstStyle/>
          <a:p>
            <a:fld id="{0317809D-D00F-094E-A54D-BF8089D6DC25}" type="slidenum">
              <a:rPr lang="en-US">
                <a:latin typeface="Century Gothic" charset="0"/>
                <a:ea typeface="Century Gothic" charset="0"/>
                <a:cs typeface="Century Gothic" charset="0"/>
              </a:rPr>
              <a:pPr/>
              <a:t>2</a:t>
            </a:fld>
            <a:endParaRPr lang="en-US" dirty="0">
              <a:latin typeface="Century Gothic" charset="0"/>
              <a:ea typeface="Century Gothic" charset="0"/>
              <a:cs typeface="Century Gothic"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Termination of directors’ role</a:t>
            </a:r>
          </a:p>
        </p:txBody>
      </p:sp>
      <p:sp>
        <p:nvSpPr>
          <p:cNvPr id="3" name="Content Placeholder 2"/>
          <p:cNvSpPr>
            <a:spLocks noGrp="1"/>
          </p:cNvSpPr>
          <p:nvPr>
            <p:ph idx="1"/>
          </p:nvPr>
        </p:nvSpPr>
        <p:spPr/>
        <p:txBody>
          <a:bodyPr>
            <a:normAutofit fontScale="92500" lnSpcReduction="20000"/>
          </a:bodyPr>
          <a:lstStyle/>
          <a:p>
            <a:r>
              <a:rPr lang="en-GB" dirty="0"/>
              <a:t>Members also have a power of removal; this is an </a:t>
            </a:r>
            <a:r>
              <a:rPr lang="en-GB" b="1" i="1" dirty="0">
                <a:solidFill>
                  <a:srgbClr val="3366FF"/>
                </a:solidFill>
              </a:rPr>
              <a:t>additional power</a:t>
            </a:r>
            <a:r>
              <a:rPr lang="en-GB" dirty="0">
                <a:solidFill>
                  <a:srgbClr val="3366FF"/>
                </a:solidFill>
              </a:rPr>
              <a:t>.  </a:t>
            </a:r>
          </a:p>
          <a:p>
            <a:r>
              <a:rPr lang="en-GB" dirty="0"/>
              <a:t>Under CA 2006, </a:t>
            </a:r>
            <a:r>
              <a:rPr lang="en-GB" b="1" dirty="0"/>
              <a:t>s 168 </a:t>
            </a:r>
            <a:r>
              <a:rPr lang="en-GB" dirty="0"/>
              <a:t>‘a co may by </a:t>
            </a:r>
            <a:r>
              <a:rPr lang="en-GB" u="sng" dirty="0"/>
              <a:t>ordinary resolution </a:t>
            </a:r>
            <a:r>
              <a:rPr lang="en-GB" dirty="0"/>
              <a:t>remove a director before the expiration of his period of office, notwithstanding anything in any agreement between it and him’. </a:t>
            </a:r>
          </a:p>
          <a:p>
            <a:pPr lvl="1"/>
            <a:r>
              <a:rPr lang="en-GB" dirty="0"/>
              <a:t>Thus, director can be removed before expiration of term under the service contract; no reason need be given.</a:t>
            </a:r>
          </a:p>
          <a:p>
            <a:r>
              <a:rPr lang="en-GB" dirty="0"/>
              <a:t>But a director under threat of removal has a right to protest: CA 2006 s 169. The director is entitled to make representations before the vote on the resolution to remove and to be heard at the meeting itself.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
        <p:nvSpPr>
          <p:cNvPr id="5" name="Date Placeholder 4">
            <a:extLst>
              <a:ext uri="{FF2B5EF4-FFF2-40B4-BE49-F238E27FC236}">
                <a16:creationId xmlns:a16="http://schemas.microsoft.com/office/drawing/2014/main" id="{3C1D626A-1AF3-CD9D-A869-F77404F129CF}"/>
              </a:ext>
            </a:extLst>
          </p:cNvPr>
          <p:cNvSpPr>
            <a:spLocks noGrp="1"/>
          </p:cNvSpPr>
          <p:nvPr>
            <p:ph type="dt" sz="half" idx="10"/>
          </p:nvPr>
        </p:nvSpPr>
        <p:spPr/>
        <p:txBody>
          <a:bodyPr/>
          <a:lstStyle/>
          <a:p>
            <a:pPr>
              <a:defRPr/>
            </a:pPr>
            <a:r>
              <a:rPr lang="en-US"/>
              <a:t>11/29/2023</a:t>
            </a:r>
            <a:endParaRPr lang="en-US" dirty="0"/>
          </a:p>
        </p:txBody>
      </p:sp>
      <p:sp>
        <p:nvSpPr>
          <p:cNvPr id="6" name="Footer Placeholder 5">
            <a:extLst>
              <a:ext uri="{FF2B5EF4-FFF2-40B4-BE49-F238E27FC236}">
                <a16:creationId xmlns:a16="http://schemas.microsoft.com/office/drawing/2014/main" id="{882F032E-C3A6-E29D-AFCD-E3A8C33D6149}"/>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2070038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Termination of directors’ role</a:t>
            </a:r>
          </a:p>
        </p:txBody>
      </p:sp>
      <p:sp>
        <p:nvSpPr>
          <p:cNvPr id="3" name="Content Placeholder 2"/>
          <p:cNvSpPr>
            <a:spLocks noGrp="1"/>
          </p:cNvSpPr>
          <p:nvPr>
            <p:ph idx="1"/>
          </p:nvPr>
        </p:nvSpPr>
        <p:spPr>
          <a:xfrm>
            <a:off x="685801" y="2133600"/>
            <a:ext cx="8172450" cy="3992563"/>
          </a:xfrm>
        </p:spPr>
        <p:txBody>
          <a:bodyPr>
            <a:normAutofit fontScale="77500" lnSpcReduction="20000"/>
          </a:bodyPr>
          <a:lstStyle/>
          <a:p>
            <a:r>
              <a:rPr lang="en-GB" dirty="0"/>
              <a:t>There is a practical limit on the power to dismiss directors: Courts have </a:t>
            </a:r>
            <a:r>
              <a:rPr lang="en-GB" u="sng" dirty="0"/>
              <a:t>not interfered </a:t>
            </a:r>
            <a:r>
              <a:rPr lang="en-GB" dirty="0"/>
              <a:t>where articles grant weighted voting rights to s/holders. In </a:t>
            </a:r>
            <a:r>
              <a:rPr lang="en-GB" b="1" i="1" dirty="0"/>
              <a:t>Bushell v Faith</a:t>
            </a:r>
            <a:r>
              <a:rPr lang="en-GB" dirty="0"/>
              <a:t> Lord Upjohn stated:</a:t>
            </a:r>
          </a:p>
          <a:p>
            <a:pPr lvl="1"/>
            <a:r>
              <a:rPr lang="en-GB" dirty="0"/>
              <a:t>Parliament has never sought to fetter the right of the co to issue a share with such rights or restrictions as it may think fit. There is no fetter which compels the co to make the voting rights or restrictions of general application and it is clear that such rights or restrictions can be attached to special circumstances and to particular types of resolution. This makes no mockery of [s 168]; all that Parliament was seeking to do thereby was to make an ordinary resolution sufficient to remove a director. Had Parliament desired to go further and enact that every share entitled to vote should be deprived of its special rights under the articles, it should have said so in plain terms by making the vote on a poll one vote per share.</a:t>
            </a:r>
          </a:p>
          <a:p>
            <a:pPr lvl="1"/>
            <a:r>
              <a:rPr lang="en-CA" i="1" dirty="0"/>
              <a:t>Note:  weighted clause prohibition in the listing rules for premium listed companies were relaxed in December 2021.  They remain common in private companies-</a:t>
            </a:r>
          </a:p>
          <a:p>
            <a:pPr lvl="1"/>
            <a:endParaRPr lang="en-GB"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
        <p:nvSpPr>
          <p:cNvPr id="5" name="Date Placeholder 4">
            <a:extLst>
              <a:ext uri="{FF2B5EF4-FFF2-40B4-BE49-F238E27FC236}">
                <a16:creationId xmlns:a16="http://schemas.microsoft.com/office/drawing/2014/main" id="{B30DFAC5-EE09-9F5E-994F-F7A272AA0576}"/>
              </a:ext>
            </a:extLst>
          </p:cNvPr>
          <p:cNvSpPr>
            <a:spLocks noGrp="1"/>
          </p:cNvSpPr>
          <p:nvPr>
            <p:ph type="dt" sz="half" idx="10"/>
          </p:nvPr>
        </p:nvSpPr>
        <p:spPr/>
        <p:txBody>
          <a:bodyPr/>
          <a:lstStyle/>
          <a:p>
            <a:pPr>
              <a:defRPr/>
            </a:pPr>
            <a:r>
              <a:rPr lang="en-US"/>
              <a:t>11/29/2023</a:t>
            </a:r>
            <a:endParaRPr lang="en-US" dirty="0"/>
          </a:p>
        </p:txBody>
      </p:sp>
      <p:sp>
        <p:nvSpPr>
          <p:cNvPr id="6" name="Footer Placeholder 5">
            <a:extLst>
              <a:ext uri="{FF2B5EF4-FFF2-40B4-BE49-F238E27FC236}">
                <a16:creationId xmlns:a16="http://schemas.microsoft.com/office/drawing/2014/main" id="{97211BAD-0902-3B08-5B80-01B08ABB0869}"/>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2165469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Termination of directors’ role</a:t>
            </a:r>
          </a:p>
        </p:txBody>
      </p:sp>
      <p:sp>
        <p:nvSpPr>
          <p:cNvPr id="3" name="Content Placeholder 2"/>
          <p:cNvSpPr>
            <a:spLocks noGrp="1"/>
          </p:cNvSpPr>
          <p:nvPr>
            <p:ph idx="1"/>
          </p:nvPr>
        </p:nvSpPr>
        <p:spPr>
          <a:xfrm>
            <a:off x="685801" y="2133600"/>
            <a:ext cx="8172450" cy="3992563"/>
          </a:xfrm>
        </p:spPr>
        <p:txBody>
          <a:bodyPr/>
          <a:lstStyle/>
          <a:p>
            <a:r>
              <a:rPr lang="en-GB" dirty="0"/>
              <a:t>Finally, directors removed from office may seek to utilise CA 2006 s 994, providing a member with the ability to seek court assistance where the affairs of the co are being conducted in a way which is unfairly prejudicial.  </a:t>
            </a:r>
          </a:p>
          <a:p>
            <a:pPr lvl="1"/>
            <a:r>
              <a:rPr lang="en-GB" dirty="0"/>
              <a:t>This would be available only where the director is a member of the co.  </a:t>
            </a:r>
          </a:p>
          <a:p>
            <a:pPr lvl="1"/>
            <a:r>
              <a:rPr lang="en-GB" dirty="0"/>
              <a:t>More on this in shareholder remedies.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
        <p:nvSpPr>
          <p:cNvPr id="5" name="Date Placeholder 4">
            <a:extLst>
              <a:ext uri="{FF2B5EF4-FFF2-40B4-BE49-F238E27FC236}">
                <a16:creationId xmlns:a16="http://schemas.microsoft.com/office/drawing/2014/main" id="{861AEE00-6F05-CD88-792B-B052DF435FB1}"/>
              </a:ext>
            </a:extLst>
          </p:cNvPr>
          <p:cNvSpPr>
            <a:spLocks noGrp="1"/>
          </p:cNvSpPr>
          <p:nvPr>
            <p:ph type="dt" sz="half" idx="10"/>
          </p:nvPr>
        </p:nvSpPr>
        <p:spPr/>
        <p:txBody>
          <a:bodyPr/>
          <a:lstStyle/>
          <a:p>
            <a:pPr>
              <a:defRPr/>
            </a:pPr>
            <a:r>
              <a:rPr lang="en-US"/>
              <a:t>11/29/2023</a:t>
            </a:r>
            <a:endParaRPr lang="en-US" dirty="0"/>
          </a:p>
        </p:txBody>
      </p:sp>
      <p:sp>
        <p:nvSpPr>
          <p:cNvPr id="6" name="Footer Placeholder 5">
            <a:extLst>
              <a:ext uri="{FF2B5EF4-FFF2-40B4-BE49-F238E27FC236}">
                <a16:creationId xmlns:a16="http://schemas.microsoft.com/office/drawing/2014/main" id="{A43D58F3-C8F3-50AB-6256-894C2DADA016}"/>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3250278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a:xfrm>
            <a:off x="498474" y="228600"/>
            <a:ext cx="7556313" cy="1371600"/>
          </a:xfrm>
        </p:spPr>
        <p:txBody>
          <a:bodyPr/>
          <a:lstStyle/>
          <a:p>
            <a:pPr marL="838200" indent="-838200" eaLnBrk="1" hangingPunct="1"/>
            <a:r>
              <a:rPr lang="en-US" dirty="0">
                <a:solidFill>
                  <a:srgbClr val="FFFFFF"/>
                </a:solidFill>
                <a:effectLst/>
                <a:ea typeface="Century Gothic" charset="0"/>
                <a:cs typeface="Century Gothic" charset="0"/>
              </a:rPr>
              <a:t>Compensation on loss of Office</a:t>
            </a:r>
          </a:p>
        </p:txBody>
      </p:sp>
      <p:sp>
        <p:nvSpPr>
          <p:cNvPr id="54276" name="Rectangle 3"/>
          <p:cNvSpPr>
            <a:spLocks noGrp="1" noChangeArrowheads="1"/>
          </p:cNvSpPr>
          <p:nvPr>
            <p:ph idx="1"/>
          </p:nvPr>
        </p:nvSpPr>
        <p:spPr>
          <a:xfrm>
            <a:off x="609600" y="1828800"/>
            <a:ext cx="7583488" cy="4678363"/>
          </a:xfrm>
        </p:spPr>
        <p:txBody>
          <a:bodyPr>
            <a:normAutofit fontScale="92500" lnSpcReduction="10000"/>
          </a:bodyPr>
          <a:lstStyle/>
          <a:p>
            <a:pPr marL="282575" lvl="1" indent="-282575">
              <a:spcBef>
                <a:spcPts val="2000"/>
              </a:spcBef>
              <a:buClrTx/>
            </a:pPr>
            <a:r>
              <a:rPr lang="en-CA" sz="2595" dirty="0"/>
              <a:t>Note that even if director removed, still entitled to claim for damages for breach of contract (s. 168(5))</a:t>
            </a:r>
            <a:endParaRPr lang="en-GB" sz="2595" dirty="0"/>
          </a:p>
          <a:p>
            <a:r>
              <a:rPr lang="en-GB" sz="2595" dirty="0"/>
              <a:t>To prevent golden parachutes, provisions for payment for removal must be detailed in service contracts</a:t>
            </a:r>
          </a:p>
          <a:p>
            <a:r>
              <a:rPr lang="en-GB" sz="2595" dirty="0"/>
              <a:t>Pay-outs require disclosure and shareholder approval (ss. 217-219)</a:t>
            </a:r>
          </a:p>
          <a:p>
            <a:r>
              <a:rPr lang="en-GB" sz="2595" dirty="0"/>
              <a:t>Remuneration reports must also detail payments for removals </a:t>
            </a:r>
          </a:p>
          <a:p>
            <a:r>
              <a:rPr lang="en-US" sz="2595" dirty="0">
                <a:ea typeface="Century Gothic" charset="0"/>
                <a:cs typeface="Century Gothic" charset="0"/>
              </a:rPr>
              <a:t>Service contracts in excess of two years with restrictions on termination to be approved by GM-s.188 </a:t>
            </a:r>
          </a:p>
          <a:p>
            <a:pPr eaLnBrk="1" hangingPunct="1"/>
            <a:endParaRPr lang="en-US" sz="2595" dirty="0">
              <a:ea typeface="Century Gothic" charset="0"/>
              <a:cs typeface="Century Gothic" charset="0"/>
            </a:endParaRPr>
          </a:p>
          <a:p>
            <a:pPr eaLnBrk="1" hangingPunct="1">
              <a:buNone/>
            </a:pPr>
            <a:endParaRPr lang="en-US" dirty="0">
              <a:latin typeface="Century Gothic" charset="0"/>
              <a:ea typeface="Century Gothic" charset="0"/>
              <a:cs typeface="Century Gothic" charset="0"/>
            </a:endParaRP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54274" name="Slide Number Placeholder 5"/>
          <p:cNvSpPr>
            <a:spLocks noGrp="1"/>
          </p:cNvSpPr>
          <p:nvPr>
            <p:ph type="sldNum" sz="quarter" idx="12"/>
          </p:nvPr>
        </p:nvSpPr>
        <p:spPr>
          <a:noFill/>
        </p:spPr>
        <p:txBody>
          <a:bodyPr/>
          <a:lstStyle/>
          <a:p>
            <a:fld id="{FB615932-FF84-3B40-8AE1-1EC7FCD84955}" type="slidenum">
              <a:rPr lang="en-US">
                <a:latin typeface="Century Gothic" charset="0"/>
                <a:ea typeface="Century Gothic" charset="0"/>
                <a:cs typeface="Century Gothic" charset="0"/>
              </a:rPr>
              <a:pPr/>
              <a:t>23</a:t>
            </a:fld>
            <a:endParaRPr lang="en-US" dirty="0">
              <a:latin typeface="Century Gothic" charset="0"/>
              <a:ea typeface="Century Gothic" charset="0"/>
              <a:cs typeface="Century Gothic"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l"/>
            <a:r>
              <a:rPr lang="en-GB" dirty="0"/>
              <a:t>Distribution </a:t>
            </a:r>
            <a:br>
              <a:rPr lang="en-GB" dirty="0"/>
            </a:br>
            <a:r>
              <a:rPr lang="en-GB" dirty="0"/>
              <a:t>of power</a:t>
            </a:r>
          </a:p>
        </p:txBody>
      </p:sp>
      <p:sp>
        <p:nvSpPr>
          <p:cNvPr id="2" name="Content Placeholder 1"/>
          <p:cNvSpPr>
            <a:spLocks noGrp="1"/>
          </p:cNvSpPr>
          <p:nvPr>
            <p:ph idx="1"/>
          </p:nvPr>
        </p:nvSpPr>
        <p:spPr>
          <a:xfrm>
            <a:off x="457200" y="2062762"/>
            <a:ext cx="8229600" cy="4373563"/>
          </a:xfrm>
        </p:spPr>
        <p:txBody>
          <a:bodyPr>
            <a:normAutofit/>
          </a:bodyPr>
          <a:lstStyle/>
          <a:p>
            <a:pPr algn="l"/>
            <a:r>
              <a:rPr lang="en-GB" dirty="0"/>
              <a:t>The companies two important decision-making organs are:</a:t>
            </a:r>
          </a:p>
          <a:p>
            <a:pPr lvl="1"/>
            <a:r>
              <a:rPr lang="en-GB" b="1" dirty="0">
                <a:solidFill>
                  <a:srgbClr val="FF0000"/>
                </a:solidFill>
              </a:rPr>
              <a:t>board of directors</a:t>
            </a:r>
            <a:endParaRPr lang="en-GB" dirty="0"/>
          </a:p>
          <a:p>
            <a:pPr lvl="1"/>
            <a:r>
              <a:rPr lang="en-GB" dirty="0"/>
              <a:t>members/shareholders in </a:t>
            </a:r>
            <a:r>
              <a:rPr lang="en-GB" b="1" dirty="0">
                <a:solidFill>
                  <a:srgbClr val="FF0000"/>
                </a:solidFill>
              </a:rPr>
              <a:t>general meeting </a:t>
            </a:r>
            <a:r>
              <a:rPr lang="en-GB" dirty="0"/>
              <a:t>(</a:t>
            </a:r>
            <a:r>
              <a:rPr lang="en-GB" b="1" dirty="0">
                <a:solidFill>
                  <a:schemeClr val="tx1"/>
                </a:solidFill>
              </a:rPr>
              <a:t>GM</a:t>
            </a:r>
            <a:r>
              <a:rPr lang="en-GB" dirty="0"/>
              <a:t>)</a:t>
            </a:r>
          </a:p>
          <a:p>
            <a:pPr algn="l"/>
            <a:r>
              <a:rPr lang="en-GB" dirty="0"/>
              <a:t>These are the ‘organs’ of the co. When they make decisions within their respective spheres of power, they act </a:t>
            </a:r>
            <a:r>
              <a:rPr lang="en-GB" b="1" i="1" dirty="0"/>
              <a:t>as the company itself</a:t>
            </a:r>
            <a:r>
              <a:rPr lang="en-GB" dirty="0"/>
              <a:t>. </a:t>
            </a:r>
          </a:p>
          <a:p>
            <a:pPr algn="l"/>
            <a:r>
              <a:rPr lang="en-GB" dirty="0"/>
              <a:t>We need to consider these spheres of power.</a:t>
            </a:r>
          </a:p>
          <a:p>
            <a:pPr algn="l"/>
            <a:endParaRPr lang="en-GB" dirty="0"/>
          </a:p>
        </p:txBody>
      </p:sp>
      <p:sp>
        <p:nvSpPr>
          <p:cNvPr id="4" name="Slide Number Placeholder 3"/>
          <p:cNvSpPr>
            <a:spLocks noGrp="1"/>
          </p:cNvSpPr>
          <p:nvPr>
            <p:ph type="sldNum" sz="quarter" idx="12"/>
          </p:nvPr>
        </p:nvSpPr>
        <p:spPr/>
        <p:txBody>
          <a:bodyPr/>
          <a:lstStyle/>
          <a:p>
            <a:fld id="{5744759D-0EFF-4FB2-9CCE-04E00944F0FE}" type="slidenum">
              <a:rPr lang="en-US" smtClean="0"/>
              <a:pPr/>
              <a:t>24</a:t>
            </a:fld>
            <a:endParaRPr lang="en-US" dirty="0"/>
          </a:p>
        </p:txBody>
      </p:sp>
      <p:pic>
        <p:nvPicPr>
          <p:cNvPr id="9218" name="Picture 2" descr="https://static1.squarespace.com/static/53e056bee4b08df850262a73/53e2a192e4b0e62a98a39a88/548d996ae4b06f8a5b7feb35/1418566738832/?format=1000w"/>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950223" y="427966"/>
            <a:ext cx="1567758" cy="1452789"/>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pic>
      <p:sp>
        <p:nvSpPr>
          <p:cNvPr id="5" name="Date Placeholder 4">
            <a:extLst>
              <a:ext uri="{FF2B5EF4-FFF2-40B4-BE49-F238E27FC236}">
                <a16:creationId xmlns:a16="http://schemas.microsoft.com/office/drawing/2014/main" id="{AC8EC005-59AE-75F4-0C7E-58A33A789D34}"/>
              </a:ext>
            </a:extLst>
          </p:cNvPr>
          <p:cNvSpPr>
            <a:spLocks noGrp="1"/>
          </p:cNvSpPr>
          <p:nvPr>
            <p:ph type="dt" sz="half" idx="10"/>
          </p:nvPr>
        </p:nvSpPr>
        <p:spPr/>
        <p:txBody>
          <a:bodyPr/>
          <a:lstStyle/>
          <a:p>
            <a:pPr>
              <a:defRPr/>
            </a:pPr>
            <a:r>
              <a:rPr lang="en-US"/>
              <a:t>11/29/2023</a:t>
            </a:r>
            <a:endParaRPr lang="en-US" dirty="0"/>
          </a:p>
        </p:txBody>
      </p:sp>
      <p:sp>
        <p:nvSpPr>
          <p:cNvPr id="6" name="Footer Placeholder 5">
            <a:extLst>
              <a:ext uri="{FF2B5EF4-FFF2-40B4-BE49-F238E27FC236}">
                <a16:creationId xmlns:a16="http://schemas.microsoft.com/office/drawing/2014/main" id="{56D860CC-FC19-2856-38CB-889360125541}"/>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2491013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l"/>
            <a:r>
              <a:rPr lang="en-GB" dirty="0"/>
              <a:t>Distribution </a:t>
            </a:r>
            <a:br>
              <a:rPr lang="en-GB" dirty="0"/>
            </a:br>
            <a:r>
              <a:rPr lang="en-GB" dirty="0"/>
              <a:t>of power</a:t>
            </a:r>
          </a:p>
        </p:txBody>
      </p:sp>
      <p:sp>
        <p:nvSpPr>
          <p:cNvPr id="2" name="Content Placeholder 1"/>
          <p:cNvSpPr>
            <a:spLocks noGrp="1"/>
          </p:cNvSpPr>
          <p:nvPr>
            <p:ph idx="1"/>
          </p:nvPr>
        </p:nvSpPr>
        <p:spPr>
          <a:xfrm>
            <a:off x="457200" y="1942011"/>
            <a:ext cx="8229600" cy="4184152"/>
          </a:xfrm>
        </p:spPr>
        <p:txBody>
          <a:bodyPr>
            <a:normAutofit/>
          </a:bodyPr>
          <a:lstStyle/>
          <a:p>
            <a:r>
              <a:rPr lang="en-GB" dirty="0"/>
              <a:t>CA 2006 does not allocate specific functions to co directors; nor does it lay down the structure and form of corporate management. </a:t>
            </a:r>
          </a:p>
          <a:p>
            <a:r>
              <a:rPr lang="en-GB" dirty="0"/>
              <a:t>Distribution of power is left to the articles. </a:t>
            </a:r>
          </a:p>
          <a:p>
            <a:r>
              <a:rPr lang="en-GB" b="1" dirty="0">
                <a:solidFill>
                  <a:srgbClr val="FF0000"/>
                </a:solidFill>
              </a:rPr>
              <a:t>Major responsibility for decision-making is given to the directors</a:t>
            </a:r>
            <a:r>
              <a:rPr lang="en-GB" dirty="0"/>
              <a:t>. Under Model Articles, art. 3: </a:t>
            </a:r>
          </a:p>
          <a:p>
            <a:pPr lvl="1"/>
            <a:r>
              <a:rPr lang="en-GB" dirty="0"/>
              <a:t>Subject to the articles, the directors are responsible for the management of the co’s business for which purpose they may exercise all the powers of the co.</a:t>
            </a:r>
          </a:p>
        </p:txBody>
      </p:sp>
      <p:sp>
        <p:nvSpPr>
          <p:cNvPr id="4" name="Slide Number Placeholder 3"/>
          <p:cNvSpPr>
            <a:spLocks noGrp="1"/>
          </p:cNvSpPr>
          <p:nvPr>
            <p:ph type="sldNum" sz="quarter" idx="12"/>
          </p:nvPr>
        </p:nvSpPr>
        <p:spPr/>
        <p:txBody>
          <a:bodyPr/>
          <a:lstStyle/>
          <a:p>
            <a:fld id="{5744759D-0EFF-4FB2-9CCE-04E00944F0FE}" type="slidenum">
              <a:rPr lang="en-US" smtClean="0"/>
              <a:pPr/>
              <a:t>25</a:t>
            </a:fld>
            <a:endParaRPr lang="en-US" dirty="0"/>
          </a:p>
        </p:txBody>
      </p:sp>
      <p:pic>
        <p:nvPicPr>
          <p:cNvPr id="10242" name="Picture 2" descr="http://www.spectrumgenerations.org/legacy/sites/default/files/content/images/board_of_directors.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295446" y="307715"/>
            <a:ext cx="3391354" cy="1240739"/>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pic>
      <p:sp>
        <p:nvSpPr>
          <p:cNvPr id="5" name="Date Placeholder 4">
            <a:extLst>
              <a:ext uri="{FF2B5EF4-FFF2-40B4-BE49-F238E27FC236}">
                <a16:creationId xmlns:a16="http://schemas.microsoft.com/office/drawing/2014/main" id="{809256D8-D4BF-28E5-303A-DDABF4BD556B}"/>
              </a:ext>
            </a:extLst>
          </p:cNvPr>
          <p:cNvSpPr>
            <a:spLocks noGrp="1"/>
          </p:cNvSpPr>
          <p:nvPr>
            <p:ph type="dt" sz="half" idx="10"/>
          </p:nvPr>
        </p:nvSpPr>
        <p:spPr/>
        <p:txBody>
          <a:bodyPr/>
          <a:lstStyle/>
          <a:p>
            <a:pPr>
              <a:defRPr/>
            </a:pPr>
            <a:r>
              <a:rPr lang="en-US"/>
              <a:t>11/29/2023</a:t>
            </a:r>
            <a:endParaRPr lang="en-US" dirty="0"/>
          </a:p>
        </p:txBody>
      </p:sp>
      <p:sp>
        <p:nvSpPr>
          <p:cNvPr id="6" name="Footer Placeholder 5">
            <a:extLst>
              <a:ext uri="{FF2B5EF4-FFF2-40B4-BE49-F238E27FC236}">
                <a16:creationId xmlns:a16="http://schemas.microsoft.com/office/drawing/2014/main" id="{03B5C9DF-958F-2A2E-D664-89E2C221CA09}"/>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2891559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l"/>
            <a:r>
              <a:rPr lang="en-GB" dirty="0"/>
              <a:t>Distribution </a:t>
            </a:r>
            <a:br>
              <a:rPr lang="en-GB" dirty="0"/>
            </a:br>
            <a:r>
              <a:rPr lang="en-GB" dirty="0"/>
              <a:t>of power</a:t>
            </a:r>
          </a:p>
        </p:txBody>
      </p:sp>
      <p:sp>
        <p:nvSpPr>
          <p:cNvPr id="2" name="Content Placeholder 1"/>
          <p:cNvSpPr>
            <a:spLocks noGrp="1"/>
          </p:cNvSpPr>
          <p:nvPr>
            <p:ph idx="1"/>
          </p:nvPr>
        </p:nvSpPr>
        <p:spPr>
          <a:xfrm>
            <a:off x="457200" y="1752600"/>
            <a:ext cx="8229600" cy="4794849"/>
          </a:xfrm>
        </p:spPr>
        <p:txBody>
          <a:bodyPr>
            <a:normAutofit fontScale="92500"/>
          </a:bodyPr>
          <a:lstStyle/>
          <a:p>
            <a:r>
              <a:rPr lang="en-GB" dirty="0"/>
              <a:t>Typically, directors can </a:t>
            </a:r>
            <a:r>
              <a:rPr lang="en-GB" b="1" u="sng" dirty="0">
                <a:solidFill>
                  <a:srgbClr val="FF0000"/>
                </a:solidFill>
              </a:rPr>
              <a:t>delegate</a:t>
            </a:r>
            <a:r>
              <a:rPr lang="en-GB" dirty="0">
                <a:solidFill>
                  <a:srgbClr val="FF0000"/>
                </a:solidFill>
              </a:rPr>
              <a:t> </a:t>
            </a:r>
            <a:r>
              <a:rPr lang="en-GB" dirty="0"/>
              <a:t>powers. </a:t>
            </a:r>
          </a:p>
          <a:p>
            <a:r>
              <a:rPr lang="en-GB" dirty="0"/>
              <a:t>Model Articles, art 5 provides that directors may delegate any powers conferred upon them to </a:t>
            </a:r>
          </a:p>
          <a:p>
            <a:pPr lvl="1"/>
            <a:r>
              <a:rPr lang="en-GB" dirty="0"/>
              <a:t>any person/committee </a:t>
            </a:r>
          </a:p>
          <a:p>
            <a:pPr lvl="1"/>
            <a:r>
              <a:rPr lang="en-GB" dirty="0"/>
              <a:t>to such extent as they think fit</a:t>
            </a:r>
          </a:p>
          <a:p>
            <a:r>
              <a:rPr lang="en-GB" dirty="0"/>
              <a:t>It is usual for some level powers to be delegated to some extent: </a:t>
            </a:r>
          </a:p>
          <a:p>
            <a:pPr lvl="1"/>
            <a:r>
              <a:rPr lang="en-GB" dirty="0"/>
              <a:t>(1) often there is a delegation to board </a:t>
            </a:r>
            <a:r>
              <a:rPr lang="en-GB" b="1" dirty="0">
                <a:solidFill>
                  <a:srgbClr val="00B0F0"/>
                </a:solidFill>
              </a:rPr>
              <a:t>sub-committees </a:t>
            </a:r>
            <a:r>
              <a:rPr lang="en-GB" dirty="0"/>
              <a:t>as regards:</a:t>
            </a:r>
          </a:p>
          <a:p>
            <a:pPr lvl="2"/>
            <a:r>
              <a:rPr lang="en-GB" dirty="0"/>
              <a:t>hiring and remuneration, </a:t>
            </a:r>
          </a:p>
          <a:p>
            <a:pPr lvl="2"/>
            <a:r>
              <a:rPr lang="en-GB" dirty="0"/>
              <a:t>risk assessment, </a:t>
            </a:r>
          </a:p>
          <a:p>
            <a:pPr lvl="2"/>
            <a:r>
              <a:rPr lang="en-GB" dirty="0"/>
              <a:t>auditing, etc</a:t>
            </a:r>
          </a:p>
          <a:p>
            <a:pPr lvl="1"/>
            <a:r>
              <a:rPr lang="en-GB" dirty="0"/>
              <a:t>(2) and…</a:t>
            </a:r>
          </a:p>
        </p:txBody>
      </p:sp>
      <p:sp>
        <p:nvSpPr>
          <p:cNvPr id="4" name="Slide Number Placeholder 3"/>
          <p:cNvSpPr>
            <a:spLocks noGrp="1"/>
          </p:cNvSpPr>
          <p:nvPr>
            <p:ph type="sldNum" sz="quarter" idx="12"/>
          </p:nvPr>
        </p:nvSpPr>
        <p:spPr/>
        <p:txBody>
          <a:bodyPr/>
          <a:lstStyle/>
          <a:p>
            <a:fld id="{5744759D-0EFF-4FB2-9CCE-04E00944F0FE}" type="slidenum">
              <a:rPr lang="en-US" smtClean="0"/>
              <a:pPr/>
              <a:t>26</a:t>
            </a:fld>
            <a:endParaRPr lang="en-US" dirty="0"/>
          </a:p>
        </p:txBody>
      </p:sp>
      <p:pic>
        <p:nvPicPr>
          <p:cNvPr id="11266" name="Picture 2" descr="https://pixabay.com/static/uploads/photo/2015/02/11/20/31/boy-633014_640.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681605" y="265067"/>
            <a:ext cx="2234791" cy="1487533"/>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pic>
      <p:sp>
        <p:nvSpPr>
          <p:cNvPr id="5" name="Date Placeholder 4">
            <a:extLst>
              <a:ext uri="{FF2B5EF4-FFF2-40B4-BE49-F238E27FC236}">
                <a16:creationId xmlns:a16="http://schemas.microsoft.com/office/drawing/2014/main" id="{C686A950-F9FE-D87B-8E34-10B19135BC02}"/>
              </a:ext>
            </a:extLst>
          </p:cNvPr>
          <p:cNvSpPr>
            <a:spLocks noGrp="1"/>
          </p:cNvSpPr>
          <p:nvPr>
            <p:ph type="dt" sz="half" idx="10"/>
          </p:nvPr>
        </p:nvSpPr>
        <p:spPr/>
        <p:txBody>
          <a:bodyPr/>
          <a:lstStyle/>
          <a:p>
            <a:pPr>
              <a:defRPr/>
            </a:pPr>
            <a:r>
              <a:rPr lang="en-US"/>
              <a:t>11/29/2023</a:t>
            </a:r>
            <a:endParaRPr lang="en-US" dirty="0"/>
          </a:p>
        </p:txBody>
      </p:sp>
      <p:sp>
        <p:nvSpPr>
          <p:cNvPr id="6" name="Footer Placeholder 5">
            <a:extLst>
              <a:ext uri="{FF2B5EF4-FFF2-40B4-BE49-F238E27FC236}">
                <a16:creationId xmlns:a16="http://schemas.microsoft.com/office/drawing/2014/main" id="{FAD96300-8763-B460-7329-34B39D9A9D65}"/>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2891559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8096" y="1750149"/>
            <a:ext cx="7290055" cy="4606201"/>
          </a:xfrm>
        </p:spPr>
        <p:txBody>
          <a:bodyPr>
            <a:noAutofit/>
          </a:bodyPr>
          <a:lstStyle/>
          <a:p>
            <a:pPr marL="0">
              <a:spcBef>
                <a:spcPts val="0"/>
              </a:spcBef>
            </a:pPr>
            <a:r>
              <a:rPr lang="en-GB" sz="1400" dirty="0"/>
              <a:t>Shareholders</a:t>
            </a:r>
          </a:p>
          <a:p>
            <a:pPr marL="0">
              <a:spcBef>
                <a:spcPts val="0"/>
              </a:spcBef>
            </a:pPr>
            <a:endParaRPr lang="en-GB" sz="1400" dirty="0"/>
          </a:p>
          <a:p>
            <a:pPr marL="0">
              <a:spcBef>
                <a:spcPts val="0"/>
              </a:spcBef>
            </a:pPr>
            <a:endParaRPr lang="en-GB" sz="1400" dirty="0"/>
          </a:p>
          <a:p>
            <a:pPr marL="0">
              <a:spcBef>
                <a:spcPts val="0"/>
              </a:spcBef>
            </a:pPr>
            <a:r>
              <a:rPr lang="en-GB" sz="1400" dirty="0"/>
              <a:t>Board</a:t>
            </a:r>
          </a:p>
          <a:p>
            <a:pPr marL="0">
              <a:spcBef>
                <a:spcPts val="0"/>
              </a:spcBef>
            </a:pPr>
            <a:endParaRPr lang="en-GB" sz="1400" dirty="0"/>
          </a:p>
          <a:p>
            <a:pPr marL="0">
              <a:spcBef>
                <a:spcPts val="0"/>
              </a:spcBef>
            </a:pPr>
            <a:r>
              <a:rPr lang="en-GB" sz="1400" b="1" dirty="0">
                <a:solidFill>
                  <a:srgbClr val="92D050"/>
                </a:solidFill>
              </a:rPr>
              <a:t>Delegation of power</a:t>
            </a:r>
          </a:p>
          <a:p>
            <a:pPr marL="0">
              <a:spcBef>
                <a:spcPts val="0"/>
              </a:spcBef>
            </a:pPr>
            <a:endParaRPr lang="en-GB" sz="1400" dirty="0"/>
          </a:p>
          <a:p>
            <a:pPr marL="0">
              <a:spcBef>
                <a:spcPts val="0"/>
              </a:spcBef>
            </a:pPr>
            <a:endParaRPr lang="en-GB" sz="1400" dirty="0"/>
          </a:p>
          <a:p>
            <a:pPr marL="0">
              <a:spcBef>
                <a:spcPts val="0"/>
              </a:spcBef>
            </a:pPr>
            <a:endParaRPr lang="en-GB" sz="1400" dirty="0"/>
          </a:p>
          <a:p>
            <a:pPr marL="0">
              <a:spcBef>
                <a:spcPts val="0"/>
              </a:spcBef>
            </a:pPr>
            <a:endParaRPr lang="en-GB" sz="1400" dirty="0"/>
          </a:p>
          <a:p>
            <a:pPr marL="0">
              <a:spcBef>
                <a:spcPts val="0"/>
              </a:spcBef>
            </a:pPr>
            <a:endParaRPr lang="en-GB" sz="1400" dirty="0"/>
          </a:p>
          <a:p>
            <a:pPr marL="0">
              <a:spcBef>
                <a:spcPts val="0"/>
              </a:spcBef>
            </a:pPr>
            <a:endParaRPr lang="en-GB" sz="1400" dirty="0"/>
          </a:p>
          <a:p>
            <a:pPr marL="0">
              <a:spcBef>
                <a:spcPts val="0"/>
              </a:spcBef>
            </a:pPr>
            <a:r>
              <a:rPr lang="en-GB" sz="1400" dirty="0"/>
              <a:t>Managers</a:t>
            </a:r>
          </a:p>
          <a:p>
            <a:pPr marL="0">
              <a:spcBef>
                <a:spcPts val="0"/>
              </a:spcBef>
            </a:pPr>
            <a:endParaRPr lang="en-GB" sz="1400" dirty="0"/>
          </a:p>
          <a:p>
            <a:pPr marL="0">
              <a:spcBef>
                <a:spcPts val="0"/>
              </a:spcBef>
            </a:pPr>
            <a:r>
              <a:rPr lang="en-GB" sz="1400" b="1" dirty="0">
                <a:solidFill>
                  <a:srgbClr val="92D050"/>
                </a:solidFill>
              </a:rPr>
              <a:t>Sub-delegation of power</a:t>
            </a:r>
          </a:p>
          <a:p>
            <a:pPr marL="0">
              <a:spcBef>
                <a:spcPts val="0"/>
              </a:spcBef>
            </a:pPr>
            <a:endParaRPr lang="en-GB" sz="1400" dirty="0"/>
          </a:p>
          <a:p>
            <a:pPr marL="0">
              <a:spcBef>
                <a:spcPts val="0"/>
              </a:spcBef>
            </a:pPr>
            <a:r>
              <a:rPr lang="en-GB" sz="1400" dirty="0"/>
              <a:t>Employees (</a:t>
            </a:r>
            <a:r>
              <a:rPr lang="en-GB" sz="1400" b="1" dirty="0">
                <a:solidFill>
                  <a:srgbClr val="00B0F0"/>
                </a:solidFill>
              </a:rPr>
              <a:t>‘authority’</a:t>
            </a:r>
            <a:r>
              <a:rPr lang="en-GB" sz="1400" dirty="0">
                <a:solidFill>
                  <a:srgbClr val="00B0F0"/>
                </a:solidFill>
              </a:rPr>
              <a:t> </a:t>
            </a:r>
            <a:r>
              <a:rPr lang="en-GB" sz="1400" dirty="0"/>
              <a:t>to act)</a:t>
            </a:r>
          </a:p>
        </p:txBody>
      </p:sp>
      <p:sp>
        <p:nvSpPr>
          <p:cNvPr id="3" name="Slide Number Placeholder 2"/>
          <p:cNvSpPr>
            <a:spLocks noGrp="1"/>
          </p:cNvSpPr>
          <p:nvPr>
            <p:ph type="sldNum" sz="quarter" idx="12"/>
          </p:nvPr>
        </p:nvSpPr>
        <p:spPr/>
        <p:txBody>
          <a:bodyPr/>
          <a:lstStyle/>
          <a:p>
            <a:fld id="{B7566370-7DD4-417A-BAFC-34BDC0A89BC7}" type="slidenum">
              <a:rPr lang="en-GB" smtClean="0"/>
              <a:pPr/>
              <a:t>27</a:t>
            </a:fld>
            <a:endParaRPr lang="en-GB" dirty="0"/>
          </a:p>
        </p:txBody>
      </p:sp>
      <p:sp>
        <p:nvSpPr>
          <p:cNvPr id="4" name="Title 3"/>
          <p:cNvSpPr>
            <a:spLocks noGrp="1"/>
          </p:cNvSpPr>
          <p:nvPr>
            <p:ph type="title"/>
          </p:nvPr>
        </p:nvSpPr>
        <p:spPr>
          <a:xfrm>
            <a:off x="698247" y="382479"/>
            <a:ext cx="7290054" cy="1124712"/>
          </a:xfrm>
        </p:spPr>
        <p:txBody>
          <a:bodyPr/>
          <a:lstStyle/>
          <a:p>
            <a:r>
              <a:rPr lang="en-GB" dirty="0"/>
              <a:t>Distribution of power</a:t>
            </a:r>
          </a:p>
        </p:txBody>
      </p:sp>
      <p:sp>
        <p:nvSpPr>
          <p:cNvPr id="5" name="Rectangle 4"/>
          <p:cNvSpPr/>
          <p:nvPr/>
        </p:nvSpPr>
        <p:spPr>
          <a:xfrm>
            <a:off x="4869746" y="2338644"/>
            <a:ext cx="2355129" cy="2276879"/>
          </a:xfrm>
          <a:prstGeom prst="rect">
            <a:avLst/>
          </a:prstGeom>
          <a:solidFill>
            <a:srgbClr val="C0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7" name="Smiley Face 6"/>
          <p:cNvSpPr/>
          <p:nvPr/>
        </p:nvSpPr>
        <p:spPr>
          <a:xfrm>
            <a:off x="6424398" y="2618301"/>
            <a:ext cx="324036" cy="27003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8" name="Smiley Face 7"/>
          <p:cNvSpPr/>
          <p:nvPr/>
        </p:nvSpPr>
        <p:spPr>
          <a:xfrm>
            <a:off x="5704504" y="5269175"/>
            <a:ext cx="276931" cy="275038"/>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9" name="Smiley Face 8"/>
          <p:cNvSpPr/>
          <p:nvPr/>
        </p:nvSpPr>
        <p:spPr>
          <a:xfrm>
            <a:off x="5772071" y="1764079"/>
            <a:ext cx="405077" cy="400301"/>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1" name="Smiley Face 10"/>
          <p:cNvSpPr/>
          <p:nvPr/>
        </p:nvSpPr>
        <p:spPr>
          <a:xfrm>
            <a:off x="4593776" y="1761679"/>
            <a:ext cx="427643" cy="400301"/>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3" name="Smiley Face 12"/>
          <p:cNvSpPr/>
          <p:nvPr/>
        </p:nvSpPr>
        <p:spPr>
          <a:xfrm>
            <a:off x="5877766" y="2632712"/>
            <a:ext cx="324036" cy="27003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4" name="Smiley Face 13"/>
          <p:cNvSpPr/>
          <p:nvPr/>
        </p:nvSpPr>
        <p:spPr>
          <a:xfrm>
            <a:off x="5247522" y="2632712"/>
            <a:ext cx="324036" cy="27003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5" name="Smiley Face 14"/>
          <p:cNvSpPr/>
          <p:nvPr/>
        </p:nvSpPr>
        <p:spPr>
          <a:xfrm>
            <a:off x="6350661" y="1761679"/>
            <a:ext cx="405077" cy="400301"/>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6" name="Smiley Face 15"/>
          <p:cNvSpPr/>
          <p:nvPr/>
        </p:nvSpPr>
        <p:spPr>
          <a:xfrm>
            <a:off x="6927800" y="1761679"/>
            <a:ext cx="405077" cy="400301"/>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7" name="Smiley Face 16"/>
          <p:cNvSpPr/>
          <p:nvPr/>
        </p:nvSpPr>
        <p:spPr>
          <a:xfrm>
            <a:off x="5194932" y="1764079"/>
            <a:ext cx="405077" cy="400301"/>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8" name="Smiley Face 17"/>
          <p:cNvSpPr/>
          <p:nvPr/>
        </p:nvSpPr>
        <p:spPr>
          <a:xfrm>
            <a:off x="5938139" y="4790653"/>
            <a:ext cx="276931" cy="275038"/>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0" name="Smiley Face 19"/>
          <p:cNvSpPr/>
          <p:nvPr/>
        </p:nvSpPr>
        <p:spPr>
          <a:xfrm>
            <a:off x="7022625" y="5744003"/>
            <a:ext cx="276931" cy="275038"/>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1" name="Smiley Face 20"/>
          <p:cNvSpPr/>
          <p:nvPr/>
        </p:nvSpPr>
        <p:spPr>
          <a:xfrm>
            <a:off x="6582730" y="5744003"/>
            <a:ext cx="276931" cy="275038"/>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2" name="Smiley Face 21"/>
          <p:cNvSpPr/>
          <p:nvPr/>
        </p:nvSpPr>
        <p:spPr>
          <a:xfrm>
            <a:off x="6168840" y="5759139"/>
            <a:ext cx="276931" cy="275038"/>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3" name="Smiley Face 22"/>
          <p:cNvSpPr/>
          <p:nvPr/>
        </p:nvSpPr>
        <p:spPr>
          <a:xfrm>
            <a:off x="5704504" y="5759139"/>
            <a:ext cx="276931" cy="275038"/>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4" name="Smiley Face 23"/>
          <p:cNvSpPr/>
          <p:nvPr/>
        </p:nvSpPr>
        <p:spPr>
          <a:xfrm>
            <a:off x="4813298" y="5744003"/>
            <a:ext cx="276931" cy="275038"/>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5" name="Smiley Face 24"/>
          <p:cNvSpPr/>
          <p:nvPr/>
        </p:nvSpPr>
        <p:spPr>
          <a:xfrm>
            <a:off x="6131211" y="5271378"/>
            <a:ext cx="276931" cy="275038"/>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6" name="Smiley Face 25"/>
          <p:cNvSpPr/>
          <p:nvPr/>
        </p:nvSpPr>
        <p:spPr>
          <a:xfrm>
            <a:off x="5271075" y="5744003"/>
            <a:ext cx="276931" cy="275038"/>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6" name="Down Arrow 5"/>
          <p:cNvSpPr/>
          <p:nvPr/>
        </p:nvSpPr>
        <p:spPr>
          <a:xfrm>
            <a:off x="5600010" y="3095101"/>
            <a:ext cx="953190" cy="1633653"/>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urved Right Arrow 9"/>
          <p:cNvSpPr/>
          <p:nvPr/>
        </p:nvSpPr>
        <p:spPr>
          <a:xfrm>
            <a:off x="4918481" y="4850285"/>
            <a:ext cx="705187" cy="572909"/>
          </a:xfrm>
          <a:prstGeom prst="curved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Curved Left Arrow 11"/>
          <p:cNvSpPr/>
          <p:nvPr/>
        </p:nvSpPr>
        <p:spPr>
          <a:xfrm>
            <a:off x="6496083" y="4846065"/>
            <a:ext cx="731520" cy="599223"/>
          </a:xfrm>
          <a:prstGeom prst="curved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9" name="Date Placeholder 18">
            <a:extLst>
              <a:ext uri="{FF2B5EF4-FFF2-40B4-BE49-F238E27FC236}">
                <a16:creationId xmlns:a16="http://schemas.microsoft.com/office/drawing/2014/main" id="{1F125F39-9904-5CC5-0488-1678D5865673}"/>
              </a:ext>
            </a:extLst>
          </p:cNvPr>
          <p:cNvSpPr>
            <a:spLocks noGrp="1"/>
          </p:cNvSpPr>
          <p:nvPr>
            <p:ph type="dt" sz="half" idx="10"/>
          </p:nvPr>
        </p:nvSpPr>
        <p:spPr/>
        <p:txBody>
          <a:bodyPr/>
          <a:lstStyle/>
          <a:p>
            <a:pPr>
              <a:defRPr/>
            </a:pPr>
            <a:r>
              <a:rPr lang="en-US"/>
              <a:t>11/29/2023</a:t>
            </a:r>
            <a:endParaRPr lang="en-US" dirty="0"/>
          </a:p>
        </p:txBody>
      </p:sp>
      <p:sp>
        <p:nvSpPr>
          <p:cNvPr id="27" name="Footer Placeholder 26">
            <a:extLst>
              <a:ext uri="{FF2B5EF4-FFF2-40B4-BE49-F238E27FC236}">
                <a16:creationId xmlns:a16="http://schemas.microsoft.com/office/drawing/2014/main" id="{AFC72FF5-2F12-7093-AEEF-CB69C566A854}"/>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42294183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t>Directors’ Decision-</a:t>
            </a:r>
            <a:br>
              <a:rPr lang="en-GB" dirty="0"/>
            </a:br>
            <a:r>
              <a:rPr lang="en-GB" dirty="0"/>
              <a:t>Making</a:t>
            </a:r>
          </a:p>
        </p:txBody>
      </p:sp>
      <p:sp>
        <p:nvSpPr>
          <p:cNvPr id="3" name="Content Placeholder 2"/>
          <p:cNvSpPr>
            <a:spLocks noGrp="1"/>
          </p:cNvSpPr>
          <p:nvPr>
            <p:ph idx="1"/>
          </p:nvPr>
        </p:nvSpPr>
        <p:spPr>
          <a:xfrm>
            <a:off x="526868" y="3015343"/>
            <a:ext cx="8229600" cy="4373563"/>
          </a:xfrm>
        </p:spPr>
        <p:txBody>
          <a:bodyPr>
            <a:normAutofit/>
          </a:bodyPr>
          <a:lstStyle/>
          <a:p>
            <a:r>
              <a:rPr lang="en-GB" dirty="0"/>
              <a:t>Most companies have articles which specifically deal with decision-making by directors. Note that:</a:t>
            </a:r>
          </a:p>
          <a:p>
            <a:pPr lvl="1"/>
            <a:r>
              <a:rPr lang="en-GB" dirty="0"/>
              <a:t>Decision-making usually by majority.</a:t>
            </a:r>
          </a:p>
          <a:p>
            <a:pPr lvl="1"/>
            <a:r>
              <a:rPr lang="en-GB" dirty="0"/>
              <a:t>Where the item before the board is one in which one or more directors has a personal interest, their votes will not count: Model Articles art 14 (private) and 16 (public).  </a:t>
            </a:r>
          </a:p>
        </p:txBody>
      </p:sp>
      <p:sp>
        <p:nvSpPr>
          <p:cNvPr id="4" name="Slide Number Placeholder 3"/>
          <p:cNvSpPr>
            <a:spLocks noGrp="1"/>
          </p:cNvSpPr>
          <p:nvPr>
            <p:ph type="sldNum" sz="quarter" idx="12"/>
          </p:nvPr>
        </p:nvSpPr>
        <p:spPr/>
        <p:txBody>
          <a:bodyPr/>
          <a:lstStyle/>
          <a:p>
            <a:fld id="{5744759D-0EFF-4FB2-9CCE-04E00944F0FE}" type="slidenum">
              <a:rPr lang="en-US" smtClean="0"/>
              <a:pPr/>
              <a:t>28</a:t>
            </a:fld>
            <a:endParaRPr lang="en-US" dirty="0"/>
          </a:p>
        </p:txBody>
      </p:sp>
      <p:pic>
        <p:nvPicPr>
          <p:cNvPr id="1026" name="Picture 2" descr="Image result for majority vo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6153" y="649604"/>
            <a:ext cx="2857500" cy="1895476"/>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a:extLst>
              <a:ext uri="{FF2B5EF4-FFF2-40B4-BE49-F238E27FC236}">
                <a16:creationId xmlns:a16="http://schemas.microsoft.com/office/drawing/2014/main" id="{C42F9845-BF96-43DE-E230-EED9AB59CDFA}"/>
              </a:ext>
            </a:extLst>
          </p:cNvPr>
          <p:cNvSpPr>
            <a:spLocks noGrp="1"/>
          </p:cNvSpPr>
          <p:nvPr>
            <p:ph type="dt" sz="half" idx="10"/>
          </p:nvPr>
        </p:nvSpPr>
        <p:spPr/>
        <p:txBody>
          <a:bodyPr/>
          <a:lstStyle/>
          <a:p>
            <a:pPr>
              <a:defRPr/>
            </a:pPr>
            <a:r>
              <a:rPr lang="en-US"/>
              <a:t>11/29/2023</a:t>
            </a:r>
            <a:endParaRPr lang="en-US" dirty="0"/>
          </a:p>
        </p:txBody>
      </p:sp>
      <p:sp>
        <p:nvSpPr>
          <p:cNvPr id="6" name="Footer Placeholder 5">
            <a:extLst>
              <a:ext uri="{FF2B5EF4-FFF2-40B4-BE49-F238E27FC236}">
                <a16:creationId xmlns:a16="http://schemas.microsoft.com/office/drawing/2014/main" id="{ED09DB08-F81D-7C64-C552-0B6D2AAE235B}"/>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1801811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Directorial autonomy</a:t>
            </a:r>
          </a:p>
        </p:txBody>
      </p:sp>
      <p:sp>
        <p:nvSpPr>
          <p:cNvPr id="3" name="Content Placeholder 2"/>
          <p:cNvSpPr>
            <a:spLocks noGrp="1"/>
          </p:cNvSpPr>
          <p:nvPr>
            <p:ph idx="1"/>
          </p:nvPr>
        </p:nvSpPr>
        <p:spPr>
          <a:xfrm>
            <a:off x="457201" y="2133600"/>
            <a:ext cx="8401050" cy="3992563"/>
          </a:xfrm>
        </p:spPr>
        <p:txBody>
          <a:bodyPr>
            <a:normAutofit fontScale="92500"/>
          </a:bodyPr>
          <a:lstStyle/>
          <a:p>
            <a:r>
              <a:rPr lang="en-GB" dirty="0"/>
              <a:t>Directors have </a:t>
            </a:r>
            <a:r>
              <a:rPr lang="en-GB" b="1" dirty="0">
                <a:solidFill>
                  <a:srgbClr val="FF0000"/>
                </a:solidFill>
              </a:rPr>
              <a:t>full autonomy </a:t>
            </a:r>
            <a:r>
              <a:rPr lang="en-GB" dirty="0"/>
              <a:t>within their decision-making powers: </a:t>
            </a:r>
            <a:r>
              <a:rPr lang="en-GB" b="1" i="1" dirty="0"/>
              <a:t>Gramophone &amp; Typewriter Co Ltd v Stanley</a:t>
            </a:r>
            <a:r>
              <a:rPr lang="en-GB" dirty="0"/>
              <a:t> (1908). Buckley LJ stated:</a:t>
            </a:r>
          </a:p>
          <a:p>
            <a:pPr lvl="1"/>
            <a:r>
              <a:rPr lang="en-GB" dirty="0"/>
              <a:t>… even a resolution of a numerical majority at a GM …  cannot impose its will upon the directors when the articles have confided to them the control of the co’s affairs. The directors are not servants to obey directions given by the s/holders as individuals; they are not agents appointed by and bound to serve the s/holders as their principals. They are persons who may by the [articles] be entrusted with the control of the business, and if so entrusted they can be dispossessed from that control only by the statutory majority which can alter the articles.</a:t>
            </a:r>
          </a:p>
        </p:txBody>
      </p:sp>
      <p:sp>
        <p:nvSpPr>
          <p:cNvPr id="4" name="Slide Number Placeholder 3"/>
          <p:cNvSpPr>
            <a:spLocks noGrp="1"/>
          </p:cNvSpPr>
          <p:nvPr>
            <p:ph type="sldNum" sz="quarter" idx="12"/>
          </p:nvPr>
        </p:nvSpPr>
        <p:spPr/>
        <p:txBody>
          <a:bodyPr/>
          <a:lstStyle/>
          <a:p>
            <a:fld id="{5744759D-0EFF-4FB2-9CCE-04E00944F0FE}" type="slidenum">
              <a:rPr lang="en-US" smtClean="0"/>
              <a:pPr/>
              <a:t>29</a:t>
            </a:fld>
            <a:endParaRPr lang="en-US" dirty="0"/>
          </a:p>
        </p:txBody>
      </p:sp>
      <p:sp>
        <p:nvSpPr>
          <p:cNvPr id="5" name="Date Placeholder 4">
            <a:extLst>
              <a:ext uri="{FF2B5EF4-FFF2-40B4-BE49-F238E27FC236}">
                <a16:creationId xmlns:a16="http://schemas.microsoft.com/office/drawing/2014/main" id="{D2C771C1-979D-A01E-5875-EC605A6DA0A7}"/>
              </a:ext>
            </a:extLst>
          </p:cNvPr>
          <p:cNvSpPr>
            <a:spLocks noGrp="1"/>
          </p:cNvSpPr>
          <p:nvPr>
            <p:ph type="dt" sz="half" idx="10"/>
          </p:nvPr>
        </p:nvSpPr>
        <p:spPr/>
        <p:txBody>
          <a:bodyPr/>
          <a:lstStyle/>
          <a:p>
            <a:pPr>
              <a:defRPr/>
            </a:pPr>
            <a:r>
              <a:rPr lang="en-US"/>
              <a:t>11/29/2023</a:t>
            </a:r>
            <a:endParaRPr lang="en-US" dirty="0"/>
          </a:p>
        </p:txBody>
      </p:sp>
      <p:sp>
        <p:nvSpPr>
          <p:cNvPr id="6" name="Footer Placeholder 5">
            <a:extLst>
              <a:ext uri="{FF2B5EF4-FFF2-40B4-BE49-F238E27FC236}">
                <a16:creationId xmlns:a16="http://schemas.microsoft.com/office/drawing/2014/main" id="{815494B1-8363-B86B-423D-9E2ACB195A74}"/>
              </a:ext>
            </a:extLst>
          </p:cNvPr>
          <p:cNvSpPr>
            <a:spLocks noGrp="1"/>
          </p:cNvSpPr>
          <p:nvPr>
            <p:ph type="ftr" sz="quarter" idx="11"/>
          </p:nvPr>
        </p:nvSpPr>
        <p:spPr/>
        <p:txBody>
          <a:bodyPr/>
          <a:lstStyle/>
          <a:p>
            <a:pPr>
              <a:defRPr/>
            </a:pPr>
            <a:r>
              <a:rPr lang="en-US"/>
              <a:t>Shalini Perera</a:t>
            </a:r>
            <a:endParaRPr lang="en-US" dirty="0"/>
          </a:p>
        </p:txBody>
      </p:sp>
    </p:spTree>
    <p:extLst>
      <p:ext uri="{BB962C8B-B14F-4D97-AF65-F5344CB8AC3E}">
        <p14:creationId xmlns:p14="http://schemas.microsoft.com/office/powerpoint/2010/main" val="353768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Appointment of directors</a:t>
            </a:r>
          </a:p>
        </p:txBody>
      </p:sp>
      <p:sp>
        <p:nvSpPr>
          <p:cNvPr id="3" name="Content Placeholder 2"/>
          <p:cNvSpPr>
            <a:spLocks noGrp="1"/>
          </p:cNvSpPr>
          <p:nvPr>
            <p:ph idx="1"/>
          </p:nvPr>
        </p:nvSpPr>
        <p:spPr>
          <a:xfrm>
            <a:off x="614034" y="1878227"/>
            <a:ext cx="7915931" cy="4514335"/>
          </a:xfrm>
        </p:spPr>
        <p:txBody>
          <a:bodyPr>
            <a:normAutofit fontScale="85000" lnSpcReduction="20000"/>
          </a:bodyPr>
          <a:lstStyle/>
          <a:p>
            <a:r>
              <a:rPr lang="en-GB" dirty="0"/>
              <a:t>A ‘co </a:t>
            </a:r>
            <a:r>
              <a:rPr lang="en-GB" b="1" dirty="0">
                <a:solidFill>
                  <a:srgbClr val="00B0F0"/>
                </a:solidFill>
              </a:rPr>
              <a:t>cannot act in its own person </a:t>
            </a:r>
            <a:r>
              <a:rPr lang="en-GB" dirty="0"/>
              <a:t>… it can act only through directors’: </a:t>
            </a:r>
            <a:r>
              <a:rPr lang="en-GB" i="1" dirty="0"/>
              <a:t>Ferguson v Wilson </a:t>
            </a:r>
            <a:r>
              <a:rPr lang="en-GB" dirty="0"/>
              <a:t>(1866).</a:t>
            </a:r>
          </a:p>
          <a:p>
            <a:r>
              <a:rPr lang="en-GB" dirty="0"/>
              <a:t>Under CA 2006, s 154, private companies must have min. one director and public companies two.  </a:t>
            </a:r>
          </a:p>
          <a:p>
            <a:r>
              <a:rPr lang="en-GB" dirty="0"/>
              <a:t>While </a:t>
            </a:r>
            <a:r>
              <a:rPr lang="en-GB" b="1" dirty="0">
                <a:solidFill>
                  <a:srgbClr val="00B0F0"/>
                </a:solidFill>
              </a:rPr>
              <a:t>first directors </a:t>
            </a:r>
            <a:r>
              <a:rPr lang="en-GB" dirty="0"/>
              <a:t>are appointed under CA 2006, s 9, successors are elected by s/holders at general meeting (GM). </a:t>
            </a:r>
          </a:p>
          <a:p>
            <a:pPr lvl="1"/>
            <a:r>
              <a:rPr lang="en-GB" dirty="0"/>
              <a:t>Under Model Articles 17 (private co’s) and Art.20 (public co’s), </a:t>
            </a:r>
            <a:r>
              <a:rPr lang="en-GB" b="1" dirty="0">
                <a:solidFill>
                  <a:srgbClr val="00B0F0"/>
                </a:solidFill>
              </a:rPr>
              <a:t>s/holders</a:t>
            </a:r>
            <a:r>
              <a:rPr lang="en-GB" dirty="0"/>
              <a:t> in GM </a:t>
            </a:r>
            <a:r>
              <a:rPr lang="en-GB" b="1" dirty="0">
                <a:solidFill>
                  <a:srgbClr val="00B0F0"/>
                </a:solidFill>
              </a:rPr>
              <a:t>have power </a:t>
            </a:r>
            <a:r>
              <a:rPr lang="en-GB" dirty="0"/>
              <a:t>to appoint directors by ordinary resolution – simple majority in favour by those entitled &amp; actually voting.</a:t>
            </a:r>
          </a:p>
          <a:p>
            <a:r>
              <a:rPr lang="en-GB" dirty="0"/>
              <a:t>There is no provision in Model Articles (private cos) for </a:t>
            </a:r>
            <a:r>
              <a:rPr lang="en-GB" b="1" dirty="0">
                <a:solidFill>
                  <a:srgbClr val="00B0F0"/>
                </a:solidFill>
              </a:rPr>
              <a:t>rotation</a:t>
            </a:r>
            <a:r>
              <a:rPr lang="en-GB" dirty="0">
                <a:solidFill>
                  <a:srgbClr val="00B0F0"/>
                </a:solidFill>
              </a:rPr>
              <a:t> </a:t>
            </a:r>
            <a:r>
              <a:rPr lang="en-GB" dirty="0"/>
              <a:t>of directors. Indeed, named directors might be appointed on a permanent basis: eg </a:t>
            </a:r>
            <a:r>
              <a:rPr lang="en-GB" b="1" i="1" dirty="0"/>
              <a:t>Lee v Lee’s Air Farming Ltd</a:t>
            </a:r>
            <a:r>
              <a:rPr lang="en-GB" dirty="0"/>
              <a:t> (1961). </a:t>
            </a:r>
          </a:p>
          <a:p>
            <a:pPr lvl="1"/>
            <a:r>
              <a:rPr lang="en-GB" dirty="0"/>
              <a:t>By contrast, Model Articles 21 (public co’s) provides for rotation.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1968507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marL="838200" indent="-838200" eaLnBrk="1" hangingPunct="1"/>
            <a:r>
              <a:rPr lang="en-US" sz="4000" dirty="0">
                <a:solidFill>
                  <a:srgbClr val="FFFFFF"/>
                </a:solidFill>
                <a:effectLst/>
                <a:ea typeface="Century Gothic" charset="0"/>
                <a:cs typeface="Century Gothic" charset="0"/>
              </a:rPr>
              <a:t>Directorial Autonomy</a:t>
            </a:r>
          </a:p>
        </p:txBody>
      </p:sp>
      <p:sp>
        <p:nvSpPr>
          <p:cNvPr id="41987" name="Rectangle 3"/>
          <p:cNvSpPr>
            <a:spLocks noGrp="1" noChangeArrowheads="1"/>
          </p:cNvSpPr>
          <p:nvPr>
            <p:ph idx="1"/>
          </p:nvPr>
        </p:nvSpPr>
        <p:spPr>
          <a:xfrm>
            <a:off x="457200" y="1752600"/>
            <a:ext cx="8229600" cy="4373562"/>
          </a:xfrm>
        </p:spPr>
        <p:txBody>
          <a:bodyPr>
            <a:normAutofit fontScale="92500" lnSpcReduction="20000"/>
          </a:bodyPr>
          <a:lstStyle/>
          <a:p>
            <a:pPr algn="just">
              <a:lnSpc>
                <a:spcPct val="90000"/>
              </a:lnSpc>
            </a:pPr>
            <a:r>
              <a:rPr lang="en-US" b="1" dirty="0">
                <a:effectLst/>
                <a:ea typeface="Century Gothic" charset="0"/>
                <a:cs typeface="Century Gothic" charset="0"/>
              </a:rPr>
              <a:t>Who can make corporate decisions?</a:t>
            </a:r>
          </a:p>
          <a:p>
            <a:pPr algn="just">
              <a:lnSpc>
                <a:spcPct val="90000"/>
              </a:lnSpc>
            </a:pPr>
            <a:r>
              <a:rPr lang="en-US" b="1" dirty="0">
                <a:effectLst/>
                <a:ea typeface="Century Gothic" charset="0"/>
                <a:cs typeface="Century Gothic" charset="0"/>
              </a:rPr>
              <a:t>Can Directors be controlled by the shareholders in GM as if they were delegates or agents?</a:t>
            </a:r>
            <a:endParaRPr lang="en-US" b="1" i="1" dirty="0">
              <a:effectLst/>
              <a:ea typeface="Century Gothic" charset="0"/>
              <a:cs typeface="Century Gothic" charset="0"/>
            </a:endParaRPr>
          </a:p>
          <a:p>
            <a:pPr lvl="1" algn="just">
              <a:lnSpc>
                <a:spcPct val="90000"/>
              </a:lnSpc>
            </a:pPr>
            <a:r>
              <a:rPr lang="en-US" i="1" dirty="0">
                <a:effectLst/>
                <a:ea typeface="Century Gothic" charset="0"/>
                <a:cs typeface="Century Gothic" charset="0"/>
              </a:rPr>
              <a:t>Automatic Self-Cleaning Filter Syndicate Co v Cunninghame</a:t>
            </a:r>
            <a:r>
              <a:rPr lang="en-US" dirty="0">
                <a:effectLst/>
                <a:ea typeface="Century Gothic" charset="0"/>
                <a:cs typeface="Century Gothic" charset="0"/>
              </a:rPr>
              <a:t> [1906] 2 Ch 34</a:t>
            </a:r>
          </a:p>
          <a:p>
            <a:pPr lvl="2" algn="just">
              <a:lnSpc>
                <a:spcPct val="90000"/>
              </a:lnSpc>
            </a:pPr>
            <a:r>
              <a:rPr lang="en-US" dirty="0">
                <a:effectLst/>
                <a:ea typeface="Century Gothic" charset="0"/>
                <a:cs typeface="Century Gothic" charset="0"/>
              </a:rPr>
              <a:t>Issue: whether the directors were bound to give effect to a resolution of the company in GM?</a:t>
            </a:r>
          </a:p>
          <a:p>
            <a:pPr lvl="2" algn="just">
              <a:lnSpc>
                <a:spcPct val="90000"/>
              </a:lnSpc>
            </a:pPr>
            <a:r>
              <a:rPr lang="en-GB" dirty="0">
                <a:effectLst/>
                <a:ea typeface="Century Gothic" charset="0"/>
                <a:cs typeface="Century Gothic" charset="0"/>
              </a:rPr>
              <a:t>Where general management of the company is vested in the directors, </a:t>
            </a:r>
            <a:r>
              <a:rPr lang="en-GB" u="sng" dirty="0">
                <a:effectLst/>
                <a:ea typeface="Century Gothic" charset="0"/>
                <a:cs typeface="Century Gothic" charset="0"/>
              </a:rPr>
              <a:t>the shareholders have no power by ordinary resolution</a:t>
            </a:r>
            <a:r>
              <a:rPr lang="en-GB" dirty="0">
                <a:effectLst/>
                <a:ea typeface="Century Gothic" charset="0"/>
                <a:cs typeface="Century Gothic" charset="0"/>
              </a:rPr>
              <a:t> to give directions to the board or overrule its business decisions</a:t>
            </a:r>
          </a:p>
          <a:p>
            <a:pPr lvl="2" algn="just">
              <a:lnSpc>
                <a:spcPct val="90000"/>
              </a:lnSpc>
              <a:buNone/>
            </a:pPr>
            <a:endParaRPr lang="en-GB" dirty="0">
              <a:effectLst/>
              <a:ea typeface="Century Gothic" charset="0"/>
              <a:cs typeface="Century Gothic" charset="0"/>
            </a:endParaRPr>
          </a:p>
          <a:p>
            <a:pPr lvl="1" algn="just">
              <a:lnSpc>
                <a:spcPct val="90000"/>
              </a:lnSpc>
            </a:pPr>
            <a:r>
              <a:rPr lang="en-US" sz="2400" i="1" dirty="0">
                <a:effectLst/>
                <a:ea typeface="Century Gothic" charset="0"/>
                <a:cs typeface="Century Gothic" charset="0"/>
              </a:rPr>
              <a:t>Breckland Group Holdings Ltd v London &amp; Suffolk Properties Ltd</a:t>
            </a:r>
            <a:r>
              <a:rPr lang="en-US" sz="2400" dirty="0">
                <a:effectLst/>
                <a:ea typeface="Century Gothic" charset="0"/>
                <a:cs typeface="Century Gothic" charset="0"/>
              </a:rPr>
              <a:t> [1989] BCLC 100 Ch.D</a:t>
            </a:r>
          </a:p>
          <a:p>
            <a:pPr lvl="2" algn="just">
              <a:lnSpc>
                <a:spcPct val="90000"/>
              </a:lnSpc>
            </a:pPr>
            <a:r>
              <a:rPr lang="en-GB" dirty="0">
                <a:effectLst/>
                <a:ea typeface="Century Gothic" charset="0"/>
                <a:cs typeface="Century Gothic" charset="0"/>
              </a:rPr>
              <a:t>GM by ordinary resolution had no competence to interfere with decisions left to the board of directors</a:t>
            </a:r>
          </a:p>
          <a:p>
            <a:pPr lvl="1" algn="just">
              <a:lnSpc>
                <a:spcPct val="90000"/>
              </a:lnSpc>
            </a:pPr>
            <a:endParaRPr lang="en-GB" dirty="0">
              <a:effectLst/>
              <a:ea typeface="Century Gothic" charset="0"/>
              <a:cs typeface="Century Gothic" charset="0"/>
            </a:endParaRP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25602" name="Slide Number Placeholder 5"/>
          <p:cNvSpPr>
            <a:spLocks noGrp="1"/>
          </p:cNvSpPr>
          <p:nvPr>
            <p:ph type="sldNum" sz="quarter" idx="12"/>
          </p:nvPr>
        </p:nvSpPr>
        <p:spPr>
          <a:noFill/>
        </p:spPr>
        <p:txBody>
          <a:bodyPr/>
          <a:lstStyle/>
          <a:p>
            <a:fld id="{0B987640-0060-5446-ABB1-4684501A3BC4}" type="slidenum">
              <a:rPr lang="en-US">
                <a:latin typeface="Century Gothic" charset="0"/>
                <a:ea typeface="Century Gothic" charset="0"/>
                <a:cs typeface="Century Gothic" charset="0"/>
              </a:rPr>
              <a:pPr/>
              <a:t>30</a:t>
            </a:fld>
            <a:endParaRPr lang="en-US" dirty="0">
              <a:latin typeface="Century Gothic" charset="0"/>
              <a:ea typeface="Century Gothic" charset="0"/>
              <a:cs typeface="Century Gothic"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9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9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98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98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19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GB" dirty="0">
                <a:ea typeface="Century Gothic" charset="0"/>
                <a:cs typeface="Century Gothic" charset="0"/>
              </a:rPr>
              <a:t>In effect …</a:t>
            </a:r>
          </a:p>
        </p:txBody>
      </p:sp>
      <p:sp>
        <p:nvSpPr>
          <p:cNvPr id="29700" name="Rectangle 3"/>
          <p:cNvSpPr>
            <a:spLocks noGrp="1" noChangeArrowheads="1"/>
          </p:cNvSpPr>
          <p:nvPr>
            <p:ph idx="1"/>
          </p:nvPr>
        </p:nvSpPr>
        <p:spPr>
          <a:xfrm>
            <a:off x="457200" y="1752600"/>
            <a:ext cx="7905751" cy="4648200"/>
          </a:xfrm>
        </p:spPr>
        <p:txBody>
          <a:bodyPr>
            <a:normAutofit fontScale="55000" lnSpcReduction="20000"/>
          </a:bodyPr>
          <a:lstStyle/>
          <a:p>
            <a:pPr marL="609600" indent="-609600" algn="just"/>
            <a:r>
              <a:rPr lang="en-GB" sz="3273" dirty="0">
                <a:effectLst/>
              </a:rPr>
              <a:t>Directors are not servants to obey directions  given by shareholders; they are not agents appointed by shareholders as their principals; they are persons who may by the regulations be entrusted with the control of the business (</a:t>
            </a:r>
            <a:r>
              <a:rPr lang="en-GB" sz="3273" i="1" dirty="0">
                <a:effectLst/>
              </a:rPr>
              <a:t>Gramophone and Typewriter Ltd v. Stanley [1908] 2KB 89)</a:t>
            </a:r>
            <a:endParaRPr lang="en-GB" sz="3273" dirty="0">
              <a:effectLst/>
            </a:endParaRPr>
          </a:p>
          <a:p>
            <a:pPr marL="609600" indent="-609600" algn="just"/>
            <a:r>
              <a:rPr lang="en-CA" sz="3273" dirty="0">
                <a:effectLst/>
              </a:rPr>
              <a:t>If powers of management are vested in the directors they and they alone shareholders can control the exercise of the powers vested by the articles in the directors is by altering their articles  </a:t>
            </a:r>
            <a:r>
              <a:rPr lang="en-US" sz="3273" dirty="0">
                <a:effectLst/>
              </a:rPr>
              <a:t>or, if opportunity arises under the articles, by refusing to re-elect the directors of whose actions they disapprove.</a:t>
            </a:r>
            <a:r>
              <a:rPr lang="en-CA" sz="3273" dirty="0">
                <a:effectLst/>
              </a:rPr>
              <a:t>.(</a:t>
            </a:r>
            <a:r>
              <a:rPr lang="en-CA" sz="3273" i="1" dirty="0">
                <a:effectLst/>
              </a:rPr>
              <a:t>Shaw &amp; Sons (Salford) Ltd v. Shaw1935] 2KB 113)</a:t>
            </a:r>
            <a:endParaRPr lang="en-US" dirty="0">
              <a:effectLst/>
              <a:latin typeface="Century Gothic" charset="0"/>
              <a:ea typeface="Century Gothic" charset="0"/>
              <a:cs typeface="Century Gothic" charset="0"/>
            </a:endParaRPr>
          </a:p>
          <a:p>
            <a:pPr marL="609600" indent="-609600" algn="just" eaLnBrk="1" hangingPunct="1"/>
            <a:r>
              <a:rPr lang="en-US" sz="3200" b="1" dirty="0">
                <a:effectLst/>
                <a:ea typeface="Century Gothic" charset="0"/>
                <a:cs typeface="Century Gothic" charset="0"/>
              </a:rPr>
              <a:t>Can Directors be controlled by the shareholders in GM as if they were delegates or agents?</a:t>
            </a:r>
          </a:p>
          <a:p>
            <a:pPr marL="990600" lvl="1" indent="-533400" algn="just" eaLnBrk="1" hangingPunct="1">
              <a:buClr>
                <a:schemeClr val="bg2"/>
              </a:buClr>
              <a:buFont typeface="Wingdings" charset="2"/>
              <a:buChar char="ü"/>
            </a:pPr>
            <a:r>
              <a:rPr lang="en-US" sz="3200" dirty="0">
                <a:effectLst/>
                <a:ea typeface="Century Gothic" charset="0"/>
                <a:cs typeface="Century Gothic" charset="0"/>
              </a:rPr>
              <a:t>Directors free within certain boundaries to take a different course of action from that desired by the shareholders;</a:t>
            </a:r>
          </a:p>
          <a:p>
            <a:pPr marL="990600" lvl="1" indent="-533400" algn="just" eaLnBrk="1" hangingPunct="1">
              <a:buClr>
                <a:schemeClr val="bg2"/>
              </a:buClr>
              <a:buFont typeface="Wingdings" charset="2"/>
              <a:buChar char="ü"/>
            </a:pPr>
            <a:r>
              <a:rPr lang="en-US" sz="3200" u="sng" dirty="0">
                <a:effectLst/>
                <a:ea typeface="Century Gothic" charset="0"/>
                <a:cs typeface="Century Gothic" charset="0"/>
              </a:rPr>
              <a:t>Subject</a:t>
            </a:r>
            <a:r>
              <a:rPr lang="en-US" sz="3200" dirty="0">
                <a:effectLst/>
                <a:ea typeface="Century Gothic" charset="0"/>
                <a:cs typeface="Century Gothic" charset="0"/>
              </a:rPr>
              <a:t> to being removed by GM i</a:t>
            </a:r>
            <a:r>
              <a:rPr lang="en-US" sz="3200" dirty="0">
                <a:ea typeface="Century Gothic" charset="0"/>
                <a:cs typeface="Century Gothic" charset="0"/>
              </a:rPr>
              <a:t>n accordance with </a:t>
            </a:r>
            <a:r>
              <a:rPr lang="en-US" sz="3200" b="1" dirty="0">
                <a:ea typeface="Century Gothic" charset="0"/>
                <a:cs typeface="Century Gothic" charset="0"/>
              </a:rPr>
              <a:t>s.168</a:t>
            </a:r>
            <a:r>
              <a:rPr lang="en-US" sz="3200" dirty="0">
                <a:ea typeface="Century Gothic" charset="0"/>
                <a:cs typeface="Century Gothic" charset="0"/>
              </a:rPr>
              <a:t> and by any relevant regulation in the articles</a:t>
            </a:r>
          </a:p>
          <a:p>
            <a:pPr marL="990600" lvl="1" indent="-533400" algn="just">
              <a:buClr>
                <a:schemeClr val="bg2"/>
              </a:buClr>
              <a:buFont typeface="Wingdings" charset="2"/>
              <a:buChar char="ü"/>
            </a:pPr>
            <a:r>
              <a:rPr lang="en-GB" sz="3273" dirty="0"/>
              <a:t>The general meeting lacks managerial power unless there is sufficient support to secure the passage of a </a:t>
            </a:r>
            <a:r>
              <a:rPr lang="en-GB" sz="3273" u="sng" dirty="0"/>
              <a:t>special resolution</a:t>
            </a:r>
          </a:p>
          <a:p>
            <a:pPr marL="990600" lvl="1" indent="-533400" algn="just" eaLnBrk="1" hangingPunct="1"/>
            <a:endParaRPr lang="en-US" sz="3200" dirty="0">
              <a:ea typeface="Century Gothic" charset="0"/>
              <a:cs typeface="Century Gothic" charset="0"/>
            </a:endParaRPr>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
        <p:nvSpPr>
          <p:cNvPr id="29698" name="Slide Number Placeholder 5"/>
          <p:cNvSpPr>
            <a:spLocks noGrp="1"/>
          </p:cNvSpPr>
          <p:nvPr>
            <p:ph type="sldNum" sz="quarter" idx="12"/>
          </p:nvPr>
        </p:nvSpPr>
        <p:spPr>
          <a:noFill/>
        </p:spPr>
        <p:txBody>
          <a:bodyPr/>
          <a:lstStyle/>
          <a:p>
            <a:fld id="{13D63CE5-8E8D-3A41-856A-D1D50B412D33}" type="slidenum">
              <a:rPr lang="en-US">
                <a:latin typeface="Century Gothic" charset="0"/>
                <a:ea typeface="Century Gothic" charset="0"/>
                <a:cs typeface="Century Gothic" charset="0"/>
              </a:rPr>
              <a:pPr/>
              <a:t>31</a:t>
            </a:fld>
            <a:endParaRPr lang="en-US" dirty="0">
              <a:latin typeface="Century Gothic" charset="0"/>
              <a:ea typeface="Century Gothic" charset="0"/>
              <a:cs typeface="Century Gothic"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990600"/>
          </a:xfrm>
        </p:spPr>
        <p:txBody>
          <a:bodyPr>
            <a:normAutofit/>
          </a:bodyPr>
          <a:lstStyle/>
          <a:p>
            <a:r>
              <a:rPr lang="en-GB" sz="3200" dirty="0">
                <a:effectLst/>
                <a:ea typeface="Century Gothic" charset="0"/>
                <a:cs typeface="Century Gothic" charset="0"/>
              </a:rPr>
              <a:t>Shareholders do have some rights…</a:t>
            </a:r>
            <a:endParaRPr lang="en-US" sz="3200" dirty="0"/>
          </a:p>
        </p:txBody>
      </p:sp>
      <p:graphicFrame>
        <p:nvGraphicFramePr>
          <p:cNvPr id="7" name="Content Placeholder 6"/>
          <p:cNvGraphicFramePr>
            <a:graphicFrameLocks noGrp="1"/>
          </p:cNvGraphicFramePr>
          <p:nvPr>
            <p:ph idx="1"/>
          </p:nvPr>
        </p:nvGraphicFramePr>
        <p:xfrm>
          <a:off x="762000" y="1524000"/>
          <a:ext cx="7848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defRPr/>
            </a:pPr>
            <a:r>
              <a:rPr lang="en-US"/>
              <a:t>11/29/2023</a:t>
            </a:r>
            <a:endParaRPr lang="en-US" dirty="0"/>
          </a:p>
        </p:txBody>
      </p:sp>
      <p:sp>
        <p:nvSpPr>
          <p:cNvPr id="5" name="Footer Placeholder 4"/>
          <p:cNvSpPr>
            <a:spLocks noGrp="1"/>
          </p:cNvSpPr>
          <p:nvPr>
            <p:ph type="ftr" sz="quarter" idx="11"/>
          </p:nvPr>
        </p:nvSpPr>
        <p:spPr/>
        <p:txBody>
          <a:bodyPr/>
          <a:lstStyle/>
          <a:p>
            <a:pPr>
              <a:defRPr/>
            </a:pPr>
            <a:r>
              <a:rPr lang="en-US" dirty="0"/>
              <a:t>Shalini Perera</a:t>
            </a:r>
          </a:p>
        </p:txBody>
      </p:sp>
      <p:sp>
        <p:nvSpPr>
          <p:cNvPr id="6" name="Slide Number Placeholder 5"/>
          <p:cNvSpPr>
            <a:spLocks noGrp="1"/>
          </p:cNvSpPr>
          <p:nvPr>
            <p:ph type="sldNum" sz="quarter" idx="12"/>
          </p:nvPr>
        </p:nvSpPr>
        <p:spPr/>
        <p:txBody>
          <a:bodyPr/>
          <a:lstStyle/>
          <a:p>
            <a:pPr>
              <a:defRPr/>
            </a:pPr>
            <a:fld id="{4FE102CE-6FAC-544F-B125-A800EDD70E4A}"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effectLst/>
                <a:ea typeface="Century Gothic" charset="0"/>
                <a:cs typeface="Century Gothic" charset="0"/>
              </a:rPr>
              <a:t>Shareholders do have some rights…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08880621"/>
              </p:ext>
            </p:extLst>
          </p:nvPr>
        </p:nvGraphicFramePr>
        <p:xfrm>
          <a:off x="914401" y="2133600"/>
          <a:ext cx="794385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defRPr/>
            </a:pPr>
            <a:r>
              <a:rPr lang="en-US"/>
              <a:t>11/29/2023</a:t>
            </a:r>
            <a:endParaRPr lang="en-US" dirty="0"/>
          </a:p>
        </p:txBody>
      </p:sp>
      <p:sp>
        <p:nvSpPr>
          <p:cNvPr id="5" name="Footer Placeholder 4"/>
          <p:cNvSpPr>
            <a:spLocks noGrp="1"/>
          </p:cNvSpPr>
          <p:nvPr>
            <p:ph type="ftr" sz="quarter" idx="11"/>
          </p:nvPr>
        </p:nvSpPr>
        <p:spPr/>
        <p:txBody>
          <a:bodyPr/>
          <a:lstStyle/>
          <a:p>
            <a:pPr>
              <a:defRPr/>
            </a:pPr>
            <a:r>
              <a:rPr lang="en-US"/>
              <a:t>Shalini Perera</a:t>
            </a:r>
            <a:endParaRPr lang="en-US" dirty="0"/>
          </a:p>
        </p:txBody>
      </p:sp>
      <p:sp>
        <p:nvSpPr>
          <p:cNvPr id="6" name="Slide Number Placeholder 5"/>
          <p:cNvSpPr>
            <a:spLocks noGrp="1"/>
          </p:cNvSpPr>
          <p:nvPr>
            <p:ph type="sldNum" sz="quarter" idx="12"/>
          </p:nvPr>
        </p:nvSpPr>
        <p:spPr/>
        <p:txBody>
          <a:bodyPr/>
          <a:lstStyle/>
          <a:p>
            <a:pPr>
              <a:defRPr/>
            </a:pPr>
            <a:fld id="{4FE102CE-6FAC-544F-B125-A800EDD70E4A}" type="slidenum">
              <a:rPr lang="en-US" smtClean="0"/>
              <a:pPr>
                <a:defRPr/>
              </a:pPr>
              <a:t>33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Appointment of directors</a:t>
            </a:r>
          </a:p>
        </p:txBody>
      </p:sp>
      <p:sp>
        <p:nvSpPr>
          <p:cNvPr id="3" name="Content Placeholder 2"/>
          <p:cNvSpPr>
            <a:spLocks noGrp="1"/>
          </p:cNvSpPr>
          <p:nvPr>
            <p:ph idx="1"/>
          </p:nvPr>
        </p:nvSpPr>
        <p:spPr>
          <a:xfrm>
            <a:off x="304801" y="1828800"/>
            <a:ext cx="8553450" cy="4572000"/>
          </a:xfrm>
        </p:spPr>
        <p:txBody>
          <a:bodyPr>
            <a:normAutofit fontScale="85000" lnSpcReduction="20000"/>
          </a:bodyPr>
          <a:lstStyle/>
          <a:p>
            <a:r>
              <a:rPr lang="en-GB" dirty="0"/>
              <a:t>There are few requirements governing appointment of directors.  </a:t>
            </a:r>
          </a:p>
          <a:p>
            <a:r>
              <a:rPr lang="en-GB" dirty="0"/>
              <a:t>In each co, a minimum of one of the directors must be a </a:t>
            </a:r>
            <a:r>
              <a:rPr lang="en-GB" b="1" dirty="0">
                <a:solidFill>
                  <a:srgbClr val="00B0F0"/>
                </a:solidFill>
              </a:rPr>
              <a:t>natural person</a:t>
            </a:r>
            <a:r>
              <a:rPr lang="en-GB" dirty="0"/>
              <a:t>: CA 2006, s 155. </a:t>
            </a:r>
          </a:p>
          <a:p>
            <a:r>
              <a:rPr lang="en-GB" dirty="0"/>
              <a:t>Note: Proposed ban on Corporate Directors : </a:t>
            </a:r>
            <a:r>
              <a:rPr lang="en-US" dirty="0" err="1"/>
              <a:t>https://www.gov.uk/government/consultations/corporate-transparency-and-register-reform-implementing-the-ban-on-corporate-directors</a:t>
            </a:r>
            <a:r>
              <a:rPr lang="en-GB" dirty="0"/>
              <a:t> </a:t>
            </a:r>
          </a:p>
          <a:p>
            <a:r>
              <a:rPr lang="en-GB" dirty="0"/>
              <a:t>SBEE gives the power to ban such directorships-still at white paper stage in 2023 – but see requirements relating to corporate directors in the Economic Crime and Corporate Transparency Act 2023 (cam into force Oct 2023)-s.167K</a:t>
            </a:r>
          </a:p>
          <a:p>
            <a:r>
              <a:rPr lang="en-GB" dirty="0"/>
              <a:t>Under CA 2006 s 157, the </a:t>
            </a:r>
            <a:r>
              <a:rPr lang="en-GB" b="1" dirty="0">
                <a:solidFill>
                  <a:srgbClr val="00B0F0"/>
                </a:solidFill>
              </a:rPr>
              <a:t>minimum age </a:t>
            </a:r>
            <a:r>
              <a:rPr lang="en-GB" dirty="0"/>
              <a:t>for natural person co directors is 16 years. There is no upper limit.  </a:t>
            </a:r>
          </a:p>
          <a:p>
            <a:r>
              <a:rPr lang="en-GB" dirty="0"/>
              <a:t>The common law prevents </a:t>
            </a:r>
            <a:r>
              <a:rPr lang="en-GB" b="1" dirty="0">
                <a:solidFill>
                  <a:srgbClr val="00B0F0"/>
                </a:solidFill>
              </a:rPr>
              <a:t>bankrupts</a:t>
            </a:r>
            <a:r>
              <a:rPr lang="en-GB" dirty="0">
                <a:solidFill>
                  <a:srgbClr val="00B0F0"/>
                </a:solidFill>
              </a:rPr>
              <a:t> </a:t>
            </a:r>
            <a:r>
              <a:rPr lang="en-GB" dirty="0"/>
              <a:t>from serving as co directors.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412486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Appointment of directors</a:t>
            </a:r>
          </a:p>
        </p:txBody>
      </p:sp>
      <p:sp>
        <p:nvSpPr>
          <p:cNvPr id="3" name="Content Placeholder 2"/>
          <p:cNvSpPr>
            <a:spLocks noGrp="1"/>
          </p:cNvSpPr>
          <p:nvPr>
            <p:ph idx="1"/>
          </p:nvPr>
        </p:nvSpPr>
        <p:spPr>
          <a:xfrm>
            <a:off x="990601" y="2133600"/>
            <a:ext cx="7867650" cy="3992563"/>
          </a:xfrm>
        </p:spPr>
        <p:txBody>
          <a:bodyPr>
            <a:normAutofit lnSpcReduction="10000"/>
          </a:bodyPr>
          <a:lstStyle/>
          <a:p>
            <a:r>
              <a:rPr lang="en-GB" dirty="0"/>
              <a:t>Despite these criteria regarding appointment, board </a:t>
            </a:r>
            <a:r>
              <a:rPr lang="en-GB" b="1" dirty="0">
                <a:solidFill>
                  <a:srgbClr val="FF0000"/>
                </a:solidFill>
              </a:rPr>
              <a:t>decisions are effective </a:t>
            </a:r>
            <a:r>
              <a:rPr lang="en-GB" dirty="0"/>
              <a:t>where there has been a defective appointment: CA 2006, </a:t>
            </a:r>
            <a:r>
              <a:rPr lang="en-GB" b="1" dirty="0"/>
              <a:t>s 161</a:t>
            </a:r>
            <a:r>
              <a:rPr lang="en-GB" dirty="0"/>
              <a:t>. </a:t>
            </a:r>
          </a:p>
          <a:p>
            <a:pPr lvl="1"/>
            <a:r>
              <a:rPr lang="en-GB" dirty="0"/>
              <a:t>But s. 161 only applies where there has been a purported appointment, and not where there has been no such thing – such as where a person with no real connection is pretending to be a director: </a:t>
            </a:r>
            <a:r>
              <a:rPr lang="en-GB" b="1" i="1" dirty="0"/>
              <a:t>Morris v Kanssen</a:t>
            </a:r>
            <a:r>
              <a:rPr lang="en-GB" dirty="0"/>
              <a:t> (1946). </a:t>
            </a:r>
          </a:p>
          <a:p>
            <a:pPr lvl="1"/>
            <a:r>
              <a:rPr lang="en-GB" dirty="0"/>
              <a:t>The provision does not protect outsiders who know of the defect or who have been put on inquiry: </a:t>
            </a:r>
            <a:r>
              <a:rPr lang="en-GB" b="1" i="1" dirty="0"/>
              <a:t>Re New Cedos Engineering Co Ltd</a:t>
            </a:r>
            <a:r>
              <a:rPr lang="en-GB" dirty="0"/>
              <a:t> (1994) but see s.40 (protects bf 3P dealing with the company).</a:t>
            </a: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2811043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Categories of director  </a:t>
            </a:r>
          </a:p>
        </p:txBody>
      </p:sp>
      <p:sp>
        <p:nvSpPr>
          <p:cNvPr id="3" name="Content Placeholder 2"/>
          <p:cNvSpPr>
            <a:spLocks noGrp="1"/>
          </p:cNvSpPr>
          <p:nvPr>
            <p:ph idx="1"/>
          </p:nvPr>
        </p:nvSpPr>
        <p:spPr/>
        <p:txBody>
          <a:bodyPr/>
          <a:lstStyle/>
          <a:p>
            <a:r>
              <a:rPr lang="en-GB" dirty="0"/>
              <a:t>Generally, CA 2006 provisions apply to ‘directors’</a:t>
            </a:r>
          </a:p>
          <a:p>
            <a:r>
              <a:rPr lang="en-GB" dirty="0"/>
              <a:t>But Act does now recognise </a:t>
            </a:r>
            <a:r>
              <a:rPr lang="en-GB" b="1" dirty="0">
                <a:solidFill>
                  <a:srgbClr val="FF0000"/>
                </a:solidFill>
              </a:rPr>
              <a:t>distinction</a:t>
            </a:r>
            <a:r>
              <a:rPr lang="en-GB" dirty="0"/>
              <a:t> </a:t>
            </a:r>
            <a:r>
              <a:rPr lang="en-GB" b="1" dirty="0">
                <a:solidFill>
                  <a:srgbClr val="FF0000"/>
                </a:solidFill>
              </a:rPr>
              <a:t>between various kinds </a:t>
            </a:r>
            <a:r>
              <a:rPr lang="en-GB" dirty="0"/>
              <a:t>of director (ss 170(5) and 251): see below</a:t>
            </a: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22421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Categories of director</a:t>
            </a:r>
          </a:p>
        </p:txBody>
      </p:sp>
      <p:sp>
        <p:nvSpPr>
          <p:cNvPr id="3" name="Content Placeholder 2"/>
          <p:cNvSpPr>
            <a:spLocks noGrp="1"/>
          </p:cNvSpPr>
          <p:nvPr>
            <p:ph idx="1"/>
          </p:nvPr>
        </p:nvSpPr>
        <p:spPr>
          <a:xfrm>
            <a:off x="685801" y="2133600"/>
            <a:ext cx="8172450" cy="3992563"/>
          </a:xfrm>
        </p:spPr>
        <p:txBody>
          <a:bodyPr>
            <a:normAutofit fontScale="77500" lnSpcReduction="20000"/>
          </a:bodyPr>
          <a:lstStyle/>
          <a:p>
            <a:r>
              <a:rPr lang="en-GB" b="1" dirty="0"/>
              <a:t>De jure</a:t>
            </a:r>
            <a:r>
              <a:rPr lang="en-GB" dirty="0"/>
              <a:t> directors are formally appointed; details appear in Companies Register. Divided into 2 sub-categories – executive and non-executive directors. </a:t>
            </a:r>
          </a:p>
          <a:p>
            <a:r>
              <a:rPr lang="en-GB" b="1" dirty="0">
                <a:solidFill>
                  <a:srgbClr val="FF0000"/>
                </a:solidFill>
              </a:rPr>
              <a:t>Executive directors </a:t>
            </a:r>
            <a:r>
              <a:rPr lang="en-GB" dirty="0"/>
              <a:t>are full-time and serve under service contracts; they are senior executives of co. </a:t>
            </a:r>
          </a:p>
          <a:p>
            <a:pPr lvl="1"/>
            <a:r>
              <a:rPr lang="en-GB" dirty="0"/>
              <a:t>One of their number is usually appointed as the most senior executive – chief executive officer (or managing director). </a:t>
            </a:r>
          </a:p>
          <a:p>
            <a:r>
              <a:rPr lang="en-GB" dirty="0"/>
              <a:t>In addition to executive directors, </a:t>
            </a:r>
            <a:r>
              <a:rPr lang="en-GB" b="1" dirty="0">
                <a:solidFill>
                  <a:srgbClr val="FF0000"/>
                </a:solidFill>
              </a:rPr>
              <a:t>non-executive directors</a:t>
            </a:r>
            <a:r>
              <a:rPr lang="en-GB" dirty="0"/>
              <a:t> are usually appointed – externals who have part-time appointments. </a:t>
            </a:r>
          </a:p>
          <a:p>
            <a:pPr lvl="1"/>
            <a:r>
              <a:rPr lang="en-GB" dirty="0"/>
              <a:t>In theory, such directors bring outside experience, and will be more objective in reviewing management; they have a role in monitoring the performance of exec directors. </a:t>
            </a:r>
          </a:p>
          <a:p>
            <a:r>
              <a:rPr lang="en-GB" dirty="0"/>
              <a:t>Non-execs today perform key roles in public co’s (including listed co’s).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334415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Categories of director</a:t>
            </a:r>
          </a:p>
        </p:txBody>
      </p:sp>
      <p:sp>
        <p:nvSpPr>
          <p:cNvPr id="3" name="Content Placeholder 2"/>
          <p:cNvSpPr>
            <a:spLocks noGrp="1"/>
          </p:cNvSpPr>
          <p:nvPr>
            <p:ph idx="1"/>
          </p:nvPr>
        </p:nvSpPr>
        <p:spPr>
          <a:xfrm>
            <a:off x="685801" y="2133600"/>
            <a:ext cx="8172450" cy="3992563"/>
          </a:xfrm>
        </p:spPr>
        <p:txBody>
          <a:bodyPr>
            <a:normAutofit fontScale="85000" lnSpcReduction="10000"/>
          </a:bodyPr>
          <a:lstStyle/>
          <a:p>
            <a:r>
              <a:rPr lang="en-GB" dirty="0"/>
              <a:t>Next, there are </a:t>
            </a:r>
            <a:r>
              <a:rPr lang="en-GB" b="1" dirty="0"/>
              <a:t>directors</a:t>
            </a:r>
            <a:r>
              <a:rPr lang="en-GB" dirty="0"/>
              <a:t> who are </a:t>
            </a:r>
            <a:r>
              <a:rPr lang="en-GB" b="1" dirty="0"/>
              <a:t>not formally appointed</a:t>
            </a:r>
            <a:r>
              <a:rPr lang="en-GB" dirty="0"/>
              <a:t>. These are rare in public companies, but they might exist for a number of reasons. </a:t>
            </a:r>
          </a:p>
          <a:p>
            <a:r>
              <a:rPr lang="en-GB" dirty="0"/>
              <a:t>It is important to identify the role that these persons play, in part because: </a:t>
            </a:r>
          </a:p>
          <a:p>
            <a:pPr lvl="1"/>
            <a:r>
              <a:rPr lang="en-GB" dirty="0"/>
              <a:t>they owe ordinary duties to co under CA 2006, </a:t>
            </a:r>
          </a:p>
          <a:p>
            <a:pPr lvl="1"/>
            <a:r>
              <a:rPr lang="en-GB" dirty="0"/>
              <a:t>they are subject to liabilities under Insolvency Act 1986, and </a:t>
            </a:r>
          </a:p>
          <a:p>
            <a:pPr lvl="1"/>
            <a:r>
              <a:rPr lang="en-GB" dirty="0"/>
              <a:t>are subject to the Company Directors Disqualification Act 1986 </a:t>
            </a:r>
          </a:p>
          <a:p>
            <a:r>
              <a:rPr lang="en-GB" dirty="0"/>
              <a:t>But note that statutory duties apply to shadow directors only to the extent capable of so applying: CA 2006, s 170(5)</a:t>
            </a:r>
          </a:p>
          <a:p>
            <a:r>
              <a:rPr lang="en-GB" dirty="0"/>
              <a:t>There are </a:t>
            </a:r>
            <a:r>
              <a:rPr lang="en-GB" b="1" dirty="0"/>
              <a:t>two categories of non-formally appointed directors </a:t>
            </a:r>
            <a:r>
              <a:rPr lang="en-GB" dirty="0"/>
              <a:t>here…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3714441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Categories of director</a:t>
            </a:r>
          </a:p>
        </p:txBody>
      </p:sp>
      <p:sp>
        <p:nvSpPr>
          <p:cNvPr id="3" name="Content Placeholder 2"/>
          <p:cNvSpPr>
            <a:spLocks noGrp="1"/>
          </p:cNvSpPr>
          <p:nvPr>
            <p:ph idx="1"/>
          </p:nvPr>
        </p:nvSpPr>
        <p:spPr>
          <a:xfrm>
            <a:off x="558428" y="1835109"/>
            <a:ext cx="7915931" cy="4425648"/>
          </a:xfrm>
        </p:spPr>
        <p:txBody>
          <a:bodyPr>
            <a:normAutofit fontScale="92500"/>
          </a:bodyPr>
          <a:lstStyle/>
          <a:p>
            <a:r>
              <a:rPr lang="en-GB" b="1" dirty="0"/>
              <a:t>De facto directors</a:t>
            </a:r>
            <a:r>
              <a:rPr lang="en-GB" dirty="0"/>
              <a:t> – not formally/validly appointed, but undertake functions of a director in an open way. </a:t>
            </a:r>
          </a:p>
          <a:p>
            <a:r>
              <a:rPr lang="en-GB" b="1" i="1" dirty="0"/>
              <a:t>Re Hydrodan (Corby) Ltd</a:t>
            </a:r>
            <a:r>
              <a:rPr lang="en-GB" dirty="0"/>
              <a:t> (1994) per Millett J: a person is a de facto director when undertaking functions that can only properly be undertaken by a director </a:t>
            </a:r>
            <a:r>
              <a:rPr lang="en-GB" u="sng" dirty="0"/>
              <a:t>and</a:t>
            </a:r>
            <a:r>
              <a:rPr lang="en-GB" dirty="0"/>
              <a:t> when held out by co to have such status. Must have access to relevant information (</a:t>
            </a:r>
            <a:r>
              <a:rPr lang="en-GB" b="1" i="1" dirty="0"/>
              <a:t>Secretary of State for Trade v Hollier </a:t>
            </a:r>
            <a:r>
              <a:rPr lang="en-GB" dirty="0"/>
              <a:t>(2006)) and exercise ‘real influence’ in governance (</a:t>
            </a:r>
            <a:r>
              <a:rPr lang="en-GB" b="1" i="1" dirty="0"/>
              <a:t>Gemma Ltd v Davies</a:t>
            </a:r>
            <a:r>
              <a:rPr lang="en-GB" dirty="0"/>
              <a:t> (2008)). </a:t>
            </a:r>
          </a:p>
          <a:p>
            <a:r>
              <a:rPr lang="en-GB" b="1" dirty="0">
                <a:solidFill>
                  <a:srgbClr val="FF0000"/>
                </a:solidFill>
              </a:rPr>
              <a:t>Implication</a:t>
            </a:r>
            <a:r>
              <a:rPr lang="en-GB" dirty="0"/>
              <a:t>: a controlling or substantial s/holder – esp. in a small co – might over-step the line if s/he becomes too involved in management: </a:t>
            </a:r>
            <a:r>
              <a:rPr lang="en-GB" b="1" i="1" dirty="0"/>
              <a:t>Secretary of State for Trade v Jones</a:t>
            </a:r>
            <a:r>
              <a:rPr lang="en-GB" dirty="0"/>
              <a:t> (1999). </a:t>
            </a:r>
          </a:p>
          <a:p>
            <a:pPr lvl="1">
              <a:buNone/>
            </a:pPr>
            <a:endParaRPr lang="en-GB"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
        <p:nvSpPr>
          <p:cNvPr id="5" name="Date Placeholder 4"/>
          <p:cNvSpPr>
            <a:spLocks noGrp="1"/>
          </p:cNvSpPr>
          <p:nvPr>
            <p:ph type="dt" sz="half" idx="10"/>
          </p:nvPr>
        </p:nvSpPr>
        <p:spPr/>
        <p:txBody>
          <a:bodyPr/>
          <a:lstStyle/>
          <a:p>
            <a:pPr>
              <a:defRPr/>
            </a:pPr>
            <a:r>
              <a:rPr lang="en-US"/>
              <a:t>11/29/2023</a:t>
            </a:r>
            <a:endParaRPr lang="en-US" dirty="0"/>
          </a:p>
        </p:txBody>
      </p:sp>
      <p:sp>
        <p:nvSpPr>
          <p:cNvPr id="6" name="Footer Placeholder 5"/>
          <p:cNvSpPr>
            <a:spLocks noGrp="1"/>
          </p:cNvSpPr>
          <p:nvPr>
            <p:ph type="ftr" sz="quarter" idx="11"/>
          </p:nvPr>
        </p:nvSpPr>
        <p:spPr/>
        <p:txBody>
          <a:bodyPr/>
          <a:lstStyle/>
          <a:p>
            <a:pPr>
              <a:defRPr/>
            </a:pPr>
            <a:r>
              <a:rPr lang="en-US" dirty="0"/>
              <a:t>Shalini Perera</a:t>
            </a:r>
          </a:p>
        </p:txBody>
      </p:sp>
    </p:spTree>
    <p:extLst>
      <p:ext uri="{BB962C8B-B14F-4D97-AF65-F5344CB8AC3E}">
        <p14:creationId xmlns:p14="http://schemas.microsoft.com/office/powerpoint/2010/main" val="121800454"/>
      </p:ext>
    </p:extLst>
  </p:cSld>
  <p:clrMapOvr>
    <a:masterClrMapping/>
  </p:clrMapOvr>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majorFont>
      <a:minorFont>
        <a:latin typeface="Calibri"/>
        <a:ea typeface=""/>
        <a:cs typeface=""/>
        <a:font script="Jpan" typeface="ＭＳ ゴシック"/>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1940</TotalTime>
  <Words>4310</Words>
  <Application>Microsoft Office PowerPoint</Application>
  <PresentationFormat>On-screen Show (4:3)</PresentationFormat>
  <Paragraphs>338</Paragraphs>
  <Slides>33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Book Antiqua</vt:lpstr>
      <vt:lpstr>Calibri</vt:lpstr>
      <vt:lpstr>Century Gothic</vt:lpstr>
      <vt:lpstr>Corbel</vt:lpstr>
      <vt:lpstr>Wingdings</vt:lpstr>
      <vt:lpstr>Spectrum</vt:lpstr>
      <vt:lpstr>Corporate Management </vt:lpstr>
      <vt:lpstr>Aims and Objectives</vt:lpstr>
      <vt:lpstr>Appointment of directors</vt:lpstr>
      <vt:lpstr>Appointment of directors</vt:lpstr>
      <vt:lpstr>Appointment of directors</vt:lpstr>
      <vt:lpstr>Categories of director  </vt:lpstr>
      <vt:lpstr>Categories of director</vt:lpstr>
      <vt:lpstr>Categories of director</vt:lpstr>
      <vt:lpstr>Categories of director</vt:lpstr>
      <vt:lpstr>Categories of director</vt:lpstr>
      <vt:lpstr>Categories of director</vt:lpstr>
      <vt:lpstr>Categories of director</vt:lpstr>
      <vt:lpstr>Directors’ remuneration</vt:lpstr>
      <vt:lpstr>Directors’ remuneration</vt:lpstr>
      <vt:lpstr>Directors’ remuneration</vt:lpstr>
      <vt:lpstr>Directors’ remuneration</vt:lpstr>
      <vt:lpstr>Service contracts</vt:lpstr>
      <vt:lpstr>Service contracts </vt:lpstr>
      <vt:lpstr>Termination of directors’ role</vt:lpstr>
      <vt:lpstr>Termination of directors’ role</vt:lpstr>
      <vt:lpstr>Termination of directors’ role</vt:lpstr>
      <vt:lpstr>Termination of directors’ role</vt:lpstr>
      <vt:lpstr>Compensation on loss of Office</vt:lpstr>
      <vt:lpstr>Distribution  of power</vt:lpstr>
      <vt:lpstr>Distribution  of power</vt:lpstr>
      <vt:lpstr>Distribution  of power</vt:lpstr>
      <vt:lpstr>Distribution of power</vt:lpstr>
      <vt:lpstr>Directors’ Decision- Making</vt:lpstr>
      <vt:lpstr>Directorial autonomy</vt:lpstr>
      <vt:lpstr>Directorial Autonomy</vt:lpstr>
      <vt:lpstr>In effect …</vt:lpstr>
      <vt:lpstr>Shareholders do have some rights…</vt:lpstr>
      <vt:lpstr>Shareholders do have some rights…</vt:lpstr>
    </vt:vector>
  </TitlesOfParts>
  <Company>QMUL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SPerera</dc:creator>
  <cp:lastModifiedBy>Shalini Perera</cp:lastModifiedBy>
  <cp:revision>40</cp:revision>
  <cp:lastPrinted>2018-10-01T08:54:46Z</cp:lastPrinted>
  <dcterms:created xsi:type="dcterms:W3CDTF">2022-11-23T14:44:39Z</dcterms:created>
  <dcterms:modified xsi:type="dcterms:W3CDTF">2024-01-18T14:58:59Z</dcterms:modified>
</cp:coreProperties>
</file>