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handoutMasterIdLst>
    <p:handoutMasterId r:id="rId39"/>
  </p:handoutMasterIdLst>
  <p:sldIdLst>
    <p:sldId id="441" r:id="rId2"/>
    <p:sldId id="442" r:id="rId3"/>
    <p:sldId id="408" r:id="rId4"/>
    <p:sldId id="429" r:id="rId5"/>
    <p:sldId id="384" r:id="rId6"/>
    <p:sldId id="430" r:id="rId7"/>
    <p:sldId id="385" r:id="rId8"/>
    <p:sldId id="388" r:id="rId9"/>
    <p:sldId id="431" r:id="rId10"/>
    <p:sldId id="386" r:id="rId11"/>
    <p:sldId id="436" r:id="rId12"/>
    <p:sldId id="428" r:id="rId13"/>
    <p:sldId id="439" r:id="rId14"/>
    <p:sldId id="438" r:id="rId15"/>
    <p:sldId id="440" r:id="rId16"/>
    <p:sldId id="432" r:id="rId17"/>
    <p:sldId id="370" r:id="rId18"/>
    <p:sldId id="419" r:id="rId19"/>
    <p:sldId id="433" r:id="rId20"/>
    <p:sldId id="390" r:id="rId21"/>
    <p:sldId id="393" r:id="rId22"/>
    <p:sldId id="392" r:id="rId23"/>
    <p:sldId id="420" r:id="rId24"/>
    <p:sldId id="422" r:id="rId25"/>
    <p:sldId id="421" r:id="rId26"/>
    <p:sldId id="434" r:id="rId27"/>
    <p:sldId id="423" r:id="rId28"/>
    <p:sldId id="435" r:id="rId29"/>
    <p:sldId id="371" r:id="rId30"/>
    <p:sldId id="395" r:id="rId31"/>
    <p:sldId id="427" r:id="rId32"/>
    <p:sldId id="394" r:id="rId33"/>
    <p:sldId id="400" r:id="rId34"/>
    <p:sldId id="401" r:id="rId35"/>
    <p:sldId id="402" r:id="rId36"/>
    <p:sldId id="437" r:id="rId37"/>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24">
          <p15:clr>
            <a:srgbClr val="A4A3A4"/>
          </p15:clr>
        </p15:guide>
        <p15:guide id="4" orient="horz" pos="555">
          <p15:clr>
            <a:srgbClr val="A4A3A4"/>
          </p15:clr>
        </p15:guide>
        <p15:guide id="5" orient="horz" pos="900">
          <p15:clr>
            <a:srgbClr val="A4A3A4"/>
          </p15:clr>
        </p15:guide>
        <p15:guide id="6" orient="horz" pos="3655">
          <p15:clr>
            <a:srgbClr val="A4A3A4"/>
          </p15:clr>
        </p15:guide>
        <p15:guide id="7" pos="318">
          <p15:clr>
            <a:srgbClr val="A4A3A4"/>
          </p15:clr>
        </p15:guide>
        <p15:guide id="8" pos="5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A8B"/>
    <a:srgbClr val="658190"/>
    <a:srgbClr val="3333CC"/>
    <a:srgbClr val="004A8B"/>
    <a:srgbClr val="1D88CF"/>
    <a:srgbClr val="BC0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0576" autoAdjust="0"/>
  </p:normalViewPr>
  <p:slideViewPr>
    <p:cSldViewPr snapToGrid="0" snapToObjects="1">
      <p:cViewPr varScale="1">
        <p:scale>
          <a:sx n="62" d="100"/>
          <a:sy n="62" d="100"/>
        </p:scale>
        <p:origin x="1368" y="48"/>
      </p:cViewPr>
      <p:guideLst>
        <p:guide orient="horz" pos="1620"/>
        <p:guide pos="2880"/>
        <p:guide orient="horz" pos="324"/>
        <p:guide orient="horz" pos="555"/>
        <p:guide orient="horz" pos="900"/>
        <p:guide orient="horz" pos="3655"/>
        <p:guide pos="318"/>
        <p:guide pos="54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2944283" cy="496570"/>
          </a:xfrm>
          <a:prstGeom prst="rect">
            <a:avLst/>
          </a:prstGeom>
        </p:spPr>
        <p:txBody>
          <a:bodyPr vert="horz" lIns="91416" tIns="45709" rIns="91416" bIns="45709" rtlCol="0"/>
          <a:lstStyle>
            <a:lvl1pPr algn="l">
              <a:defRPr sz="1200"/>
            </a:lvl1pPr>
          </a:lstStyle>
          <a:p>
            <a:endParaRPr lang="en-GB"/>
          </a:p>
        </p:txBody>
      </p:sp>
      <p:sp>
        <p:nvSpPr>
          <p:cNvPr id="3" name="Date Placeholder 2"/>
          <p:cNvSpPr>
            <a:spLocks noGrp="1"/>
          </p:cNvSpPr>
          <p:nvPr>
            <p:ph type="dt" sz="quarter" idx="1"/>
          </p:nvPr>
        </p:nvSpPr>
        <p:spPr>
          <a:xfrm>
            <a:off x="3848647" y="5"/>
            <a:ext cx="2944283" cy="496570"/>
          </a:xfrm>
          <a:prstGeom prst="rect">
            <a:avLst/>
          </a:prstGeom>
        </p:spPr>
        <p:txBody>
          <a:bodyPr vert="horz" lIns="91416" tIns="45709" rIns="91416" bIns="45709" rtlCol="0"/>
          <a:lstStyle>
            <a:lvl1pPr algn="r">
              <a:defRPr sz="1200"/>
            </a:lvl1pPr>
          </a:lstStyle>
          <a:p>
            <a:fld id="{104A58E1-3D30-4150-83B2-D3545080C087}" type="datetimeFigureOut">
              <a:rPr lang="en-GB" smtClean="0"/>
              <a:t>24/03/2020</a:t>
            </a:fld>
            <a:endParaRPr lang="en-GB"/>
          </a:p>
        </p:txBody>
      </p:sp>
      <p:sp>
        <p:nvSpPr>
          <p:cNvPr id="4" name="Footer Placeholder 3"/>
          <p:cNvSpPr>
            <a:spLocks noGrp="1"/>
          </p:cNvSpPr>
          <p:nvPr>
            <p:ph type="ftr" sz="quarter" idx="2"/>
          </p:nvPr>
        </p:nvSpPr>
        <p:spPr>
          <a:xfrm>
            <a:off x="4" y="9433112"/>
            <a:ext cx="2944283" cy="496570"/>
          </a:xfrm>
          <a:prstGeom prst="rect">
            <a:avLst/>
          </a:prstGeom>
        </p:spPr>
        <p:txBody>
          <a:bodyPr vert="horz" lIns="91416" tIns="45709" rIns="91416" bIns="45709" rtlCol="0" anchor="b"/>
          <a:lstStyle>
            <a:lvl1pPr algn="l">
              <a:defRPr sz="1200"/>
            </a:lvl1pPr>
          </a:lstStyle>
          <a:p>
            <a:endParaRPr lang="en-GB"/>
          </a:p>
        </p:txBody>
      </p:sp>
      <p:sp>
        <p:nvSpPr>
          <p:cNvPr id="5" name="Slide Number Placeholder 4"/>
          <p:cNvSpPr>
            <a:spLocks noGrp="1"/>
          </p:cNvSpPr>
          <p:nvPr>
            <p:ph type="sldNum" sz="quarter" idx="3"/>
          </p:nvPr>
        </p:nvSpPr>
        <p:spPr>
          <a:xfrm>
            <a:off x="3848647" y="9433112"/>
            <a:ext cx="2944283" cy="496570"/>
          </a:xfrm>
          <a:prstGeom prst="rect">
            <a:avLst/>
          </a:prstGeom>
        </p:spPr>
        <p:txBody>
          <a:bodyPr vert="horz" lIns="91416" tIns="45709" rIns="91416" bIns="45709" rtlCol="0" anchor="b"/>
          <a:lstStyle>
            <a:lvl1pPr algn="r">
              <a:defRPr sz="1200"/>
            </a:lvl1pPr>
          </a:lstStyle>
          <a:p>
            <a:fld id="{B798712A-46C4-43A4-8DB1-72964A5915F5}" type="slidenum">
              <a:rPr lang="en-GB" smtClean="0"/>
              <a:t>‹#›</a:t>
            </a:fld>
            <a:endParaRPr lang="en-GB"/>
          </a:p>
        </p:txBody>
      </p:sp>
    </p:spTree>
    <p:extLst>
      <p:ext uri="{BB962C8B-B14F-4D97-AF65-F5344CB8AC3E}">
        <p14:creationId xmlns:p14="http://schemas.microsoft.com/office/powerpoint/2010/main" val="277381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2944283" cy="498295"/>
          </a:xfrm>
          <a:prstGeom prst="rect">
            <a:avLst/>
          </a:prstGeom>
        </p:spPr>
        <p:txBody>
          <a:bodyPr vert="horz" lIns="91416" tIns="45709" rIns="91416" bIns="45709" rtlCol="0"/>
          <a:lstStyle>
            <a:lvl1pPr algn="l">
              <a:defRPr sz="1200"/>
            </a:lvl1pPr>
          </a:lstStyle>
          <a:p>
            <a:endParaRPr lang="en-GB"/>
          </a:p>
        </p:txBody>
      </p:sp>
      <p:sp>
        <p:nvSpPr>
          <p:cNvPr id="3" name="Date Placeholder 2"/>
          <p:cNvSpPr>
            <a:spLocks noGrp="1"/>
          </p:cNvSpPr>
          <p:nvPr>
            <p:ph type="dt" idx="1"/>
          </p:nvPr>
        </p:nvSpPr>
        <p:spPr>
          <a:xfrm>
            <a:off x="3848647" y="5"/>
            <a:ext cx="2944283" cy="498295"/>
          </a:xfrm>
          <a:prstGeom prst="rect">
            <a:avLst/>
          </a:prstGeom>
        </p:spPr>
        <p:txBody>
          <a:bodyPr vert="horz" lIns="91416" tIns="45709" rIns="91416" bIns="45709" rtlCol="0"/>
          <a:lstStyle>
            <a:lvl1pPr algn="r">
              <a:defRPr sz="1200"/>
            </a:lvl1pPr>
          </a:lstStyle>
          <a:p>
            <a:fld id="{D157F7B8-6B3B-4964-A7D7-1224FB4B24B9}" type="datetimeFigureOut">
              <a:rPr lang="en-GB" smtClean="0"/>
              <a:t>24/03/2020</a:t>
            </a:fld>
            <a:endParaRPr lang="en-GB"/>
          </a:p>
        </p:txBody>
      </p:sp>
      <p:sp>
        <p:nvSpPr>
          <p:cNvPr id="4" name="Slide Image Placeholder 3"/>
          <p:cNvSpPr>
            <a:spLocks noGrp="1" noRot="1" noChangeAspect="1"/>
          </p:cNvSpPr>
          <p:nvPr>
            <p:ph type="sldImg" idx="2"/>
          </p:nvPr>
        </p:nvSpPr>
        <p:spPr>
          <a:xfrm>
            <a:off x="1162050" y="1241425"/>
            <a:ext cx="4470400" cy="3354388"/>
          </a:xfrm>
          <a:prstGeom prst="rect">
            <a:avLst/>
          </a:prstGeom>
          <a:noFill/>
          <a:ln w="12700">
            <a:solidFill>
              <a:prstClr val="black"/>
            </a:solidFill>
          </a:ln>
        </p:spPr>
        <p:txBody>
          <a:bodyPr vert="horz" lIns="91416" tIns="45709" rIns="91416" bIns="45709" rtlCol="0" anchor="ctr"/>
          <a:lstStyle/>
          <a:p>
            <a:endParaRPr lang="en-GB"/>
          </a:p>
        </p:txBody>
      </p:sp>
      <p:sp>
        <p:nvSpPr>
          <p:cNvPr id="5" name="Notes Placeholder 4"/>
          <p:cNvSpPr>
            <a:spLocks noGrp="1"/>
          </p:cNvSpPr>
          <p:nvPr>
            <p:ph type="body" sz="quarter" idx="3"/>
          </p:nvPr>
        </p:nvSpPr>
        <p:spPr>
          <a:xfrm>
            <a:off x="679450" y="4779489"/>
            <a:ext cx="5435600" cy="3910490"/>
          </a:xfrm>
          <a:prstGeom prst="rect">
            <a:avLst/>
          </a:prstGeom>
        </p:spPr>
        <p:txBody>
          <a:bodyPr vert="horz" lIns="91416" tIns="45709" rIns="91416" bIns="45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33108"/>
            <a:ext cx="2944283" cy="498294"/>
          </a:xfrm>
          <a:prstGeom prst="rect">
            <a:avLst/>
          </a:prstGeom>
        </p:spPr>
        <p:txBody>
          <a:bodyPr vert="horz" lIns="91416" tIns="45709" rIns="91416" bIns="45709"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33108"/>
            <a:ext cx="2944283" cy="498294"/>
          </a:xfrm>
          <a:prstGeom prst="rect">
            <a:avLst/>
          </a:prstGeom>
        </p:spPr>
        <p:txBody>
          <a:bodyPr vert="horz" lIns="91416" tIns="45709" rIns="91416" bIns="45709" rtlCol="0" anchor="b"/>
          <a:lstStyle>
            <a:lvl1pPr algn="r">
              <a:defRPr sz="1200"/>
            </a:lvl1pPr>
          </a:lstStyle>
          <a:p>
            <a:fld id="{0AFCF9F9-1DDC-4987-B707-0CCEC936E26E}" type="slidenum">
              <a:rPr lang="en-GB" smtClean="0"/>
              <a:t>‹#›</a:t>
            </a:fld>
            <a:endParaRPr lang="en-GB"/>
          </a:p>
        </p:txBody>
      </p:sp>
    </p:spTree>
    <p:extLst>
      <p:ext uri="{BB962C8B-B14F-4D97-AF65-F5344CB8AC3E}">
        <p14:creationId xmlns:p14="http://schemas.microsoft.com/office/powerpoint/2010/main" val="35736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a:t>
            </a:fld>
            <a:endParaRPr lang="en-GB"/>
          </a:p>
        </p:txBody>
      </p:sp>
    </p:spTree>
    <p:extLst>
      <p:ext uri="{BB962C8B-B14F-4D97-AF65-F5344CB8AC3E}">
        <p14:creationId xmlns:p14="http://schemas.microsoft.com/office/powerpoint/2010/main" val="250669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the university will support you throughout your placement application,</a:t>
            </a:r>
            <a:r>
              <a:rPr lang="en-GB" baseline="0" dirty="0" smtClean="0"/>
              <a:t> it is your responsibility to apply for and secure a placement.</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10</a:t>
            </a:fld>
            <a:endParaRPr lang="en-GB"/>
          </a:p>
        </p:txBody>
      </p:sp>
    </p:spTree>
    <p:extLst>
      <p:ext uri="{BB962C8B-B14F-4D97-AF65-F5344CB8AC3E}">
        <p14:creationId xmlns:p14="http://schemas.microsoft.com/office/powerpoint/2010/main" val="278525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Company names, for each company you apply to, create a folder, keep a copy of what you sent them because </a:t>
            </a:r>
            <a:r>
              <a:rPr lang="en-GB" dirty="0" err="1"/>
              <a:t>u’ll</a:t>
            </a:r>
            <a:r>
              <a:rPr lang="en-GB" dirty="0"/>
              <a:t> need to refer to that when they call u for interviews, when u come back from the interviews, do a port-mortem, what went well n what not so</a:t>
            </a:r>
          </a:p>
        </p:txBody>
      </p:sp>
      <p:sp>
        <p:nvSpPr>
          <p:cNvPr id="4" name="Slide Number Placeholder 3"/>
          <p:cNvSpPr>
            <a:spLocks noGrp="1"/>
          </p:cNvSpPr>
          <p:nvPr>
            <p:ph type="sldNum" sz="quarter" idx="10"/>
          </p:nvPr>
        </p:nvSpPr>
        <p:spPr/>
        <p:txBody>
          <a:bodyPr/>
          <a:lstStyle/>
          <a:p>
            <a:fld id="{0AFCF9F9-1DDC-4987-B707-0CCEC936E26E}" type="slidenum">
              <a:rPr lang="en-GB" smtClean="0"/>
              <a:t>11</a:t>
            </a:fld>
            <a:endParaRPr lang="en-GB"/>
          </a:p>
        </p:txBody>
      </p:sp>
    </p:spTree>
    <p:extLst>
      <p:ext uri="{BB962C8B-B14F-4D97-AF65-F5344CB8AC3E}">
        <p14:creationId xmlns:p14="http://schemas.microsoft.com/office/powerpoint/2010/main" val="154465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you can</a:t>
            </a:r>
            <a:r>
              <a:rPr lang="en-GB" baseline="0" dirty="0" smtClean="0"/>
              <a:t> see from the previous slide, applying for placements is time consuming. </a:t>
            </a:r>
            <a:r>
              <a:rPr lang="en-GB" dirty="0" smtClean="0"/>
              <a:t>That 2</a:t>
            </a:r>
            <a:r>
              <a:rPr lang="en-GB" baseline="0" dirty="0" smtClean="0"/>
              <a:t> hours that you spend every day researching employers and writing your application if channelled instead to your studies, might get you good degree results and all the actuarial exemptions. My suggestion is prioritise on getting at least a 2:1, which is what graduate employers usually seek anyway.</a:t>
            </a:r>
            <a:endParaRPr lang="en-GB" dirty="0" smtClean="0"/>
          </a:p>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12</a:t>
            </a:fld>
            <a:endParaRPr lang="en-GB"/>
          </a:p>
        </p:txBody>
      </p:sp>
    </p:spTree>
    <p:extLst>
      <p:ext uri="{BB962C8B-B14F-4D97-AF65-F5344CB8AC3E}">
        <p14:creationId xmlns:p14="http://schemas.microsoft.com/office/powerpoint/2010/main" val="298319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13</a:t>
            </a:fld>
            <a:endParaRPr lang="en-GB"/>
          </a:p>
        </p:txBody>
      </p:sp>
    </p:spTree>
    <p:extLst>
      <p:ext uri="{BB962C8B-B14F-4D97-AF65-F5344CB8AC3E}">
        <p14:creationId xmlns:p14="http://schemas.microsoft.com/office/powerpoint/2010/main" val="217813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14</a:t>
            </a:fld>
            <a:endParaRPr lang="en-GB"/>
          </a:p>
        </p:txBody>
      </p:sp>
    </p:spTree>
    <p:extLst>
      <p:ext uri="{BB962C8B-B14F-4D97-AF65-F5344CB8AC3E}">
        <p14:creationId xmlns:p14="http://schemas.microsoft.com/office/powerpoint/2010/main" val="348031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15</a:t>
            </a:fld>
            <a:endParaRPr lang="en-GB"/>
          </a:p>
        </p:txBody>
      </p:sp>
    </p:spTree>
    <p:extLst>
      <p:ext uri="{BB962C8B-B14F-4D97-AF65-F5344CB8AC3E}">
        <p14:creationId xmlns:p14="http://schemas.microsoft.com/office/powerpoint/2010/main" val="320448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16</a:t>
            </a:fld>
            <a:endParaRPr lang="en-GB"/>
          </a:p>
        </p:txBody>
      </p:sp>
    </p:spTree>
    <p:extLst>
      <p:ext uri="{BB962C8B-B14F-4D97-AF65-F5344CB8AC3E}">
        <p14:creationId xmlns:p14="http://schemas.microsoft.com/office/powerpoint/2010/main" val="57355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17</a:t>
            </a:fld>
            <a:endParaRPr lang="en-GB"/>
          </a:p>
        </p:txBody>
      </p:sp>
    </p:spTree>
    <p:extLst>
      <p:ext uri="{BB962C8B-B14F-4D97-AF65-F5344CB8AC3E}">
        <p14:creationId xmlns:p14="http://schemas.microsoft.com/office/powerpoint/2010/main" val="196114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18</a:t>
            </a:fld>
            <a:endParaRPr lang="en-GB"/>
          </a:p>
        </p:txBody>
      </p:sp>
    </p:spTree>
    <p:extLst>
      <p:ext uri="{BB962C8B-B14F-4D97-AF65-F5344CB8AC3E}">
        <p14:creationId xmlns:p14="http://schemas.microsoft.com/office/powerpoint/2010/main" val="411832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19</a:t>
            </a:fld>
            <a:endParaRPr lang="en-GB"/>
          </a:p>
        </p:txBody>
      </p:sp>
    </p:spTree>
    <p:extLst>
      <p:ext uri="{BB962C8B-B14F-4D97-AF65-F5344CB8AC3E}">
        <p14:creationId xmlns:p14="http://schemas.microsoft.com/office/powerpoint/2010/main" val="140815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a:t>
            </a:fld>
            <a:endParaRPr lang="en-GB"/>
          </a:p>
        </p:txBody>
      </p:sp>
    </p:spTree>
    <p:extLst>
      <p:ext uri="{BB962C8B-B14F-4D97-AF65-F5344CB8AC3E}">
        <p14:creationId xmlns:p14="http://schemas.microsoft.com/office/powerpoint/2010/main" val="391381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20</a:t>
            </a:fld>
            <a:endParaRPr lang="en-GB"/>
          </a:p>
        </p:txBody>
      </p:sp>
    </p:spTree>
    <p:extLst>
      <p:ext uri="{BB962C8B-B14F-4D97-AF65-F5344CB8AC3E}">
        <p14:creationId xmlns:p14="http://schemas.microsoft.com/office/powerpoint/2010/main" val="215537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21</a:t>
            </a:fld>
            <a:endParaRPr lang="en-GB"/>
          </a:p>
        </p:txBody>
      </p:sp>
    </p:spTree>
    <p:extLst>
      <p:ext uri="{BB962C8B-B14F-4D97-AF65-F5344CB8AC3E}">
        <p14:creationId xmlns:p14="http://schemas.microsoft.com/office/powerpoint/2010/main" val="73964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22</a:t>
            </a:fld>
            <a:endParaRPr lang="en-GB"/>
          </a:p>
        </p:txBody>
      </p:sp>
    </p:spTree>
    <p:extLst>
      <p:ext uri="{BB962C8B-B14F-4D97-AF65-F5344CB8AC3E}">
        <p14:creationId xmlns:p14="http://schemas.microsoft.com/office/powerpoint/2010/main" val="311873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23</a:t>
            </a:fld>
            <a:endParaRPr lang="en-GB"/>
          </a:p>
        </p:txBody>
      </p:sp>
    </p:spTree>
    <p:extLst>
      <p:ext uri="{BB962C8B-B14F-4D97-AF65-F5344CB8AC3E}">
        <p14:creationId xmlns:p14="http://schemas.microsoft.com/office/powerpoint/2010/main" val="167292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24</a:t>
            </a:fld>
            <a:endParaRPr lang="en-GB"/>
          </a:p>
        </p:txBody>
      </p:sp>
    </p:spTree>
    <p:extLst>
      <p:ext uri="{BB962C8B-B14F-4D97-AF65-F5344CB8AC3E}">
        <p14:creationId xmlns:p14="http://schemas.microsoft.com/office/powerpoint/2010/main" val="4168347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25</a:t>
            </a:fld>
            <a:endParaRPr lang="en-GB"/>
          </a:p>
        </p:txBody>
      </p:sp>
    </p:spTree>
    <p:extLst>
      <p:ext uri="{BB962C8B-B14F-4D97-AF65-F5344CB8AC3E}">
        <p14:creationId xmlns:p14="http://schemas.microsoft.com/office/powerpoint/2010/main" val="1807874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26</a:t>
            </a:fld>
            <a:endParaRPr lang="en-GB"/>
          </a:p>
        </p:txBody>
      </p:sp>
    </p:spTree>
    <p:extLst>
      <p:ext uri="{BB962C8B-B14F-4D97-AF65-F5344CB8AC3E}">
        <p14:creationId xmlns:p14="http://schemas.microsoft.com/office/powerpoint/2010/main" val="3188637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524">
              <a:defRPr/>
            </a:pPr>
            <a:r>
              <a:rPr lang="en-GB" dirty="0" smtClean="0"/>
              <a:t>18.01.2019 Open the pdf of past QMUL maths students &gt; </a:t>
            </a:r>
            <a:r>
              <a:rPr lang="en-GB" dirty="0" err="1" smtClean="0"/>
              <a:t>pg</a:t>
            </a:r>
            <a:r>
              <a:rPr lang="en-GB" dirty="0" smtClean="0"/>
              <a:t> 26. Explain</a:t>
            </a:r>
            <a:r>
              <a:rPr lang="en-GB" baseline="0" dirty="0" smtClean="0"/>
              <a:t> you don’t have to do act </a:t>
            </a:r>
            <a:r>
              <a:rPr lang="en-GB" baseline="0" dirty="0" err="1" smtClean="0"/>
              <a:t>sci</a:t>
            </a:r>
            <a:r>
              <a:rPr lang="en-GB" baseline="0" dirty="0" smtClean="0"/>
              <a:t> degrees to go into the actuarial field.</a:t>
            </a:r>
          </a:p>
          <a:p>
            <a:pPr defTabSz="904524">
              <a:defRPr/>
            </a:pPr>
            <a:r>
              <a:rPr lang="en-GB" baseline="0" dirty="0" smtClean="0"/>
              <a:t>https://qmplus.qmul.ac.uk/pluginfile.php/1472902/mod_resource/content/3/1275_17%20Careers%20booklet%20update_v6_Print%20FINAL.pdf</a:t>
            </a:r>
          </a:p>
          <a:p>
            <a:pPr defTabSz="904524">
              <a:defRPr/>
            </a:pPr>
            <a:endParaRPr lang="en-GB" baseline="0" dirty="0" smtClean="0"/>
          </a:p>
          <a:p>
            <a:pPr defTabSz="904524">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27</a:t>
            </a:fld>
            <a:endParaRPr lang="en-GB"/>
          </a:p>
        </p:txBody>
      </p:sp>
    </p:spTree>
    <p:extLst>
      <p:ext uri="{BB962C8B-B14F-4D97-AF65-F5344CB8AC3E}">
        <p14:creationId xmlns:p14="http://schemas.microsoft.com/office/powerpoint/2010/main" val="2883895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28</a:t>
            </a:fld>
            <a:endParaRPr lang="en-GB"/>
          </a:p>
        </p:txBody>
      </p:sp>
    </p:spTree>
    <p:extLst>
      <p:ext uri="{BB962C8B-B14F-4D97-AF65-F5344CB8AC3E}">
        <p14:creationId xmlns:p14="http://schemas.microsoft.com/office/powerpoint/2010/main" val="1411519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18.01.2019 Open the 1</a:t>
            </a:r>
            <a:r>
              <a:rPr lang="en-GB" baseline="30000" dirty="0" smtClean="0"/>
              <a:t>st</a:t>
            </a:r>
            <a:r>
              <a:rPr lang="en-GB" dirty="0" smtClean="0"/>
              <a:t> pdf &gt; </a:t>
            </a:r>
            <a:r>
              <a:rPr lang="en-GB" dirty="0" err="1" smtClean="0"/>
              <a:t>pg</a:t>
            </a:r>
            <a:r>
              <a:rPr lang="en-GB" dirty="0" smtClean="0"/>
              <a:t> 26. Explain</a:t>
            </a:r>
            <a:r>
              <a:rPr lang="en-GB" baseline="0" dirty="0" smtClean="0"/>
              <a:t> you don’t have to do act </a:t>
            </a:r>
            <a:r>
              <a:rPr lang="en-GB" baseline="0" dirty="0" err="1" smtClean="0"/>
              <a:t>sci</a:t>
            </a:r>
            <a:r>
              <a:rPr lang="en-GB" baseline="0" dirty="0" smtClean="0"/>
              <a:t> degrees to go into the actuarial field.</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29</a:t>
            </a:fld>
            <a:endParaRPr lang="en-GB"/>
          </a:p>
        </p:txBody>
      </p:sp>
    </p:spTree>
    <p:extLst>
      <p:ext uri="{BB962C8B-B14F-4D97-AF65-F5344CB8AC3E}">
        <p14:creationId xmlns:p14="http://schemas.microsoft.com/office/powerpoint/2010/main" val="151732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a:t>
            </a:fld>
            <a:endParaRPr lang="en-GB"/>
          </a:p>
        </p:txBody>
      </p:sp>
    </p:spTree>
    <p:extLst>
      <p:ext uri="{BB962C8B-B14F-4D97-AF65-F5344CB8AC3E}">
        <p14:creationId xmlns:p14="http://schemas.microsoft.com/office/powerpoint/2010/main" val="1599115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about 20 websites listed</a:t>
            </a:r>
            <a:r>
              <a:rPr lang="en-GB" baseline="0" dirty="0" smtClean="0"/>
              <a:t> in the handbook How to Secure a Placement. I don’t want to overwhelm you by listing them all here. </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30</a:t>
            </a:fld>
            <a:endParaRPr lang="en-GB"/>
          </a:p>
        </p:txBody>
      </p:sp>
    </p:spTree>
    <p:extLst>
      <p:ext uri="{BB962C8B-B14F-4D97-AF65-F5344CB8AC3E}">
        <p14:creationId xmlns:p14="http://schemas.microsoft.com/office/powerpoint/2010/main" val="2596885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institutions/companies have large, established placement year programs, </a:t>
            </a:r>
            <a:r>
              <a:rPr lang="en-GB" dirty="0" err="1" smtClean="0"/>
              <a:t>eg</a:t>
            </a:r>
            <a:r>
              <a:rPr lang="en-GB" dirty="0" smtClean="0"/>
              <a:t>: Lloyds Banking Group,</a:t>
            </a:r>
            <a:r>
              <a:rPr lang="en-GB" baseline="0" dirty="0" smtClean="0"/>
              <a:t> Bank of England.</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31</a:t>
            </a:fld>
            <a:endParaRPr lang="en-GB"/>
          </a:p>
        </p:txBody>
      </p:sp>
    </p:spTree>
    <p:extLst>
      <p:ext uri="{BB962C8B-B14F-4D97-AF65-F5344CB8AC3E}">
        <p14:creationId xmlns:p14="http://schemas.microsoft.com/office/powerpoint/2010/main" val="2849644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18.01.2019 Click the first </a:t>
            </a:r>
            <a:r>
              <a:rPr lang="en-GB" dirty="0" err="1" smtClean="0"/>
              <a:t>weblink</a:t>
            </a:r>
            <a:r>
              <a:rPr lang="en-GB" dirty="0" smtClean="0"/>
              <a:t>. Go through one of the sample CVs, the 1-page</a:t>
            </a:r>
            <a:r>
              <a:rPr lang="en-GB" baseline="0" dirty="0" smtClean="0"/>
              <a:t> one. Does this look familiar? </a:t>
            </a:r>
            <a:r>
              <a:rPr lang="en-GB" dirty="0" smtClean="0"/>
              <a:t>The</a:t>
            </a:r>
            <a:r>
              <a:rPr lang="en-GB" baseline="0" dirty="0" smtClean="0"/>
              <a:t> first </a:t>
            </a:r>
            <a:r>
              <a:rPr lang="en-GB" baseline="0" dirty="0" err="1" smtClean="0"/>
              <a:t>weblink</a:t>
            </a:r>
            <a:r>
              <a:rPr lang="en-GB" baseline="0" dirty="0" smtClean="0"/>
              <a:t> you would have received it during your first year in the email by Gill which gives you a list of actions.</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32</a:t>
            </a:fld>
            <a:endParaRPr lang="en-GB"/>
          </a:p>
        </p:txBody>
      </p:sp>
    </p:spTree>
    <p:extLst>
      <p:ext uri="{BB962C8B-B14F-4D97-AF65-F5344CB8AC3E}">
        <p14:creationId xmlns:p14="http://schemas.microsoft.com/office/powerpoint/2010/main" val="1669016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33</a:t>
            </a:fld>
            <a:endParaRPr lang="en-GB"/>
          </a:p>
        </p:txBody>
      </p:sp>
    </p:spTree>
    <p:extLst>
      <p:ext uri="{BB962C8B-B14F-4D97-AF65-F5344CB8AC3E}">
        <p14:creationId xmlns:p14="http://schemas.microsoft.com/office/powerpoint/2010/main" val="2964552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was 2</a:t>
            </a:r>
            <a:r>
              <a:rPr lang="en-GB" baseline="30000" dirty="0" smtClean="0"/>
              <a:t>nd</a:t>
            </a:r>
            <a:r>
              <a:rPr lang="en-GB" baseline="0" dirty="0" smtClean="0"/>
              <a:t> attempt</a:t>
            </a:r>
          </a:p>
          <a:p>
            <a:r>
              <a:rPr lang="en-GB" baseline="0" dirty="0" smtClean="0"/>
              <a:t>B was 1</a:t>
            </a:r>
            <a:r>
              <a:rPr lang="en-GB" baseline="30000" dirty="0" smtClean="0"/>
              <a:t>st</a:t>
            </a:r>
            <a:r>
              <a:rPr lang="en-GB" baseline="0" dirty="0" smtClean="0"/>
              <a:t> attempt</a:t>
            </a:r>
          </a:p>
          <a:p>
            <a:r>
              <a:rPr lang="en-GB" baseline="0" dirty="0" smtClean="0"/>
              <a:t>C was 3</a:t>
            </a:r>
            <a:r>
              <a:rPr lang="en-GB" baseline="30000" dirty="0" smtClean="0"/>
              <a:t>rd</a:t>
            </a:r>
            <a:r>
              <a:rPr lang="en-GB" baseline="0" dirty="0" smtClean="0"/>
              <a:t> attempt</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34</a:t>
            </a:fld>
            <a:endParaRPr lang="en-GB"/>
          </a:p>
        </p:txBody>
      </p:sp>
    </p:spTree>
    <p:extLst>
      <p:ext uri="{BB962C8B-B14F-4D97-AF65-F5344CB8AC3E}">
        <p14:creationId xmlns:p14="http://schemas.microsoft.com/office/powerpoint/2010/main" val="4264829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Free practice tests</a:t>
            </a:r>
          </a:p>
          <a:p>
            <a:r>
              <a:rPr lang="en-GB" dirty="0" smtClean="0"/>
              <a:t>Tips on</a:t>
            </a:r>
            <a:r>
              <a:rPr lang="en-GB" baseline="0" dirty="0" smtClean="0"/>
              <a:t> what to do before, during and after the interviews</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35</a:t>
            </a:fld>
            <a:endParaRPr lang="en-GB"/>
          </a:p>
        </p:txBody>
      </p:sp>
    </p:spTree>
    <p:extLst>
      <p:ext uri="{BB962C8B-B14F-4D97-AF65-F5344CB8AC3E}">
        <p14:creationId xmlns:p14="http://schemas.microsoft.com/office/powerpoint/2010/main" val="466456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36</a:t>
            </a:fld>
            <a:endParaRPr lang="en-GB"/>
          </a:p>
        </p:txBody>
      </p:sp>
    </p:spTree>
    <p:extLst>
      <p:ext uri="{BB962C8B-B14F-4D97-AF65-F5344CB8AC3E}">
        <p14:creationId xmlns:p14="http://schemas.microsoft.com/office/powerpoint/2010/main" val="270469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4</a:t>
            </a:fld>
            <a:endParaRPr lang="en-GB"/>
          </a:p>
        </p:txBody>
      </p:sp>
    </p:spTree>
    <p:extLst>
      <p:ext uri="{BB962C8B-B14F-4D97-AF65-F5344CB8AC3E}">
        <p14:creationId xmlns:p14="http://schemas.microsoft.com/office/powerpoint/2010/main" val="96238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Education Services Team: When you get an offer, email them</a:t>
            </a:r>
            <a:r>
              <a:rPr lang="en-GB" baseline="0" dirty="0" smtClean="0"/>
              <a:t> (cc me). They get info from you, contract, employer details. They contact your employer to explain what employers need to do [evaluate your performance], Health &amp; Safety form, placement visit.</a:t>
            </a:r>
          </a:p>
          <a:p>
            <a:r>
              <a:rPr lang="en-GB" baseline="0" dirty="0" smtClean="0"/>
              <a:t>Careers &amp; Enterprise Team: They are trained to look at CVs, give interviews, etc. They will deliver some of the sessions on MTH5200A. Book for one-to-one appointments to go through CV, mock interviews. Our previous Maths Careers Consultant has retired. Stefan joins us from 25.09.2019. Jon works a lot with employers, he is the best person to run the session next week which is about where and how to find placements.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Academic Team: Together with the other teams, I check that the placement is appropriate for your degree, and I approve your placement. </a:t>
            </a:r>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5</a:t>
            </a:fld>
            <a:endParaRPr lang="en-GB"/>
          </a:p>
        </p:txBody>
      </p:sp>
    </p:spTree>
    <p:extLst>
      <p:ext uri="{BB962C8B-B14F-4D97-AF65-F5344CB8AC3E}">
        <p14:creationId xmlns:p14="http://schemas.microsoft.com/office/powerpoint/2010/main" val="257061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6</a:t>
            </a:fld>
            <a:endParaRPr lang="en-GB"/>
          </a:p>
        </p:txBody>
      </p:sp>
    </p:spTree>
    <p:extLst>
      <p:ext uri="{BB962C8B-B14F-4D97-AF65-F5344CB8AC3E}">
        <p14:creationId xmlns:p14="http://schemas.microsoft.com/office/powerpoint/2010/main" val="244178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AFCF9F9-1DDC-4987-B707-0CCEC936E26E}" type="slidenum">
              <a:rPr lang="en-GB" smtClean="0"/>
              <a:t>7</a:t>
            </a:fld>
            <a:endParaRPr lang="en-GB"/>
          </a:p>
        </p:txBody>
      </p:sp>
    </p:spTree>
    <p:extLst>
      <p:ext uri="{BB962C8B-B14F-4D97-AF65-F5344CB8AC3E}">
        <p14:creationId xmlns:p14="http://schemas.microsoft.com/office/powerpoint/2010/main" val="138719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8</a:t>
            </a:fld>
            <a:endParaRPr lang="en-GB"/>
          </a:p>
        </p:txBody>
      </p:sp>
    </p:spTree>
    <p:extLst>
      <p:ext uri="{BB962C8B-B14F-4D97-AF65-F5344CB8AC3E}">
        <p14:creationId xmlns:p14="http://schemas.microsoft.com/office/powerpoint/2010/main" val="60116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9</a:t>
            </a:fld>
            <a:endParaRPr lang="en-GB"/>
          </a:p>
        </p:txBody>
      </p:sp>
    </p:spTree>
    <p:extLst>
      <p:ext uri="{BB962C8B-B14F-4D97-AF65-F5344CB8AC3E}">
        <p14:creationId xmlns:p14="http://schemas.microsoft.com/office/powerpoint/2010/main" val="2984962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144000" cy="6858000"/>
          </a:xfrm>
          <a:prstGeom prst="rect">
            <a:avLst/>
          </a:prstGeom>
          <a:solidFill>
            <a:srgbClr val="094A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7" name="Picture 6" descr="Crown_right_half.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0"/>
            <a:ext cx="3666145" cy="6501341"/>
          </a:xfrm>
          <a:prstGeom prst="rect">
            <a:avLst/>
          </a:prstGeom>
        </p:spPr>
      </p:pic>
      <p:pic>
        <p:nvPicPr>
          <p:cNvPr id="10" name="Picture 9" descr="Crown_right_half.pn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10030" t="1" b="88300"/>
          <a:stretch/>
        </p:blipFill>
        <p:spPr>
          <a:xfrm>
            <a:off x="1" y="6501341"/>
            <a:ext cx="3666145" cy="768927"/>
          </a:xfrm>
          <a:prstGeom prst="rect">
            <a:avLst/>
          </a:prstGeom>
        </p:spPr>
      </p:pic>
    </p:spTree>
    <p:extLst>
      <p:ext uri="{BB962C8B-B14F-4D97-AF65-F5344CB8AC3E}">
        <p14:creationId xmlns:p14="http://schemas.microsoft.com/office/powerpoint/2010/main" val="8828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7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B601698-88BC-494E-B499-C549BB1D2E58}" type="datetimeFigureOut">
              <a:rPr lang="en-US" smtClean="0">
                <a:solidFill>
                  <a:prstClr val="black">
                    <a:tint val="75000"/>
                  </a:prstClr>
                </a:solidFill>
              </a:rPr>
              <a:pPr/>
              <a:t>3/24/2020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0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1698-88BC-494E-B499-C549BB1D2E58}"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DBD2B-02A1-FC4A-9B44-D47E63F1D4C5}" type="slidenum">
              <a:rPr lang="en-US" smtClean="0"/>
              <a:t>‹#›</a:t>
            </a:fld>
            <a:endParaRPr lang="en-US"/>
          </a:p>
        </p:txBody>
      </p:sp>
    </p:spTree>
    <p:extLst>
      <p:ext uri="{BB962C8B-B14F-4D97-AF65-F5344CB8AC3E}">
        <p14:creationId xmlns:p14="http://schemas.microsoft.com/office/powerpoint/2010/main" val="29992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1698-88BC-494E-B499-C549BB1D2E58}" type="datetimeFigureOut">
              <a:rPr lang="en-US" smtClean="0">
                <a:solidFill>
                  <a:prstClr val="black">
                    <a:tint val="75000"/>
                  </a:prstClr>
                </a:solidFill>
              </a:rPr>
              <a:pPr/>
              <a:t>3/24/2020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pic>
        <p:nvPicPr>
          <p:cNvPr id="7" name="Picture 6" descr="Crown_right_half.png"/>
          <p:cNvPicPr>
            <a:picLocks noChangeAspect="1"/>
          </p:cNvPicPr>
          <p:nvPr userDrawn="1"/>
        </p:nvPicPr>
        <p:blipFill>
          <a:blip r:embed="rId6">
            <a:alphaModFix amt="10000"/>
            <a:extLst>
              <a:ext uri="{28A0092B-C50C-407E-A947-70E740481C1C}">
                <a14:useLocalDpi xmlns:a14="http://schemas.microsoft.com/office/drawing/2010/main" val="0"/>
              </a:ext>
            </a:extLst>
          </a:blip>
          <a:stretch>
            <a:fillRect/>
          </a:stretch>
        </p:blipFill>
        <p:spPr>
          <a:xfrm>
            <a:off x="1" y="0"/>
            <a:ext cx="3666145" cy="6501341"/>
          </a:xfrm>
          <a:prstGeom prst="rect">
            <a:avLst/>
          </a:prstGeom>
        </p:spPr>
      </p:pic>
      <p:pic>
        <p:nvPicPr>
          <p:cNvPr id="9" name="Picture 8" descr="Untitled-1.png"/>
          <p:cNvPicPr>
            <a:picLocks noChangeAspect="1"/>
          </p:cNvPicPr>
          <p:nvPr userDrawn="1"/>
        </p:nvPicPr>
        <p:blipFill rotWithShape="1">
          <a:blip r:embed="rId7">
            <a:extLst>
              <a:ext uri="{28A0092B-C50C-407E-A947-70E740481C1C}">
                <a14:useLocalDpi xmlns:a14="http://schemas.microsoft.com/office/drawing/2010/main" val="0"/>
              </a:ext>
            </a:extLst>
          </a:blip>
          <a:srcRect l="7922"/>
          <a:stretch/>
        </p:blipFill>
        <p:spPr>
          <a:xfrm>
            <a:off x="0" y="5980014"/>
            <a:ext cx="9144000" cy="887139"/>
          </a:xfrm>
          <a:prstGeom prst="rect">
            <a:avLst/>
          </a:prstGeom>
        </p:spPr>
      </p:pic>
      <p:pic>
        <p:nvPicPr>
          <p:cNvPr id="10" name="Picture 6" descr="QMUL_Logo_Whit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8480" y="6216020"/>
            <a:ext cx="1553671" cy="41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32806" y="6238917"/>
            <a:ext cx="2447465" cy="369332"/>
          </a:xfrm>
          <a:prstGeom prst="rect">
            <a:avLst/>
          </a:prstGeom>
          <a:noFill/>
        </p:spPr>
        <p:txBody>
          <a:bodyPr wrap="none" rtlCol="0">
            <a:spAutoFit/>
          </a:bodyPr>
          <a:lstStyle/>
          <a:p>
            <a:r>
              <a:rPr lang="en-GB" dirty="0">
                <a:solidFill>
                  <a:prstClr val="white"/>
                </a:solidFill>
              </a:rPr>
              <a:t>www.maths.qmul.ac.uk</a:t>
            </a:r>
          </a:p>
        </p:txBody>
      </p:sp>
    </p:spTree>
    <p:extLst>
      <p:ext uri="{BB962C8B-B14F-4D97-AF65-F5344CB8AC3E}">
        <p14:creationId xmlns:p14="http://schemas.microsoft.com/office/powerpoint/2010/main" val="78020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maths@qmul.ac.u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maths@qmul.ac.u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qmul.ac.uk/maths/undergraduate/professional-placemen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careers.qmul.ac.u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qmul.targetconnect.net/events" TargetMode="External"/><Relationship Id="rId4" Type="http://schemas.openxmlformats.org/officeDocument/2006/relationships/hyperlink" Target="https://qmplus.qmul.ac.uk/course/view.php?id=441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qmplus.qmul.ac.uk/pluginfile.php/1472902/mod_resource/content/3/1275_17%20Careers%20booklet%20update_v6_Print%20FINAL.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qmplus.qmul.ac.uk/course/view.php?id=709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ratemyplacement.co.uk/" TargetMode="External"/><Relationship Id="rId7" Type="http://schemas.openxmlformats.org/officeDocument/2006/relationships/hyperlink" Target="http://www.milkround.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indeed.co.uk/" TargetMode="External"/><Relationship Id="rId5" Type="http://schemas.openxmlformats.org/officeDocument/2006/relationships/hyperlink" Target="https://targetjobs.co.uk/" TargetMode="External"/><Relationship Id="rId4" Type="http://schemas.openxmlformats.org/officeDocument/2006/relationships/hyperlink" Target="http://www.gradcracker.com/engineering-work-placements-internship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qmplus.qmul.ac.uk/mod/resource/view.php?id=538605"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qmplus.qmul.ac.uk/course/view.php?id=7099" TargetMode="External"/><Relationship Id="rId4" Type="http://schemas.openxmlformats.org/officeDocument/2006/relationships/hyperlink" Target="https://qmplus.qmul.ac.uk/course/view.php?id=4416"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qmplus.qmul.ac.uk/course/view.php?id=7099"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00100" y="3076856"/>
            <a:ext cx="7543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charset="0"/>
              <a:buChar char="•"/>
              <a:defRPr sz="3200">
                <a:solidFill>
                  <a:schemeClr val="tx1"/>
                </a:solidFill>
                <a:latin typeface="Calibri" charset="0"/>
              </a:defRPr>
            </a:lvl1pPr>
            <a:lvl2pPr marL="37931725" indent="-37474525" defTabSz="457200">
              <a:spcBef>
                <a:spcPct val="20000"/>
              </a:spcBef>
              <a:buFont typeface="Arial" charset="0"/>
              <a:buChar char="–"/>
              <a:defRPr sz="2800">
                <a:solidFill>
                  <a:schemeClr val="tx1"/>
                </a:solidFill>
                <a:latin typeface="Calibri" charset="0"/>
              </a:defRPr>
            </a:lvl2pPr>
            <a:lvl3pPr marL="1143000" indent="-228600" defTabSz="457200">
              <a:spcBef>
                <a:spcPct val="20000"/>
              </a:spcBef>
              <a:buFont typeface="Arial" charset="0"/>
              <a:buChar char="•"/>
              <a:defRPr sz="2400">
                <a:solidFill>
                  <a:schemeClr val="tx1"/>
                </a:solidFill>
                <a:latin typeface="Calibri" charset="0"/>
              </a:defRPr>
            </a:lvl3pPr>
            <a:lvl4pPr marL="1600200" indent="-228600" defTabSz="457200">
              <a:spcBef>
                <a:spcPct val="20000"/>
              </a:spcBef>
              <a:buFont typeface="Arial" charset="0"/>
              <a:buChar char="–"/>
              <a:defRPr sz="2000">
                <a:solidFill>
                  <a:schemeClr val="tx1"/>
                </a:solidFill>
                <a:latin typeface="Calibri" charset="0"/>
              </a:defRPr>
            </a:lvl4pPr>
            <a:lvl5pPr marL="2057400" indent="-228600" defTabSz="4572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4400" b="1" dirty="0" smtClean="0">
                <a:solidFill>
                  <a:srgbClr val="FFFFFF"/>
                </a:solidFill>
                <a:latin typeface="Tahoma" charset="0"/>
                <a:cs typeface="Tahoma" charset="0"/>
              </a:rPr>
              <a:t>Placement Team, Placement criteria, Student “to do” list</a:t>
            </a:r>
            <a:endParaRPr lang="en-GB" altLang="en-US" sz="4400" b="1" dirty="0">
              <a:solidFill>
                <a:srgbClr val="FFFFFF"/>
              </a:solidFill>
              <a:latin typeface="Tahoma" charset="0"/>
              <a:cs typeface="Tahoma" charset="0"/>
            </a:endParaRPr>
          </a:p>
          <a:p>
            <a:pPr algn="ctr" eaLnBrk="1" hangingPunct="1">
              <a:spcBef>
                <a:spcPct val="0"/>
              </a:spcBef>
              <a:buFontTx/>
              <a:buNone/>
            </a:pPr>
            <a:endParaRPr lang="en-GB" altLang="en-US" sz="4800" b="1" dirty="0">
              <a:solidFill>
                <a:srgbClr val="FFFFFF"/>
              </a:solidFill>
              <a:latin typeface="Tahoma" charset="0"/>
              <a:cs typeface="Tahoma" charset="0"/>
            </a:endParaRPr>
          </a:p>
        </p:txBody>
      </p:sp>
      <p:pic>
        <p:nvPicPr>
          <p:cNvPr id="5" name="Picture 6" descr="QMUL_Logo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619" y="991362"/>
            <a:ext cx="6158761" cy="164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48D5D661-D1F0-5641-BFDB-0A082519EDB0}"/>
              </a:ext>
            </a:extLst>
          </p:cNvPr>
          <p:cNvSpPr txBox="1">
            <a:spLocks/>
          </p:cNvSpPr>
          <p:nvPr/>
        </p:nvSpPr>
        <p:spPr>
          <a:xfrm>
            <a:off x="357809" y="5739848"/>
            <a:ext cx="8396447" cy="8509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None/>
            </a:pPr>
            <a:r>
              <a:rPr lang="en-GB" altLang="en-US" sz="2800" dirty="0">
                <a:solidFill>
                  <a:schemeClr val="bg1"/>
                </a:solidFill>
                <a:latin typeface="Tahoma" charset="0"/>
                <a:cs typeface="Tahoma" charset="0"/>
              </a:rPr>
              <a:t>MTH5200A Pre-Placement Tutorials</a:t>
            </a:r>
          </a:p>
          <a:p>
            <a:pPr marL="0" indent="0" algn="ctr">
              <a:buNone/>
            </a:pPr>
            <a:r>
              <a:rPr lang="en-US" sz="2800" dirty="0" err="1" smtClean="0">
                <a:solidFill>
                  <a:schemeClr val="bg1"/>
                </a:solidFill>
              </a:rPr>
              <a:t>Mrs</a:t>
            </a:r>
            <a:r>
              <a:rPr lang="en-US" sz="2800" dirty="0" smtClean="0">
                <a:solidFill>
                  <a:schemeClr val="bg1"/>
                </a:solidFill>
              </a:rPr>
              <a:t> Gaik Ng MA (</a:t>
            </a:r>
            <a:r>
              <a:rPr lang="en-US" sz="2800" dirty="0" err="1" smtClean="0">
                <a:solidFill>
                  <a:schemeClr val="bg1"/>
                </a:solidFill>
              </a:rPr>
              <a:t>Cantab</a:t>
            </a:r>
            <a:r>
              <a:rPr lang="en-US" sz="2800" dirty="0" smtClean="0">
                <a:solidFill>
                  <a:schemeClr val="bg1"/>
                </a:solidFill>
              </a:rPr>
              <a:t>) FIA</a:t>
            </a:r>
            <a:endParaRPr lang="en-US" sz="2800" dirty="0">
              <a:solidFill>
                <a:schemeClr val="bg1"/>
              </a:solidFill>
            </a:endParaRPr>
          </a:p>
        </p:txBody>
      </p:sp>
    </p:spTree>
    <p:extLst>
      <p:ext uri="{BB962C8B-B14F-4D97-AF65-F5344CB8AC3E}">
        <p14:creationId xmlns:p14="http://schemas.microsoft.com/office/powerpoint/2010/main" val="1070265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Your “to do” list</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b="1" dirty="0"/>
          </a:p>
        </p:txBody>
      </p:sp>
      <p:sp>
        <p:nvSpPr>
          <p:cNvPr id="6" name="TextBox 5"/>
          <p:cNvSpPr txBox="1"/>
          <p:nvPr/>
        </p:nvSpPr>
        <p:spPr>
          <a:xfrm>
            <a:off x="454384" y="1125160"/>
            <a:ext cx="8068235" cy="409342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The university will find me a placement: TRUE or FALSE?</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r>
              <a:rPr lang="en-GB" sz="3200" dirty="0" smtClean="0"/>
              <a:t>Action 1: </a:t>
            </a:r>
            <a:r>
              <a:rPr lang="en-GB" sz="3200" dirty="0"/>
              <a:t>Attend the pre-placement </a:t>
            </a:r>
            <a:r>
              <a:rPr lang="en-GB" sz="3200" dirty="0" smtClean="0"/>
              <a:t>tutorials (see slide 18 for weekly schedule). This is a zero credit module. However, attendance </a:t>
            </a:r>
            <a:r>
              <a:rPr lang="en-GB" sz="3200" dirty="0"/>
              <a:t>is compulsory to pass </a:t>
            </a:r>
            <a:r>
              <a:rPr lang="en-GB" sz="3200" dirty="0" smtClean="0"/>
              <a:t>this module.</a:t>
            </a:r>
          </a:p>
          <a:p>
            <a:endParaRPr lang="en-GB" dirty="0" smtClean="0"/>
          </a:p>
          <a:p>
            <a:endParaRPr lang="en-GB" dirty="0"/>
          </a:p>
        </p:txBody>
      </p:sp>
    </p:spTree>
    <p:extLst>
      <p:ext uri="{BB962C8B-B14F-4D97-AF65-F5344CB8AC3E}">
        <p14:creationId xmlns:p14="http://schemas.microsoft.com/office/powerpoint/2010/main" val="39112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Your “to do” list (2)</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49542" y="973658"/>
            <a:ext cx="8068235" cy="861774"/>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sz="3200" dirty="0" smtClean="0"/>
              <a:t>Action 2: Apply for placements</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25982518"/>
              </p:ext>
            </p:extLst>
          </p:nvPr>
        </p:nvGraphicFramePr>
        <p:xfrm>
          <a:off x="449542" y="1900718"/>
          <a:ext cx="8308914" cy="4049320"/>
        </p:xfrm>
        <a:graphic>
          <a:graphicData uri="http://schemas.openxmlformats.org/drawingml/2006/table">
            <a:tbl>
              <a:tblPr>
                <a:tableStyleId>{5C22544A-7EE6-4342-B048-85BDC9FD1C3A}</a:tableStyleId>
              </a:tblPr>
              <a:tblGrid>
                <a:gridCol w="3252621">
                  <a:extLst>
                    <a:ext uri="{9D8B030D-6E8A-4147-A177-3AD203B41FA5}">
                      <a16:colId xmlns:a16="http://schemas.microsoft.com/office/drawing/2014/main" val="20000"/>
                    </a:ext>
                  </a:extLst>
                </a:gridCol>
                <a:gridCol w="5056293">
                  <a:extLst>
                    <a:ext uri="{9D8B030D-6E8A-4147-A177-3AD203B41FA5}">
                      <a16:colId xmlns:a16="http://schemas.microsoft.com/office/drawing/2014/main" val="20001"/>
                    </a:ext>
                  </a:extLst>
                </a:gridCol>
              </a:tblGrid>
              <a:tr h="506165">
                <a:tc>
                  <a:txBody>
                    <a:bodyPr/>
                    <a:lstStyle/>
                    <a:p>
                      <a:pPr algn="l" fontAlgn="ctr"/>
                      <a:r>
                        <a:rPr lang="en-GB" sz="2800" u="none" strike="noStrike" dirty="0">
                          <a:effectLst/>
                        </a:rPr>
                        <a:t>Actions:</a:t>
                      </a:r>
                      <a:endParaRPr lang="en-GB"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b="0" i="0" u="none" strike="noStrike" dirty="0" smtClean="0">
                          <a:solidFill>
                            <a:schemeClr val="dk1"/>
                          </a:solidFill>
                          <a:effectLst/>
                          <a:latin typeface="+mn-lt"/>
                        </a:rPr>
                        <a:t>Which companies? Deadlines?</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506165">
                <a:tc>
                  <a:txBody>
                    <a:bodyPr/>
                    <a:lstStyle/>
                    <a:p>
                      <a:pPr algn="l" fontAlgn="ctr"/>
                      <a:r>
                        <a:rPr lang="en-GB" sz="2800" u="none" strike="noStrike" dirty="0" smtClean="0">
                          <a:effectLst/>
                        </a:rPr>
                        <a:t>Job </a:t>
                      </a:r>
                      <a:r>
                        <a:rPr lang="en-GB" sz="2800" u="none" strike="noStrike" dirty="0">
                          <a:effectLst/>
                        </a:rPr>
                        <a:t>advertisements</a:t>
                      </a:r>
                      <a:endParaRPr lang="en-GB"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506165">
                <a:tc>
                  <a:txBody>
                    <a:bodyPr/>
                    <a:lstStyle/>
                    <a:p>
                      <a:pPr algn="l" fontAlgn="ctr"/>
                      <a:r>
                        <a:rPr lang="en-GB" sz="2800" u="none" strike="noStrike">
                          <a:effectLst/>
                        </a:rPr>
                        <a:t>CVs</a:t>
                      </a:r>
                      <a:endParaRPr lang="en-GB" sz="2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506165">
                <a:tc>
                  <a:txBody>
                    <a:bodyPr/>
                    <a:lstStyle/>
                    <a:p>
                      <a:pPr algn="l" fontAlgn="ctr"/>
                      <a:r>
                        <a:rPr lang="en-GB" sz="2800" u="none" strike="noStrike" dirty="0" smtClean="0">
                          <a:effectLst/>
                        </a:rPr>
                        <a:t>Cover letters</a:t>
                      </a:r>
                      <a:endParaRPr lang="en-GB"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06165">
                <a:tc>
                  <a:txBody>
                    <a:bodyPr/>
                    <a:lstStyle/>
                    <a:p>
                      <a:pPr algn="l" fontAlgn="ctr"/>
                      <a:r>
                        <a:rPr lang="en-GB" sz="2800" b="0" i="0" u="none" strike="noStrike" dirty="0" smtClean="0">
                          <a:solidFill>
                            <a:srgbClr val="000000"/>
                          </a:solidFill>
                          <a:effectLst/>
                          <a:latin typeface="Calibri" panose="020F0502020204030204" pitchFamily="34" charset="0"/>
                        </a:rPr>
                        <a:t>Application forms</a:t>
                      </a:r>
                      <a:endParaRPr lang="en-GB"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506165">
                <a:tc>
                  <a:txBody>
                    <a:bodyPr/>
                    <a:lstStyle/>
                    <a:p>
                      <a:pPr algn="l" fontAlgn="ctr"/>
                      <a:r>
                        <a:rPr lang="en-GB" sz="2800" u="none" strike="noStrike" dirty="0">
                          <a:effectLst/>
                        </a:rPr>
                        <a:t>Psychometric tests</a:t>
                      </a:r>
                      <a:endParaRPr lang="en-GB"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506165">
                <a:tc>
                  <a:txBody>
                    <a:bodyPr/>
                    <a:lstStyle/>
                    <a:p>
                      <a:pPr algn="l" fontAlgn="ctr"/>
                      <a:r>
                        <a:rPr lang="en-GB" sz="2800" u="none" strike="noStrike">
                          <a:effectLst/>
                        </a:rPr>
                        <a:t>Interviews</a:t>
                      </a:r>
                      <a:endParaRPr lang="en-GB" sz="2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506165">
                <a:tc>
                  <a:txBody>
                    <a:bodyPr/>
                    <a:lstStyle/>
                    <a:p>
                      <a:pPr algn="l" fontAlgn="ctr"/>
                      <a:r>
                        <a:rPr lang="en-GB" sz="2800" u="none" strike="noStrike" dirty="0">
                          <a:effectLst/>
                        </a:rPr>
                        <a:t>Assessment </a:t>
                      </a:r>
                      <a:r>
                        <a:rPr lang="en-GB" sz="2800" u="none" strike="noStrike" dirty="0" smtClean="0">
                          <a:effectLst/>
                        </a:rPr>
                        <a:t>Centres</a:t>
                      </a:r>
                      <a:endParaRPr lang="en-GB"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pic>
        <p:nvPicPr>
          <p:cNvPr id="2" name="Picture 1"/>
          <p:cNvPicPr>
            <a:picLocks noChangeAspect="1"/>
          </p:cNvPicPr>
          <p:nvPr/>
        </p:nvPicPr>
        <p:blipFill rotWithShape="1">
          <a:blip r:embed="rId3"/>
          <a:srcRect b="39237"/>
          <a:stretch/>
        </p:blipFill>
        <p:spPr>
          <a:xfrm>
            <a:off x="190747" y="5920058"/>
            <a:ext cx="4741017" cy="952043"/>
          </a:xfrm>
          <a:prstGeom prst="rect">
            <a:avLst/>
          </a:prstGeom>
        </p:spPr>
      </p:pic>
    </p:spTree>
    <p:extLst>
      <p:ext uri="{BB962C8B-B14F-4D97-AF65-F5344CB8AC3E}">
        <p14:creationId xmlns:p14="http://schemas.microsoft.com/office/powerpoint/2010/main" val="152981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Your “to do” list (3)</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b="1" dirty="0"/>
          </a:p>
        </p:txBody>
      </p:sp>
      <p:sp>
        <p:nvSpPr>
          <p:cNvPr id="6" name="TextBox 5"/>
          <p:cNvSpPr txBox="1"/>
          <p:nvPr/>
        </p:nvSpPr>
        <p:spPr>
          <a:xfrm>
            <a:off x="454384" y="1125160"/>
            <a:ext cx="8068235" cy="2616101"/>
          </a:xfrm>
          <a:prstGeom prst="rect">
            <a:avLst/>
          </a:prstGeom>
          <a:noFill/>
        </p:spPr>
        <p:txBody>
          <a:bodyPr wrap="square" rtlCol="0">
            <a:spAutoFit/>
          </a:bodyPr>
          <a:lstStyle/>
          <a:p>
            <a:pPr marL="285750" indent="-285750">
              <a:buFont typeface="Arial" panose="020B0604020202020204" pitchFamily="34" charset="0"/>
              <a:buChar char="•"/>
            </a:pPr>
            <a:r>
              <a:rPr lang="en-GB" sz="3200" dirty="0"/>
              <a:t>Applying for </a:t>
            </a:r>
            <a:r>
              <a:rPr lang="en-GB" sz="3200" dirty="0" smtClean="0"/>
              <a:t>placements </a:t>
            </a:r>
            <a:r>
              <a:rPr lang="en-GB" sz="3200" dirty="0"/>
              <a:t>is time consuming. </a:t>
            </a:r>
            <a:r>
              <a:rPr lang="en-GB" sz="3200" dirty="0" smtClean="0"/>
              <a:t>Decide: Do </a:t>
            </a:r>
            <a:r>
              <a:rPr lang="en-GB" sz="3200" dirty="0"/>
              <a:t>I prioritise getting good degree results or </a:t>
            </a:r>
            <a:r>
              <a:rPr lang="en-GB" sz="3200" dirty="0" smtClean="0"/>
              <a:t>getting a placement at the expense of my degree results? </a:t>
            </a:r>
          </a:p>
          <a:p>
            <a:endParaRPr lang="en-GB" dirty="0"/>
          </a:p>
          <a:p>
            <a:endParaRPr lang="en-GB" dirty="0"/>
          </a:p>
        </p:txBody>
      </p:sp>
    </p:spTree>
    <p:extLst>
      <p:ext uri="{BB962C8B-B14F-4D97-AF65-F5344CB8AC3E}">
        <p14:creationId xmlns:p14="http://schemas.microsoft.com/office/powerpoint/2010/main" val="33023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Your “to do” list – after getting an offer</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b="1" dirty="0"/>
          </a:p>
        </p:txBody>
      </p:sp>
      <p:sp>
        <p:nvSpPr>
          <p:cNvPr id="6" name="TextBox 5"/>
          <p:cNvSpPr txBox="1"/>
          <p:nvPr/>
        </p:nvSpPr>
        <p:spPr>
          <a:xfrm>
            <a:off x="454384" y="1412832"/>
            <a:ext cx="8068235"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Email </a:t>
            </a:r>
            <a:r>
              <a:rPr lang="en-GB" sz="3200" dirty="0">
                <a:hlinkClick r:id="rId3"/>
              </a:rPr>
              <a:t>maths@qmul.ac.uk</a:t>
            </a:r>
            <a:r>
              <a:rPr lang="en-GB" sz="3200" dirty="0"/>
              <a:t> </a:t>
            </a:r>
            <a:r>
              <a:rPr lang="en-GB" sz="3200" dirty="0" smtClean="0"/>
              <a:t>and cc me with </a:t>
            </a:r>
          </a:p>
          <a:p>
            <a:endParaRPr lang="en-US" dirty="0" smtClean="0"/>
          </a:p>
          <a:p>
            <a:r>
              <a:rPr lang="en-US" dirty="0" smtClean="0"/>
              <a:t>1) A copy of offer letter &amp; contract</a:t>
            </a:r>
            <a:r>
              <a:rPr lang="en-US" dirty="0"/>
              <a:t/>
            </a:r>
            <a:br>
              <a:rPr lang="en-US" dirty="0"/>
            </a:br>
            <a:r>
              <a:rPr lang="en-US" dirty="0"/>
              <a:t>2) Name of Company           </a:t>
            </a:r>
            <a:br>
              <a:rPr lang="en-US" dirty="0"/>
            </a:br>
            <a:r>
              <a:rPr lang="en-US" dirty="0"/>
              <a:t>3) Name of Department </a:t>
            </a:r>
            <a:br>
              <a:rPr lang="en-US" dirty="0"/>
            </a:br>
            <a:r>
              <a:rPr lang="en-US" dirty="0"/>
              <a:t>4) Position/Role</a:t>
            </a:r>
            <a:br>
              <a:rPr lang="en-US" dirty="0"/>
            </a:br>
            <a:r>
              <a:rPr lang="en-US" dirty="0"/>
              <a:t>5) Job description-please give a summary of your duties Note </a:t>
            </a:r>
            <a:br>
              <a:rPr lang="en-US" dirty="0"/>
            </a:br>
            <a:r>
              <a:rPr lang="en-US" dirty="0"/>
              <a:t>6) Salary </a:t>
            </a:r>
            <a:br>
              <a:rPr lang="en-US" dirty="0"/>
            </a:br>
            <a:r>
              <a:rPr lang="en-US" dirty="0"/>
              <a:t>7) Employer contact name </a:t>
            </a:r>
            <a:br>
              <a:rPr lang="en-US" dirty="0"/>
            </a:br>
            <a:r>
              <a:rPr lang="en-US" dirty="0"/>
              <a:t>8) Employer contact email </a:t>
            </a:r>
            <a:br>
              <a:rPr lang="en-US" dirty="0"/>
            </a:br>
            <a:r>
              <a:rPr lang="en-US" dirty="0"/>
              <a:t>9) Employer contact phone number              </a:t>
            </a:r>
            <a:br>
              <a:rPr lang="en-US" dirty="0"/>
            </a:br>
            <a:r>
              <a:rPr lang="en-US" dirty="0"/>
              <a:t>10) Student work-based email-if you have been set up with one already</a:t>
            </a:r>
            <a:br>
              <a:rPr lang="en-US" dirty="0"/>
            </a:br>
            <a:r>
              <a:rPr lang="en-US" dirty="0"/>
              <a:t>11) Student mobile number </a:t>
            </a:r>
            <a:br>
              <a:rPr lang="en-US" dirty="0"/>
            </a:br>
            <a:endParaRPr lang="en-US" dirty="0" smtClean="0"/>
          </a:p>
          <a:p>
            <a:r>
              <a:rPr lang="en-US" dirty="0" smtClean="0"/>
              <a:t>…continues next slide…</a:t>
            </a:r>
            <a:r>
              <a:rPr lang="en-US" dirty="0"/>
              <a:t/>
            </a:r>
            <a:br>
              <a:rPr lang="en-US" dirty="0"/>
            </a:br>
            <a:endParaRPr lang="en-GB" dirty="0"/>
          </a:p>
          <a:p>
            <a:endParaRPr lang="en-GB" dirty="0"/>
          </a:p>
        </p:txBody>
      </p:sp>
    </p:spTree>
    <p:extLst>
      <p:ext uri="{BB962C8B-B14F-4D97-AF65-F5344CB8AC3E}">
        <p14:creationId xmlns:p14="http://schemas.microsoft.com/office/powerpoint/2010/main" val="278339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Your “to do” list – after getting an offer (2)</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b="1" dirty="0"/>
          </a:p>
        </p:txBody>
      </p:sp>
      <p:sp>
        <p:nvSpPr>
          <p:cNvPr id="6" name="TextBox 5"/>
          <p:cNvSpPr txBox="1"/>
          <p:nvPr/>
        </p:nvSpPr>
        <p:spPr>
          <a:xfrm>
            <a:off x="454384" y="1474482"/>
            <a:ext cx="8068235" cy="4739759"/>
          </a:xfrm>
          <a:prstGeom prst="rect">
            <a:avLst/>
          </a:prstGeom>
          <a:noFill/>
        </p:spPr>
        <p:txBody>
          <a:bodyPr wrap="square" rtlCol="0">
            <a:spAutoFit/>
          </a:bodyPr>
          <a:lstStyle/>
          <a:p>
            <a:pPr marL="285750" indent="-285750">
              <a:buFont typeface="Arial" panose="020B0604020202020204" pitchFamily="34" charset="0"/>
              <a:buChar char="•"/>
            </a:pPr>
            <a:r>
              <a:rPr lang="en-GB" sz="3200" dirty="0"/>
              <a:t>Email </a:t>
            </a:r>
            <a:r>
              <a:rPr lang="en-GB" sz="3200" dirty="0">
                <a:hlinkClick r:id="rId3"/>
              </a:rPr>
              <a:t>maths@qmul.ac.uk</a:t>
            </a:r>
            <a:r>
              <a:rPr lang="en-GB" sz="3200" dirty="0"/>
              <a:t> </a:t>
            </a:r>
            <a:r>
              <a:rPr lang="en-GB" sz="3200" dirty="0" smtClean="0"/>
              <a:t>and cc me with </a:t>
            </a:r>
          </a:p>
          <a:p>
            <a:endParaRPr lang="en-US" dirty="0"/>
          </a:p>
          <a:p>
            <a:endParaRPr lang="en-US" dirty="0" smtClean="0"/>
          </a:p>
          <a:p>
            <a:r>
              <a:rPr lang="en-US" dirty="0" smtClean="0"/>
              <a:t>12</a:t>
            </a:r>
            <a:r>
              <a:rPr lang="en-US" dirty="0"/>
              <a:t>) Any other notes- for example that you need to complete professional qualification during placement, or anything else you would like to say to us that is important to the placement year</a:t>
            </a:r>
            <a:br>
              <a:rPr lang="en-US" dirty="0"/>
            </a:br>
            <a:r>
              <a:rPr lang="en-US" dirty="0" smtClean="0"/>
              <a:t>13</a:t>
            </a:r>
            <a:r>
              <a:rPr lang="en-US" dirty="0"/>
              <a:t>) Start date: This needs to be formally confirmed ASAP, either through your contract and/or offer letter. If this is not possible, we will need immediate confirmation from your employer through communication sent to you from their professional email account or directly to us. </a:t>
            </a:r>
            <a:br>
              <a:rPr lang="en-US" dirty="0"/>
            </a:br>
            <a:r>
              <a:rPr lang="en-US" dirty="0"/>
              <a:t>14) End date: This needs to be formally confirmed ASAP, either through your contract and/or offer letter. If this is not possible, we will need immediate confirmation from your employer through communication sent to you from their professional email account or directly to us.</a:t>
            </a:r>
            <a:endParaRPr lang="en-GB" sz="3200" dirty="0" smtClean="0"/>
          </a:p>
          <a:p>
            <a:endParaRPr lang="en-GB" dirty="0"/>
          </a:p>
          <a:p>
            <a:endParaRPr lang="en-GB" dirty="0"/>
          </a:p>
        </p:txBody>
      </p:sp>
    </p:spTree>
    <p:extLst>
      <p:ext uri="{BB962C8B-B14F-4D97-AF65-F5344CB8AC3E}">
        <p14:creationId xmlns:p14="http://schemas.microsoft.com/office/powerpoint/2010/main" val="4461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Your “to do” list – after getting an offer (3)</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b="1" dirty="0"/>
          </a:p>
        </p:txBody>
      </p:sp>
      <p:sp>
        <p:nvSpPr>
          <p:cNvPr id="6" name="TextBox 5"/>
          <p:cNvSpPr txBox="1"/>
          <p:nvPr/>
        </p:nvSpPr>
        <p:spPr>
          <a:xfrm>
            <a:off x="454384" y="1448325"/>
            <a:ext cx="8068235" cy="4585871"/>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Send us the items listed in the last two slides asap so that </a:t>
            </a:r>
          </a:p>
          <a:p>
            <a:pPr marL="742950" lvl="1" indent="-285750">
              <a:buFont typeface="Arial" panose="020B0604020202020204" pitchFamily="34" charset="0"/>
              <a:buChar char="•"/>
            </a:pPr>
            <a:r>
              <a:rPr lang="en-GB" sz="2400" dirty="0" smtClean="0"/>
              <a:t>Your placement can be approved.</a:t>
            </a:r>
          </a:p>
          <a:p>
            <a:pPr marL="742950" lvl="1" indent="-285750">
              <a:buFont typeface="Arial" panose="020B0604020202020204" pitchFamily="34" charset="0"/>
              <a:buChar char="•"/>
            </a:pPr>
            <a:r>
              <a:rPr lang="en-GB" sz="2400" dirty="0" smtClean="0"/>
              <a:t>We can contact your employer about </a:t>
            </a:r>
            <a:r>
              <a:rPr lang="en-GB" sz="2400" dirty="0"/>
              <a:t>what employers need to do [evaluate your </a:t>
            </a:r>
            <a:r>
              <a:rPr lang="en-GB" sz="2400" dirty="0" smtClean="0"/>
              <a:t>performance, </a:t>
            </a:r>
            <a:r>
              <a:rPr lang="en-GB" sz="2400" dirty="0" err="1" smtClean="0"/>
              <a:t>etc</a:t>
            </a:r>
            <a:r>
              <a:rPr lang="en-GB" sz="2400" dirty="0" smtClean="0"/>
              <a:t>], </a:t>
            </a:r>
            <a:r>
              <a:rPr lang="en-GB" sz="2400" dirty="0"/>
              <a:t>Health &amp; Safety form, placement </a:t>
            </a:r>
            <a:r>
              <a:rPr lang="en-GB" sz="2400" dirty="0" smtClean="0"/>
              <a:t>visit, etc.</a:t>
            </a:r>
          </a:p>
          <a:p>
            <a:pPr marL="742950" lvl="1" indent="-285750">
              <a:buFont typeface="Arial" panose="020B0604020202020204" pitchFamily="34" charset="0"/>
              <a:buChar char="•"/>
            </a:pPr>
            <a:r>
              <a:rPr lang="en-GB" sz="2400" dirty="0" smtClean="0"/>
              <a:t>You can stop coming to the Pre-Placement Tutorials.</a:t>
            </a:r>
          </a:p>
          <a:p>
            <a:pPr marL="742950" lvl="1" indent="-285750">
              <a:buFont typeface="Arial" panose="020B0604020202020204" pitchFamily="34" charset="0"/>
              <a:buChar char="•"/>
            </a:pPr>
            <a:r>
              <a:rPr lang="en-GB" sz="2400" dirty="0" smtClean="0"/>
              <a:t>You will be invited to a final briefing session </a:t>
            </a:r>
            <a:r>
              <a:rPr lang="en-GB" sz="2400" dirty="0"/>
              <a:t>(usually held in June)</a:t>
            </a:r>
            <a:r>
              <a:rPr lang="en-GB" sz="2400" dirty="0" smtClean="0"/>
              <a:t> before you start your placement.</a:t>
            </a:r>
            <a:endParaRPr lang="en-GB" sz="2400" dirty="0"/>
          </a:p>
          <a:p>
            <a:pPr marL="742950" lvl="1" indent="-285750">
              <a:buFont typeface="Arial" panose="020B0604020202020204" pitchFamily="34" charset="0"/>
              <a:buChar char="•"/>
            </a:pPr>
            <a:endParaRPr lang="en-GB" sz="3200" dirty="0" smtClean="0"/>
          </a:p>
          <a:p>
            <a:endParaRPr lang="en-GB" dirty="0"/>
          </a:p>
          <a:p>
            <a:endParaRPr lang="en-GB" dirty="0"/>
          </a:p>
        </p:txBody>
      </p:sp>
    </p:spTree>
    <p:extLst>
      <p:ext uri="{BB962C8B-B14F-4D97-AF65-F5344CB8AC3E}">
        <p14:creationId xmlns:p14="http://schemas.microsoft.com/office/powerpoint/2010/main" val="11706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About me</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Weekly Schedule for MTH5200A</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solidFill>
                  <a:schemeClr val="bg1">
                    <a:lumMod val="85000"/>
                  </a:schemeClr>
                </a:solidFill>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Further resources</a:t>
            </a:r>
            <a:r>
              <a:rPr lang="en-GB" altLang="en-US" sz="18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1800" kern="0" dirty="0">
              <a:solidFill>
                <a:schemeClr val="bg1">
                  <a:lumMod val="85000"/>
                </a:schemeClr>
              </a:solidFill>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82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3600" b="1" dirty="0" smtClean="0">
                <a:solidFill>
                  <a:srgbClr val="1D88CF"/>
                </a:solidFill>
                <a:latin typeface="Arial" panose="020B0604020202020204" pitchFamily="34" charset="0"/>
                <a:cs typeface="Arial" panose="020B0604020202020204" pitchFamily="34" charset="0"/>
              </a:rPr>
              <a:t>Weekly Schedule for MTH5200A</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547688" y="1261618"/>
            <a:ext cx="806596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8" name="TextBox 7"/>
          <p:cNvSpPr txBox="1"/>
          <p:nvPr/>
        </p:nvSpPr>
        <p:spPr>
          <a:xfrm>
            <a:off x="454384" y="1234888"/>
            <a:ext cx="8068235" cy="3539430"/>
          </a:xfrm>
          <a:prstGeom prst="rect">
            <a:avLst/>
          </a:prstGeom>
          <a:noFill/>
        </p:spPr>
        <p:txBody>
          <a:bodyPr wrap="square" rtlCol="0">
            <a:spAutoFit/>
          </a:bodyPr>
          <a:lstStyle/>
          <a:p>
            <a:r>
              <a:rPr lang="en-GB" sz="2800" dirty="0" smtClean="0"/>
              <a:t>MTH5200A / Pre-Placement Tutorials are a combination </a:t>
            </a:r>
            <a:r>
              <a:rPr lang="en-GB" sz="2800" dirty="0"/>
              <a:t>of: </a:t>
            </a:r>
          </a:p>
          <a:p>
            <a:pPr marL="457200" lvl="0" indent="-457200">
              <a:buFont typeface="Arial" panose="020B0604020202020204" pitchFamily="34" charset="0"/>
              <a:buChar char="•"/>
            </a:pPr>
            <a:r>
              <a:rPr lang="en-GB" sz="2800" dirty="0" smtClean="0"/>
              <a:t>In-class sessions</a:t>
            </a:r>
          </a:p>
          <a:p>
            <a:pPr marL="457200" lvl="0" indent="-457200">
              <a:buFont typeface="Arial" panose="020B0604020202020204" pitchFamily="34" charset="0"/>
              <a:buChar char="•"/>
            </a:pPr>
            <a:r>
              <a:rPr lang="en-GB" sz="2800" dirty="0" smtClean="0"/>
              <a:t>One-to-one appointments </a:t>
            </a:r>
            <a:r>
              <a:rPr lang="en-GB" sz="2800" dirty="0"/>
              <a:t>(drop-ins during office hours or upon student's </a:t>
            </a:r>
            <a:r>
              <a:rPr lang="en-GB" sz="2800" dirty="0" smtClean="0"/>
              <a:t>request)</a:t>
            </a:r>
          </a:p>
          <a:p>
            <a:pPr marL="457200" lvl="0" indent="-457200">
              <a:buFont typeface="Arial" panose="020B0604020202020204" pitchFamily="34" charset="0"/>
              <a:buChar char="•"/>
            </a:pPr>
            <a:r>
              <a:rPr lang="en-GB" sz="2800" dirty="0" smtClean="0"/>
              <a:t>Speed catch-ups (5 min one-to-one with Gaik)</a:t>
            </a:r>
          </a:p>
          <a:p>
            <a:pPr lvl="0"/>
            <a:endParaRPr lang="en-GB" sz="2800" dirty="0"/>
          </a:p>
          <a:p>
            <a:pPr lvl="0"/>
            <a:endParaRPr lang="en-GB" sz="2800" dirty="0" smtClean="0"/>
          </a:p>
        </p:txBody>
      </p:sp>
    </p:spTree>
    <p:extLst>
      <p:ext uri="{BB962C8B-B14F-4D97-AF65-F5344CB8AC3E}">
        <p14:creationId xmlns:p14="http://schemas.microsoft.com/office/powerpoint/2010/main" val="3160232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3900" b="1" dirty="0" smtClean="0">
                <a:solidFill>
                  <a:srgbClr val="1D88CF"/>
                </a:solidFill>
                <a:latin typeface="Arial" panose="020B0604020202020204" pitchFamily="34" charset="0"/>
                <a:cs typeface="Arial" panose="020B0604020202020204" pitchFamily="34" charset="0"/>
              </a:rPr>
              <a:t>Weekly Schedule for MTH5200A (2)</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547688" y="1261618"/>
            <a:ext cx="806596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86202641"/>
              </p:ext>
            </p:extLst>
          </p:nvPr>
        </p:nvGraphicFramePr>
        <p:xfrm>
          <a:off x="1" y="1125162"/>
          <a:ext cx="9143998" cy="5255930"/>
        </p:xfrm>
        <a:graphic>
          <a:graphicData uri="http://schemas.openxmlformats.org/drawingml/2006/table">
            <a:tbl>
              <a:tblPr>
                <a:tableStyleId>{5C22544A-7EE6-4342-B048-85BDC9FD1C3A}</a:tableStyleId>
              </a:tblPr>
              <a:tblGrid>
                <a:gridCol w="739468">
                  <a:extLst>
                    <a:ext uri="{9D8B030D-6E8A-4147-A177-3AD203B41FA5}">
                      <a16:colId xmlns:a16="http://schemas.microsoft.com/office/drawing/2014/main" val="20000"/>
                    </a:ext>
                  </a:extLst>
                </a:gridCol>
                <a:gridCol w="3475505">
                  <a:extLst>
                    <a:ext uri="{9D8B030D-6E8A-4147-A177-3AD203B41FA5}">
                      <a16:colId xmlns:a16="http://schemas.microsoft.com/office/drawing/2014/main" val="20001"/>
                    </a:ext>
                  </a:extLst>
                </a:gridCol>
                <a:gridCol w="4929025">
                  <a:extLst>
                    <a:ext uri="{9D8B030D-6E8A-4147-A177-3AD203B41FA5}">
                      <a16:colId xmlns:a16="http://schemas.microsoft.com/office/drawing/2014/main" val="20002"/>
                    </a:ext>
                  </a:extLst>
                </a:gridCol>
              </a:tblGrid>
              <a:tr h="392742">
                <a:tc>
                  <a:txBody>
                    <a:bodyPr/>
                    <a:lstStyle/>
                    <a:p>
                      <a:pPr algn="l" fontAlgn="b"/>
                      <a:r>
                        <a:rPr lang="en-GB" sz="2000" u="none" strike="noStrike" dirty="0">
                          <a:effectLst/>
                        </a:rPr>
                        <a:t>Week</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rPr>
                        <a:t>Content</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rPr>
                        <a:t>Actions</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4102">
                <a:tc>
                  <a:txBody>
                    <a:bodyPr/>
                    <a:lstStyle/>
                    <a:p>
                      <a:pPr algn="l" fontAlgn="b"/>
                      <a:r>
                        <a:rPr lang="en-GB" sz="2000" u="none" strike="noStrike">
                          <a:effectLst/>
                        </a:rPr>
                        <a:t>Weeks 1 - 12</a:t>
                      </a:r>
                      <a:endParaRPr lang="en-GB" sz="2000" b="0" i="0" u="none" strike="noStrike">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rPr>
                        <a:t>One-to-one appointments </a:t>
                      </a:r>
                      <a:r>
                        <a:rPr lang="en-GB" sz="2000" u="none" strike="noStrike" dirty="0" smtClean="0">
                          <a:effectLst/>
                        </a:rPr>
                        <a:t>(drop-ins during office</a:t>
                      </a:r>
                      <a:r>
                        <a:rPr lang="en-GB" sz="2000" u="none" strike="noStrike" baseline="0" dirty="0" smtClean="0">
                          <a:effectLst/>
                        </a:rPr>
                        <a:t> hours </a:t>
                      </a:r>
                      <a:r>
                        <a:rPr lang="en-GB" sz="2000" u="none" strike="noStrike" dirty="0" smtClean="0">
                          <a:effectLst/>
                        </a:rPr>
                        <a:t>or upon </a:t>
                      </a:r>
                      <a:r>
                        <a:rPr lang="en-GB" sz="2000" u="none" strike="noStrike" dirty="0">
                          <a:effectLst/>
                        </a:rPr>
                        <a:t>student's request)</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rPr>
                        <a:t>- Please email g.ng to book, or drop in during my office hours </a:t>
                      </a:r>
                      <a:endParaRPr lang="en-GB" sz="2000" b="1"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4102">
                <a:tc>
                  <a:txBody>
                    <a:bodyPr/>
                    <a:lstStyle/>
                    <a:p>
                      <a:pPr algn="l" fontAlgn="b"/>
                      <a:r>
                        <a:rPr lang="en-GB" sz="2000" u="none" strike="noStrike" dirty="0">
                          <a:effectLst/>
                        </a:rPr>
                        <a:t>Week </a:t>
                      </a:r>
                      <a:r>
                        <a:rPr lang="en-GB" sz="2000" u="none" strike="noStrike" dirty="0" smtClean="0">
                          <a:effectLst/>
                        </a:rPr>
                        <a:t>1</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dirty="0" smtClean="0"/>
                        <a:t>Placement Team, Placement criteria, Student to do list</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4102">
                <a:tc>
                  <a:txBody>
                    <a:bodyPr/>
                    <a:lstStyle/>
                    <a:p>
                      <a:pPr algn="l" fontAlgn="b"/>
                      <a:r>
                        <a:rPr lang="en-GB" sz="2000" u="none" strike="noStrike" dirty="0">
                          <a:effectLst/>
                        </a:rPr>
                        <a:t>Week </a:t>
                      </a:r>
                      <a:r>
                        <a:rPr lang="en-GB" sz="2000" u="none" strike="noStrike" dirty="0" smtClean="0">
                          <a:effectLst/>
                        </a:rPr>
                        <a:t>2</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dirty="0" smtClean="0"/>
                        <a:t>Where/how to find placements (run by Careers)</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4102">
                <a:tc>
                  <a:txBody>
                    <a:bodyPr/>
                    <a:lstStyle/>
                    <a:p>
                      <a:pPr algn="l" fontAlgn="b"/>
                      <a:r>
                        <a:rPr lang="en-GB" sz="2000" u="none" strike="noStrike" dirty="0" smtClean="0">
                          <a:effectLst/>
                        </a:rPr>
                        <a:t>Week 3</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b="0" i="0" u="none" strike="noStrike" dirty="0" smtClean="0">
                          <a:solidFill>
                            <a:schemeClr val="dk1"/>
                          </a:solidFill>
                          <a:effectLst/>
                          <a:latin typeface="+mn-lt"/>
                        </a:rPr>
                        <a:t>Speed</a:t>
                      </a:r>
                      <a:r>
                        <a:rPr lang="en-GB" sz="2000" b="0" i="0" u="none" strike="noStrike" baseline="0" dirty="0" smtClean="0">
                          <a:solidFill>
                            <a:schemeClr val="dk1"/>
                          </a:solidFill>
                          <a:effectLst/>
                          <a:latin typeface="+mn-lt"/>
                        </a:rPr>
                        <a:t> catch-ups (5 min one-to-one with Gaik in </a:t>
                      </a:r>
                      <a:r>
                        <a:rPr lang="en-GB" sz="2000" b="0" i="0" u="none" strike="noStrike" baseline="0" smtClean="0">
                          <a:solidFill>
                            <a:schemeClr val="dk1"/>
                          </a:solidFill>
                          <a:effectLst/>
                          <a:latin typeface="+mn-lt"/>
                        </a:rPr>
                        <a:t>her office)</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b">
                        <a:buFontTx/>
                        <a:buNone/>
                      </a:pPr>
                      <a:r>
                        <a:rPr lang="en-GB" sz="2000" u="none" strike="noStrike" dirty="0" smtClean="0">
                          <a:effectLst/>
                        </a:rPr>
                        <a:t>- Your</a:t>
                      </a:r>
                      <a:r>
                        <a:rPr lang="en-GB" sz="2000" u="none" strike="noStrike" baseline="0" dirty="0" smtClean="0">
                          <a:effectLst/>
                        </a:rPr>
                        <a:t> allocated slots are on </a:t>
                      </a:r>
                      <a:r>
                        <a:rPr lang="en-GB" sz="2000" u="none" strike="noStrike" baseline="0" dirty="0" err="1" smtClean="0">
                          <a:effectLst/>
                        </a:rPr>
                        <a:t>QMPlus</a:t>
                      </a:r>
                      <a:r>
                        <a:rPr lang="en-GB" sz="2000" u="none" strike="noStrike" baseline="0" dirty="0" smtClean="0">
                          <a:effectLst/>
                        </a:rPr>
                        <a:t>. If you can’t make it to an allocated slot, swap with another student. </a:t>
                      </a:r>
                    </a:p>
                    <a:p>
                      <a:pPr marL="0" indent="0" algn="l" fontAlgn="b">
                        <a:buFontTx/>
                        <a:buNone/>
                      </a:pPr>
                      <a:r>
                        <a:rPr lang="en-GB" sz="2000" u="none" strike="noStrike" baseline="0" dirty="0" smtClean="0">
                          <a:effectLst/>
                        </a:rPr>
                        <a:t>- I am seeing 12 of you this week. The rest of you do not have to come. There is no class.</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04102">
                <a:tc>
                  <a:txBody>
                    <a:bodyPr/>
                    <a:lstStyle/>
                    <a:p>
                      <a:pPr algn="l" fontAlgn="b"/>
                      <a:r>
                        <a:rPr lang="en-GB" sz="2000" u="none" strike="noStrike" dirty="0" smtClean="0">
                          <a:effectLst/>
                        </a:rPr>
                        <a:t>Weeks 4 - </a:t>
                      </a:r>
                      <a:r>
                        <a:rPr lang="en-GB" sz="2000" u="none" strike="noStrike" dirty="0">
                          <a:effectLst/>
                        </a:rPr>
                        <a:t>12</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b="0" i="0" u="none" strike="noStrike" dirty="0" smtClean="0">
                          <a:solidFill>
                            <a:srgbClr val="000000"/>
                          </a:solidFill>
                          <a:effectLst/>
                          <a:latin typeface="Calibri" panose="020F0502020204030204" pitchFamily="34" charset="0"/>
                        </a:rPr>
                        <a:t>Speed catch-ups &amp; Careers sessions (exact scheduling TBC)</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6241" marR="6241" marT="62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57349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About me</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Weekly Schedule for MTH5200A</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latin typeface="Arial" panose="020B0604020202020204" pitchFamily="34" charset="0"/>
                <a:ea typeface="+mn-ea"/>
                <a:cs typeface="Arial" panose="020B0604020202020204" pitchFamily="34" charset="0"/>
              </a:rPr>
              <a:t> </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Further resources</a:t>
            </a:r>
            <a:r>
              <a:rPr lang="en-GB" altLang="en-US" sz="18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1800" kern="0" dirty="0">
              <a:solidFill>
                <a:schemeClr val="bg1">
                  <a:lumMod val="85000"/>
                </a:schemeClr>
              </a:solidFill>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67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48562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About me</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Weekly Schedule for MTH5200A</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latin typeface="Arial" panose="020B0604020202020204" pitchFamily="34" charset="0"/>
                <a:ea typeface="+mn-ea"/>
                <a:cs typeface="Arial" panose="020B0604020202020204" pitchFamily="34" charset="0"/>
              </a:rPr>
              <a:t> </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Further resources	</a:t>
            </a:r>
            <a:endParaRPr lang="en-GB" altLang="en-US" sz="2200" kern="0" dirty="0">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5860466" y="109428"/>
            <a:ext cx="3103419" cy="1743050"/>
          </a:xfrm>
          <a:prstGeom prst="rect">
            <a:avLst/>
          </a:prstGeom>
        </p:spPr>
      </p:pic>
      <p:pic>
        <p:nvPicPr>
          <p:cNvPr id="9" name="Picture 8"/>
          <p:cNvPicPr>
            <a:picLocks noChangeAspect="1"/>
          </p:cNvPicPr>
          <p:nvPr/>
        </p:nvPicPr>
        <p:blipFill>
          <a:blip r:embed="rId4"/>
          <a:stretch>
            <a:fillRect/>
          </a:stretch>
        </p:blipFill>
        <p:spPr>
          <a:xfrm>
            <a:off x="5860466" y="2087493"/>
            <a:ext cx="3103419" cy="1957778"/>
          </a:xfrm>
          <a:prstGeom prst="rect">
            <a:avLst/>
          </a:prstGeom>
        </p:spPr>
      </p:pic>
      <p:pic>
        <p:nvPicPr>
          <p:cNvPr id="10" name="Picture 9"/>
          <p:cNvPicPr>
            <a:picLocks noChangeAspect="1"/>
          </p:cNvPicPr>
          <p:nvPr/>
        </p:nvPicPr>
        <p:blipFill>
          <a:blip r:embed="rId5"/>
          <a:stretch>
            <a:fillRect/>
          </a:stretch>
        </p:blipFill>
        <p:spPr>
          <a:xfrm>
            <a:off x="5860466" y="4127767"/>
            <a:ext cx="3092255" cy="1873059"/>
          </a:xfrm>
          <a:prstGeom prst="rect">
            <a:avLst/>
          </a:prstGeom>
        </p:spPr>
      </p:pic>
    </p:spTree>
    <p:extLst>
      <p:ext uri="{BB962C8B-B14F-4D97-AF65-F5344CB8AC3E}">
        <p14:creationId xmlns:p14="http://schemas.microsoft.com/office/powerpoint/2010/main" val="30404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600" b="1" dirty="0" smtClean="0">
                <a:solidFill>
                  <a:srgbClr val="1D88CF"/>
                </a:solidFill>
                <a:latin typeface="Arial" panose="020B0604020202020204" pitchFamily="34" charset="0"/>
                <a:cs typeface="Arial" panose="020B0604020202020204" pitchFamily="34" charset="0"/>
              </a:rPr>
              <a:t>What counts as a Placement Year &amp; Minimum criteria for approval</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5724644"/>
          </a:xfrm>
          <a:prstGeom prst="rect">
            <a:avLst/>
          </a:prstGeom>
          <a:noFill/>
        </p:spPr>
        <p:txBody>
          <a:bodyPr wrap="square" rtlCol="0">
            <a:spAutoFit/>
          </a:bodyPr>
          <a:lstStyle/>
          <a:p>
            <a:r>
              <a:rPr lang="en-GB" sz="2800" dirty="0"/>
              <a:t>The Placement Year consists of: </a:t>
            </a:r>
          </a:p>
          <a:p>
            <a:pPr marL="457200" lvl="0" indent="-457200">
              <a:buFont typeface="Arial" panose="020B0604020202020204" pitchFamily="34" charset="0"/>
              <a:buChar char="•"/>
            </a:pPr>
            <a:r>
              <a:rPr lang="en-GB" sz="2800" dirty="0"/>
              <a:t>Up to one year* spent on industrial placement with an appropriate employer </a:t>
            </a:r>
          </a:p>
          <a:p>
            <a:pPr marL="457200" lvl="0" indent="-457200">
              <a:buFont typeface="Arial" panose="020B0604020202020204" pitchFamily="34" charset="0"/>
              <a:buChar char="•"/>
            </a:pPr>
            <a:r>
              <a:rPr lang="en-GB" sz="2800" dirty="0"/>
              <a:t>Written coursework and a short presentation </a:t>
            </a:r>
          </a:p>
          <a:p>
            <a:pPr marL="457200" lvl="0" indent="-457200">
              <a:buFont typeface="Arial" panose="020B0604020202020204" pitchFamily="34" charset="0"/>
              <a:buChar char="•"/>
            </a:pPr>
            <a:r>
              <a:rPr lang="en-GB" sz="2800" dirty="0"/>
              <a:t>Employer feedback on your performance </a:t>
            </a:r>
          </a:p>
          <a:p>
            <a:r>
              <a:rPr lang="en-GB" sz="2800" dirty="0"/>
              <a:t> </a:t>
            </a:r>
          </a:p>
          <a:p>
            <a:r>
              <a:rPr lang="en-GB" sz="2800" dirty="0"/>
              <a:t>*Some placements may be more than 12 months (e.g.: some companies may extend your placement) in which case the start date and end date must not clash with any of your responsibilities as a student and your university timetable.</a:t>
            </a:r>
          </a:p>
          <a:p>
            <a:r>
              <a:rPr lang="en-GB" sz="2000" dirty="0"/>
              <a:t> </a:t>
            </a:r>
          </a:p>
          <a:p>
            <a:r>
              <a:rPr lang="en-GB" sz="2000" dirty="0"/>
              <a:t> </a:t>
            </a:r>
          </a:p>
          <a:p>
            <a:endParaRPr lang="en-GB" dirty="0"/>
          </a:p>
        </p:txBody>
      </p:sp>
    </p:spTree>
    <p:extLst>
      <p:ext uri="{BB962C8B-B14F-4D97-AF65-F5344CB8AC3E}">
        <p14:creationId xmlns:p14="http://schemas.microsoft.com/office/powerpoint/2010/main" val="160124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600" b="1" dirty="0" smtClean="0">
                <a:solidFill>
                  <a:srgbClr val="1D88CF"/>
                </a:solidFill>
                <a:latin typeface="Arial" panose="020B0604020202020204" pitchFamily="34" charset="0"/>
                <a:cs typeface="Arial" panose="020B0604020202020204" pitchFamily="34" charset="0"/>
              </a:rPr>
              <a:t>What counts as a Placement Year &amp; Minimum criteria for approval</a:t>
            </a:r>
            <a:r>
              <a:rPr lang="en-GB" altLang="en-US" sz="3600" b="1" dirty="0" smtClean="0">
                <a:solidFill>
                  <a:srgbClr val="1D88CF"/>
                </a:solidFill>
                <a:latin typeface="Arial" panose="020B0604020202020204" pitchFamily="34" charset="0"/>
                <a:cs typeface="Arial" panose="020B0604020202020204" pitchFamily="34" charset="0"/>
              </a:rPr>
              <a:t> (2)</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4154984"/>
          </a:xfrm>
          <a:prstGeom prst="rect">
            <a:avLst/>
          </a:prstGeom>
          <a:noFill/>
        </p:spPr>
        <p:txBody>
          <a:bodyPr wrap="square" rtlCol="0">
            <a:spAutoFit/>
          </a:bodyPr>
          <a:lstStyle/>
          <a:p>
            <a:r>
              <a:rPr lang="en-GB" sz="2200" dirty="0" smtClean="0"/>
              <a:t>The </a:t>
            </a:r>
            <a:r>
              <a:rPr lang="en-GB" sz="2200" dirty="0"/>
              <a:t>employment will usually be offered as part of an employer’s formal </a:t>
            </a:r>
            <a:r>
              <a:rPr lang="en-GB" sz="2200" dirty="0" smtClean="0"/>
              <a:t>scheme </a:t>
            </a:r>
            <a:r>
              <a:rPr lang="en-GB" sz="2200" dirty="0"/>
              <a:t>for students. However, any contract of employment may be accepted, subject to the following minimum criteria: </a:t>
            </a:r>
          </a:p>
          <a:p>
            <a:r>
              <a:rPr lang="en-GB" sz="2200" dirty="0"/>
              <a:t> </a:t>
            </a:r>
          </a:p>
          <a:p>
            <a:r>
              <a:rPr lang="en-GB" sz="2200" dirty="0"/>
              <a:t>•	The placement is at least 6 months in duration (including holidays) and takes place between 15 June </a:t>
            </a:r>
            <a:r>
              <a:rPr lang="en-GB" sz="2200" dirty="0" smtClean="0"/>
              <a:t>2020 </a:t>
            </a:r>
            <a:r>
              <a:rPr lang="en-GB" sz="2200" dirty="0"/>
              <a:t>and 31 August </a:t>
            </a:r>
            <a:r>
              <a:rPr lang="en-GB" sz="2200" dirty="0" smtClean="0"/>
              <a:t>2021;</a:t>
            </a:r>
          </a:p>
          <a:p>
            <a:r>
              <a:rPr lang="en-GB" sz="2200" dirty="0" smtClean="0"/>
              <a:t> </a:t>
            </a:r>
            <a:endParaRPr lang="en-GB" sz="2200" dirty="0"/>
          </a:p>
          <a:p>
            <a:r>
              <a:rPr lang="en-GB" sz="2200" dirty="0"/>
              <a:t>•	You have an average grade of at least 50% </a:t>
            </a:r>
            <a:r>
              <a:rPr lang="en-GB" sz="2200" dirty="0" smtClean="0"/>
              <a:t>in </a:t>
            </a:r>
            <a:r>
              <a:rPr lang="en-GB" sz="2200" dirty="0"/>
              <a:t>your first and second academic years at QMUL and you achieve this by your first-sit exams in April </a:t>
            </a:r>
            <a:r>
              <a:rPr lang="en-GB" sz="2200" dirty="0" smtClean="0"/>
              <a:t>2020 </a:t>
            </a:r>
            <a:r>
              <a:rPr lang="en-GB" sz="2200" dirty="0"/>
              <a:t>to June </a:t>
            </a:r>
            <a:r>
              <a:rPr lang="en-GB" sz="2200" dirty="0" smtClean="0"/>
              <a:t>2020;</a:t>
            </a:r>
            <a:endParaRPr lang="en-GB" sz="2200" dirty="0"/>
          </a:p>
          <a:p>
            <a:endParaRPr lang="en-GB" sz="2200" dirty="0" smtClean="0"/>
          </a:p>
          <a:p>
            <a:r>
              <a:rPr lang="en-GB" sz="2200" dirty="0" smtClean="0"/>
              <a:t>(continues on the next slide)</a:t>
            </a:r>
            <a:endParaRPr lang="en-GB" sz="2200" dirty="0"/>
          </a:p>
        </p:txBody>
      </p:sp>
    </p:spTree>
    <p:extLst>
      <p:ext uri="{BB962C8B-B14F-4D97-AF65-F5344CB8AC3E}">
        <p14:creationId xmlns:p14="http://schemas.microsoft.com/office/powerpoint/2010/main" val="31891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600" b="1" dirty="0" smtClean="0">
                <a:solidFill>
                  <a:srgbClr val="1D88CF"/>
                </a:solidFill>
                <a:latin typeface="Arial" panose="020B0604020202020204" pitchFamily="34" charset="0"/>
                <a:cs typeface="Arial" panose="020B0604020202020204" pitchFamily="34" charset="0"/>
              </a:rPr>
              <a:t>What counts as a Placement Year &amp; Minimum criteria for approval</a:t>
            </a:r>
            <a:r>
              <a:rPr lang="en-GB" altLang="en-US" sz="3600" b="1" dirty="0" smtClean="0">
                <a:solidFill>
                  <a:srgbClr val="1D88CF"/>
                </a:solidFill>
                <a:latin typeface="Arial" panose="020B0604020202020204" pitchFamily="34" charset="0"/>
                <a:cs typeface="Arial" panose="020B0604020202020204" pitchFamily="34" charset="0"/>
              </a:rPr>
              <a:t> (3)</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5109091"/>
          </a:xfrm>
          <a:prstGeom prst="rect">
            <a:avLst/>
          </a:prstGeom>
          <a:noFill/>
        </p:spPr>
        <p:txBody>
          <a:bodyPr wrap="square" rtlCol="0">
            <a:spAutoFit/>
          </a:bodyPr>
          <a:lstStyle/>
          <a:p>
            <a:r>
              <a:rPr lang="en-GB" sz="2200" dirty="0"/>
              <a:t> •	You confirm with the School latest by </a:t>
            </a:r>
            <a:r>
              <a:rPr lang="en-GB" sz="2200" dirty="0" smtClean="0"/>
              <a:t>31 July 2020 </a:t>
            </a:r>
            <a:r>
              <a:rPr lang="en-GB" sz="2200" dirty="0"/>
              <a:t>that you have received an offer;</a:t>
            </a:r>
          </a:p>
          <a:p>
            <a:endParaRPr lang="en-GB" sz="2200" dirty="0"/>
          </a:p>
          <a:p>
            <a:r>
              <a:rPr lang="en-GB" sz="2200" dirty="0"/>
              <a:t>•	The role in which you are employed is a paid role and the rate of pay is at the level of UK National Minimum Wage or above</a:t>
            </a:r>
            <a:r>
              <a:rPr lang="en-GB" sz="2200" dirty="0" smtClean="0"/>
              <a:t>;</a:t>
            </a:r>
          </a:p>
          <a:p>
            <a:endParaRPr lang="en-GB" sz="2200" dirty="0"/>
          </a:p>
          <a:p>
            <a:r>
              <a:rPr lang="en-GB" sz="2200" dirty="0"/>
              <a:t>•	The role in which you are employed is appropriate for your programme of study and is approved by the Placement Team of the School</a:t>
            </a:r>
            <a:r>
              <a:rPr lang="en-GB" sz="2200" dirty="0" smtClean="0"/>
              <a:t>;</a:t>
            </a:r>
          </a:p>
          <a:p>
            <a:endParaRPr lang="en-GB" sz="2200" dirty="0"/>
          </a:p>
          <a:p>
            <a:r>
              <a:rPr lang="en-GB" sz="2200" dirty="0"/>
              <a:t>•	The employer has been informed that the employment forms part of your programme of study and that an evaluation of your performance will be required and has notified the School that this is acceptable. </a:t>
            </a:r>
          </a:p>
          <a:p>
            <a:endParaRPr lang="en-GB" dirty="0"/>
          </a:p>
        </p:txBody>
      </p:sp>
    </p:spTree>
    <p:extLst>
      <p:ext uri="{BB962C8B-B14F-4D97-AF65-F5344CB8AC3E}">
        <p14:creationId xmlns:p14="http://schemas.microsoft.com/office/powerpoint/2010/main" val="54678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600" b="1" dirty="0" smtClean="0">
                <a:solidFill>
                  <a:srgbClr val="1D88CF"/>
                </a:solidFill>
                <a:latin typeface="Arial" panose="020B0604020202020204" pitchFamily="34" charset="0"/>
                <a:cs typeface="Arial" panose="020B0604020202020204" pitchFamily="34" charset="0"/>
              </a:rPr>
              <a:t>What counts as a Placement Year &amp; Minimum criteria for approval</a:t>
            </a:r>
            <a:r>
              <a:rPr lang="en-GB" altLang="en-US" sz="3600" b="1" dirty="0" smtClean="0">
                <a:solidFill>
                  <a:srgbClr val="1D88CF"/>
                </a:solidFill>
                <a:latin typeface="Arial" panose="020B0604020202020204" pitchFamily="34" charset="0"/>
                <a:cs typeface="Arial" panose="020B0604020202020204" pitchFamily="34" charset="0"/>
              </a:rPr>
              <a:t> (4)</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433584" cy="3447098"/>
          </a:xfrm>
          <a:prstGeom prst="rect">
            <a:avLst/>
          </a:prstGeom>
          <a:noFill/>
        </p:spPr>
        <p:txBody>
          <a:bodyPr wrap="square" rtlCol="0">
            <a:spAutoFit/>
          </a:bodyPr>
          <a:lstStyle/>
          <a:p>
            <a:r>
              <a:rPr lang="en-GB" sz="2200" b="1" dirty="0" smtClean="0"/>
              <a:t>FAQs</a:t>
            </a:r>
          </a:p>
          <a:p>
            <a:endParaRPr lang="en-GB" sz="2200" b="1" dirty="0" smtClean="0"/>
          </a:p>
          <a:p>
            <a:r>
              <a:rPr lang="en-GB" sz="2200" dirty="0"/>
              <a:t> </a:t>
            </a:r>
            <a:r>
              <a:rPr lang="en-GB" sz="2200" dirty="0" smtClean="0"/>
              <a:t>1</a:t>
            </a:r>
            <a:r>
              <a:rPr lang="en-GB" sz="2200" dirty="0"/>
              <a:t>. Can I do more than one placement (e.g. two 6-month placements, a 7-month placement followed by a 5-month placement, </a:t>
            </a:r>
            <a:r>
              <a:rPr lang="en-GB" sz="2200" dirty="0" err="1"/>
              <a:t>etc</a:t>
            </a:r>
            <a:r>
              <a:rPr lang="en-GB" sz="2200" dirty="0" smtClean="0"/>
              <a:t>)?</a:t>
            </a:r>
          </a:p>
          <a:p>
            <a:endParaRPr lang="en-GB" sz="2200" dirty="0" smtClean="0"/>
          </a:p>
          <a:p>
            <a:r>
              <a:rPr lang="en-GB" sz="2200" dirty="0" smtClean="0"/>
              <a:t>The </a:t>
            </a:r>
            <a:r>
              <a:rPr lang="en-GB" sz="2200" dirty="0"/>
              <a:t>School will only vet one employer and your placement year will be assessed based on this employer. Beyond this, you have the right to do other work experience.</a:t>
            </a:r>
          </a:p>
          <a:p>
            <a:r>
              <a:rPr lang="en-GB" sz="2400" dirty="0"/>
              <a:t> </a:t>
            </a:r>
          </a:p>
          <a:p>
            <a:endParaRPr lang="en-GB" dirty="0"/>
          </a:p>
        </p:txBody>
      </p:sp>
    </p:spTree>
    <p:extLst>
      <p:ext uri="{BB962C8B-B14F-4D97-AF65-F5344CB8AC3E}">
        <p14:creationId xmlns:p14="http://schemas.microsoft.com/office/powerpoint/2010/main" val="42110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600" b="1" dirty="0" smtClean="0">
                <a:solidFill>
                  <a:srgbClr val="1D88CF"/>
                </a:solidFill>
                <a:latin typeface="Arial" panose="020B0604020202020204" pitchFamily="34" charset="0"/>
                <a:cs typeface="Arial" panose="020B0604020202020204" pitchFamily="34" charset="0"/>
              </a:rPr>
              <a:t>What counts as a Placement Year &amp; Minimum criteria for approval</a:t>
            </a:r>
            <a:r>
              <a:rPr lang="en-GB" altLang="en-US" sz="3600" b="1" dirty="0" smtClean="0">
                <a:solidFill>
                  <a:srgbClr val="1D88CF"/>
                </a:solidFill>
                <a:latin typeface="Arial" panose="020B0604020202020204" pitchFamily="34" charset="0"/>
                <a:cs typeface="Arial" panose="020B0604020202020204" pitchFamily="34" charset="0"/>
              </a:rPr>
              <a:t> (5)</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433584" cy="5109091"/>
          </a:xfrm>
          <a:prstGeom prst="rect">
            <a:avLst/>
          </a:prstGeom>
          <a:noFill/>
        </p:spPr>
        <p:txBody>
          <a:bodyPr wrap="square" rtlCol="0">
            <a:spAutoFit/>
          </a:bodyPr>
          <a:lstStyle/>
          <a:p>
            <a:r>
              <a:rPr lang="en-GB" sz="2200" b="1" dirty="0" smtClean="0"/>
              <a:t>FAQs</a:t>
            </a:r>
          </a:p>
          <a:p>
            <a:r>
              <a:rPr lang="en-GB" sz="2200" dirty="0"/>
              <a:t> </a:t>
            </a:r>
          </a:p>
          <a:p>
            <a:r>
              <a:rPr lang="en-GB" sz="2200" dirty="0"/>
              <a:t>2. What if my placement is outside the UK</a:t>
            </a:r>
            <a:r>
              <a:rPr lang="en-GB" sz="2200" dirty="0" smtClean="0"/>
              <a:t>?</a:t>
            </a:r>
          </a:p>
          <a:p>
            <a:endParaRPr lang="en-GB" sz="2200" dirty="0"/>
          </a:p>
          <a:p>
            <a:r>
              <a:rPr lang="en-GB" sz="2200" dirty="0"/>
              <a:t>Overseas placements are unusual, but can be appropriate for some students. In most circumstances an overseas placement (as well as visa requirements) will need to be arranged directly by the student. </a:t>
            </a:r>
            <a:endParaRPr lang="en-GB" sz="2200" dirty="0" smtClean="0"/>
          </a:p>
          <a:p>
            <a:endParaRPr lang="en-GB" sz="2200" dirty="0"/>
          </a:p>
          <a:p>
            <a:r>
              <a:rPr lang="en-GB" sz="2200" dirty="0"/>
              <a:t>Note that the employer must be approved by the School of Mathematical Sciences and agree to participate in the School of Mathematical Sciences Professional Placement programme. You should also note that the School cannot be certain that overseas employers have the same health and safety standards/requirements as a UK employer.</a:t>
            </a:r>
          </a:p>
          <a:p>
            <a:endParaRPr lang="en-GB" dirty="0"/>
          </a:p>
        </p:txBody>
      </p:sp>
    </p:spTree>
    <p:extLst>
      <p:ext uri="{BB962C8B-B14F-4D97-AF65-F5344CB8AC3E}">
        <p14:creationId xmlns:p14="http://schemas.microsoft.com/office/powerpoint/2010/main" val="29225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600" b="1" dirty="0" smtClean="0">
                <a:solidFill>
                  <a:srgbClr val="1D88CF"/>
                </a:solidFill>
                <a:latin typeface="Arial" panose="020B0604020202020204" pitchFamily="34" charset="0"/>
                <a:cs typeface="Arial" panose="020B0604020202020204" pitchFamily="34" charset="0"/>
              </a:rPr>
              <a:t>What counts as a Placement Year &amp; Minimum criteria for approval</a:t>
            </a:r>
            <a:r>
              <a:rPr lang="en-GB" altLang="en-US" sz="3600" b="1" dirty="0" smtClean="0">
                <a:solidFill>
                  <a:srgbClr val="1D88CF"/>
                </a:solidFill>
                <a:latin typeface="Arial" panose="020B0604020202020204" pitchFamily="34" charset="0"/>
                <a:cs typeface="Arial" panose="020B0604020202020204" pitchFamily="34" charset="0"/>
              </a:rPr>
              <a:t> (6)</a:t>
            </a:r>
            <a:endParaRPr lang="en-GB" altLang="en-US" sz="36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433584" cy="3077766"/>
          </a:xfrm>
          <a:prstGeom prst="rect">
            <a:avLst/>
          </a:prstGeom>
          <a:noFill/>
        </p:spPr>
        <p:txBody>
          <a:bodyPr wrap="square" rtlCol="0">
            <a:spAutoFit/>
          </a:bodyPr>
          <a:lstStyle/>
          <a:p>
            <a:r>
              <a:rPr lang="en-GB" sz="2200" b="1" dirty="0" smtClean="0"/>
              <a:t>FAQs</a:t>
            </a:r>
          </a:p>
          <a:p>
            <a:r>
              <a:rPr lang="en-GB" sz="2200" dirty="0"/>
              <a:t> </a:t>
            </a:r>
          </a:p>
          <a:p>
            <a:r>
              <a:rPr lang="en-GB" sz="2200" dirty="0"/>
              <a:t>3. What if my employer goes bankrupt midway through my placement</a:t>
            </a:r>
            <a:r>
              <a:rPr lang="en-GB" sz="2200" dirty="0" smtClean="0"/>
              <a:t>?</a:t>
            </a:r>
          </a:p>
          <a:p>
            <a:endParaRPr lang="en-GB" sz="2200" dirty="0"/>
          </a:p>
          <a:p>
            <a:r>
              <a:rPr lang="en-GB" sz="2200" dirty="0"/>
              <a:t>Hopefully this does not happen! In such a case, you will default to a degree with no placement year.</a:t>
            </a:r>
          </a:p>
          <a:p>
            <a:r>
              <a:rPr lang="en-GB" sz="2200" dirty="0"/>
              <a:t> </a:t>
            </a:r>
          </a:p>
          <a:p>
            <a:r>
              <a:rPr lang="en-GB" sz="2200" dirty="0"/>
              <a:t>4. </a:t>
            </a:r>
            <a:r>
              <a:rPr lang="en-GB" sz="2200" dirty="0" smtClean="0"/>
              <a:t>For </a:t>
            </a:r>
            <a:r>
              <a:rPr lang="en-GB" sz="2200" dirty="0"/>
              <a:t>more FAQs, please refer to </a:t>
            </a:r>
            <a:r>
              <a:rPr lang="en-GB" sz="2200" dirty="0" smtClean="0">
                <a:hlinkClick r:id="rId3"/>
              </a:rPr>
              <a:t>SMS Professional Placement</a:t>
            </a:r>
            <a:endParaRPr lang="en-GB" sz="2200" dirty="0"/>
          </a:p>
          <a:p>
            <a:endParaRPr lang="en-GB" dirty="0"/>
          </a:p>
        </p:txBody>
      </p:sp>
    </p:spTree>
    <p:extLst>
      <p:ext uri="{BB962C8B-B14F-4D97-AF65-F5344CB8AC3E}">
        <p14:creationId xmlns:p14="http://schemas.microsoft.com/office/powerpoint/2010/main" val="29734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About me</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Weekly Schedule for MTH5200A</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solidFill>
                  <a:schemeClr val="bg1">
                    <a:lumMod val="85000"/>
                  </a:schemeClr>
                </a:solidFill>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Further resources</a:t>
            </a: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99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84703"/>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Further resources </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056920"/>
            <a:ext cx="8068235" cy="3662541"/>
          </a:xfrm>
          <a:prstGeom prst="rect">
            <a:avLst/>
          </a:prstGeom>
          <a:noFill/>
        </p:spPr>
        <p:txBody>
          <a:bodyPr wrap="square" rtlCol="0">
            <a:spAutoFit/>
          </a:bodyPr>
          <a:lstStyle/>
          <a:p>
            <a:pPr marL="285750" indent="-285750">
              <a:buFont typeface="Arial" panose="020B0604020202020204" pitchFamily="34" charset="0"/>
              <a:buChar char="•"/>
            </a:pPr>
            <a:r>
              <a:rPr lang="en-GB" sz="2400" dirty="0"/>
              <a:t>QM+ </a:t>
            </a:r>
            <a:r>
              <a:rPr lang="en-GB" sz="2400" dirty="0" smtClean="0"/>
              <a:t>Pre-Placement Tutorials &gt; </a:t>
            </a:r>
            <a:r>
              <a:rPr lang="en-GB" sz="2400" dirty="0"/>
              <a:t>Handbooks &gt; How to Secure a </a:t>
            </a:r>
            <a:r>
              <a:rPr lang="en-GB" sz="2400" dirty="0" smtClean="0"/>
              <a:t>Placement</a:t>
            </a:r>
          </a:p>
          <a:p>
            <a:pPr marL="285750" indent="-285750">
              <a:buFont typeface="Arial" panose="020B0604020202020204" pitchFamily="34" charset="0"/>
              <a:buChar char="•"/>
            </a:pPr>
            <a:r>
              <a:rPr lang="en-GB" sz="2400" dirty="0" smtClean="0"/>
              <a:t>Careers </a:t>
            </a:r>
            <a:r>
              <a:rPr lang="en-GB" sz="2400" dirty="0"/>
              <a:t>and Enterprise:</a:t>
            </a:r>
          </a:p>
          <a:p>
            <a:r>
              <a:rPr lang="en-GB" sz="2400" dirty="0">
                <a:hlinkClick r:id="rId3"/>
              </a:rPr>
              <a:t>http://www.careers.qmul.ac.uk</a:t>
            </a:r>
            <a:r>
              <a:rPr lang="en-GB" sz="2400" dirty="0" smtClean="0">
                <a:hlinkClick r:id="rId3"/>
              </a:rPr>
              <a:t>/</a:t>
            </a:r>
            <a:endParaRPr lang="en-GB" sz="2400" dirty="0" smtClean="0"/>
          </a:p>
          <a:p>
            <a:pPr marL="285750" indent="-285750">
              <a:buFont typeface="Arial" panose="020B0604020202020204" pitchFamily="34" charset="0"/>
              <a:buChar char="•"/>
            </a:pPr>
            <a:r>
              <a:rPr lang="en-GB" sz="2400" dirty="0" smtClean="0"/>
              <a:t>QM+ Maths Careers:</a:t>
            </a:r>
          </a:p>
          <a:p>
            <a:r>
              <a:rPr lang="en-GB" sz="2400" dirty="0" smtClean="0">
                <a:hlinkClick r:id="rId4"/>
              </a:rPr>
              <a:t>https</a:t>
            </a:r>
            <a:r>
              <a:rPr lang="en-GB" sz="2400" dirty="0">
                <a:hlinkClick r:id="rId4"/>
              </a:rPr>
              <a:t>://</a:t>
            </a:r>
            <a:r>
              <a:rPr lang="en-GB" sz="2400" dirty="0" smtClean="0">
                <a:hlinkClick r:id="rId4"/>
              </a:rPr>
              <a:t>qmplus.qmul.ac.uk/course/view.php?id=4416</a:t>
            </a:r>
            <a:endParaRPr lang="en-GB" sz="2400" dirty="0" smtClean="0"/>
          </a:p>
          <a:p>
            <a:pPr marL="285750" indent="-285750">
              <a:buFont typeface="Arial" panose="020B0604020202020204" pitchFamily="34" charset="0"/>
              <a:buChar char="•"/>
            </a:pPr>
            <a:r>
              <a:rPr lang="en-GB" sz="2400" dirty="0" smtClean="0"/>
              <a:t>Events:</a:t>
            </a:r>
          </a:p>
          <a:p>
            <a:r>
              <a:rPr lang="en-GB" sz="2400" dirty="0" smtClean="0"/>
              <a:t> </a:t>
            </a:r>
            <a:r>
              <a:rPr lang="en-GB" sz="2400" dirty="0">
                <a:hlinkClick r:id="rId5"/>
              </a:rPr>
              <a:t>https://</a:t>
            </a:r>
            <a:r>
              <a:rPr lang="en-GB" sz="2400" dirty="0" smtClean="0">
                <a:hlinkClick r:id="rId5"/>
              </a:rPr>
              <a:t>qmul.targetconnect.net/events</a:t>
            </a:r>
            <a:endParaRPr lang="en-GB" sz="2400" dirty="0" smtClean="0"/>
          </a:p>
          <a:p>
            <a:endParaRPr lang="en-GB" sz="2000" b="1" dirty="0"/>
          </a:p>
          <a:p>
            <a:endParaRPr lang="en-GB" sz="2000" b="1" dirty="0"/>
          </a:p>
        </p:txBody>
      </p:sp>
      <p:sp>
        <p:nvSpPr>
          <p:cNvPr id="5" name="Text Placeholder 1"/>
          <p:cNvSpPr txBox="1">
            <a:spLocks/>
          </p:cNvSpPr>
          <p:nvPr/>
        </p:nvSpPr>
        <p:spPr>
          <a:xfrm>
            <a:off x="285208" y="4359563"/>
            <a:ext cx="8600176" cy="1468581"/>
          </a:xfrm>
          <a:prstGeom prst="rect">
            <a:avLst/>
          </a:prstGeom>
          <a:ln>
            <a:solidFill>
              <a:srgbClr val="000000"/>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t>Guest lecture by Nigel Carpenter (Chief Data Scientist) and Amanda </a:t>
            </a:r>
            <a:r>
              <a:rPr lang="en-GB" sz="2000" b="1" dirty="0" err="1"/>
              <a:t>Beedham</a:t>
            </a:r>
            <a:r>
              <a:rPr lang="en-GB" sz="2000" b="1" dirty="0"/>
              <a:t> (Data Scientist) from RSA </a:t>
            </a:r>
            <a:r>
              <a:rPr lang="en-GB" sz="2000" b="1" dirty="0" smtClean="0"/>
              <a:t>Insurance</a:t>
            </a:r>
            <a:endParaRPr lang="en-GB" sz="2000" b="1" u="sng" dirty="0"/>
          </a:p>
          <a:p>
            <a:pPr algn="ctr"/>
            <a:r>
              <a:rPr lang="en-GB" sz="2000" b="1" dirty="0" smtClean="0"/>
              <a:t>Mon 30</a:t>
            </a:r>
            <a:r>
              <a:rPr lang="en-GB" sz="2000" b="1" baseline="30000" dirty="0" smtClean="0"/>
              <a:t>th</a:t>
            </a:r>
            <a:r>
              <a:rPr lang="en-GB" sz="2000" b="1" dirty="0" smtClean="0"/>
              <a:t> Sep, 1200 – 1400</a:t>
            </a:r>
          </a:p>
          <a:p>
            <a:pPr algn="ctr"/>
            <a:r>
              <a:rPr lang="en-GB" sz="2000" b="1" dirty="0" smtClean="0"/>
              <a:t>MB 204 </a:t>
            </a:r>
            <a:endParaRPr lang="en-GB" sz="2000" b="0" dirty="0" smtClean="0"/>
          </a:p>
          <a:p>
            <a:pPr algn="ctr"/>
            <a:endParaRPr lang="en-GB" sz="2000" b="0" dirty="0" smtClean="0"/>
          </a:p>
          <a:p>
            <a:pPr marL="457200" indent="-457200">
              <a:buFont typeface="Arial" panose="020B0604020202020204" pitchFamily="34" charset="0"/>
              <a:buChar char="•"/>
            </a:pPr>
            <a:endParaRPr lang="en-US" b="0" dirty="0" smtClean="0"/>
          </a:p>
          <a:p>
            <a:pPr lvl="1"/>
            <a:endParaRPr lang="en-US" b="0" dirty="0" smtClean="0"/>
          </a:p>
          <a:p>
            <a:pPr marL="914400" lvl="1" indent="-457200">
              <a:buFont typeface="Arial" panose="020B0604020202020204" pitchFamily="34" charset="0"/>
              <a:buChar char="•"/>
            </a:pPr>
            <a:endParaRPr lang="en-US" b="0" dirty="0" smtClean="0"/>
          </a:p>
          <a:p>
            <a:pPr marL="457200" indent="-457200">
              <a:buFont typeface="Arial" panose="020B0604020202020204" pitchFamily="34" charset="0"/>
              <a:buChar char="•"/>
            </a:pPr>
            <a:endParaRPr lang="en-GB" b="0" dirty="0"/>
          </a:p>
        </p:txBody>
      </p:sp>
    </p:spTree>
    <p:extLst>
      <p:ext uri="{BB962C8B-B14F-4D97-AF65-F5344CB8AC3E}">
        <p14:creationId xmlns:p14="http://schemas.microsoft.com/office/powerpoint/2010/main" val="336573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About me</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Weekly Schedule for MTH5200A</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solidFill>
                  <a:schemeClr val="bg1">
                    <a:lumMod val="85000"/>
                  </a:schemeClr>
                </a:solidFill>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Further resources</a:t>
            </a:r>
            <a:r>
              <a:rPr lang="en-GB" altLang="en-US" sz="18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1800" kern="0" dirty="0">
              <a:solidFill>
                <a:schemeClr val="bg1">
                  <a:lumMod val="85000"/>
                </a:schemeClr>
              </a:solidFill>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147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Choosing a career</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661719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How to choose a career, Past QMUL maths students:</a:t>
            </a:r>
          </a:p>
          <a:p>
            <a:endParaRPr lang="en-GB" sz="2400" dirty="0"/>
          </a:p>
          <a:p>
            <a:r>
              <a:rPr lang="en-GB" sz="2400" dirty="0">
                <a:hlinkClick r:id="rId3"/>
              </a:rPr>
              <a:t>https://</a:t>
            </a:r>
            <a:r>
              <a:rPr lang="en-GB" sz="2400" dirty="0" smtClean="0">
                <a:hlinkClick r:id="rId3"/>
              </a:rPr>
              <a:t>qmplus.qmul.ac.uk/pluginfile.php/1472902/mod_resource/content/3/1275_17%20Careers%20booklet%20update_v6_Print%20FINAL.pdf</a:t>
            </a:r>
            <a:endParaRPr lang="en-GB" sz="2400" dirty="0" smtClean="0"/>
          </a:p>
          <a:p>
            <a:pPr marL="285750" indent="-28575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a:t> Careers Knowledge Bank &gt; </a:t>
            </a:r>
            <a:r>
              <a:rPr lang="en-GB" sz="2400" dirty="0" smtClean="0"/>
              <a:t>Choosing my next step </a:t>
            </a:r>
            <a:r>
              <a:rPr lang="en-GB" sz="2400" dirty="0"/>
              <a:t>	</a:t>
            </a:r>
          </a:p>
          <a:p>
            <a:pPr marL="285750" indent="-285750">
              <a:buFont typeface="Arial" panose="020B0604020202020204" pitchFamily="34" charset="0"/>
              <a:buChar char="•"/>
            </a:pPr>
            <a:endParaRPr lang="en-GB" sz="2400" dirty="0"/>
          </a:p>
          <a:p>
            <a:r>
              <a:rPr lang="en-GB" sz="2400" dirty="0">
                <a:hlinkClick r:id="rId4"/>
              </a:rPr>
              <a:t>https://</a:t>
            </a:r>
            <a:r>
              <a:rPr lang="en-GB" sz="2400" dirty="0" smtClean="0">
                <a:hlinkClick r:id="rId4"/>
              </a:rPr>
              <a:t>qmplus.qmul.ac.uk/course/view.php?id=7099</a:t>
            </a:r>
            <a:endParaRPr lang="en-GB" sz="2400" dirty="0" smtClean="0"/>
          </a:p>
          <a:p>
            <a:endParaRPr lang="en-GB" sz="2400" dirty="0"/>
          </a:p>
          <a:p>
            <a:r>
              <a:rPr lang="en-GB" sz="2400" dirty="0"/>
              <a:t>	</a:t>
            </a:r>
          </a:p>
          <a:p>
            <a:endParaRPr lang="en-GB" sz="2400" dirty="0"/>
          </a:p>
          <a:p>
            <a:endParaRPr lang="en-GB" sz="2000" dirty="0"/>
          </a:p>
          <a:p>
            <a:endParaRPr lang="en-GB" sz="2000" dirty="0"/>
          </a:p>
          <a:p>
            <a:r>
              <a:rPr lang="en-GB" sz="2000" dirty="0" smtClean="0"/>
              <a:t> </a:t>
            </a:r>
            <a:endParaRPr lang="en-GB" sz="2000" dirty="0"/>
          </a:p>
          <a:p>
            <a:r>
              <a:rPr lang="en-GB" sz="2000" dirty="0"/>
              <a:t>	</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603018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About me</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Weekly Schedule for MTH5200A</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latin typeface="Arial" panose="020B0604020202020204" pitchFamily="34" charset="0"/>
                <a:ea typeface="+mn-ea"/>
                <a:cs typeface="Arial" panose="020B0604020202020204" pitchFamily="34" charset="0"/>
              </a:rPr>
              <a:t> </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Further resources</a:t>
            </a: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30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0"/>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How do you find a Placement</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4909036"/>
          </a:xfrm>
          <a:prstGeom prst="rect">
            <a:avLst/>
          </a:prstGeom>
          <a:noFill/>
        </p:spPr>
        <p:txBody>
          <a:bodyPr wrap="square" rtlCol="0">
            <a:spAutoFit/>
          </a:bodyPr>
          <a:lstStyle/>
          <a:p>
            <a:r>
              <a:rPr lang="en-GB" sz="1900" b="1" dirty="0" smtClean="0"/>
              <a:t>1) Job websites:</a:t>
            </a:r>
            <a:endParaRPr lang="en-GB" sz="1900" b="1" dirty="0"/>
          </a:p>
          <a:p>
            <a:endParaRPr lang="en-GB" sz="1900" b="1" u="sng" dirty="0">
              <a:hlinkClick r:id="rId3"/>
            </a:endParaRPr>
          </a:p>
          <a:p>
            <a:pPr lvl="1"/>
            <a:r>
              <a:rPr lang="en-GB" sz="1900" b="1" u="sng" dirty="0" smtClean="0">
                <a:hlinkClick r:id="rId3"/>
              </a:rPr>
              <a:t>Rate </a:t>
            </a:r>
            <a:r>
              <a:rPr lang="en-GB" sz="1900" b="1" u="sng" dirty="0">
                <a:hlinkClick r:id="rId3"/>
              </a:rPr>
              <a:t>My Placement</a:t>
            </a:r>
            <a:r>
              <a:rPr lang="en-GB" sz="1900" dirty="0"/>
              <a:t> - a very useful website that includes job adverts and student reviews of placements they have </a:t>
            </a:r>
            <a:r>
              <a:rPr lang="en-GB" sz="1900" dirty="0" smtClean="0"/>
              <a:t>undertaken</a:t>
            </a:r>
            <a:r>
              <a:rPr lang="en-GB" sz="1900" dirty="0"/>
              <a:t> </a:t>
            </a:r>
          </a:p>
          <a:p>
            <a:pPr lvl="1"/>
            <a:r>
              <a:rPr lang="en-GB" sz="1900" b="1" u="sng" dirty="0" err="1">
                <a:hlinkClick r:id="rId4"/>
              </a:rPr>
              <a:t>Gradcracker</a:t>
            </a:r>
            <a:r>
              <a:rPr lang="en-GB" sz="1900" b="1" u="sng" dirty="0">
                <a:hlinkClick r:id="rId4"/>
              </a:rPr>
              <a:t> </a:t>
            </a:r>
            <a:r>
              <a:rPr lang="en-GB" sz="1900" dirty="0"/>
              <a:t>- contains details of summer, industrial and graduate </a:t>
            </a:r>
            <a:r>
              <a:rPr lang="en-GB" sz="1900" dirty="0" smtClean="0"/>
              <a:t>vacancies</a:t>
            </a:r>
            <a:endParaRPr lang="en-GB" sz="1900" dirty="0"/>
          </a:p>
          <a:p>
            <a:pPr lvl="1"/>
            <a:r>
              <a:rPr lang="en-GB" sz="1900" b="1" u="sng" dirty="0">
                <a:hlinkClick r:id="rId5"/>
              </a:rPr>
              <a:t>Target</a:t>
            </a:r>
            <a:r>
              <a:rPr lang="en-GB" sz="1900" dirty="0"/>
              <a:t> - useful information on graduate schemes and placements including deadline dates. </a:t>
            </a:r>
          </a:p>
          <a:p>
            <a:pPr lvl="1"/>
            <a:r>
              <a:rPr lang="en-GB" sz="1900" b="1" u="sng" dirty="0">
                <a:hlinkClick r:id="rId6"/>
              </a:rPr>
              <a:t>Indeed</a:t>
            </a:r>
            <a:r>
              <a:rPr lang="en-GB" sz="1900" b="1" dirty="0"/>
              <a:t> </a:t>
            </a:r>
            <a:r>
              <a:rPr lang="en-GB" sz="1900" dirty="0"/>
              <a:t>– this is a </a:t>
            </a:r>
            <a:r>
              <a:rPr lang="en-GB" sz="1900" dirty="0" smtClean="0"/>
              <a:t>jobs </a:t>
            </a:r>
            <a:r>
              <a:rPr lang="en-GB" sz="1900" dirty="0"/>
              <a:t>website that also advertises lots of placement </a:t>
            </a:r>
            <a:r>
              <a:rPr lang="en-GB" sz="1900" dirty="0" smtClean="0"/>
              <a:t>vacancies; I’ve had a student who got a placement with Shell through this.</a:t>
            </a:r>
            <a:endParaRPr lang="en-GB" sz="1900" dirty="0"/>
          </a:p>
          <a:p>
            <a:pPr lvl="1"/>
            <a:r>
              <a:rPr lang="en-GB" sz="1900" b="1" u="sng" dirty="0" err="1">
                <a:hlinkClick r:id="rId7"/>
              </a:rPr>
              <a:t>Milkround</a:t>
            </a:r>
            <a:r>
              <a:rPr lang="en-GB" sz="1900" b="1" dirty="0"/>
              <a:t> </a:t>
            </a:r>
            <a:r>
              <a:rPr lang="en-GB" sz="1900" dirty="0"/>
              <a:t>– includes internship and graduate job vacancies</a:t>
            </a:r>
          </a:p>
          <a:p>
            <a:pPr lvl="1"/>
            <a:endParaRPr lang="en-GB" sz="1900" dirty="0"/>
          </a:p>
          <a:p>
            <a:pPr lvl="1"/>
            <a:r>
              <a:rPr lang="en-GB" sz="1900" dirty="0" smtClean="0"/>
              <a:t>There are many, many more websites, see QM+ Pre-Placement Tutorials &gt; Handbooks &gt; How to Secure a Placement. </a:t>
            </a:r>
          </a:p>
          <a:p>
            <a:pPr lvl="1"/>
            <a:endParaRPr lang="en-GB" sz="1900" dirty="0"/>
          </a:p>
          <a:p>
            <a:r>
              <a:rPr lang="en-GB" sz="1900" b="1" dirty="0"/>
              <a:t>2) </a:t>
            </a:r>
            <a:r>
              <a:rPr lang="en-GB" sz="1900" b="1" dirty="0" smtClean="0"/>
              <a:t>Speculative </a:t>
            </a:r>
            <a:r>
              <a:rPr lang="en-GB" sz="1900" b="1" dirty="0"/>
              <a:t>approaches and </a:t>
            </a:r>
            <a:r>
              <a:rPr lang="en-GB" sz="1900" b="1" dirty="0" smtClean="0"/>
              <a:t>personal/family </a:t>
            </a:r>
            <a:r>
              <a:rPr lang="en-GB" sz="1900" b="1" dirty="0"/>
              <a:t>contacts</a:t>
            </a:r>
          </a:p>
          <a:p>
            <a:pPr lvl="1"/>
            <a:endParaRPr lang="en-GB" sz="1600" dirty="0" smtClean="0"/>
          </a:p>
          <a:p>
            <a:endParaRPr lang="en-GB" sz="1200" dirty="0" smtClean="0"/>
          </a:p>
        </p:txBody>
      </p:sp>
    </p:spTree>
    <p:extLst>
      <p:ext uri="{BB962C8B-B14F-4D97-AF65-F5344CB8AC3E}">
        <p14:creationId xmlns:p14="http://schemas.microsoft.com/office/powerpoint/2010/main" val="120963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7561" y="0"/>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a:solidFill>
                  <a:srgbClr val="1D88CF"/>
                </a:solidFill>
                <a:latin typeface="Arial" panose="020B0604020202020204" pitchFamily="34" charset="0"/>
                <a:cs typeface="Arial" panose="020B0604020202020204" pitchFamily="34" charset="0"/>
              </a:rPr>
              <a:t>How do you find a </a:t>
            </a:r>
            <a:r>
              <a:rPr lang="en-GB" altLang="en-US" sz="4000" b="1" dirty="0" smtClean="0">
                <a:solidFill>
                  <a:srgbClr val="1D88CF"/>
                </a:solidFill>
                <a:latin typeface="Arial" panose="020B0604020202020204" pitchFamily="34" charset="0"/>
                <a:cs typeface="Arial" panose="020B0604020202020204" pitchFamily="34" charset="0"/>
              </a:rPr>
              <a:t>Placement</a:t>
            </a:r>
            <a:r>
              <a:rPr lang="en-GB" altLang="en-US" sz="4000" b="1" dirty="0">
                <a:solidFill>
                  <a:srgbClr val="1D88CF"/>
                </a:solidFill>
                <a:latin typeface="Arial" panose="020B0604020202020204" pitchFamily="34" charset="0"/>
                <a:cs typeface="Arial" panose="020B0604020202020204" pitchFamily="34" charset="0"/>
              </a:rPr>
              <a:t> </a:t>
            </a:r>
            <a:r>
              <a:rPr lang="en-GB" altLang="en-US" sz="4000" b="1" dirty="0" smtClean="0">
                <a:solidFill>
                  <a:srgbClr val="1D88CF"/>
                </a:solidFill>
                <a:latin typeface="Arial" panose="020B0604020202020204" pitchFamily="34" charset="0"/>
                <a:cs typeface="Arial" panose="020B0604020202020204" pitchFamily="34" charset="0"/>
              </a:rPr>
              <a:t>(2)</a:t>
            </a:r>
            <a:endParaRPr lang="en-GB" altLang="en-US" sz="4000" b="1" dirty="0">
              <a:solidFill>
                <a:srgbClr val="1D88CF"/>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43790965"/>
              </p:ext>
            </p:extLst>
          </p:nvPr>
        </p:nvGraphicFramePr>
        <p:xfrm>
          <a:off x="387561" y="1143000"/>
          <a:ext cx="8152320" cy="3852587"/>
        </p:xfrm>
        <a:graphic>
          <a:graphicData uri="http://schemas.openxmlformats.org/drawingml/2006/table">
            <a:tbl>
              <a:tblPr firstRow="1" bandRow="1">
                <a:tableStyleId>{5940675A-B579-460E-94D1-54222C63F5DA}</a:tableStyleId>
              </a:tblPr>
              <a:tblGrid>
                <a:gridCol w="2364875">
                  <a:extLst>
                    <a:ext uri="{9D8B030D-6E8A-4147-A177-3AD203B41FA5}">
                      <a16:colId xmlns:a16="http://schemas.microsoft.com/office/drawing/2014/main" val="502476360"/>
                    </a:ext>
                  </a:extLst>
                </a:gridCol>
                <a:gridCol w="5787445">
                  <a:extLst>
                    <a:ext uri="{9D8B030D-6E8A-4147-A177-3AD203B41FA5}">
                      <a16:colId xmlns:a16="http://schemas.microsoft.com/office/drawing/2014/main" val="3651884908"/>
                    </a:ext>
                  </a:extLst>
                </a:gridCol>
              </a:tblGrid>
              <a:tr h="541034">
                <a:tc>
                  <a:txBody>
                    <a:bodyPr/>
                    <a:lstStyle/>
                    <a:p>
                      <a:r>
                        <a:rPr lang="en-GB" sz="2000" dirty="0" smtClean="0"/>
                        <a:t>Choices:</a:t>
                      </a:r>
                      <a:endParaRPr lang="en-GB" sz="2000" dirty="0"/>
                    </a:p>
                  </a:txBody>
                  <a:tcPr/>
                </a:tc>
                <a:tc>
                  <a:txBody>
                    <a:bodyPr/>
                    <a:lstStyle/>
                    <a:p>
                      <a:r>
                        <a:rPr lang="en-GB" sz="2000" dirty="0" smtClean="0"/>
                        <a:t>Placement year</a:t>
                      </a:r>
                      <a:endParaRPr lang="en-GB" sz="2000" dirty="0"/>
                    </a:p>
                  </a:txBody>
                  <a:tcPr/>
                </a:tc>
                <a:extLst>
                  <a:ext uri="{0D108BD9-81ED-4DB2-BD59-A6C34878D82A}">
                    <a16:rowId xmlns:a16="http://schemas.microsoft.com/office/drawing/2014/main" val="1163463447"/>
                  </a:ext>
                </a:extLst>
              </a:tr>
              <a:tr h="598833">
                <a:tc>
                  <a:txBody>
                    <a:bodyPr/>
                    <a:lstStyle/>
                    <a:p>
                      <a:pPr marL="0" algn="l" defTabSz="914400" rtl="0" eaLnBrk="1" latinLnBrk="0" hangingPunct="1"/>
                      <a:r>
                        <a:rPr lang="en-GB" sz="2000" kern="1200" dirty="0" smtClean="0">
                          <a:solidFill>
                            <a:schemeClr val="tx1"/>
                          </a:solidFill>
                          <a:latin typeface="+mn-lt"/>
                          <a:ea typeface="+mn-ea"/>
                          <a:cs typeface="+mn-cs"/>
                        </a:rPr>
                        <a:t>Actuarial</a:t>
                      </a:r>
                      <a:endParaRPr lang="en-GB" sz="2000" kern="1200" dirty="0">
                        <a:solidFill>
                          <a:schemeClr val="tx1"/>
                        </a:solidFill>
                        <a:latin typeface="+mn-lt"/>
                        <a:ea typeface="+mn-ea"/>
                        <a:cs typeface="+mn-cs"/>
                      </a:endParaRPr>
                    </a:p>
                  </a:txBody>
                  <a:tcPr/>
                </a:tc>
                <a:tc>
                  <a:txBody>
                    <a:bodyPr/>
                    <a:lstStyle/>
                    <a:p>
                      <a:pPr marL="0" algn="l" defTabSz="914400" rtl="0" eaLnBrk="1" latinLnBrk="0" hangingPunct="1"/>
                      <a:r>
                        <a:rPr lang="en-GB" sz="2000" kern="1200" dirty="0" smtClean="0">
                          <a:solidFill>
                            <a:schemeClr val="tx1"/>
                          </a:solidFill>
                          <a:latin typeface="+mn-lt"/>
                          <a:ea typeface="+mn-ea"/>
                          <a:cs typeface="+mn-cs"/>
                        </a:rPr>
                        <a:t>Aon, Prudential, Legal &amp; General, Aviva, Pension Protection Fund,</a:t>
                      </a:r>
                      <a:r>
                        <a:rPr lang="en-GB" sz="2000" kern="1200" baseline="0" dirty="0" smtClean="0">
                          <a:solidFill>
                            <a:schemeClr val="tx1"/>
                          </a:solidFill>
                          <a:latin typeface="+mn-lt"/>
                          <a:ea typeface="+mn-ea"/>
                          <a:cs typeface="+mn-cs"/>
                        </a:rPr>
                        <a:t> etc.</a:t>
                      </a:r>
                      <a:endParaRPr lang="en-GB" sz="2000" kern="1200" dirty="0">
                        <a:solidFill>
                          <a:schemeClr val="tx1"/>
                        </a:solidFill>
                        <a:latin typeface="+mn-lt"/>
                        <a:ea typeface="+mn-ea"/>
                        <a:cs typeface="+mn-cs"/>
                      </a:endParaRPr>
                    </a:p>
                  </a:txBody>
                  <a:tcPr/>
                </a:tc>
                <a:extLst>
                  <a:ext uri="{0D108BD9-81ED-4DB2-BD59-A6C34878D82A}">
                    <a16:rowId xmlns:a16="http://schemas.microsoft.com/office/drawing/2014/main" val="1096700187"/>
                  </a:ext>
                </a:extLst>
              </a:tr>
              <a:tr h="598833">
                <a:tc>
                  <a:txBody>
                    <a:bodyPr/>
                    <a:lstStyle/>
                    <a:p>
                      <a:pPr marL="0" algn="l" defTabSz="914400" rtl="0" eaLnBrk="1" latinLnBrk="0" hangingPunct="1"/>
                      <a:r>
                        <a:rPr lang="en-GB" sz="2000" kern="1200" dirty="0" smtClean="0">
                          <a:solidFill>
                            <a:schemeClr val="tx1"/>
                          </a:solidFill>
                          <a:latin typeface="+mn-lt"/>
                          <a:ea typeface="+mn-ea"/>
                          <a:cs typeface="+mn-cs"/>
                        </a:rPr>
                        <a:t>Financial</a:t>
                      </a:r>
                      <a:r>
                        <a:rPr lang="en-GB" sz="2000" kern="1200" baseline="0" dirty="0" smtClean="0">
                          <a:solidFill>
                            <a:schemeClr val="tx1"/>
                          </a:solidFill>
                          <a:latin typeface="+mn-lt"/>
                          <a:ea typeface="+mn-ea"/>
                          <a:cs typeface="+mn-cs"/>
                        </a:rPr>
                        <a:t> Services/Finance</a:t>
                      </a:r>
                      <a:endParaRPr lang="en-GB" sz="2000" kern="1200" dirty="0">
                        <a:solidFill>
                          <a:schemeClr val="tx1"/>
                        </a:solidFill>
                        <a:latin typeface="+mn-lt"/>
                        <a:ea typeface="+mn-ea"/>
                        <a:cs typeface="+mn-cs"/>
                      </a:endParaRPr>
                    </a:p>
                  </a:txBody>
                  <a:tcPr/>
                </a:tc>
                <a:tc>
                  <a:txBody>
                    <a:bodyPr/>
                    <a:lstStyle/>
                    <a:p>
                      <a:pPr marL="0" algn="l" defTabSz="914400" rtl="0" eaLnBrk="1" latinLnBrk="0" hangingPunct="1"/>
                      <a:r>
                        <a:rPr lang="en-GB" sz="2000" kern="1200" dirty="0" smtClean="0">
                          <a:solidFill>
                            <a:schemeClr val="tx1"/>
                          </a:solidFill>
                          <a:latin typeface="+mn-lt"/>
                          <a:ea typeface="+mn-ea"/>
                          <a:cs typeface="+mn-cs"/>
                        </a:rPr>
                        <a:t>Goldman Sachs, Ernst &amp; Young, SRLV Accountants, Renault Financial Services,</a:t>
                      </a:r>
                      <a:r>
                        <a:rPr lang="en-GB" sz="2000" kern="1200" baseline="0" dirty="0" smtClean="0">
                          <a:solidFill>
                            <a:schemeClr val="tx1"/>
                          </a:solidFill>
                          <a:latin typeface="+mn-lt"/>
                          <a:ea typeface="+mn-ea"/>
                          <a:cs typeface="+mn-cs"/>
                        </a:rPr>
                        <a:t> Lloyds Banking Group, HSBC, Bank of England, </a:t>
                      </a:r>
                      <a:r>
                        <a:rPr lang="en-GB" sz="2000" kern="1200" baseline="0" dirty="0" err="1" smtClean="0">
                          <a:solidFill>
                            <a:schemeClr val="tx1"/>
                          </a:solidFill>
                          <a:latin typeface="+mn-lt"/>
                          <a:ea typeface="+mn-ea"/>
                          <a:cs typeface="+mn-cs"/>
                        </a:rPr>
                        <a:t>Redington</a:t>
                      </a:r>
                      <a:r>
                        <a:rPr lang="en-GB" sz="2000" kern="1200" baseline="0" dirty="0" smtClean="0">
                          <a:solidFill>
                            <a:schemeClr val="tx1"/>
                          </a:solidFill>
                          <a:latin typeface="+mn-lt"/>
                          <a:ea typeface="+mn-ea"/>
                          <a:cs typeface="+mn-cs"/>
                        </a:rPr>
                        <a:t>, BlueBay, Enterprise-Rent-a-Car, etc.</a:t>
                      </a:r>
                      <a:endParaRPr lang="en-GB" sz="2000" kern="1200" dirty="0">
                        <a:solidFill>
                          <a:schemeClr val="tx1"/>
                        </a:solidFill>
                        <a:latin typeface="+mn-lt"/>
                        <a:ea typeface="+mn-ea"/>
                        <a:cs typeface="+mn-cs"/>
                      </a:endParaRPr>
                    </a:p>
                  </a:txBody>
                  <a:tcPr/>
                </a:tc>
                <a:extLst>
                  <a:ext uri="{0D108BD9-81ED-4DB2-BD59-A6C34878D82A}">
                    <a16:rowId xmlns:a16="http://schemas.microsoft.com/office/drawing/2014/main" val="3325371147"/>
                  </a:ext>
                </a:extLst>
              </a:tr>
              <a:tr h="598833">
                <a:tc>
                  <a:txBody>
                    <a:bodyPr/>
                    <a:lstStyle/>
                    <a:p>
                      <a:pPr marL="0" algn="l" defTabSz="914400" rtl="0" eaLnBrk="1" latinLnBrk="0" hangingPunct="1"/>
                      <a:r>
                        <a:rPr lang="en-GB" sz="2000" kern="1200" dirty="0" smtClean="0">
                          <a:solidFill>
                            <a:schemeClr val="tx1"/>
                          </a:solidFill>
                          <a:latin typeface="+mn-lt"/>
                          <a:ea typeface="+mn-ea"/>
                          <a:cs typeface="+mn-cs"/>
                        </a:rPr>
                        <a:t>Analytics/Data</a:t>
                      </a:r>
                      <a:endParaRPr lang="en-GB" sz="2000" kern="1200" dirty="0">
                        <a:solidFill>
                          <a:schemeClr val="tx1"/>
                        </a:solidFill>
                        <a:latin typeface="+mn-lt"/>
                        <a:ea typeface="+mn-ea"/>
                        <a:cs typeface="+mn-cs"/>
                      </a:endParaRPr>
                    </a:p>
                  </a:txBody>
                  <a:tcPr/>
                </a:tc>
                <a:tc>
                  <a:txBody>
                    <a:bodyPr/>
                    <a:lstStyle/>
                    <a:p>
                      <a:pPr marL="0" algn="l" defTabSz="914400" rtl="0" eaLnBrk="1" latinLnBrk="0" hangingPunct="1"/>
                      <a:r>
                        <a:rPr lang="en-GB" sz="2000" kern="1200" dirty="0" smtClean="0">
                          <a:solidFill>
                            <a:schemeClr val="tx1"/>
                          </a:solidFill>
                          <a:latin typeface="+mn-lt"/>
                          <a:ea typeface="+mn-ea"/>
                          <a:cs typeface="+mn-cs"/>
                        </a:rPr>
                        <a:t>Sainsbury’s Data Analytics, Turner Broadcasting System, </a:t>
                      </a:r>
                      <a:r>
                        <a:rPr lang="en-GB" sz="2000" kern="1200" dirty="0" err="1" smtClean="0">
                          <a:solidFill>
                            <a:schemeClr val="tx1"/>
                          </a:solidFill>
                          <a:latin typeface="+mn-lt"/>
                          <a:ea typeface="+mn-ea"/>
                          <a:cs typeface="+mn-cs"/>
                        </a:rPr>
                        <a:t>Beekin</a:t>
                      </a:r>
                      <a:r>
                        <a:rPr lang="en-GB" sz="2000" kern="1200" dirty="0" smtClean="0">
                          <a:solidFill>
                            <a:schemeClr val="tx1"/>
                          </a:solidFill>
                          <a:latin typeface="+mn-lt"/>
                          <a:ea typeface="+mn-ea"/>
                          <a:cs typeface="+mn-cs"/>
                        </a:rPr>
                        <a:t> </a:t>
                      </a:r>
                      <a:r>
                        <a:rPr lang="en-GB" sz="2000" kern="1200" dirty="0" err="1" smtClean="0">
                          <a:solidFill>
                            <a:schemeClr val="tx1"/>
                          </a:solidFill>
                          <a:latin typeface="+mn-lt"/>
                          <a:ea typeface="+mn-ea"/>
                          <a:cs typeface="+mn-cs"/>
                        </a:rPr>
                        <a:t>Inc</a:t>
                      </a:r>
                      <a:r>
                        <a:rPr lang="en-GB" sz="2000" kern="1200" dirty="0" smtClean="0">
                          <a:solidFill>
                            <a:schemeClr val="tx1"/>
                          </a:solidFill>
                          <a:latin typeface="+mn-lt"/>
                          <a:ea typeface="+mn-ea"/>
                          <a:cs typeface="+mn-cs"/>
                        </a:rPr>
                        <a:t>, BlueBay, etc.</a:t>
                      </a:r>
                      <a:endParaRPr lang="en-GB" sz="2000" kern="1200" dirty="0">
                        <a:solidFill>
                          <a:schemeClr val="tx1"/>
                        </a:solidFill>
                        <a:latin typeface="+mn-lt"/>
                        <a:ea typeface="+mn-ea"/>
                        <a:cs typeface="+mn-cs"/>
                      </a:endParaRPr>
                    </a:p>
                  </a:txBody>
                  <a:tcPr/>
                </a:tc>
                <a:extLst>
                  <a:ext uri="{0D108BD9-81ED-4DB2-BD59-A6C34878D82A}">
                    <a16:rowId xmlns:a16="http://schemas.microsoft.com/office/drawing/2014/main" val="2274094467"/>
                  </a:ext>
                </a:extLst>
              </a:tr>
              <a:tr h="598833">
                <a:tc gridSpan="2">
                  <a:txBody>
                    <a:bodyPr/>
                    <a:lstStyle/>
                    <a:p>
                      <a:pPr marL="0" algn="ctr" defTabSz="914400" rtl="0" eaLnBrk="1" latinLnBrk="0" hangingPunct="1"/>
                      <a:r>
                        <a:rPr lang="en-GB" sz="2000" kern="1200" dirty="0" smtClean="0">
                          <a:solidFill>
                            <a:schemeClr val="tx1"/>
                          </a:solidFill>
                          <a:latin typeface="+mn-lt"/>
                          <a:ea typeface="+mn-ea"/>
                          <a:cs typeface="+mn-cs"/>
                        </a:rPr>
                        <a:t>Many more!</a:t>
                      </a:r>
                      <a:endParaRPr lang="en-GB" sz="2000" kern="1200" dirty="0">
                        <a:solidFill>
                          <a:schemeClr val="tx1"/>
                        </a:solidFill>
                        <a:latin typeface="+mn-lt"/>
                        <a:ea typeface="+mn-ea"/>
                        <a:cs typeface="+mn-cs"/>
                      </a:endParaRPr>
                    </a:p>
                  </a:txBody>
                  <a:tcPr/>
                </a:tc>
                <a:tc hMerge="1">
                  <a:txBody>
                    <a:bodyPr/>
                    <a:lstStyle/>
                    <a:p>
                      <a:pPr marL="0" algn="l" defTabSz="914400" rtl="0" eaLnBrk="1" latinLnBrk="0" hangingPunct="1"/>
                      <a:endParaRPr lang="en-GB" sz="2000" kern="1200" dirty="0">
                        <a:solidFill>
                          <a:schemeClr val="tx1"/>
                        </a:solidFill>
                        <a:latin typeface="+mn-lt"/>
                        <a:ea typeface="+mn-ea"/>
                        <a:cs typeface="+mn-cs"/>
                      </a:endParaRPr>
                    </a:p>
                  </a:txBody>
                  <a:tcPr/>
                </a:tc>
                <a:extLst>
                  <a:ext uri="{0D108BD9-81ED-4DB2-BD59-A6C34878D82A}">
                    <a16:rowId xmlns:a16="http://schemas.microsoft.com/office/drawing/2014/main" val="3894144650"/>
                  </a:ext>
                </a:extLst>
              </a:tr>
            </a:tbl>
          </a:graphicData>
        </a:graphic>
      </p:graphicFrame>
      <p:sp>
        <p:nvSpPr>
          <p:cNvPr id="8" name="Text Placeholder 1"/>
          <p:cNvSpPr txBox="1">
            <a:spLocks/>
          </p:cNvSpPr>
          <p:nvPr/>
        </p:nvSpPr>
        <p:spPr>
          <a:xfrm>
            <a:off x="387560" y="5124841"/>
            <a:ext cx="8161557" cy="683342"/>
          </a:xfrm>
          <a:prstGeom prst="rect">
            <a:avLst/>
          </a:prstGeom>
          <a:ln>
            <a:solidFill>
              <a:srgbClr val="000000"/>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smtClean="0"/>
              <a:t>Offering placements in the past does not mean the employer will continue to do so in the future. </a:t>
            </a:r>
            <a:endParaRPr lang="en-GB" sz="2000" b="0" dirty="0" smtClean="0"/>
          </a:p>
          <a:p>
            <a:pPr algn="ctr"/>
            <a:endParaRPr lang="en-GB" sz="2000" b="0" dirty="0" smtClean="0"/>
          </a:p>
          <a:p>
            <a:pPr marL="457200" indent="-457200">
              <a:buFont typeface="Arial" panose="020B0604020202020204" pitchFamily="34" charset="0"/>
              <a:buChar char="•"/>
            </a:pPr>
            <a:endParaRPr lang="en-US" b="0" dirty="0" smtClean="0"/>
          </a:p>
          <a:p>
            <a:pPr lvl="1"/>
            <a:endParaRPr lang="en-US" b="0" dirty="0" smtClean="0"/>
          </a:p>
          <a:p>
            <a:pPr marL="914400" lvl="1" indent="-457200">
              <a:buFont typeface="Arial" panose="020B0604020202020204" pitchFamily="34" charset="0"/>
              <a:buChar char="•"/>
            </a:pPr>
            <a:endParaRPr lang="en-US" b="0" dirty="0" smtClean="0"/>
          </a:p>
          <a:p>
            <a:pPr marL="457200" indent="-457200">
              <a:buFont typeface="Arial" panose="020B0604020202020204" pitchFamily="34" charset="0"/>
              <a:buChar char="•"/>
            </a:pPr>
            <a:endParaRPr lang="en-GB" b="0" dirty="0"/>
          </a:p>
        </p:txBody>
      </p:sp>
    </p:spTree>
    <p:extLst>
      <p:ext uri="{BB962C8B-B14F-4D97-AF65-F5344CB8AC3E}">
        <p14:creationId xmlns:p14="http://schemas.microsoft.com/office/powerpoint/2010/main" val="13178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CVs, Cover letters, Application forms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581697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How to write CVs, sample CVs</a:t>
            </a:r>
          </a:p>
          <a:p>
            <a:endParaRPr lang="en-GB" sz="2400" dirty="0"/>
          </a:p>
          <a:p>
            <a:r>
              <a:rPr lang="en-GB" sz="2400" dirty="0">
                <a:hlinkClick r:id="rId3"/>
              </a:rPr>
              <a:t>http://</a:t>
            </a:r>
            <a:r>
              <a:rPr lang="en-GB" sz="2400" dirty="0" smtClean="0">
                <a:hlinkClick r:id="rId3"/>
              </a:rPr>
              <a:t>qmplus.qmul.ac.uk/mod/resource/view.php?id=538605</a:t>
            </a:r>
            <a:endParaRPr lang="en-GB" sz="2400" dirty="0" smtClean="0"/>
          </a:p>
          <a:p>
            <a:endParaRPr lang="en-GB" sz="2400" dirty="0"/>
          </a:p>
          <a:p>
            <a:pPr marL="342900" indent="-342900">
              <a:buFont typeface="Arial" panose="020B0604020202020204" pitchFamily="34" charset="0"/>
              <a:buChar char="•"/>
            </a:pPr>
            <a:r>
              <a:rPr lang="en-GB" sz="2400" dirty="0"/>
              <a:t>More sample CVs, </a:t>
            </a:r>
            <a:r>
              <a:rPr lang="en-GB" sz="2400" dirty="0" err="1"/>
              <a:t>etc</a:t>
            </a:r>
            <a:r>
              <a:rPr lang="en-GB" sz="2400" dirty="0"/>
              <a:t> below. Go to </a:t>
            </a:r>
            <a:r>
              <a:rPr lang="en-GB" sz="2400" dirty="0" err="1"/>
              <a:t>QMPlus</a:t>
            </a:r>
            <a:r>
              <a:rPr lang="en-GB" sz="2400" dirty="0"/>
              <a:t> &gt; MATHS CAREERS &gt; HOW SHOULD I APPLY</a:t>
            </a:r>
          </a:p>
          <a:p>
            <a:endParaRPr lang="en-GB" sz="2400" dirty="0"/>
          </a:p>
          <a:p>
            <a:r>
              <a:rPr lang="en-GB" sz="2400" dirty="0">
                <a:hlinkClick r:id="rId4"/>
              </a:rPr>
              <a:t>https://qmplus.qmul.ac.uk/course/view.php?id=4416</a:t>
            </a:r>
            <a:endParaRPr lang="en-GB" sz="2400" dirty="0"/>
          </a:p>
          <a:p>
            <a:endParaRPr lang="en-GB" sz="2400" dirty="0"/>
          </a:p>
          <a:p>
            <a:pPr marL="342900" indent="-342900">
              <a:buFont typeface="Arial" panose="020B0604020202020204" pitchFamily="34" charset="0"/>
              <a:buChar char="•"/>
            </a:pPr>
            <a:r>
              <a:rPr lang="en-GB" sz="2400" dirty="0" smtClean="0"/>
              <a:t> Careers Knowledge Bank &gt; CVs &amp; Applications</a:t>
            </a:r>
            <a:endParaRPr lang="en-GB" sz="2400" dirty="0"/>
          </a:p>
          <a:p>
            <a:r>
              <a:rPr lang="en-GB" sz="2400" dirty="0"/>
              <a:t>	</a:t>
            </a:r>
            <a:endParaRPr lang="en-GB" sz="2400" dirty="0" smtClean="0"/>
          </a:p>
          <a:p>
            <a:r>
              <a:rPr lang="en-GB" sz="2400" dirty="0">
                <a:hlinkClick r:id="rId5"/>
              </a:rPr>
              <a:t>https://</a:t>
            </a:r>
            <a:r>
              <a:rPr lang="en-GB" sz="2400" dirty="0" smtClean="0">
                <a:hlinkClick r:id="rId5"/>
              </a:rPr>
              <a:t>qmplus.qmul.ac.uk/course/view.php?id=7099</a:t>
            </a:r>
            <a:endParaRPr lang="en-GB" sz="2400" dirty="0" smtClean="0"/>
          </a:p>
          <a:p>
            <a:endParaRPr lang="en-GB" sz="2400" dirty="0"/>
          </a:p>
          <a:p>
            <a:endParaRPr lang="en-GB" sz="2400" dirty="0" smtClean="0"/>
          </a:p>
          <a:p>
            <a:endParaRPr lang="en-GB" dirty="0"/>
          </a:p>
          <a:p>
            <a:endParaRPr lang="en-GB" dirty="0"/>
          </a:p>
        </p:txBody>
      </p:sp>
    </p:spTree>
    <p:extLst>
      <p:ext uri="{BB962C8B-B14F-4D97-AF65-F5344CB8AC3E}">
        <p14:creationId xmlns:p14="http://schemas.microsoft.com/office/powerpoint/2010/main" val="1485184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0"/>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Competency Questions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3508653"/>
          </a:xfrm>
          <a:prstGeom prst="rect">
            <a:avLst/>
          </a:prstGeom>
          <a:noFill/>
        </p:spPr>
        <p:txBody>
          <a:bodyPr wrap="square" rtlCol="0">
            <a:spAutoFit/>
          </a:bodyPr>
          <a:lstStyle/>
          <a:p>
            <a:pPr marL="576072" indent="-457200">
              <a:buAutoNum type="arabicParenR"/>
            </a:pPr>
            <a:r>
              <a:rPr lang="en-GB" sz="1900" dirty="0" smtClean="0"/>
              <a:t>Often </a:t>
            </a:r>
            <a:r>
              <a:rPr lang="en-GB" sz="1900" dirty="0"/>
              <a:t>appears on application forms, during interviews, </a:t>
            </a:r>
            <a:r>
              <a:rPr lang="en-GB" sz="1900" dirty="0" smtClean="0"/>
              <a:t>and you implicitly use them </a:t>
            </a:r>
            <a:r>
              <a:rPr lang="en-GB" sz="1900" dirty="0"/>
              <a:t>in your cover </a:t>
            </a:r>
            <a:r>
              <a:rPr lang="en-GB" sz="1900" dirty="0" smtClean="0"/>
              <a:t>letters</a:t>
            </a:r>
          </a:p>
          <a:p>
            <a:pPr marL="576072" indent="-457200">
              <a:buAutoNum type="arabicParenR"/>
            </a:pPr>
            <a:endParaRPr lang="en-GB" sz="1900" dirty="0"/>
          </a:p>
          <a:p>
            <a:pPr marL="576072" indent="-457200">
              <a:buAutoNum type="arabicParenR"/>
            </a:pPr>
            <a:r>
              <a:rPr lang="en-GB" sz="1900" dirty="0" smtClean="0"/>
              <a:t>Example </a:t>
            </a:r>
          </a:p>
          <a:p>
            <a:pPr marL="118872"/>
            <a:endParaRPr lang="en-GB" sz="1900" dirty="0" smtClean="0"/>
          </a:p>
          <a:p>
            <a:pPr marL="576072" lvl="1"/>
            <a:r>
              <a:rPr lang="en-GB" sz="2000" i="1" dirty="0" smtClean="0"/>
              <a:t>Impact and Influence: Describe an occasion when you successfully persuaded a group or individual to accept an unpopular course of action or to do something they were reluctant to do. What was the outcome?  (100 words)</a:t>
            </a:r>
            <a:endParaRPr lang="en-GB" sz="2000" dirty="0" smtClean="0"/>
          </a:p>
          <a:p>
            <a:endParaRPr lang="en-GB" sz="1900" b="1" u="sng" dirty="0"/>
          </a:p>
          <a:p>
            <a:pPr lvl="1"/>
            <a:endParaRPr lang="en-GB" sz="1600" dirty="0" smtClean="0"/>
          </a:p>
          <a:p>
            <a:endParaRPr lang="en-GB" sz="1200" dirty="0" smtClean="0"/>
          </a:p>
        </p:txBody>
      </p:sp>
    </p:spTree>
    <p:extLst>
      <p:ext uri="{BB962C8B-B14F-4D97-AF65-F5344CB8AC3E}">
        <p14:creationId xmlns:p14="http://schemas.microsoft.com/office/powerpoint/2010/main" val="365936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0"/>
            <a:ext cx="862969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Competency Questions: Rank the answers, starting with best answer</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336778" y="1074760"/>
            <a:ext cx="8570594" cy="5740033"/>
          </a:xfrm>
          <a:prstGeom prst="rect">
            <a:avLst/>
          </a:prstGeom>
          <a:noFill/>
        </p:spPr>
        <p:txBody>
          <a:bodyPr wrap="square" rtlCol="0">
            <a:spAutoFit/>
          </a:bodyPr>
          <a:lstStyle/>
          <a:p>
            <a:pPr marL="118872"/>
            <a:r>
              <a:rPr lang="en-GB" sz="1600" b="1" dirty="0"/>
              <a:t>Answer A - </a:t>
            </a:r>
            <a:r>
              <a:rPr lang="en-GB" sz="1600" dirty="0"/>
              <a:t>During the second year of my course I worked part time in a café/bar near to the University. I noticed that Wednesday nights were always a bit quiet. I knew a student band who were looking for a venue to perform in and thought that, if we let them do a session it might bring in some more student trade on that night. When I first mentioned the idea to the owner of the bar, he was reluctant, but after I explained the idea in more detail, he agreed to a trial period. The Wednesday evening gigs became very successful.(100 words)</a:t>
            </a:r>
          </a:p>
          <a:p>
            <a:pPr marL="118872" indent="0">
              <a:buNone/>
            </a:pPr>
            <a:endParaRPr lang="en-GB" sz="1600" b="1" dirty="0" smtClean="0"/>
          </a:p>
          <a:p>
            <a:pPr marL="118872" indent="0">
              <a:buNone/>
            </a:pPr>
            <a:r>
              <a:rPr lang="en-GB" sz="1600" b="1" dirty="0" smtClean="0"/>
              <a:t>Answer B -</a:t>
            </a:r>
            <a:r>
              <a:rPr lang="en-GB" sz="1600" dirty="0"/>
              <a:t> During the second year of my course I worked part time in a café/bar near to the University. On various occasions I had to use my skills of persuasion to influence the owner of the bar to accept innovative ideas I had about new ways of bringing in customers on quiet Wednesday evenings. Often he was reluctant to try out my ideas, such as hosting gigs by student bands. I had to present my arguments clearly and with impact in order to get him to agree to my plans for a trial period. (93 words)</a:t>
            </a:r>
          </a:p>
          <a:p>
            <a:pPr marL="118872" indent="0">
              <a:buNone/>
            </a:pPr>
            <a:endParaRPr lang="en-GB" sz="1600" dirty="0"/>
          </a:p>
          <a:p>
            <a:pPr marL="118872" indent="0">
              <a:buNone/>
            </a:pPr>
            <a:r>
              <a:rPr lang="en-GB" sz="1600" b="1" dirty="0" smtClean="0"/>
              <a:t>Answer C </a:t>
            </a:r>
            <a:r>
              <a:rPr lang="en-GB" sz="1600" b="1" dirty="0"/>
              <a:t>- </a:t>
            </a:r>
            <a:r>
              <a:rPr lang="en-GB" sz="1600" dirty="0"/>
              <a:t>Working in a café/bar during my second year, I suggested hosting gigs by local bands to increase slow trade on Wednesday evenings. Initially, the manager was concerned about the expense and the hassle. I devised a more detailed plan, proposing that we used amateur student bands who might be willing to perform for free. I also explained how I would use my contacts to publicise the events in the University. I suggested that we try it for six weeks and he agreed. After four weeks we were making enough money to start paying the band and still make a profit (100).</a:t>
            </a:r>
          </a:p>
          <a:p>
            <a:endParaRPr lang="en-GB" sz="1900" b="1" u="sng" dirty="0"/>
          </a:p>
          <a:p>
            <a:pPr lvl="1"/>
            <a:endParaRPr lang="en-GB" sz="1600" dirty="0" smtClean="0"/>
          </a:p>
          <a:p>
            <a:endParaRPr lang="en-GB" sz="1200" dirty="0" smtClean="0"/>
          </a:p>
        </p:txBody>
      </p:sp>
    </p:spTree>
    <p:extLst>
      <p:ext uri="{BB962C8B-B14F-4D97-AF65-F5344CB8AC3E}">
        <p14:creationId xmlns:p14="http://schemas.microsoft.com/office/powerpoint/2010/main" val="3313597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Psychometric tests, Interviews and Assessment centres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286232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Careers Knowledge Bank &gt; Interviews, assessment centres &amp; psychometric tests</a:t>
            </a:r>
            <a:endParaRPr lang="en-GB" sz="2400" dirty="0"/>
          </a:p>
          <a:p>
            <a:r>
              <a:rPr lang="en-GB" sz="2400" dirty="0"/>
              <a:t>	</a:t>
            </a:r>
            <a:endParaRPr lang="en-GB" sz="2400" dirty="0" smtClean="0"/>
          </a:p>
          <a:p>
            <a:r>
              <a:rPr lang="en-GB" sz="2400" dirty="0">
                <a:hlinkClick r:id="rId3"/>
              </a:rPr>
              <a:t>https://</a:t>
            </a:r>
            <a:r>
              <a:rPr lang="en-GB" sz="2400" dirty="0" smtClean="0">
                <a:hlinkClick r:id="rId3"/>
              </a:rPr>
              <a:t>qmplus.qmul.ac.uk/course/view.php?id=7099</a:t>
            </a:r>
            <a:endParaRPr lang="en-GB" sz="2400" dirty="0" smtClean="0"/>
          </a:p>
          <a:p>
            <a:endParaRPr lang="en-GB" sz="2400" dirty="0"/>
          </a:p>
          <a:p>
            <a:endParaRPr lang="en-GB" sz="2400" dirty="0" smtClean="0"/>
          </a:p>
          <a:p>
            <a:endParaRPr lang="en-GB" dirty="0"/>
          </a:p>
          <a:p>
            <a:endParaRPr lang="en-GB" dirty="0"/>
          </a:p>
        </p:txBody>
      </p:sp>
    </p:spTree>
    <p:extLst>
      <p:ext uri="{BB962C8B-B14F-4D97-AF65-F5344CB8AC3E}">
        <p14:creationId xmlns:p14="http://schemas.microsoft.com/office/powerpoint/2010/main" val="1399873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About me</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Weekly Schedule for MTH5200A</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latin typeface="Arial" panose="020B0604020202020204" pitchFamily="34" charset="0"/>
                <a:ea typeface="+mn-ea"/>
                <a:cs typeface="Arial" panose="020B0604020202020204" pitchFamily="34" charset="0"/>
              </a:rPr>
              <a:t> </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Further resources</a:t>
            </a: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0338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About me</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Weekly Schedule for MTH5200A</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solidFill>
                  <a:schemeClr val="bg1">
                    <a:lumMod val="85000"/>
                  </a:schemeClr>
                </a:solidFill>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Further resources</a:t>
            </a:r>
            <a:r>
              <a:rPr lang="en-GB" altLang="en-US" sz="18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1800" kern="0" dirty="0">
              <a:solidFill>
                <a:schemeClr val="bg1">
                  <a:lumMod val="85000"/>
                </a:schemeClr>
              </a:solidFill>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6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Placement Team</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5" y="1125160"/>
            <a:ext cx="8099306" cy="538609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Education Services staff:</a:t>
            </a:r>
          </a:p>
          <a:p>
            <a:pPr marL="742950" lvl="1" indent="-285750">
              <a:buFont typeface="Arial" panose="020B0604020202020204" pitchFamily="34" charset="0"/>
              <a:buChar char="•"/>
            </a:pPr>
            <a:r>
              <a:rPr lang="en-GB" sz="2800" dirty="0" smtClean="0"/>
              <a:t>Simon </a:t>
            </a:r>
            <a:r>
              <a:rPr lang="en-GB" sz="2800" dirty="0" err="1" smtClean="0"/>
              <a:t>Rawstron</a:t>
            </a:r>
            <a:r>
              <a:rPr lang="en-GB" sz="2800" dirty="0" smtClean="0"/>
              <a:t>, Education Services Manager</a:t>
            </a:r>
          </a:p>
          <a:p>
            <a:pPr marL="742950" lvl="1" indent="-285750">
              <a:buFont typeface="Arial" panose="020B0604020202020204" pitchFamily="34" charset="0"/>
              <a:buChar char="•"/>
            </a:pPr>
            <a:r>
              <a:rPr lang="en-GB" sz="2800" dirty="0" smtClean="0"/>
              <a:t>Maria </a:t>
            </a:r>
            <a:r>
              <a:rPr lang="en-GB" sz="2800" dirty="0" err="1" smtClean="0"/>
              <a:t>Patsou</a:t>
            </a:r>
            <a:r>
              <a:rPr lang="en-GB" sz="2800" dirty="0" smtClean="0"/>
              <a:t>, Education Services Administrator</a:t>
            </a:r>
          </a:p>
          <a:p>
            <a:pPr lvl="1"/>
            <a:endParaRPr lang="en-GB" sz="2800" dirty="0" smtClean="0"/>
          </a:p>
          <a:p>
            <a:pPr marL="285750" indent="-285750">
              <a:buFont typeface="Arial" panose="020B0604020202020204" pitchFamily="34" charset="0"/>
              <a:buChar char="•"/>
            </a:pPr>
            <a:r>
              <a:rPr lang="en-GB" sz="2800" dirty="0" smtClean="0"/>
              <a:t>Careers &amp; Enterprise staff:</a:t>
            </a:r>
          </a:p>
          <a:p>
            <a:pPr marL="742950" lvl="1" indent="-285750">
              <a:buFont typeface="Arial" panose="020B0604020202020204" pitchFamily="34" charset="0"/>
              <a:buChar char="•"/>
            </a:pPr>
            <a:r>
              <a:rPr lang="en-GB" sz="2800" dirty="0" smtClean="0"/>
              <a:t>Stefan Couch, Maths Careers Consultant</a:t>
            </a:r>
          </a:p>
          <a:p>
            <a:pPr marL="742950" lvl="1" indent="-285750">
              <a:buFont typeface="Arial" panose="020B0604020202020204" pitchFamily="34" charset="0"/>
              <a:buChar char="•"/>
            </a:pPr>
            <a:r>
              <a:rPr lang="en-GB" sz="2800" dirty="0" smtClean="0"/>
              <a:t>Jonathan </a:t>
            </a:r>
            <a:r>
              <a:rPr lang="en-GB" sz="2800" dirty="0" err="1" smtClean="0"/>
              <a:t>Strathdee</a:t>
            </a:r>
            <a:r>
              <a:rPr lang="en-GB" sz="2800" dirty="0" smtClean="0"/>
              <a:t>, </a:t>
            </a:r>
            <a:r>
              <a:rPr lang="en-US" sz="2800" dirty="0"/>
              <a:t>Employer Engagement and Internships </a:t>
            </a:r>
            <a:r>
              <a:rPr lang="en-US" sz="2800" dirty="0" smtClean="0"/>
              <a:t>Coordinator</a:t>
            </a:r>
          </a:p>
          <a:p>
            <a:pPr lvl="1"/>
            <a:endParaRPr lang="en-US" sz="2800" dirty="0" smtClean="0"/>
          </a:p>
          <a:p>
            <a:pPr marL="285750" indent="-285750">
              <a:buFont typeface="Arial" panose="020B0604020202020204" pitchFamily="34" charset="0"/>
              <a:buChar char="•"/>
            </a:pPr>
            <a:r>
              <a:rPr lang="en-US" sz="2800" dirty="0" smtClean="0"/>
              <a:t>Academic staff:</a:t>
            </a:r>
          </a:p>
          <a:p>
            <a:pPr marL="742950" lvl="1" indent="-285750">
              <a:buFont typeface="Arial" panose="020B0604020202020204" pitchFamily="34" charset="0"/>
              <a:buChar char="•"/>
            </a:pPr>
            <a:r>
              <a:rPr lang="en-US" sz="2800" dirty="0" smtClean="0"/>
              <a:t>Gaik Ng, Placements Academic Lead</a:t>
            </a:r>
            <a:endParaRPr lang="en-GB" sz="2800" dirty="0" smtClean="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77632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latin typeface="Arial" panose="020B0604020202020204" pitchFamily="34" charset="0"/>
                <a:ea typeface="+mn-ea"/>
                <a:cs typeface="Arial" panose="020B0604020202020204" pitchFamily="34" charset="0"/>
              </a:rPr>
              <a:t>About me</a:t>
            </a:r>
            <a:endParaRPr lang="en-GB" altLang="en-US" sz="2200" kern="0" dirty="0">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Weekly Schedule for MTH5200A</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solidFill>
                  <a:schemeClr val="bg1">
                    <a:lumMod val="85000"/>
                  </a:schemeClr>
                </a:solidFill>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Further resources</a:t>
            </a:r>
            <a:r>
              <a:rPr lang="en-GB" altLang="en-US" sz="18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1800" kern="0" dirty="0">
              <a:solidFill>
                <a:schemeClr val="bg1">
                  <a:lumMod val="85000"/>
                </a:schemeClr>
              </a:solidFill>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535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a:solidFill>
                  <a:srgbClr val="1D88CF"/>
                </a:solidFill>
                <a:latin typeface="Arial" panose="020B0604020202020204" pitchFamily="34" charset="0"/>
                <a:cs typeface="Arial" panose="020B0604020202020204" pitchFamily="34" charset="0"/>
              </a:rPr>
              <a:t>About </a:t>
            </a:r>
            <a:r>
              <a:rPr lang="en-GB" altLang="en-US" sz="4000" b="1" dirty="0" smtClean="0">
                <a:solidFill>
                  <a:srgbClr val="1D88CF"/>
                </a:solidFill>
                <a:latin typeface="Arial" panose="020B0604020202020204" pitchFamily="34" charset="0"/>
                <a:cs typeface="Arial" panose="020B0604020202020204" pitchFamily="34" charset="0"/>
              </a:rPr>
              <a:t>me </a:t>
            </a:r>
            <a:endParaRPr lang="en-GB" altLang="en-US" sz="4000" b="1" dirty="0">
              <a:solidFill>
                <a:srgbClr val="1D88CF"/>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508688" y="1018907"/>
            <a:ext cx="3402868" cy="246887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58" y="3669125"/>
            <a:ext cx="3402868" cy="2534358"/>
          </a:xfrm>
          <a:prstGeom prst="rect">
            <a:avLst/>
          </a:prstGeom>
        </p:spPr>
      </p:pic>
      <p:pic>
        <p:nvPicPr>
          <p:cNvPr id="20" name="Picture 19"/>
          <p:cNvPicPr>
            <a:picLocks noChangeAspect="1"/>
          </p:cNvPicPr>
          <p:nvPr/>
        </p:nvPicPr>
        <p:blipFill>
          <a:blip r:embed="rId5"/>
          <a:stretch>
            <a:fillRect/>
          </a:stretch>
        </p:blipFill>
        <p:spPr>
          <a:xfrm>
            <a:off x="4735950" y="1018907"/>
            <a:ext cx="3155006" cy="2468873"/>
          </a:xfrm>
          <a:prstGeom prst="rect">
            <a:avLst/>
          </a:prstGeom>
        </p:spPr>
      </p:pic>
      <p:sp>
        <p:nvSpPr>
          <p:cNvPr id="21" name="Curved Left Arrow 20"/>
          <p:cNvSpPr/>
          <p:nvPr/>
        </p:nvSpPr>
        <p:spPr>
          <a:xfrm>
            <a:off x="7984590" y="2747099"/>
            <a:ext cx="533005" cy="14401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ight Arrow 21"/>
          <p:cNvSpPr/>
          <p:nvPr/>
        </p:nvSpPr>
        <p:spPr>
          <a:xfrm>
            <a:off x="4024150" y="2027019"/>
            <a:ext cx="559789" cy="265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6"/>
          <a:stretch>
            <a:fillRect/>
          </a:stretch>
        </p:blipFill>
        <p:spPr>
          <a:xfrm>
            <a:off x="4714987" y="3669124"/>
            <a:ext cx="3175969" cy="2534359"/>
          </a:xfrm>
          <a:prstGeom prst="rect">
            <a:avLst/>
          </a:prstGeom>
        </p:spPr>
      </p:pic>
      <p:sp>
        <p:nvSpPr>
          <p:cNvPr id="24" name="Right Arrow 23"/>
          <p:cNvSpPr/>
          <p:nvPr/>
        </p:nvSpPr>
        <p:spPr>
          <a:xfrm rot="10800000">
            <a:off x="4024151" y="4721336"/>
            <a:ext cx="559789" cy="265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1631" t="19441" r="11608" b="20081"/>
          <a:stretch/>
        </p:blipFill>
        <p:spPr>
          <a:xfrm>
            <a:off x="1762262" y="3971235"/>
            <a:ext cx="1818892" cy="843659"/>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2542" y="1018907"/>
            <a:ext cx="2322305" cy="537064"/>
          </a:xfrm>
          <a:prstGeom prst="rect">
            <a:avLst/>
          </a:prstGeom>
        </p:spPr>
      </p:pic>
      <p:pic>
        <p:nvPicPr>
          <p:cNvPr id="28" name="Picture 27"/>
          <p:cNvPicPr>
            <a:picLocks noChangeAspect="1"/>
          </p:cNvPicPr>
          <p:nvPr/>
        </p:nvPicPr>
        <p:blipFill rotWithShape="1">
          <a:blip r:embed="rId9"/>
          <a:srcRect t="32801" b="33600"/>
          <a:stretch/>
        </p:blipFill>
        <p:spPr>
          <a:xfrm>
            <a:off x="5439864" y="1040515"/>
            <a:ext cx="2426646" cy="815342"/>
          </a:xfrm>
          <a:prstGeom prst="rect">
            <a:avLst/>
          </a:prstGeom>
        </p:spPr>
      </p:pic>
    </p:spTree>
    <p:extLst>
      <p:ext uri="{BB962C8B-B14F-4D97-AF65-F5344CB8AC3E}">
        <p14:creationId xmlns:p14="http://schemas.microsoft.com/office/powerpoint/2010/main" val="4025707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7" name="Title 1"/>
          <p:cNvSpPr txBox="1">
            <a:spLocks/>
          </p:cNvSpPr>
          <p:nvPr/>
        </p:nvSpPr>
        <p:spPr>
          <a:xfrm>
            <a:off x="387561" y="111999"/>
            <a:ext cx="86296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a:solidFill>
                  <a:srgbClr val="1D88CF"/>
                </a:solidFill>
                <a:latin typeface="Arial" panose="020B0604020202020204" pitchFamily="34" charset="0"/>
                <a:cs typeface="Arial" panose="020B0604020202020204" pitchFamily="34" charset="0"/>
              </a:rPr>
              <a:t>About </a:t>
            </a:r>
            <a:r>
              <a:rPr lang="en-GB" altLang="en-US" sz="4000" b="1" dirty="0" smtClean="0">
                <a:solidFill>
                  <a:srgbClr val="1D88CF"/>
                </a:solidFill>
                <a:latin typeface="Arial" panose="020B0604020202020204" pitchFamily="34" charset="0"/>
                <a:cs typeface="Arial" panose="020B0604020202020204" pitchFamily="34" charset="0"/>
              </a:rPr>
              <a:t>me</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3" name="TextBox 2"/>
          <p:cNvSpPr txBox="1"/>
          <p:nvPr/>
        </p:nvSpPr>
        <p:spPr>
          <a:xfrm>
            <a:off x="454384" y="1125160"/>
            <a:ext cx="8068235" cy="3600986"/>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Senior Lecturer in Actuarial Science </a:t>
            </a:r>
          </a:p>
          <a:p>
            <a:pPr marL="285750" indent="-285750">
              <a:buFont typeface="Arial" panose="020B0604020202020204" pitchFamily="34" charset="0"/>
              <a:buChar char="•"/>
            </a:pPr>
            <a:r>
              <a:rPr lang="en-GB" sz="3200" dirty="0" smtClean="0"/>
              <a:t>Actuarial Science Programme Director</a:t>
            </a:r>
          </a:p>
          <a:p>
            <a:pPr marL="285750" indent="-285750">
              <a:buFont typeface="Arial" panose="020B0604020202020204" pitchFamily="34" charset="0"/>
              <a:buChar char="•"/>
            </a:pPr>
            <a:r>
              <a:rPr lang="en-GB" sz="3200" dirty="0" smtClean="0"/>
              <a:t>Placements Academic Lead for the School of Mathematical Sciences</a:t>
            </a:r>
          </a:p>
          <a:p>
            <a:pPr marL="742950" lvl="1" indent="-285750">
              <a:buFont typeface="Arial" panose="020B0604020202020204" pitchFamily="34" charset="0"/>
              <a:buChar char="•"/>
            </a:pPr>
            <a:r>
              <a:rPr lang="en-GB" sz="3200" dirty="0" smtClean="0"/>
              <a:t>Pre-Placement Tutorials (MTH5200A)</a:t>
            </a:r>
          </a:p>
          <a:p>
            <a:pPr marL="742950" lvl="1" indent="-285750">
              <a:buFont typeface="Arial" panose="020B0604020202020204" pitchFamily="34" charset="0"/>
              <a:buChar char="•"/>
            </a:pPr>
            <a:r>
              <a:rPr lang="en-GB" sz="3200" dirty="0" smtClean="0"/>
              <a:t>Placement Year (MTH5200)</a:t>
            </a:r>
            <a:endParaRPr lang="en-GB" sz="3200" dirty="0"/>
          </a:p>
          <a:p>
            <a:endParaRPr lang="en-GB" dirty="0"/>
          </a:p>
          <a:p>
            <a:endParaRPr lang="en-GB" dirty="0"/>
          </a:p>
        </p:txBody>
      </p:sp>
    </p:spTree>
    <p:extLst>
      <p:ext uri="{BB962C8B-B14F-4D97-AF65-F5344CB8AC3E}">
        <p14:creationId xmlns:p14="http://schemas.microsoft.com/office/powerpoint/2010/main" val="35658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95288" y="908050"/>
            <a:ext cx="76327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lnSpc>
                <a:spcPct val="90000"/>
              </a:lnSpc>
              <a:spcBef>
                <a:spcPct val="20000"/>
              </a:spcBef>
              <a:buFontTx/>
              <a:buChar char="•"/>
              <a:defRPr/>
            </a:pPr>
            <a:endParaRPr lang="en-US" sz="2400">
              <a:solidFill>
                <a:srgbClr val="FF3300"/>
              </a:solidFill>
              <a:ea typeface="ＭＳ Ｐゴシック" charset="0"/>
            </a:endParaRPr>
          </a:p>
        </p:txBody>
      </p:sp>
      <p:sp>
        <p:nvSpPr>
          <p:cNvPr id="20484" name="Rectangle 1"/>
          <p:cNvSpPr>
            <a:spLocks noChangeArrowheads="1"/>
          </p:cNvSpPr>
          <p:nvPr/>
        </p:nvSpPr>
        <p:spPr bwMode="auto">
          <a:xfrm>
            <a:off x="303351" y="1237933"/>
            <a:ext cx="419116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Placement Team</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About me</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a:latin typeface="Arial" panose="020B0604020202020204" pitchFamily="34" charset="0"/>
                <a:cs typeface="Arial" panose="020B0604020202020204" pitchFamily="34" charset="0"/>
              </a:rPr>
              <a:t>Your “to do” list</a:t>
            </a: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Weekly Schedule for MTH5200A</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US" altLang="en-US" sz="2200" kern="0" dirty="0" smtClean="0">
                <a:solidFill>
                  <a:schemeClr val="bg1">
                    <a:lumMod val="85000"/>
                  </a:schemeClr>
                </a:solidFill>
                <a:latin typeface="Arial" panose="020B0604020202020204" pitchFamily="34" charset="0"/>
                <a:ea typeface="+mn-ea"/>
                <a:cs typeface="Arial" panose="020B0604020202020204" pitchFamily="34" charset="0"/>
              </a:rPr>
              <a:t>What counts as a Placement Year &amp; Minimum criteria for approval</a:t>
            </a: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2200" kern="0" dirty="0">
              <a:solidFill>
                <a:schemeClr val="bg1">
                  <a:lumMod val="85000"/>
                </a:schemeClr>
              </a:solidFill>
              <a:latin typeface="Arial" panose="020B0604020202020204" pitchFamily="34" charset="0"/>
              <a:ea typeface="+mn-ea"/>
              <a:cs typeface="Arial" panose="020B0604020202020204" pitchFamily="34" charset="0"/>
            </a:endParaRPr>
          </a:p>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Further resources</a:t>
            </a:r>
            <a:r>
              <a:rPr lang="en-GB" altLang="en-US" sz="1800" kern="0" dirty="0" smtClean="0">
                <a:solidFill>
                  <a:schemeClr val="bg1">
                    <a:lumMod val="85000"/>
                  </a:schemeClr>
                </a:solidFill>
                <a:latin typeface="Arial" panose="020B0604020202020204" pitchFamily="34" charset="0"/>
                <a:ea typeface="+mn-ea"/>
                <a:cs typeface="Arial" panose="020B0604020202020204" pitchFamily="34" charset="0"/>
              </a:rPr>
              <a:t>	</a:t>
            </a:r>
            <a:endParaRPr lang="en-GB" altLang="en-US" sz="1800" kern="0" dirty="0">
              <a:solidFill>
                <a:schemeClr val="bg1">
                  <a:lumMod val="85000"/>
                </a:schemeClr>
              </a:solidFill>
              <a:latin typeface="Arial" panose="020B0604020202020204" pitchFamily="34" charset="0"/>
              <a:ea typeface="+mn-ea"/>
              <a:cs typeface="Arial" panose="020B0604020202020204" pitchFamily="34" charset="0"/>
            </a:endParaRPr>
          </a:p>
        </p:txBody>
      </p:sp>
      <p:sp>
        <p:nvSpPr>
          <p:cNvPr id="7" name="Title 1"/>
          <p:cNvSpPr txBox="1">
            <a:spLocks/>
          </p:cNvSpPr>
          <p:nvPr/>
        </p:nvSpPr>
        <p:spPr>
          <a:xfrm>
            <a:off x="387561" y="111999"/>
            <a:ext cx="52064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sz="4000" b="1" dirty="0" smtClean="0">
                <a:solidFill>
                  <a:srgbClr val="1D88CF"/>
                </a:solidFill>
                <a:latin typeface="Arial" panose="020B0604020202020204" pitchFamily="34" charset="0"/>
                <a:cs typeface="Arial" panose="020B0604020202020204" pitchFamily="34" charset="0"/>
              </a:rPr>
              <a:t>Talking points:</a:t>
            </a:r>
            <a:endParaRPr lang="en-GB" altLang="en-US" sz="4000" b="1" dirty="0">
              <a:solidFill>
                <a:srgbClr val="1D88CF"/>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4602998" y="1073043"/>
            <a:ext cx="41911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342900" indent="-342900" defTabSz="914400" eaLnBrk="1" hangingPunct="1">
              <a:spcBef>
                <a:spcPts val="1200"/>
              </a:spcBef>
              <a:buClr>
                <a:schemeClr val="accent3"/>
              </a:buClr>
              <a:buFont typeface="Wingdings" panose="05000000000000000000" pitchFamily="2" charset="2"/>
              <a:buChar char="ü"/>
              <a:defRPr/>
            </a:pPr>
            <a:r>
              <a:rPr lang="en-GB" altLang="en-US" sz="2200" kern="0" dirty="0" smtClean="0">
                <a:solidFill>
                  <a:schemeClr val="bg1">
                    <a:lumMod val="85000"/>
                  </a:schemeClr>
                </a:solidFill>
                <a:latin typeface="Arial" panose="020B0604020202020204" pitchFamily="34" charset="0"/>
                <a:ea typeface="+mn-ea"/>
                <a:cs typeface="Arial" panose="020B0604020202020204" pitchFamily="34" charset="0"/>
              </a:rPr>
              <a:t>Guide to Securing your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Choosing a career</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How do you find a Placement</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CVs, Cover letters, Application forms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Competency Questions</a:t>
            </a:r>
          </a:p>
          <a:p>
            <a:pPr marL="1085850" lvl="1" indent="-342900" defTabSz="914400" eaLnBrk="1" hangingPunct="1">
              <a:spcBef>
                <a:spcPts val="1200"/>
              </a:spcBef>
              <a:buClr>
                <a:schemeClr val="accent3"/>
              </a:buClr>
              <a:buFont typeface="Wingdings" panose="05000000000000000000" pitchFamily="2" charset="2"/>
              <a:buChar char="ü"/>
              <a:defRPr/>
            </a:pPr>
            <a:r>
              <a:rPr lang="en-GB" altLang="en-US" sz="2200" kern="0" dirty="0">
                <a:solidFill>
                  <a:schemeClr val="bg1">
                    <a:lumMod val="85000"/>
                  </a:schemeClr>
                </a:solidFill>
                <a:latin typeface="Arial" panose="020B0604020202020204" pitchFamily="34" charset="0"/>
                <a:cs typeface="Arial" panose="020B0604020202020204" pitchFamily="34" charset="0"/>
              </a:rPr>
              <a:t>Psychometric tests, Interviews and Assessment centres</a:t>
            </a:r>
          </a:p>
          <a:p>
            <a:pPr marL="342900" indent="-342900" defTabSz="914400" eaLnBrk="1" hangingPunct="1">
              <a:spcBef>
                <a:spcPts val="1200"/>
              </a:spcBef>
              <a:buClr>
                <a:schemeClr val="accent3"/>
              </a:buClr>
              <a:buFont typeface="Wingdings" panose="05000000000000000000" pitchFamily="2" charset="2"/>
              <a:buChar char="ü"/>
              <a:defRPr/>
            </a:pPr>
            <a:endParaRPr lang="en-GB" altLang="en-US" sz="1800" kern="0" dirty="0">
              <a:latin typeface="Arial" panose="020B0604020202020204" pitchFamily="34" charset="0"/>
              <a:ea typeface="+mn-ea"/>
              <a:cs typeface="Arial" panose="020B0604020202020204" pitchFamily="34" charset="0"/>
            </a:endParaRPr>
          </a:p>
          <a:p>
            <a:pPr defTabSz="914400" eaLnBrk="1" hangingPunct="1">
              <a:spcBef>
                <a:spcPts val="1200"/>
              </a:spcBef>
              <a:buClr>
                <a:schemeClr val="accent3"/>
              </a:buClr>
              <a:buNone/>
              <a:defRPr/>
            </a:pPr>
            <a:r>
              <a:rPr lang="en-GB" altLang="en-US" sz="1800" kern="0" dirty="0" smtClean="0">
                <a:latin typeface="Arial" panose="020B0604020202020204" pitchFamily="34" charset="0"/>
                <a:ea typeface="+mn-ea"/>
                <a:cs typeface="Arial" panose="020B0604020202020204" pitchFamily="34" charset="0"/>
              </a:rPr>
              <a:t>	</a:t>
            </a:r>
            <a:endParaRPr lang="en-GB" altLang="en-US" sz="180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7643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13471</TotalTime>
  <Words>2268</Words>
  <Application>Microsoft Office PowerPoint</Application>
  <PresentationFormat>On-screen Show (4:3)</PresentationFormat>
  <Paragraphs>420</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Tahoma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 Marry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Burrows</dc:creator>
  <cp:lastModifiedBy>Gaik Ng</cp:lastModifiedBy>
  <cp:revision>679</cp:revision>
  <cp:lastPrinted>2019-01-17T11:20:28Z</cp:lastPrinted>
  <dcterms:created xsi:type="dcterms:W3CDTF">2015-08-10T08:10:56Z</dcterms:created>
  <dcterms:modified xsi:type="dcterms:W3CDTF">2020-03-24T21:43:38Z</dcterms:modified>
</cp:coreProperties>
</file>