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7" r:id="rId1"/>
  </p:sldMasterIdLst>
  <p:sldIdLst>
    <p:sldId id="259" r:id="rId2"/>
    <p:sldId id="257" r:id="rId3"/>
    <p:sldId id="258" r:id="rId4"/>
    <p:sldId id="260" r:id="rId5"/>
    <p:sldId id="261" r:id="rId6"/>
    <p:sldId id="263" r:id="rId7"/>
    <p:sldId id="264" r:id="rId8"/>
    <p:sldId id="265" r:id="rId9"/>
    <p:sldId id="267" r:id="rId10"/>
    <p:sldId id="266" r:id="rId11"/>
  </p:sldIdLst>
  <p:sldSz cx="9144000" cy="6858000" type="screen4x3"/>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06F438-4D40-4151-B729-5954B9A29E40}" v="15" dt="2024-01-31T10:04:31.8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0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a:t>Click to edit Master title style</a:t>
            </a:r>
            <a:endParaRPr/>
          </a:p>
        </p:txBody>
      </p:sp>
      <p:sp>
        <p:nvSpPr>
          <p:cNvPr id="5" name="Date Placeholder 4"/>
          <p:cNvSpPr>
            <a:spLocks noGrp="1"/>
          </p:cNvSpPr>
          <p:nvPr>
            <p:ph type="dt" sz="half" idx="10"/>
          </p:nvPr>
        </p:nvSpPr>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a:t>Click to edit Master title style</a:t>
            </a:r>
            <a:endParaRPr/>
          </a:p>
        </p:txBody>
      </p:sp>
      <p:sp>
        <p:nvSpPr>
          <p:cNvPr id="3" name="Date Placeholder 2"/>
          <p:cNvSpPr>
            <a:spLocks noGrp="1"/>
          </p:cNvSpPr>
          <p:nvPr>
            <p:ph type="dt" sz="half" idx="10"/>
          </p:nvPr>
        </p:nvSpPr>
        <p:spPr/>
        <p:txBody>
          <a:bodyPr/>
          <a:lstStyle/>
          <a:p>
            <a:fld id="{C1D0E1D3-8DD9-EC46-8065-9400FA36D176}" type="datetimeFigureOut">
              <a:rPr lang="en-US" smtClean="0"/>
              <a:pPr/>
              <a:t>1/31/2024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7C9904-6F8E-4C41-9EE4-B1076BDCD7E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1D0E1D3-8DD9-EC46-8065-9400FA36D176}" type="datetimeFigureOut">
              <a:rPr lang="en-US" smtClean="0"/>
              <a:pPr/>
              <a:t>1/31/2024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7C9904-6F8E-4C41-9EE4-B1076BDCD7E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GB"/>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GB"/>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GB"/>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GB"/>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GB"/>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GB"/>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GB"/>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GB"/>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GB"/>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GB"/>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GB"/>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GB"/>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GB"/>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a:t>Click to edit Master title style</a:t>
            </a:r>
            <a:endParaRP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C9904-6F8E-4C41-9EE4-B1076BDCD7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C9904-6F8E-4C41-9EE4-B1076BDCD7E5}"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GB"/>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C9904-6F8E-4C41-9EE4-B1076BDCD7E5}"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GB"/>
              <a:t>Click to edit Master title style</a:t>
            </a:r>
            <a:endParaRP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10"/>
          </p:nvPr>
        </p:nvSpPr>
        <p:spPr/>
        <p:txBody>
          <a:body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7C9904-6F8E-4C41-9EE4-B1076BDCD7E5}"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GB"/>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GB"/>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GB"/>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GB"/>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C1D0E1D3-8DD9-EC46-8065-9400FA36D176}" type="datetimeFigureOut">
              <a:rPr lang="en-US" smtClean="0"/>
              <a:pPr/>
              <a:t>1/31/2024</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507C9904-6F8E-4C41-9EE4-B1076BDCD7E5}"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5" name="Date Placeholder 4"/>
          <p:cNvSpPr>
            <a:spLocks noGrp="1"/>
          </p:cNvSpPr>
          <p:nvPr>
            <p:ph type="dt" sz="half" idx="10"/>
          </p:nvPr>
        </p:nvSpPr>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GB"/>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7" name="Date Placeholder 6"/>
          <p:cNvSpPr>
            <a:spLocks noGrp="1"/>
          </p:cNvSpPr>
          <p:nvPr>
            <p:ph type="dt" sz="half" idx="10"/>
          </p:nvPr>
        </p:nvSpPr>
        <p:spPr/>
        <p:txBody>
          <a:bodyPr/>
          <a:lstStyle/>
          <a:p>
            <a:fld id="{C1D0E1D3-8DD9-EC46-8065-9400FA36D176}" type="datetimeFigureOut">
              <a:rPr lang="en-US" smtClean="0"/>
              <a:pPr/>
              <a:t>1/31/2024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7C9904-6F8E-4C41-9EE4-B1076BDCD7E5}"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5" name="Date Placeholder 4"/>
          <p:cNvSpPr>
            <a:spLocks noGrp="1"/>
          </p:cNvSpPr>
          <p:nvPr>
            <p:ph type="dt" sz="half" idx="10"/>
          </p:nvPr>
        </p:nvSpPr>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507C9904-6F8E-4C41-9EE4-B1076BDCD7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5" name="Date Placeholder 4"/>
          <p:cNvSpPr>
            <a:spLocks noGrp="1"/>
          </p:cNvSpPr>
          <p:nvPr>
            <p:ph type="dt" sz="half" idx="10"/>
          </p:nvPr>
        </p:nvSpPr>
        <p:spPr/>
        <p:txBody>
          <a:bodyPr/>
          <a:lstStyle/>
          <a:p>
            <a:fld id="{C1D0E1D3-8DD9-EC46-8065-9400FA36D176}"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7C9904-6F8E-4C41-9EE4-B1076BDCD7E5}"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GB"/>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C1D0E1D3-8DD9-EC46-8065-9400FA36D176}" type="datetimeFigureOut">
              <a:rPr lang="en-US" smtClean="0"/>
              <a:pPr/>
              <a:t>1/31/2024</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507C9904-6F8E-4C41-9EE4-B1076BDCD7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 id="2147483833" r:id="rId16"/>
    <p:sldLayoutId id="2147483834" r:id="rId17"/>
    <p:sldLayoutId id="2147483835" r:id="rId18"/>
    <p:sldLayoutId id="2147483836" r:id="rId19"/>
    <p:sldLayoutId id="2147483837"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SOLM021</a:t>
            </a:r>
          </a:p>
        </p:txBody>
      </p:sp>
      <p:sp>
        <p:nvSpPr>
          <p:cNvPr id="2" name="Subtitle 1"/>
          <p:cNvSpPr>
            <a:spLocks noGrp="1"/>
          </p:cNvSpPr>
          <p:nvPr>
            <p:ph type="subTitle" idx="1"/>
          </p:nvPr>
        </p:nvSpPr>
        <p:spPr/>
        <p:txBody>
          <a:bodyPr>
            <a:normAutofit lnSpcReduction="10000"/>
          </a:bodyPr>
          <a:lstStyle/>
          <a:p>
            <a:r>
              <a:rPr lang="en-US" dirty="0"/>
              <a:t>CLASS CALENDAR AND SEMINAR MATERIALS</a:t>
            </a:r>
          </a:p>
          <a:p>
            <a:r>
              <a:rPr lang="en-US" dirty="0"/>
              <a:t>MODULE </a:t>
            </a:r>
            <a:r>
              <a:rPr lang="en-US" dirty="0" err="1"/>
              <a:t>CONVENOR</a:t>
            </a:r>
            <a:r>
              <a:rPr lang="en-US" dirty="0"/>
              <a:t>: DR </a:t>
            </a:r>
            <a:r>
              <a:rPr lang="en-US" dirty="0" err="1"/>
              <a:t>S</a:t>
            </a:r>
            <a:r>
              <a:rPr lang="en-US" dirty="0"/>
              <a:t> PERERA</a:t>
            </a:r>
          </a:p>
          <a:p>
            <a:r>
              <a:rPr lang="en-US" dirty="0"/>
              <a:t>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 :Writing a Legal Writing Essay</a:t>
            </a:r>
          </a:p>
        </p:txBody>
      </p:sp>
      <p:sp>
        <p:nvSpPr>
          <p:cNvPr id="3" name="Content Placeholder 2"/>
          <p:cNvSpPr>
            <a:spLocks noGrp="1"/>
          </p:cNvSpPr>
          <p:nvPr>
            <p:ph idx="1"/>
          </p:nvPr>
        </p:nvSpPr>
        <p:spPr/>
        <p:txBody>
          <a:bodyPr>
            <a:normAutofit fontScale="92500" lnSpcReduction="20000"/>
          </a:bodyPr>
          <a:lstStyle/>
          <a:p>
            <a:r>
              <a:rPr lang="en-GB" dirty="0">
                <a:solidFill>
                  <a:schemeClr val="dk1"/>
                </a:solidFill>
                <a:cs typeface="Century Gothic"/>
              </a:rPr>
              <a:t>Please be prepared to discuss your own essay choice in light of the headers below:</a:t>
            </a:r>
          </a:p>
          <a:p>
            <a:r>
              <a:rPr lang="en-GB" dirty="0">
                <a:solidFill>
                  <a:schemeClr val="dk1"/>
                </a:solidFill>
                <a:cs typeface="Century Gothic"/>
              </a:rPr>
              <a:t>Introduction</a:t>
            </a:r>
          </a:p>
          <a:p>
            <a:pPr lvl="1"/>
            <a:r>
              <a:rPr lang="en-GB" dirty="0">
                <a:solidFill>
                  <a:schemeClr val="dk1"/>
                </a:solidFill>
                <a:cs typeface="Century Gothic"/>
              </a:rPr>
              <a:t>An effective introduction</a:t>
            </a:r>
          </a:p>
          <a:p>
            <a:pPr lvl="1"/>
            <a:r>
              <a:rPr lang="en-GB" dirty="0">
                <a:solidFill>
                  <a:schemeClr val="dk1"/>
                </a:solidFill>
                <a:cs typeface="Century Gothic"/>
              </a:rPr>
              <a:t>Aims</a:t>
            </a:r>
          </a:p>
          <a:p>
            <a:r>
              <a:rPr lang="en-GB" dirty="0">
                <a:solidFill>
                  <a:schemeClr val="dk1"/>
                </a:solidFill>
                <a:cs typeface="Century Gothic"/>
              </a:rPr>
              <a:t>Conclusion</a:t>
            </a:r>
          </a:p>
          <a:p>
            <a:pPr lvl="1"/>
            <a:r>
              <a:rPr lang="en-GB" dirty="0">
                <a:solidFill>
                  <a:schemeClr val="dk1"/>
                </a:solidFill>
                <a:cs typeface="Century Gothic"/>
              </a:rPr>
              <a:t>Contribution </a:t>
            </a:r>
          </a:p>
          <a:p>
            <a:pPr lvl="1"/>
            <a:r>
              <a:rPr lang="en-GB" dirty="0">
                <a:solidFill>
                  <a:schemeClr val="dk1"/>
                </a:solidFill>
                <a:cs typeface="Century Gothic"/>
              </a:rPr>
              <a:t>What is your opinion?</a:t>
            </a:r>
          </a:p>
          <a:p>
            <a:pPr lvl="1">
              <a:buNone/>
            </a:pPr>
            <a:endParaRPr lang="en-GB" dirty="0">
              <a:solidFill>
                <a:schemeClr val="dk1"/>
              </a:solidFill>
              <a:cs typeface="Century Gothic"/>
            </a:endParaRPr>
          </a:p>
          <a:p>
            <a:r>
              <a:rPr lang="en-GB" dirty="0">
                <a:solidFill>
                  <a:schemeClr val="dk1"/>
                </a:solidFill>
                <a:cs typeface="Century Gothic"/>
              </a:rPr>
              <a:t>Editing</a:t>
            </a:r>
          </a:p>
          <a:p>
            <a:pPr lvl="1"/>
            <a:r>
              <a:rPr lang="en-GB" dirty="0">
                <a:solidFill>
                  <a:schemeClr val="dk1"/>
                </a:solidFill>
                <a:cs typeface="Century Gothic"/>
              </a:rPr>
              <a:t> Language</a:t>
            </a:r>
          </a:p>
          <a:p>
            <a:pPr lvl="1"/>
            <a:r>
              <a:rPr lang="en-GB" dirty="0">
                <a:solidFill>
                  <a:schemeClr val="dk1"/>
                </a:solidFill>
                <a:cs typeface="Century Gothic"/>
              </a:rPr>
              <a:t>Footnotes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356" y="123893"/>
            <a:ext cx="8534400" cy="340706"/>
          </a:xfrm>
        </p:spPr>
        <p:txBody>
          <a:bodyPr>
            <a:normAutofit fontScale="90000"/>
          </a:bodyPr>
          <a:lstStyle/>
          <a:p>
            <a:pPr fontAlgn="auto">
              <a:spcAft>
                <a:spcPts val="0"/>
              </a:spcAft>
              <a:defRPr/>
            </a:pPr>
            <a:r>
              <a:rPr lang="en-US" sz="1800" dirty="0">
                <a:solidFill>
                  <a:schemeClr val="accent3"/>
                </a:solidFill>
              </a:rPr>
              <a:t>Class Calendar 2023/24- SOLM021</a:t>
            </a:r>
            <a:r>
              <a:rPr lang="en-US" sz="1800" dirty="0">
                <a:solidFill>
                  <a:schemeClr val="accent3"/>
                </a:solidFill>
                <a:ea typeface="+mj-ea"/>
                <a:cs typeface="+mj-cs"/>
              </a:rPr>
              <a:t>  </a:t>
            </a:r>
            <a:br>
              <a:rPr lang="en-US" sz="1800" dirty="0">
                <a:solidFill>
                  <a:schemeClr val="accent3"/>
                </a:solidFill>
                <a:ea typeface="+mj-ea"/>
                <a:cs typeface="+mj-cs"/>
              </a:rPr>
            </a:br>
            <a:endParaRPr lang="en-US" sz="1800" dirty="0">
              <a:solidFill>
                <a:schemeClr val="accent3"/>
              </a:solidFill>
              <a:ea typeface="+mj-ea"/>
              <a:cs typeface="+mj-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73188953"/>
              </p:ext>
            </p:extLst>
          </p:nvPr>
        </p:nvGraphicFramePr>
        <p:xfrm>
          <a:off x="145854" y="811300"/>
          <a:ext cx="8782993" cy="5089047"/>
        </p:xfrm>
        <a:graphic>
          <a:graphicData uri="http://schemas.openxmlformats.org/drawingml/2006/table">
            <a:tbl>
              <a:tblPr firstRow="1" bandRow="1">
                <a:tableStyleId>{5C22544A-7EE6-4342-B048-85BDC9FD1C3A}</a:tableStyleId>
              </a:tblPr>
              <a:tblGrid>
                <a:gridCol w="2036662">
                  <a:extLst>
                    <a:ext uri="{9D8B030D-6E8A-4147-A177-3AD203B41FA5}">
                      <a16:colId xmlns:a16="http://schemas.microsoft.com/office/drawing/2014/main" val="20000"/>
                    </a:ext>
                  </a:extLst>
                </a:gridCol>
                <a:gridCol w="2054149">
                  <a:extLst>
                    <a:ext uri="{9D8B030D-6E8A-4147-A177-3AD203B41FA5}">
                      <a16:colId xmlns:a16="http://schemas.microsoft.com/office/drawing/2014/main" val="20001"/>
                    </a:ext>
                  </a:extLst>
                </a:gridCol>
                <a:gridCol w="2346091">
                  <a:extLst>
                    <a:ext uri="{9D8B030D-6E8A-4147-A177-3AD203B41FA5}">
                      <a16:colId xmlns:a16="http://schemas.microsoft.com/office/drawing/2014/main" val="20002"/>
                    </a:ext>
                  </a:extLst>
                </a:gridCol>
                <a:gridCol w="2346091">
                  <a:extLst>
                    <a:ext uri="{9D8B030D-6E8A-4147-A177-3AD203B41FA5}">
                      <a16:colId xmlns:a16="http://schemas.microsoft.com/office/drawing/2014/main" val="20003"/>
                    </a:ext>
                  </a:extLst>
                </a:gridCol>
              </a:tblGrid>
              <a:tr h="375742">
                <a:tc>
                  <a:txBody>
                    <a:bodyPr/>
                    <a:lstStyle/>
                    <a:p>
                      <a:r>
                        <a:rPr lang="en-US" sz="1400" dirty="0"/>
                        <a:t>Class No.</a:t>
                      </a:r>
                    </a:p>
                  </a:txBody>
                  <a:tcPr/>
                </a:tc>
                <a:tc>
                  <a:txBody>
                    <a:bodyPr/>
                    <a:lstStyle/>
                    <a:p>
                      <a:r>
                        <a:rPr lang="en-US" sz="1400" dirty="0"/>
                        <a:t>Week</a:t>
                      </a:r>
                      <a:r>
                        <a:rPr lang="en-US" sz="1400" baseline="0" dirty="0"/>
                        <a:t> commencing</a:t>
                      </a:r>
                      <a:endParaRPr lang="en-US" sz="1400" dirty="0"/>
                    </a:p>
                  </a:txBody>
                  <a:tcPr/>
                </a:tc>
                <a:tc>
                  <a:txBody>
                    <a:bodyPr/>
                    <a:lstStyle/>
                    <a:p>
                      <a:r>
                        <a:rPr lang="en-US" sz="1400" dirty="0"/>
                        <a:t>Lecture Topic</a:t>
                      </a:r>
                    </a:p>
                  </a:txBody>
                  <a:tcPr/>
                </a:tc>
                <a:tc>
                  <a:txBody>
                    <a:bodyPr/>
                    <a:lstStyle/>
                    <a:p>
                      <a:r>
                        <a:rPr lang="en-US" sz="1000" dirty="0"/>
                        <a:t>Seminars</a:t>
                      </a:r>
                      <a:r>
                        <a:rPr lang="en-US" sz="1000" baseline="0" dirty="0"/>
                        <a:t> </a:t>
                      </a:r>
                      <a:r>
                        <a:rPr lang="en-US" sz="1000" dirty="0"/>
                        <a:t>(please check personal calendar for groups/dates</a:t>
                      </a:r>
                    </a:p>
                  </a:txBody>
                  <a:tcPr/>
                </a:tc>
                <a:extLst>
                  <a:ext uri="{0D108BD9-81ED-4DB2-BD59-A6C34878D82A}">
                    <a16:rowId xmlns:a16="http://schemas.microsoft.com/office/drawing/2014/main" val="10000"/>
                  </a:ext>
                </a:extLst>
              </a:tr>
              <a:tr h="425497">
                <a:tc>
                  <a:txBody>
                    <a:bodyPr/>
                    <a:lstStyle/>
                    <a:p>
                      <a:pPr algn="ctr"/>
                      <a:r>
                        <a:rPr lang="en-US" sz="1100" dirty="0">
                          <a:latin typeface="Century Gothic"/>
                          <a:cs typeface="Century Gothic"/>
                        </a:rPr>
                        <a:t>1</a:t>
                      </a:r>
                    </a:p>
                  </a:txBody>
                  <a:tcPr>
                    <a:solidFill>
                      <a:schemeClr val="accent1">
                        <a:lumMod val="40000"/>
                        <a:lumOff val="60000"/>
                      </a:schemeClr>
                    </a:solidFill>
                  </a:tcPr>
                </a:tc>
                <a:tc>
                  <a:txBody>
                    <a:bodyPr/>
                    <a:lstStyle/>
                    <a:p>
                      <a:r>
                        <a:rPr lang="en-US" sz="1100" dirty="0">
                          <a:latin typeface="Century Gothic"/>
                          <a:cs typeface="Century Gothic"/>
                        </a:rPr>
                        <a:t>January</a:t>
                      </a:r>
                      <a:r>
                        <a:rPr lang="en-US" sz="1100" baseline="0" dirty="0">
                          <a:latin typeface="Century Gothic"/>
                          <a:cs typeface="Century Gothic"/>
                        </a:rPr>
                        <a:t> 22</a:t>
                      </a:r>
                      <a:endParaRPr lang="en-US" sz="1100" dirty="0">
                        <a:latin typeface="Century Gothic"/>
                        <a:cs typeface="Century Gothic"/>
                      </a:endParaRPr>
                    </a:p>
                  </a:txBody>
                  <a:tcPr>
                    <a:solidFill>
                      <a:schemeClr val="accent1">
                        <a:lumMod val="40000"/>
                        <a:lumOff val="60000"/>
                      </a:schemeClr>
                    </a:solidFill>
                  </a:tcPr>
                </a:tc>
                <a:tc>
                  <a:txBody>
                    <a:bodyPr/>
                    <a:lstStyle/>
                    <a:p>
                      <a:r>
                        <a:rPr lang="en-US" sz="1100" dirty="0">
                          <a:latin typeface="Century Gothic"/>
                          <a:cs typeface="Century Gothic"/>
                        </a:rPr>
                        <a:t>Forms of Business Organization and Corporate</a:t>
                      </a:r>
                      <a:r>
                        <a:rPr lang="en-US" sz="1100" baseline="0" dirty="0">
                          <a:latin typeface="Century Gothic"/>
                          <a:cs typeface="Century Gothic"/>
                        </a:rPr>
                        <a:t> Management </a:t>
                      </a:r>
                      <a:endParaRPr lang="en-US" sz="1100" dirty="0">
                        <a:latin typeface="Century Gothic"/>
                        <a:cs typeface="Century Gothic"/>
                      </a:endParaRPr>
                    </a:p>
                  </a:txBody>
                  <a:tcPr>
                    <a:solidFill>
                      <a:schemeClr val="accent1">
                        <a:lumMod val="40000"/>
                        <a:lumOff val="60000"/>
                      </a:schemeClr>
                    </a:solidFill>
                  </a:tcPr>
                </a:tc>
                <a:tc>
                  <a:txBody>
                    <a:bodyPr/>
                    <a:lstStyle/>
                    <a:p>
                      <a:endParaRPr lang="en-US" sz="1100" dirty="0">
                        <a:latin typeface="Century Gothic"/>
                        <a:cs typeface="Century Gothic"/>
                      </a:endParaRPr>
                    </a:p>
                  </a:txBody>
                  <a:tcPr>
                    <a:solidFill>
                      <a:schemeClr val="accent1">
                        <a:lumMod val="40000"/>
                        <a:lumOff val="60000"/>
                      </a:schemeClr>
                    </a:solidFill>
                  </a:tcPr>
                </a:tc>
                <a:extLst>
                  <a:ext uri="{0D108BD9-81ED-4DB2-BD59-A6C34878D82A}">
                    <a16:rowId xmlns:a16="http://schemas.microsoft.com/office/drawing/2014/main" val="10001"/>
                  </a:ext>
                </a:extLst>
              </a:tr>
              <a:tr h="286307">
                <a:tc>
                  <a:txBody>
                    <a:bodyPr/>
                    <a:lstStyle/>
                    <a:p>
                      <a:pPr algn="ctr"/>
                      <a:r>
                        <a:rPr lang="en-US" sz="1100" dirty="0">
                          <a:latin typeface="Century Gothic"/>
                          <a:cs typeface="Century Gothic"/>
                        </a:rPr>
                        <a:t>2</a:t>
                      </a:r>
                    </a:p>
                  </a:txBody>
                  <a:tcPr>
                    <a:solidFill>
                      <a:schemeClr val="accent1">
                        <a:lumMod val="40000"/>
                        <a:lumOff val="60000"/>
                      </a:schemeClr>
                    </a:solidFill>
                  </a:tcPr>
                </a:tc>
                <a:tc>
                  <a:txBody>
                    <a:bodyPr/>
                    <a:lstStyle/>
                    <a:p>
                      <a:r>
                        <a:rPr lang="en-US" sz="1100" dirty="0">
                          <a:latin typeface="Century Gothic"/>
                          <a:cs typeface="Century Gothic"/>
                        </a:rPr>
                        <a:t>January</a:t>
                      </a:r>
                      <a:r>
                        <a:rPr lang="en-US" sz="1100" baseline="0" dirty="0">
                          <a:latin typeface="Century Gothic"/>
                          <a:cs typeface="Century Gothic"/>
                        </a:rPr>
                        <a:t> 29</a:t>
                      </a:r>
                      <a:endParaRPr lang="en-US" sz="1100" dirty="0">
                        <a:latin typeface="Century Gothic"/>
                        <a:cs typeface="Century Gothic"/>
                      </a:endParaRPr>
                    </a:p>
                  </a:txBody>
                  <a:tcPr>
                    <a:solidFill>
                      <a:schemeClr val="accent1">
                        <a:lumMod val="40000"/>
                        <a:lumOff val="60000"/>
                      </a:schemeClr>
                    </a:solidFill>
                  </a:tcPr>
                </a:tc>
                <a:tc>
                  <a:txBody>
                    <a:bodyPr/>
                    <a:lstStyle/>
                    <a:p>
                      <a:r>
                        <a:rPr kumimoji="0" lang="en-GB" sz="1100" kern="1200" dirty="0">
                          <a:solidFill>
                            <a:schemeClr val="dk1"/>
                          </a:solidFill>
                          <a:latin typeface="Century Gothic"/>
                          <a:ea typeface="+mn-ea"/>
                          <a:cs typeface="Century Gothic"/>
                        </a:rPr>
                        <a:t>Directors</a:t>
                      </a:r>
                      <a:r>
                        <a:rPr kumimoji="0" lang="en-GB" sz="1100" kern="1200" baseline="0" dirty="0">
                          <a:solidFill>
                            <a:schemeClr val="dk1"/>
                          </a:solidFill>
                          <a:latin typeface="Century Gothic"/>
                          <a:ea typeface="+mn-ea"/>
                          <a:cs typeface="Century Gothic"/>
                        </a:rPr>
                        <a:t> Duties</a:t>
                      </a:r>
                      <a:r>
                        <a:rPr lang="en-GB" sz="1100" dirty="0">
                          <a:latin typeface="Century Gothic"/>
                          <a:cs typeface="Century Gothic"/>
                        </a:rPr>
                        <a:t> </a:t>
                      </a:r>
                      <a:endParaRPr lang="en-US" sz="1100" dirty="0">
                        <a:latin typeface="Century Gothic"/>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kern="1200" baseline="0" dirty="0">
                          <a:solidFill>
                            <a:schemeClr val="dk1"/>
                          </a:solidFill>
                          <a:latin typeface="Century Gothic"/>
                          <a:ea typeface="+mn-ea"/>
                          <a:cs typeface="Century Gothic"/>
                        </a:rPr>
                        <a:t> </a:t>
                      </a:r>
                      <a:endParaRPr kumimoji="0" lang="en-GB" sz="1100" b="1" kern="1200" dirty="0">
                        <a:solidFill>
                          <a:schemeClr val="dk1"/>
                        </a:solidFill>
                        <a:latin typeface="Century Gothic"/>
                        <a:ea typeface="+mn-ea"/>
                        <a:cs typeface="Century Gothic"/>
                      </a:endParaRPr>
                    </a:p>
                  </a:txBody>
                  <a:tcPr>
                    <a:solidFill>
                      <a:schemeClr val="accent1">
                        <a:lumMod val="40000"/>
                        <a:lumOff val="60000"/>
                      </a:schemeClr>
                    </a:solidFill>
                  </a:tcPr>
                </a:tc>
                <a:extLst>
                  <a:ext uri="{0D108BD9-81ED-4DB2-BD59-A6C34878D82A}">
                    <a16:rowId xmlns:a16="http://schemas.microsoft.com/office/drawing/2014/main" val="10002"/>
                  </a:ext>
                </a:extLst>
              </a:tr>
              <a:tr h="425497">
                <a:tc>
                  <a:txBody>
                    <a:bodyPr/>
                    <a:lstStyle/>
                    <a:p>
                      <a:pPr algn="ctr"/>
                      <a:r>
                        <a:rPr lang="en-US" sz="1100" dirty="0">
                          <a:latin typeface="Century Gothic"/>
                          <a:cs typeface="Century Gothic"/>
                        </a:rPr>
                        <a:t>3</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Century Gothic"/>
                          <a:cs typeface="Century Gothic"/>
                        </a:rPr>
                        <a:t> February</a:t>
                      </a:r>
                      <a:r>
                        <a:rPr lang="en-US" sz="1100" baseline="0" dirty="0">
                          <a:latin typeface="Century Gothic"/>
                          <a:cs typeface="Century Gothic"/>
                        </a:rPr>
                        <a:t> 5</a:t>
                      </a:r>
                      <a:endParaRPr lang="en-US" sz="1100" dirty="0">
                        <a:latin typeface="Century Gothic"/>
                        <a:cs typeface="Century Gothic"/>
                      </a:endParaRPr>
                    </a:p>
                    <a:p>
                      <a:endParaRPr lang="en-US" sz="1100" dirty="0">
                        <a:latin typeface="Century Gothic"/>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kern="1200" dirty="0">
                          <a:solidFill>
                            <a:schemeClr val="dk1"/>
                          </a:solidFill>
                          <a:latin typeface="Century Gothic"/>
                          <a:ea typeface="+mn-ea"/>
                          <a:cs typeface="Century Gothic"/>
                        </a:rPr>
                        <a:t>Remedies:</a:t>
                      </a:r>
                      <a:r>
                        <a:rPr kumimoji="0" lang="en-GB" sz="1100" kern="1200" baseline="0" dirty="0">
                          <a:solidFill>
                            <a:schemeClr val="dk1"/>
                          </a:solidFill>
                          <a:latin typeface="Century Gothic"/>
                          <a:ea typeface="+mn-ea"/>
                          <a:cs typeface="Century Gothic"/>
                        </a:rPr>
                        <a:t> </a:t>
                      </a:r>
                      <a:r>
                        <a:rPr kumimoji="0" lang="en-GB" sz="1100" kern="1200" dirty="0">
                          <a:solidFill>
                            <a:schemeClr val="dk1"/>
                          </a:solidFill>
                          <a:latin typeface="Century Gothic"/>
                          <a:ea typeface="+mn-ea"/>
                          <a:cs typeface="Century Gothic"/>
                        </a:rPr>
                        <a:t>Derivative</a:t>
                      </a:r>
                      <a:r>
                        <a:rPr kumimoji="0" lang="en-GB" sz="1100" kern="1200" baseline="0" dirty="0">
                          <a:solidFill>
                            <a:schemeClr val="dk1"/>
                          </a:solidFill>
                          <a:latin typeface="Century Gothic"/>
                          <a:ea typeface="+mn-ea"/>
                          <a:cs typeface="Century Gothic"/>
                        </a:rPr>
                        <a:t> Claims</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kern="1200" baseline="0" dirty="0">
                          <a:solidFill>
                            <a:schemeClr val="dk1"/>
                          </a:solidFill>
                          <a:latin typeface="Century Gothic"/>
                          <a:ea typeface="+mn-ea"/>
                          <a:cs typeface="Century Gothic"/>
                        </a:rPr>
                        <a:t>Feb 6</a:t>
                      </a:r>
                      <a:endParaRPr kumimoji="0" lang="en-GB" sz="1100" b="1" kern="1200" dirty="0">
                        <a:solidFill>
                          <a:schemeClr val="dk1"/>
                        </a:solidFill>
                        <a:latin typeface="Century Gothic"/>
                        <a:ea typeface="+mn-ea"/>
                        <a:cs typeface="Century Gothic"/>
                      </a:endParaRPr>
                    </a:p>
                  </a:txBody>
                  <a:tcPr>
                    <a:solidFill>
                      <a:schemeClr val="accent1">
                        <a:lumMod val="40000"/>
                        <a:lumOff val="60000"/>
                      </a:schemeClr>
                    </a:solidFill>
                  </a:tcPr>
                </a:tc>
                <a:extLst>
                  <a:ext uri="{0D108BD9-81ED-4DB2-BD59-A6C34878D82A}">
                    <a16:rowId xmlns:a16="http://schemas.microsoft.com/office/drawing/2014/main" val="10003"/>
                  </a:ext>
                </a:extLst>
              </a:tr>
              <a:tr h="425497">
                <a:tc>
                  <a:txBody>
                    <a:bodyPr/>
                    <a:lstStyle/>
                    <a:p>
                      <a:pPr algn="ctr"/>
                      <a:r>
                        <a:rPr lang="en-US" sz="1100" dirty="0">
                          <a:latin typeface="Century Gothic"/>
                          <a:cs typeface="Century Gothic"/>
                        </a:rPr>
                        <a:t>4</a:t>
                      </a:r>
                    </a:p>
                  </a:txBody>
                  <a:tcPr>
                    <a:solidFill>
                      <a:schemeClr val="accent1">
                        <a:lumMod val="40000"/>
                        <a:lumOff val="60000"/>
                      </a:schemeClr>
                    </a:solidFill>
                  </a:tcPr>
                </a:tc>
                <a:tc>
                  <a:txBody>
                    <a:bodyPr/>
                    <a:lstStyle/>
                    <a:p>
                      <a:r>
                        <a:rPr lang="en-US" sz="1100" dirty="0">
                          <a:latin typeface="Century Gothic"/>
                          <a:cs typeface="Century Gothic"/>
                        </a:rPr>
                        <a:t>February</a:t>
                      </a:r>
                      <a:r>
                        <a:rPr lang="en-US" sz="1100" baseline="0" dirty="0">
                          <a:latin typeface="Century Gothic"/>
                          <a:cs typeface="Century Gothic"/>
                        </a:rPr>
                        <a:t> 12</a:t>
                      </a:r>
                      <a:endParaRPr lang="en-US" sz="1100" dirty="0">
                        <a:latin typeface="Century Gothic"/>
                        <a:cs typeface="Century Gothic"/>
                      </a:endParaRPr>
                    </a:p>
                  </a:txBody>
                  <a:tcPr>
                    <a:solidFill>
                      <a:schemeClr val="accent1">
                        <a:lumMod val="40000"/>
                        <a:lumOff val="60000"/>
                      </a:schemeClr>
                    </a:solidFill>
                  </a:tcPr>
                </a:tc>
                <a:tc>
                  <a:txBody>
                    <a:bodyPr/>
                    <a:lstStyle/>
                    <a:p>
                      <a:r>
                        <a:rPr kumimoji="0" lang="en-GB" sz="1100" kern="1200" dirty="0">
                          <a:solidFill>
                            <a:schemeClr val="dk1"/>
                          </a:solidFill>
                          <a:latin typeface="Century Gothic"/>
                          <a:ea typeface="+mn-ea"/>
                          <a:cs typeface="Century Gothic"/>
                        </a:rPr>
                        <a:t>Remedies: Unfair</a:t>
                      </a:r>
                      <a:r>
                        <a:rPr kumimoji="0" lang="en-GB" sz="1100" kern="1200" baseline="0" dirty="0">
                          <a:solidFill>
                            <a:schemeClr val="dk1"/>
                          </a:solidFill>
                          <a:latin typeface="Century Gothic"/>
                          <a:ea typeface="+mn-ea"/>
                          <a:cs typeface="Century Gothic"/>
                        </a:rPr>
                        <a:t> Prejudice and Winding Up</a:t>
                      </a:r>
                      <a:r>
                        <a:rPr kumimoji="0" lang="en-GB" sz="1100" kern="1200" dirty="0">
                          <a:solidFill>
                            <a:schemeClr val="dk1"/>
                          </a:solidFill>
                          <a:latin typeface="Century Gothic"/>
                          <a:ea typeface="+mn-ea"/>
                          <a:cs typeface="Century Gothic"/>
                        </a:rPr>
                        <a:t> </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1" kern="1200" baseline="0" dirty="0">
                        <a:solidFill>
                          <a:schemeClr val="dk1"/>
                        </a:solidFill>
                        <a:latin typeface="Century Gothic"/>
                        <a:ea typeface="+mn-ea"/>
                        <a:cs typeface="Century Gothic"/>
                      </a:endParaRPr>
                    </a:p>
                  </a:txBody>
                  <a:tcPr>
                    <a:solidFill>
                      <a:schemeClr val="accent1">
                        <a:lumMod val="40000"/>
                        <a:lumOff val="60000"/>
                      </a:schemeClr>
                    </a:solidFill>
                  </a:tcPr>
                </a:tc>
                <a:extLst>
                  <a:ext uri="{0D108BD9-81ED-4DB2-BD59-A6C34878D82A}">
                    <a16:rowId xmlns:a16="http://schemas.microsoft.com/office/drawing/2014/main" val="10004"/>
                  </a:ext>
                </a:extLst>
              </a:tr>
              <a:tr h="425497">
                <a:tc>
                  <a:txBody>
                    <a:bodyPr/>
                    <a:lstStyle/>
                    <a:p>
                      <a:pPr algn="ctr"/>
                      <a:r>
                        <a:rPr lang="en-US" sz="1100" dirty="0">
                          <a:latin typeface="Century Gothic"/>
                          <a:cs typeface="Century Gothic"/>
                        </a:rPr>
                        <a:t>5</a:t>
                      </a:r>
                    </a:p>
                  </a:txBody>
                  <a:tcPr>
                    <a:solidFill>
                      <a:schemeClr val="accent1">
                        <a:lumMod val="40000"/>
                        <a:lumOff val="60000"/>
                      </a:schemeClr>
                    </a:solidFill>
                  </a:tcPr>
                </a:tc>
                <a:tc>
                  <a:txBody>
                    <a:bodyPr/>
                    <a:lstStyle/>
                    <a:p>
                      <a:r>
                        <a:rPr lang="en-US" sz="1100" dirty="0">
                          <a:latin typeface="Century Gothic"/>
                          <a:cs typeface="Century Gothic"/>
                        </a:rPr>
                        <a:t>February</a:t>
                      </a:r>
                      <a:r>
                        <a:rPr lang="en-US" sz="1100" baseline="0" dirty="0">
                          <a:latin typeface="Century Gothic"/>
                          <a:cs typeface="Century Gothic"/>
                        </a:rPr>
                        <a:t> 19</a:t>
                      </a:r>
                      <a:endParaRPr lang="en-US" sz="1100" dirty="0">
                        <a:latin typeface="Century Gothic"/>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b="0" kern="1200" dirty="0">
                          <a:solidFill>
                            <a:schemeClr val="dk1"/>
                          </a:solidFill>
                          <a:latin typeface="Century Gothic"/>
                          <a:ea typeface="+mn-ea"/>
                          <a:cs typeface="Century Gothic"/>
                        </a:rPr>
                        <a:t>Corporate Governance</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kern="1200" dirty="0">
                          <a:solidFill>
                            <a:schemeClr val="dk1"/>
                          </a:solidFill>
                          <a:latin typeface="Century Gothic"/>
                          <a:ea typeface="+mn-ea"/>
                          <a:cs typeface="Century Gothic"/>
                        </a:rPr>
                        <a:t>Feb 20</a:t>
                      </a:r>
                    </a:p>
                  </a:txBody>
                  <a:tcPr>
                    <a:solidFill>
                      <a:schemeClr val="accent1">
                        <a:lumMod val="40000"/>
                        <a:lumOff val="60000"/>
                      </a:schemeClr>
                    </a:solidFill>
                  </a:tcPr>
                </a:tc>
                <a:extLst>
                  <a:ext uri="{0D108BD9-81ED-4DB2-BD59-A6C34878D82A}">
                    <a16:rowId xmlns:a16="http://schemas.microsoft.com/office/drawing/2014/main" val="10005"/>
                  </a:ext>
                </a:extLst>
              </a:tr>
              <a:tr h="281805">
                <a:tc>
                  <a:txBody>
                    <a:bodyPr/>
                    <a:lstStyle/>
                    <a:p>
                      <a:pPr algn="ctr"/>
                      <a:r>
                        <a:rPr lang="en-US" sz="1100" dirty="0">
                          <a:latin typeface="Century Gothic"/>
                          <a:cs typeface="Century Gothic"/>
                        </a:rPr>
                        <a:t>6</a:t>
                      </a:r>
                    </a:p>
                  </a:txBody>
                  <a:tcPr>
                    <a:solidFill>
                      <a:schemeClr val="accent3"/>
                    </a:solidFill>
                  </a:tcPr>
                </a:tc>
                <a:tc>
                  <a:txBody>
                    <a:bodyPr/>
                    <a:lstStyle/>
                    <a:p>
                      <a:r>
                        <a:rPr lang="en-US" sz="1100" dirty="0">
                          <a:latin typeface="Century Gothic"/>
                          <a:cs typeface="Century Gothic"/>
                        </a:rPr>
                        <a:t>February</a:t>
                      </a:r>
                      <a:r>
                        <a:rPr lang="en-US" sz="1100" baseline="0" dirty="0">
                          <a:latin typeface="Century Gothic"/>
                          <a:cs typeface="Century Gothic"/>
                        </a:rPr>
                        <a:t> 26</a:t>
                      </a:r>
                      <a:endParaRPr lang="en-US" sz="1100" dirty="0">
                        <a:latin typeface="Century Gothic"/>
                        <a:cs typeface="Century Gothic"/>
                      </a:endParaRPr>
                    </a:p>
                  </a:txBody>
                  <a:tcPr>
                    <a:solidFill>
                      <a:schemeClr val="accent3"/>
                    </a:solidFill>
                  </a:tcPr>
                </a:tc>
                <a:tc>
                  <a:txBody>
                    <a:bodyPr/>
                    <a:lstStyle/>
                    <a:p>
                      <a:r>
                        <a:rPr kumimoji="0" lang="en-GB" sz="1100" kern="1200" dirty="0">
                          <a:solidFill>
                            <a:schemeClr val="dk1"/>
                          </a:solidFill>
                          <a:latin typeface="Century Gothic"/>
                          <a:ea typeface="+mn-ea"/>
                          <a:cs typeface="Century Gothic"/>
                        </a:rPr>
                        <a:t>READING WEEK</a:t>
                      </a:r>
                    </a:p>
                  </a:txBody>
                  <a:tcP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1" kern="1200" dirty="0">
                        <a:solidFill>
                          <a:schemeClr val="dk1"/>
                        </a:solidFill>
                        <a:latin typeface="Century Gothic"/>
                        <a:ea typeface="+mn-ea"/>
                        <a:cs typeface="Century Gothic"/>
                      </a:endParaRPr>
                    </a:p>
                  </a:txBody>
                  <a:tcPr>
                    <a:solidFill>
                      <a:schemeClr val="accent3"/>
                    </a:solidFill>
                  </a:tcPr>
                </a:tc>
                <a:extLst>
                  <a:ext uri="{0D108BD9-81ED-4DB2-BD59-A6C34878D82A}">
                    <a16:rowId xmlns:a16="http://schemas.microsoft.com/office/drawing/2014/main" val="10007"/>
                  </a:ext>
                </a:extLst>
              </a:tr>
              <a:tr h="407625">
                <a:tc>
                  <a:txBody>
                    <a:bodyPr/>
                    <a:lstStyle/>
                    <a:p>
                      <a:pPr algn="ctr"/>
                      <a:r>
                        <a:rPr lang="en-US" sz="1100" dirty="0">
                          <a:latin typeface="Century Gothic"/>
                          <a:cs typeface="Century Gothic"/>
                        </a:rPr>
                        <a:t>7</a:t>
                      </a:r>
                    </a:p>
                  </a:txBody>
                  <a:tcPr>
                    <a:solidFill>
                      <a:schemeClr val="accent1">
                        <a:lumMod val="40000"/>
                        <a:lumOff val="60000"/>
                      </a:schemeClr>
                    </a:solidFill>
                  </a:tcPr>
                </a:tc>
                <a:tc>
                  <a:txBody>
                    <a:bodyPr/>
                    <a:lstStyle/>
                    <a:p>
                      <a:r>
                        <a:rPr lang="en-US" sz="1100" dirty="0">
                          <a:latin typeface="Century Gothic"/>
                          <a:cs typeface="Century Gothic"/>
                        </a:rPr>
                        <a:t>March</a:t>
                      </a:r>
                      <a:r>
                        <a:rPr lang="en-US" sz="1100" baseline="0" dirty="0">
                          <a:latin typeface="Century Gothic"/>
                          <a:cs typeface="Century Gothic"/>
                        </a:rPr>
                        <a:t> 4</a:t>
                      </a:r>
                      <a:endParaRPr lang="en-US" sz="1100" dirty="0">
                        <a:latin typeface="Century Gothic"/>
                        <a:cs typeface="Century Gothic"/>
                      </a:endParaRPr>
                    </a:p>
                  </a:txBody>
                  <a:tcPr>
                    <a:solidFill>
                      <a:schemeClr val="accent1">
                        <a:lumMod val="40000"/>
                        <a:lumOff val="60000"/>
                      </a:schemeClr>
                    </a:solidFill>
                  </a:tcPr>
                </a:tc>
                <a:tc>
                  <a:txBody>
                    <a:bodyPr/>
                    <a:lstStyle/>
                    <a:p>
                      <a:r>
                        <a:rPr kumimoji="0" lang="en-GB" sz="1100" kern="1200" dirty="0">
                          <a:solidFill>
                            <a:schemeClr val="dk1"/>
                          </a:solidFill>
                          <a:latin typeface="Century Gothic"/>
                          <a:ea typeface="+mn-ea"/>
                          <a:cs typeface="Century Gothic"/>
                        </a:rPr>
                        <a:t>Corporate</a:t>
                      </a:r>
                      <a:r>
                        <a:rPr kumimoji="0" lang="en-GB" sz="1100" kern="1200" baseline="0" dirty="0">
                          <a:solidFill>
                            <a:schemeClr val="dk1"/>
                          </a:solidFill>
                          <a:latin typeface="Century Gothic"/>
                          <a:ea typeface="+mn-ea"/>
                          <a:cs typeface="Century Gothic"/>
                        </a:rPr>
                        <a:t> Finance </a:t>
                      </a:r>
                      <a:endParaRPr kumimoji="0" lang="en-GB" sz="1100" kern="1200" dirty="0">
                        <a:solidFill>
                          <a:schemeClr val="dk1"/>
                        </a:solidFill>
                        <a:latin typeface="Century Gothic"/>
                        <a:ea typeface="+mn-ea"/>
                        <a:cs typeface="Century Gothic"/>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kern="1200" dirty="0">
                          <a:solidFill>
                            <a:schemeClr val="dk1"/>
                          </a:solidFill>
                          <a:latin typeface="Century Gothic"/>
                          <a:ea typeface="+mn-ea"/>
                          <a:cs typeface="Century Gothic"/>
                        </a:rPr>
                        <a:t> </a:t>
                      </a:r>
                      <a:endParaRPr kumimoji="0" lang="en-GB" sz="1100" b="1" kern="1200" dirty="0">
                        <a:solidFill>
                          <a:schemeClr val="dk1"/>
                        </a:solidFill>
                        <a:latin typeface="Century Gothic"/>
                        <a:ea typeface="+mn-ea"/>
                        <a:cs typeface="Century Gothic"/>
                      </a:endParaRPr>
                    </a:p>
                  </a:txBody>
                  <a:tcPr>
                    <a:solidFill>
                      <a:schemeClr val="accent1">
                        <a:lumMod val="40000"/>
                        <a:lumOff val="60000"/>
                      </a:schemeClr>
                    </a:solidFill>
                  </a:tcPr>
                </a:tc>
                <a:extLst>
                  <a:ext uri="{0D108BD9-81ED-4DB2-BD59-A6C34878D82A}">
                    <a16:rowId xmlns:a16="http://schemas.microsoft.com/office/drawing/2014/main" val="10006"/>
                  </a:ext>
                </a:extLst>
              </a:tr>
              <a:tr h="425497">
                <a:tc>
                  <a:txBody>
                    <a:bodyPr/>
                    <a:lstStyle/>
                    <a:p>
                      <a:pPr algn="ctr"/>
                      <a:r>
                        <a:rPr lang="en-US" sz="1100" dirty="0">
                          <a:latin typeface="Century Gothic"/>
                          <a:cs typeface="Century Gothic"/>
                        </a:rPr>
                        <a:t>8</a:t>
                      </a:r>
                    </a:p>
                  </a:txBody>
                  <a:tcPr>
                    <a:solidFill>
                      <a:schemeClr val="accent1">
                        <a:lumMod val="40000"/>
                        <a:lumOff val="60000"/>
                      </a:schemeClr>
                    </a:solidFill>
                  </a:tcPr>
                </a:tc>
                <a:tc>
                  <a:txBody>
                    <a:bodyPr/>
                    <a:lstStyle/>
                    <a:p>
                      <a:r>
                        <a:rPr lang="en-US" sz="1100" dirty="0">
                          <a:latin typeface="Century Gothic"/>
                          <a:cs typeface="Century Gothic"/>
                        </a:rPr>
                        <a:t>March</a:t>
                      </a:r>
                      <a:r>
                        <a:rPr lang="en-US" sz="1100" baseline="0" dirty="0">
                          <a:latin typeface="Century Gothic"/>
                          <a:cs typeface="Century Gothic"/>
                        </a:rPr>
                        <a:t> 11</a:t>
                      </a:r>
                      <a:endParaRPr lang="en-US" sz="1100" dirty="0">
                        <a:latin typeface="Century Gothic"/>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kern="1200" dirty="0">
                          <a:solidFill>
                            <a:schemeClr val="dk1"/>
                          </a:solidFill>
                          <a:latin typeface="Century Gothic"/>
                          <a:ea typeface="+mn-ea"/>
                          <a:cs typeface="Century Gothic"/>
                        </a:rPr>
                        <a:t> Corporate Finance</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b="0" kern="1200" dirty="0">
                          <a:solidFill>
                            <a:schemeClr val="dk1"/>
                          </a:solidFill>
                          <a:latin typeface="Century Gothic"/>
                          <a:ea typeface="+mn-ea"/>
                          <a:cs typeface="Century Gothic"/>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b="1" kern="1200" dirty="0">
                          <a:solidFill>
                            <a:schemeClr val="dk1"/>
                          </a:solidFill>
                          <a:latin typeface="Century Gothic"/>
                          <a:ea typeface="+mn-ea"/>
                          <a:cs typeface="Century Gothic"/>
                        </a:rPr>
                        <a:t> </a:t>
                      </a:r>
                    </a:p>
                  </a:txBody>
                  <a:tcPr>
                    <a:solidFill>
                      <a:schemeClr val="accent1">
                        <a:lumMod val="40000"/>
                        <a:lumOff val="60000"/>
                      </a:schemeClr>
                    </a:solidFill>
                  </a:tcPr>
                </a:tc>
                <a:extLst>
                  <a:ext uri="{0D108BD9-81ED-4DB2-BD59-A6C34878D82A}">
                    <a16:rowId xmlns:a16="http://schemas.microsoft.com/office/drawing/2014/main" val="10008"/>
                  </a:ext>
                </a:extLst>
              </a:tr>
              <a:tr h="425497">
                <a:tc>
                  <a:txBody>
                    <a:bodyPr/>
                    <a:lstStyle/>
                    <a:p>
                      <a:pPr algn="ctr"/>
                      <a:r>
                        <a:rPr lang="en-US" sz="1100" dirty="0">
                          <a:latin typeface="Century Gothic"/>
                          <a:cs typeface="Century Gothic"/>
                        </a:rPr>
                        <a:t>9</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Century Gothic"/>
                          <a:cs typeface="Century Gothic"/>
                        </a:rPr>
                        <a:t>March</a:t>
                      </a:r>
                      <a:r>
                        <a:rPr lang="en-US" sz="1100" baseline="0" dirty="0">
                          <a:latin typeface="Century Gothic"/>
                          <a:cs typeface="Century Gothic"/>
                        </a:rPr>
                        <a:t> 18</a:t>
                      </a:r>
                      <a:endParaRPr lang="en-US" sz="1100" dirty="0">
                        <a:latin typeface="Century Gothic"/>
                        <a:cs typeface="Century Gothic"/>
                      </a:endParaRPr>
                    </a:p>
                    <a:p>
                      <a:endParaRPr lang="en-US" sz="1100" dirty="0">
                        <a:latin typeface="Century Gothic"/>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kern="1200" dirty="0">
                          <a:solidFill>
                            <a:schemeClr val="dk1"/>
                          </a:solidFill>
                          <a:latin typeface="Century Gothic"/>
                          <a:ea typeface="+mn-ea"/>
                          <a:cs typeface="Century Gothic"/>
                        </a:rPr>
                        <a:t> Corporate Finance</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kern="1200" baseline="0" dirty="0">
                          <a:solidFill>
                            <a:schemeClr val="dk1"/>
                          </a:solidFill>
                          <a:latin typeface="Century Gothic"/>
                          <a:ea typeface="+mn-ea"/>
                          <a:cs typeface="Century Gothic"/>
                        </a:rPr>
                        <a:t> </a:t>
                      </a:r>
                      <a:r>
                        <a:rPr kumimoji="0" lang="en-GB" sz="1100" b="1" kern="1200" baseline="0" dirty="0">
                          <a:solidFill>
                            <a:schemeClr val="dk1"/>
                          </a:solidFill>
                          <a:latin typeface="Century Gothic"/>
                          <a:ea typeface="+mn-ea"/>
                          <a:cs typeface="Century Gothic"/>
                        </a:rPr>
                        <a:t>March 19</a:t>
                      </a:r>
                    </a:p>
                  </a:txBody>
                  <a:tcPr>
                    <a:solidFill>
                      <a:schemeClr val="accent1">
                        <a:lumMod val="40000"/>
                        <a:lumOff val="60000"/>
                      </a:schemeClr>
                    </a:solidFill>
                  </a:tcPr>
                </a:tc>
                <a:extLst>
                  <a:ext uri="{0D108BD9-81ED-4DB2-BD59-A6C34878D82A}">
                    <a16:rowId xmlns:a16="http://schemas.microsoft.com/office/drawing/2014/main" val="10009"/>
                  </a:ext>
                </a:extLst>
              </a:tr>
              <a:tr h="563613">
                <a:tc>
                  <a:txBody>
                    <a:bodyPr/>
                    <a:lstStyle/>
                    <a:p>
                      <a:pPr algn="ctr"/>
                      <a:r>
                        <a:rPr lang="en-US" sz="1100" dirty="0">
                          <a:latin typeface="Century Gothic"/>
                          <a:cs typeface="Century Gothic"/>
                        </a:rPr>
                        <a:t>10</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Century Gothic"/>
                          <a:cs typeface="Century Gothic"/>
                        </a:rPr>
                        <a:t>March</a:t>
                      </a:r>
                      <a:r>
                        <a:rPr lang="en-US" sz="1100" baseline="0" dirty="0">
                          <a:latin typeface="Century Gothic"/>
                          <a:cs typeface="Century Gothic"/>
                        </a:rPr>
                        <a:t> 25</a:t>
                      </a:r>
                      <a:endParaRPr lang="en-US" sz="1100" dirty="0">
                        <a:latin typeface="Century Gothic"/>
                        <a:cs typeface="Century Gothic"/>
                      </a:endParaRPr>
                    </a:p>
                    <a:p>
                      <a:endParaRPr lang="en-US" sz="1100" dirty="0">
                        <a:latin typeface="Century Gothic"/>
                        <a:cs typeface="Century Gothic"/>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kern="1200" dirty="0">
                          <a:solidFill>
                            <a:schemeClr val="dk1"/>
                          </a:solidFill>
                          <a:latin typeface="Century Gothic"/>
                          <a:ea typeface="+mn-ea"/>
                          <a:cs typeface="Century Gothic"/>
                        </a:rPr>
                        <a:t>Corporate Insolvency</a:t>
                      </a:r>
                      <a:endParaRPr kumimoji="0" lang="en-GB" sz="1100" kern="1200" baseline="0" dirty="0">
                        <a:solidFill>
                          <a:schemeClr val="dk1"/>
                        </a:solidFill>
                        <a:latin typeface="Century Gothic"/>
                        <a:ea typeface="+mn-ea"/>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b="0" kern="1200" dirty="0">
                          <a:solidFill>
                            <a:schemeClr val="dk1"/>
                          </a:solidFill>
                          <a:latin typeface="Century Gothic"/>
                          <a:ea typeface="+mn-ea"/>
                          <a:cs typeface="Century Gothic"/>
                        </a:rPr>
                        <a:t> </a:t>
                      </a:r>
                      <a:endParaRPr kumimoji="0" lang="en-GB" sz="1100" b="0" kern="1200" baseline="0" dirty="0">
                        <a:solidFill>
                          <a:schemeClr val="dk1"/>
                        </a:solidFill>
                        <a:latin typeface="Century Gothic"/>
                        <a:ea typeface="+mn-ea"/>
                        <a:cs typeface="Century Gothic"/>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b="1" kern="1200" dirty="0">
                          <a:solidFill>
                            <a:schemeClr val="dk1"/>
                          </a:solidFill>
                          <a:latin typeface="Century Gothic"/>
                          <a:ea typeface="+mn-ea"/>
                          <a:cs typeface="Century Gothic"/>
                        </a:rPr>
                        <a:t> </a:t>
                      </a:r>
                    </a:p>
                  </a:txBody>
                  <a:tcPr>
                    <a:solidFill>
                      <a:schemeClr val="accent1">
                        <a:lumMod val="40000"/>
                        <a:lumOff val="60000"/>
                      </a:schemeClr>
                    </a:solidFill>
                  </a:tcPr>
                </a:tc>
                <a:extLst>
                  <a:ext uri="{0D108BD9-81ED-4DB2-BD59-A6C34878D82A}">
                    <a16:rowId xmlns:a16="http://schemas.microsoft.com/office/drawing/2014/main" val="10010"/>
                  </a:ext>
                </a:extLst>
              </a:tr>
              <a:tr h="563613">
                <a:tc>
                  <a:txBody>
                    <a:bodyPr/>
                    <a:lstStyle/>
                    <a:p>
                      <a:pPr algn="ctr"/>
                      <a:r>
                        <a:rPr lang="en-US" sz="1100" dirty="0">
                          <a:latin typeface="Century Gothic"/>
                          <a:cs typeface="Century Gothic"/>
                        </a:rPr>
                        <a:t>11</a:t>
                      </a:r>
                    </a:p>
                  </a:txBody>
                  <a:tcPr>
                    <a:solidFill>
                      <a:schemeClr val="accent1">
                        <a:lumMod val="40000"/>
                        <a:lumOff val="60000"/>
                      </a:schemeClr>
                    </a:solidFill>
                  </a:tcPr>
                </a:tc>
                <a:tc>
                  <a:txBody>
                    <a:bodyPr/>
                    <a:lstStyle/>
                    <a:p>
                      <a:r>
                        <a:rPr lang="en-US" sz="1100" dirty="0">
                          <a:latin typeface="Century Gothic"/>
                          <a:cs typeface="Century Gothic"/>
                        </a:rPr>
                        <a:t>April</a:t>
                      </a:r>
                      <a:r>
                        <a:rPr lang="en-US" sz="1100" baseline="0" dirty="0">
                          <a:latin typeface="Century Gothic"/>
                          <a:cs typeface="Century Gothic"/>
                        </a:rPr>
                        <a:t> 1 (Easter Monday?) we may need to adjust accordingly.</a:t>
                      </a:r>
                      <a:endParaRPr lang="en-US" sz="1100" dirty="0">
                        <a:latin typeface="Century Gothic"/>
                        <a:cs typeface="Century Gothic"/>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kern="1200" dirty="0">
                          <a:solidFill>
                            <a:schemeClr val="dk1"/>
                          </a:solidFill>
                          <a:latin typeface="Century Gothic"/>
                          <a:ea typeface="+mn-ea"/>
                          <a:cs typeface="Century Gothic"/>
                        </a:rPr>
                        <a:t>Corporate Insolvency</a:t>
                      </a:r>
                      <a:endParaRPr lang="en-US" sz="1100" b="1" dirty="0">
                        <a:latin typeface="Century Gothic"/>
                        <a:cs typeface="Century Gothic"/>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100" b="1" kern="1200" dirty="0">
                          <a:solidFill>
                            <a:schemeClr val="dk1"/>
                          </a:solidFill>
                          <a:latin typeface="Century Gothic"/>
                          <a:ea typeface="+mn-ea"/>
                          <a:cs typeface="Century Gothic"/>
                        </a:rPr>
                        <a:t>April 2</a:t>
                      </a:r>
                    </a:p>
                  </a:txBody>
                  <a:tcPr>
                    <a:solidFill>
                      <a:schemeClr val="accent1">
                        <a:lumMod val="40000"/>
                        <a:lumOff val="60000"/>
                      </a:schemeClr>
                    </a:solidFill>
                  </a:tcPr>
                </a:tc>
                <a:extLst>
                  <a:ext uri="{0D108BD9-81ED-4DB2-BD59-A6C34878D82A}">
                    <a16:rowId xmlns:a16="http://schemas.microsoft.com/office/drawing/2014/main" val="10011"/>
                  </a:ext>
                </a:extLst>
              </a:tr>
            </a:tbl>
          </a:graphicData>
        </a:graphic>
      </p:graphicFrame>
      <p:sp>
        <p:nvSpPr>
          <p:cNvPr id="18435" name="Date Placeholder 2"/>
          <p:cNvSpPr>
            <a:spLocks noGrp="1"/>
          </p:cNvSpPr>
          <p:nvPr>
            <p:ph type="dt" sz="half" idx="10"/>
          </p:nvPr>
        </p:nvSpPr>
        <p:spPr bwMode="auto">
          <a:noFill/>
          <a:ln>
            <a:miter lim="800000"/>
            <a:headEnd/>
            <a:tailEnd/>
          </a:ln>
        </p:spPr>
        <p:txBody>
          <a:bodyPr wrap="square" lIns="91440" tIns="45720" rIns="91440" bIns="45720" numCol="1" anchor="t" anchorCtr="0" compatLnSpc="1">
            <a:prstTxWarp prst="textNoShape">
              <a:avLst/>
            </a:prstTxWarp>
          </a:bodyPr>
          <a:lstStyle/>
          <a:p>
            <a:r>
              <a:rPr lang="en-GB" dirty="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No.1 Business Organizations &amp; Corporate Management </a:t>
            </a:r>
          </a:p>
        </p:txBody>
      </p:sp>
      <p:sp>
        <p:nvSpPr>
          <p:cNvPr id="3" name="Content Placeholder 2"/>
          <p:cNvSpPr>
            <a:spLocks noGrp="1"/>
          </p:cNvSpPr>
          <p:nvPr>
            <p:ph idx="1"/>
          </p:nvPr>
        </p:nvSpPr>
        <p:spPr/>
        <p:txBody>
          <a:bodyPr>
            <a:normAutofit/>
          </a:bodyPr>
          <a:lstStyle/>
          <a:p>
            <a:pPr marL="0" indent="0">
              <a:lnSpc>
                <a:spcPct val="120000"/>
              </a:lnSpc>
              <a:spcBef>
                <a:spcPts val="0"/>
              </a:spcBef>
              <a:buNone/>
            </a:pPr>
            <a:r>
              <a:rPr lang="en-US" b="1" dirty="0"/>
              <a:t> </a:t>
            </a:r>
            <a:r>
              <a:rPr lang="en-GB" b="1" dirty="0"/>
              <a:t>Q1</a:t>
            </a:r>
            <a:r>
              <a:rPr lang="en-GB" dirty="0"/>
              <a:t>. What is the </a:t>
            </a:r>
            <a:r>
              <a:rPr lang="en-GB" dirty="0" err="1"/>
              <a:t>goal(s</a:t>
            </a:r>
            <a:r>
              <a:rPr lang="en-GB" dirty="0"/>
              <a:t>) of Company Law?  What should it be?</a:t>
            </a:r>
          </a:p>
          <a:p>
            <a:pPr marL="0" indent="0">
              <a:lnSpc>
                <a:spcPct val="120000"/>
              </a:lnSpc>
              <a:spcBef>
                <a:spcPts val="0"/>
              </a:spcBef>
              <a:buNone/>
            </a:pPr>
            <a:endParaRPr lang="en-US" dirty="0"/>
          </a:p>
          <a:p>
            <a:pPr marL="0" indent="0">
              <a:lnSpc>
                <a:spcPct val="120000"/>
              </a:lnSpc>
              <a:spcBef>
                <a:spcPts val="0"/>
              </a:spcBef>
              <a:buNone/>
            </a:pPr>
            <a:r>
              <a:rPr lang="en-US" b="1" dirty="0"/>
              <a:t>Q2</a:t>
            </a:r>
            <a:r>
              <a:rPr lang="en-US" dirty="0"/>
              <a:t>. It is the modern orthodoxy of company law that a company’s management power is usually vested exclusively in its board of directors.  Shareholders may not therefore, interfere with business decisions unless specifically empowered to do so by the company’s constitution or the statute.  Do you agree?  Discuss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738535"/>
          </a:xfrm>
        </p:spPr>
        <p:txBody>
          <a:bodyPr/>
          <a:lstStyle/>
          <a:p>
            <a:r>
              <a:rPr lang="en-US" dirty="0"/>
              <a:t>No. 2  Directors’ Duties</a:t>
            </a:r>
          </a:p>
        </p:txBody>
      </p:sp>
      <p:sp>
        <p:nvSpPr>
          <p:cNvPr id="3" name="Content Placeholder 2"/>
          <p:cNvSpPr>
            <a:spLocks noGrp="1"/>
          </p:cNvSpPr>
          <p:nvPr>
            <p:ph idx="1"/>
          </p:nvPr>
        </p:nvSpPr>
        <p:spPr>
          <a:xfrm>
            <a:off x="498474" y="1222629"/>
            <a:ext cx="7556313" cy="5635371"/>
          </a:xfrm>
        </p:spPr>
        <p:txBody>
          <a:bodyPr vert="horz" lIns="91440" tIns="45720" rIns="91440" bIns="45720" rtlCol="0" anchor="t">
            <a:noAutofit/>
          </a:bodyPr>
          <a:lstStyle/>
          <a:p>
            <a:pPr marL="0" indent="0">
              <a:lnSpc>
                <a:spcPct val="120000"/>
              </a:lnSpc>
              <a:spcBef>
                <a:spcPts val="0"/>
              </a:spcBef>
              <a:buNone/>
            </a:pPr>
            <a:r>
              <a:rPr lang="en-GB" sz="1100" b="1" dirty="0"/>
              <a:t>Q1</a:t>
            </a:r>
            <a:r>
              <a:rPr lang="en-GB" sz="1100" dirty="0"/>
              <a:t>. Harry is the managing director of Acme plc, a large pharmaceutical company. In recent years the company has enjoyed record levels of profitability.  It is generally recognised that the company's success is due to Harry's acumen.  In the past twelve months the following events have occurred:</a:t>
            </a:r>
          </a:p>
          <a:p>
            <a:pPr marL="0" indent="0">
              <a:lnSpc>
                <a:spcPct val="120000"/>
              </a:lnSpc>
              <a:spcBef>
                <a:spcPts val="0"/>
              </a:spcBef>
              <a:buNone/>
            </a:pPr>
            <a:endParaRPr lang="en-GB" sz="1100" dirty="0"/>
          </a:p>
          <a:p>
            <a:pPr marL="0" indent="0">
              <a:lnSpc>
                <a:spcPct val="120000"/>
              </a:lnSpc>
              <a:spcBef>
                <a:spcPts val="0"/>
              </a:spcBef>
              <a:buNone/>
            </a:pPr>
            <a:r>
              <a:rPr lang="en-GB" sz="1100" dirty="0"/>
              <a:t>a) Harry is paid £1 million consultation fee for successfully guiding Acme plc through a take-over of Xon Ltd., a competing business.  This payment was agreed by a special committee of the board constituted to advise the main board on mergers and acquisitions. The main board has never approved the payment.</a:t>
            </a:r>
          </a:p>
          <a:p>
            <a:pPr marL="0" indent="0">
              <a:lnSpc>
                <a:spcPct val="120000"/>
              </a:lnSpc>
              <a:spcBef>
                <a:spcPts val="0"/>
              </a:spcBef>
              <a:buNone/>
            </a:pPr>
            <a:endParaRPr lang="en-GB" sz="1100" dirty="0"/>
          </a:p>
          <a:p>
            <a:pPr marL="0" indent="0">
              <a:lnSpc>
                <a:spcPct val="120000"/>
              </a:lnSpc>
              <a:spcBef>
                <a:spcPts val="0"/>
              </a:spcBef>
              <a:buNone/>
            </a:pPr>
            <a:r>
              <a:rPr lang="en-GB" sz="1100" dirty="0"/>
              <a:t>b) Harry forms a private company, </a:t>
            </a:r>
            <a:r>
              <a:rPr lang="en-GB" sz="1100" dirty="0" err="1"/>
              <a:t>Drugco</a:t>
            </a:r>
            <a:r>
              <a:rPr lang="en-GB" sz="1100" dirty="0"/>
              <a:t> Ltd., which processes raw materials for use in pharmaceuticals.  Harry places large orders with </a:t>
            </a:r>
            <a:r>
              <a:rPr lang="en-GB" sz="1100" dirty="0" err="1"/>
              <a:t>Drugco</a:t>
            </a:r>
            <a:r>
              <a:rPr lang="en-GB" sz="1100" dirty="0"/>
              <a:t> Ltd. without informing Acme Plc of his interest in </a:t>
            </a:r>
            <a:r>
              <a:rPr lang="en-GB" sz="1100" dirty="0" err="1"/>
              <a:t>Drugco</a:t>
            </a:r>
            <a:r>
              <a:rPr lang="en-GB" sz="1100" dirty="0"/>
              <a:t> Ltd.</a:t>
            </a:r>
          </a:p>
          <a:p>
            <a:pPr marL="0" indent="0">
              <a:lnSpc>
                <a:spcPct val="120000"/>
              </a:lnSpc>
              <a:spcBef>
                <a:spcPts val="0"/>
              </a:spcBef>
              <a:buNone/>
            </a:pPr>
            <a:endParaRPr lang="en-GB" sz="1100" dirty="0"/>
          </a:p>
          <a:p>
            <a:pPr marL="0" indent="0">
              <a:lnSpc>
                <a:spcPct val="120000"/>
              </a:lnSpc>
              <a:spcBef>
                <a:spcPts val="0"/>
              </a:spcBef>
              <a:buNone/>
            </a:pPr>
            <a:r>
              <a:rPr lang="en-GB" sz="1100" dirty="0"/>
              <a:t>c)Harry is approached by </a:t>
            </a:r>
            <a:r>
              <a:rPr lang="en-GB" sz="1100" dirty="0" err="1"/>
              <a:t>Bluesquare</a:t>
            </a:r>
            <a:r>
              <a:rPr lang="en-GB" sz="1100" dirty="0"/>
              <a:t> Inc., a large U.S. pharmaceutical company.  </a:t>
            </a:r>
            <a:r>
              <a:rPr lang="en-GB" sz="1100" dirty="0" err="1"/>
              <a:t>Bluesquare</a:t>
            </a:r>
            <a:r>
              <a:rPr lang="en-GB" sz="1100" dirty="0"/>
              <a:t> intends to establish a drug manufacturing plant in England, and wishes to set up a joint venture with Acme plc. Harry convinces </a:t>
            </a:r>
            <a:r>
              <a:rPr lang="en-GB" sz="1100" dirty="0" err="1"/>
              <a:t>Bluesquare</a:t>
            </a:r>
            <a:r>
              <a:rPr lang="en-GB" sz="1100" dirty="0"/>
              <a:t> Inc that </a:t>
            </a:r>
            <a:r>
              <a:rPr lang="en-GB" sz="1100" dirty="0" err="1"/>
              <a:t>Drugco</a:t>
            </a:r>
            <a:r>
              <a:rPr lang="en-GB" sz="1100" dirty="0"/>
              <a:t> Ltd would be a better partner for the venture. </a:t>
            </a:r>
          </a:p>
          <a:p>
            <a:pPr marL="0" indent="0">
              <a:lnSpc>
                <a:spcPct val="120000"/>
              </a:lnSpc>
              <a:spcBef>
                <a:spcPts val="0"/>
              </a:spcBef>
              <a:buNone/>
            </a:pPr>
            <a:endParaRPr lang="en-GB" sz="1100" dirty="0"/>
          </a:p>
          <a:p>
            <a:pPr marL="0" indent="0">
              <a:lnSpc>
                <a:spcPct val="120000"/>
              </a:lnSpc>
              <a:spcBef>
                <a:spcPts val="0"/>
              </a:spcBef>
              <a:buNone/>
            </a:pPr>
            <a:r>
              <a:rPr lang="en-GB" sz="1100" dirty="0"/>
              <a:t>Acme plc has recently been taken over by </a:t>
            </a:r>
            <a:r>
              <a:rPr lang="en-GB" sz="1100" dirty="0" err="1"/>
              <a:t>Xtacy</a:t>
            </a:r>
            <a:r>
              <a:rPr lang="en-GB" sz="1100" dirty="0"/>
              <a:t> plc.  The details of the events outlined above have now come to the notice of the board of </a:t>
            </a:r>
            <a:r>
              <a:rPr lang="en-GB" sz="1100" dirty="0" err="1"/>
              <a:t>Xtacy</a:t>
            </a:r>
            <a:r>
              <a:rPr lang="en-GB" sz="1100" dirty="0"/>
              <a:t>.  They wish to pursue any claims they may have against Harry.</a:t>
            </a:r>
          </a:p>
          <a:p>
            <a:pPr marL="0" indent="0">
              <a:lnSpc>
                <a:spcPct val="120000"/>
              </a:lnSpc>
              <a:spcBef>
                <a:spcPts val="0"/>
              </a:spcBef>
              <a:buNone/>
            </a:pPr>
            <a:r>
              <a:rPr lang="en-GB" sz="1100" dirty="0"/>
              <a:t>Advise the board of </a:t>
            </a:r>
            <a:r>
              <a:rPr lang="en-GB" sz="1100" dirty="0" err="1"/>
              <a:t>Xtacy</a:t>
            </a:r>
            <a:r>
              <a:rPr lang="en-GB" sz="1100" dirty="0"/>
              <a:t> plc. </a:t>
            </a:r>
          </a:p>
          <a:p>
            <a:pPr marL="0" indent="0">
              <a:lnSpc>
                <a:spcPct val="120000"/>
              </a:lnSpc>
              <a:spcBef>
                <a:spcPts val="0"/>
              </a:spcBef>
              <a:buNone/>
            </a:pPr>
            <a:endParaRPr lang="en-GB" sz="1100" dirty="0"/>
          </a:p>
          <a:p>
            <a:pPr marL="0" indent="0">
              <a:lnSpc>
                <a:spcPct val="120000"/>
              </a:lnSpc>
              <a:spcBef>
                <a:spcPts val="0"/>
              </a:spcBef>
              <a:buNone/>
            </a:pPr>
            <a:r>
              <a:rPr lang="en-GB" sz="1100" b="1" dirty="0"/>
              <a:t>Q2</a:t>
            </a:r>
            <a:r>
              <a:rPr lang="en-GB" sz="1100" dirty="0"/>
              <a:t>. “The law has set the standard for the directors duty of skill and care so low that were a company to appoint a monkey as managing director he would be unlikely, no matter what decisions he made, to breach the standard of skill and care required of him.” </a:t>
            </a:r>
          </a:p>
          <a:p>
            <a:pPr marL="0" indent="0">
              <a:lnSpc>
                <a:spcPct val="120000"/>
              </a:lnSpc>
              <a:spcBef>
                <a:spcPts val="0"/>
              </a:spcBef>
              <a:buNone/>
            </a:pPr>
            <a:r>
              <a:rPr lang="en-GB" sz="1100" dirty="0"/>
              <a:t>Discuss the validity of the above statement.</a:t>
            </a:r>
          </a:p>
          <a:p>
            <a:pPr marL="0" indent="0">
              <a:lnSpc>
                <a:spcPct val="120000"/>
              </a:lnSpc>
              <a:spcBef>
                <a:spcPts val="0"/>
              </a:spcBef>
              <a:buNone/>
            </a:pPr>
            <a:endParaRPr lang="en-US"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No.3 Derivative Claims and Unfair Prejudice</a:t>
            </a:r>
          </a:p>
        </p:txBody>
      </p:sp>
      <p:sp>
        <p:nvSpPr>
          <p:cNvPr id="3" name="Content Placeholder 2"/>
          <p:cNvSpPr>
            <a:spLocks noGrp="1"/>
          </p:cNvSpPr>
          <p:nvPr>
            <p:ph idx="1"/>
          </p:nvPr>
        </p:nvSpPr>
        <p:spPr>
          <a:xfrm>
            <a:off x="498474" y="1768658"/>
            <a:ext cx="7556313" cy="4357505"/>
          </a:xfrm>
        </p:spPr>
        <p:txBody>
          <a:bodyPr>
            <a:normAutofit fontScale="47500" lnSpcReduction="20000"/>
          </a:bodyPr>
          <a:lstStyle/>
          <a:p>
            <a:pPr marL="0" indent="0">
              <a:lnSpc>
                <a:spcPct val="120000"/>
              </a:lnSpc>
              <a:spcBef>
                <a:spcPts val="0"/>
              </a:spcBef>
              <a:buNone/>
            </a:pPr>
            <a:r>
              <a:rPr lang="en-GB" sz="2316" b="1" dirty="0"/>
              <a:t>Q.1 </a:t>
            </a:r>
            <a:r>
              <a:rPr lang="en-US" sz="2316" dirty="0"/>
              <a:t>Critically evaluate the means by which a minority shareholder may seek to ensure that wrongs done to the company are brought before the court.</a:t>
            </a:r>
            <a:endParaRPr lang="en-GB" sz="2316" dirty="0"/>
          </a:p>
          <a:p>
            <a:pPr marL="0" indent="0">
              <a:lnSpc>
                <a:spcPct val="120000"/>
              </a:lnSpc>
              <a:spcBef>
                <a:spcPts val="0"/>
              </a:spcBef>
              <a:buNone/>
            </a:pPr>
            <a:r>
              <a:rPr lang="en-GB" sz="2316" dirty="0"/>
              <a:t> </a:t>
            </a:r>
          </a:p>
          <a:p>
            <a:pPr marL="0" indent="0">
              <a:lnSpc>
                <a:spcPct val="120000"/>
              </a:lnSpc>
              <a:spcBef>
                <a:spcPts val="0"/>
              </a:spcBef>
              <a:buNone/>
            </a:pPr>
            <a:r>
              <a:rPr lang="en-GB" sz="2316" dirty="0"/>
              <a:t> </a:t>
            </a:r>
          </a:p>
          <a:p>
            <a:pPr marL="0" indent="0">
              <a:lnSpc>
                <a:spcPct val="120000"/>
              </a:lnSpc>
              <a:spcBef>
                <a:spcPts val="0"/>
              </a:spcBef>
              <a:buNone/>
            </a:pPr>
            <a:r>
              <a:rPr lang="en-GB" sz="2316" b="1" dirty="0"/>
              <a:t>Q.2  </a:t>
            </a:r>
            <a:r>
              <a:rPr lang="en-GB" sz="2316" dirty="0"/>
              <a:t>Rodney and Dell run a successful wholesaling partnership, specialising in high quality designer clothing.  They decide to expand the business but need additional capital to finance their plans.  Knowing that their mutual friend, Rachel, has just inherited a substantial sum of money they persuade her to invest £50,000 in a joint venture with them.  They incorporate a new company, </a:t>
            </a:r>
            <a:r>
              <a:rPr lang="en-GB" sz="2316" dirty="0" err="1"/>
              <a:t>Trendywear</a:t>
            </a:r>
            <a:r>
              <a:rPr lang="en-GB" sz="2316" dirty="0"/>
              <a:t> Ltd., with the issued shares taken in three equal parts by Rodney, Dell and Rachel respectively.  The understanding between them is that the new company will take over and expand the wholesaling business; that Rodney and Dell will work full time in the business; that all three will be members of the board of directors and that the company's profits will be distributed in three equal shares by way of directors’ remuneration.</a:t>
            </a:r>
          </a:p>
          <a:p>
            <a:pPr marL="0" indent="0">
              <a:lnSpc>
                <a:spcPct val="120000"/>
              </a:lnSpc>
              <a:spcBef>
                <a:spcPts val="0"/>
              </a:spcBef>
              <a:buNone/>
            </a:pPr>
            <a:r>
              <a:rPr lang="en-GB" sz="2316" dirty="0"/>
              <a:t> </a:t>
            </a:r>
          </a:p>
          <a:p>
            <a:pPr marL="0" indent="0">
              <a:lnSpc>
                <a:spcPct val="120000"/>
              </a:lnSpc>
              <a:spcBef>
                <a:spcPts val="0"/>
              </a:spcBef>
              <a:buNone/>
            </a:pPr>
            <a:r>
              <a:rPr lang="en-GB" sz="2316" dirty="0" err="1"/>
              <a:t>Trendywear</a:t>
            </a:r>
            <a:r>
              <a:rPr lang="en-GB" sz="2316" dirty="0"/>
              <a:t> Ltd. is run in accordance with this understanding for three years.  The company is profitable, but not on the scale anticipated by Rodney and Dell.  They decide, without consulting Rachel, that the company should acquire a number of retail outlets in shopping malls from which to operate shops.  The scheme involved a large capital expenditure.  Rachel is informed that for an indefinite period the company, because of the debt-servicing burden that the expansion scheme involves, will only be able to pay a fixed salary to Rodney and Dell in return for their full time services and that Rachel must forego profit in favour of capital growth of her investment.  They also vote Rachel off the board. Rachel asks to be bought out.  Rodney and Dell refuse, informing her that all company resources are needed for the expansion.  </a:t>
            </a:r>
          </a:p>
          <a:p>
            <a:pPr marL="0" indent="0">
              <a:lnSpc>
                <a:spcPct val="120000"/>
              </a:lnSpc>
              <a:spcBef>
                <a:spcPts val="0"/>
              </a:spcBef>
              <a:buNone/>
            </a:pPr>
            <a:r>
              <a:rPr lang="en-GB" sz="2316" dirty="0"/>
              <a:t> </a:t>
            </a:r>
          </a:p>
          <a:p>
            <a:pPr marL="0" indent="0">
              <a:lnSpc>
                <a:spcPct val="120000"/>
              </a:lnSpc>
              <a:spcBef>
                <a:spcPts val="0"/>
              </a:spcBef>
              <a:buNone/>
            </a:pPr>
            <a:r>
              <a:rPr lang="en-GB" sz="2316" dirty="0"/>
              <a:t>Advise Rachel</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No.4  Debt and Equity Capital </a:t>
            </a:r>
          </a:p>
        </p:txBody>
      </p:sp>
      <p:sp>
        <p:nvSpPr>
          <p:cNvPr id="3" name="Content Placeholder 2"/>
          <p:cNvSpPr>
            <a:spLocks noGrp="1"/>
          </p:cNvSpPr>
          <p:nvPr>
            <p:ph idx="1"/>
          </p:nvPr>
        </p:nvSpPr>
        <p:spPr>
          <a:xfrm>
            <a:off x="498474" y="1600200"/>
            <a:ext cx="7556313" cy="4525963"/>
          </a:xfrm>
        </p:spPr>
        <p:txBody>
          <a:bodyPr>
            <a:normAutofit lnSpcReduction="10000"/>
          </a:bodyPr>
          <a:lstStyle/>
          <a:p>
            <a:r>
              <a:rPr lang="en-GB" sz="1647" b="1" dirty="0"/>
              <a:t>Q1</a:t>
            </a:r>
            <a:r>
              <a:rPr lang="en-GB" sz="1647" dirty="0"/>
              <a:t>. David and Taylor are the two shareholders and directors of Venice Ltd., a small company with a share capital of £100 and own a large field, a shed and some machinery. The company produces corn, wheat and barley. David and Taylor want to find some funding to expand their activities and start a production of olive oil, which they have heard is very profitable, but has elevated entry costs. They discussed it and decided they don’t want to eventually share the profits of their activities with another shareholder. </a:t>
            </a:r>
          </a:p>
          <a:p>
            <a:r>
              <a:rPr lang="en-GB" sz="1647" dirty="0"/>
              <a:t>Advice them on the possible sources of funding available to them, considering the relative small start-up capital the company has.</a:t>
            </a:r>
          </a:p>
          <a:p>
            <a:pPr>
              <a:buNone/>
            </a:pPr>
            <a:endParaRPr lang="en-GB" sz="1647" dirty="0"/>
          </a:p>
          <a:p>
            <a:r>
              <a:rPr lang="en-GB" sz="1647" b="1" dirty="0"/>
              <a:t>Q2. </a:t>
            </a:r>
            <a:r>
              <a:rPr lang="en-US" sz="1647" dirty="0"/>
              <a:t>“Legal capital rules are a form of primitive regulatory technology which, as a matter of theory, is likely to generate more costs than benefits”.</a:t>
            </a:r>
            <a:endParaRPr lang="en-GB" sz="1647" dirty="0"/>
          </a:p>
          <a:p>
            <a:r>
              <a:rPr lang="en-GB" sz="1647" dirty="0"/>
              <a:t>Critically Evaluate.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No.5 Corporate Insolvency  </a:t>
            </a:r>
          </a:p>
        </p:txBody>
      </p:sp>
      <p:sp>
        <p:nvSpPr>
          <p:cNvPr id="3" name="Content Placeholder 2"/>
          <p:cNvSpPr>
            <a:spLocks noGrp="1"/>
          </p:cNvSpPr>
          <p:nvPr>
            <p:ph idx="1"/>
          </p:nvPr>
        </p:nvSpPr>
        <p:spPr>
          <a:xfrm>
            <a:off x="498474" y="1981200"/>
            <a:ext cx="7556313" cy="4144963"/>
          </a:xfrm>
        </p:spPr>
        <p:txBody>
          <a:bodyPr>
            <a:normAutofit fontScale="92500" lnSpcReduction="20000"/>
          </a:bodyPr>
          <a:lstStyle/>
          <a:p>
            <a:r>
              <a:rPr lang="en-GB" b="1" dirty="0"/>
              <a:t>Q.1 </a:t>
            </a:r>
            <a:r>
              <a:rPr lang="en-GB" dirty="0"/>
              <a:t>Many creditors, who are owed money by companies that go into liquidation, are often surprised to find that company directors suffer little personal loss and are able to start up a new business in the same field. However, certain activities and transactions by directors in the lead up to insolvency can be challenged and overturned by an appointed liquidator. For certain acts, directors may even be held personally liable.</a:t>
            </a:r>
          </a:p>
          <a:p>
            <a:r>
              <a:rPr lang="en-GB" dirty="0"/>
              <a:t>Critically Evaluate.</a:t>
            </a:r>
          </a:p>
          <a:p>
            <a:r>
              <a:rPr lang="en-GB" b="1" dirty="0"/>
              <a:t>Q.2 </a:t>
            </a:r>
            <a:r>
              <a:rPr lang="en-GB" dirty="0"/>
              <a:t>Insolvency procedures are varied and complex. The majority of insolvency proceedings are creditors' voluntary liquidations brought about at the instigation of management through the company. It can be as well said that "in corporate insolvency, suicide is far more common than murder." </a:t>
            </a:r>
          </a:p>
          <a:p>
            <a:r>
              <a:rPr lang="en-GB" dirty="0"/>
              <a:t>Critically Evaluate.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No.6 Corporate Governance</a:t>
            </a:r>
          </a:p>
        </p:txBody>
      </p:sp>
      <p:sp>
        <p:nvSpPr>
          <p:cNvPr id="3" name="Content Placeholder 2"/>
          <p:cNvSpPr>
            <a:spLocks noGrp="1"/>
          </p:cNvSpPr>
          <p:nvPr>
            <p:ph idx="1"/>
          </p:nvPr>
        </p:nvSpPr>
        <p:spPr>
          <a:xfrm>
            <a:off x="498474" y="1600200"/>
            <a:ext cx="7556313" cy="4525964"/>
          </a:xfrm>
        </p:spPr>
        <p:txBody>
          <a:bodyPr>
            <a:normAutofit/>
          </a:bodyPr>
          <a:lstStyle/>
          <a:p>
            <a:r>
              <a:rPr lang="en-GB" b="1" dirty="0"/>
              <a:t>Q1. </a:t>
            </a:r>
            <a:r>
              <a:rPr lang="en-GB" dirty="0"/>
              <a:t>Please find, read and be prepared to discuss the following in tutorial:</a:t>
            </a:r>
          </a:p>
          <a:p>
            <a:pPr lvl="1"/>
            <a:r>
              <a:rPr lang="en-US" dirty="0" err="1"/>
              <a:t>S</a:t>
            </a:r>
            <a:r>
              <a:rPr lang="en-US" dirty="0"/>
              <a:t> Bainbridge, ‘Director Primacy and Shareholder Disempowerment’ (2006) 119(6) Harvard Law Review 1735</a:t>
            </a:r>
          </a:p>
          <a:p>
            <a:pPr lvl="1"/>
            <a:r>
              <a:rPr lang="en-US" dirty="0" err="1"/>
              <a:t>L</a:t>
            </a:r>
            <a:r>
              <a:rPr lang="en-US" dirty="0"/>
              <a:t> </a:t>
            </a:r>
            <a:r>
              <a:rPr lang="en-US" dirty="0" err="1"/>
              <a:t>Bebchuck</a:t>
            </a:r>
            <a:r>
              <a:rPr lang="en-US" dirty="0"/>
              <a:t>, ‘The Case for Increasing Shareholder Power’ (2005) 118(3) Harvard Law Review 833.</a:t>
            </a:r>
            <a:endParaRPr lang="en-GB" dirty="0"/>
          </a:p>
          <a:p>
            <a:pPr>
              <a:buNone/>
            </a:pPr>
            <a:endParaRPr lang="en-GB" dirty="0"/>
          </a:p>
          <a:p>
            <a:r>
              <a:rPr lang="en-GB" b="1" dirty="0"/>
              <a:t>Q2. </a:t>
            </a:r>
            <a:r>
              <a:rPr lang="en-US" dirty="0"/>
              <a:t>Is executive pay a solution to the managerial agency cost problem or part of the problem?</a:t>
            </a:r>
            <a:endParaRPr lang="en-GB" dirty="0"/>
          </a:p>
          <a:p>
            <a:pPr lvl="1"/>
            <a:r>
              <a:rPr lang="en-GB" dirty="0"/>
              <a:t>Discuss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 Writing a Legal Essay</a:t>
            </a:r>
          </a:p>
        </p:txBody>
      </p:sp>
      <p:sp>
        <p:nvSpPr>
          <p:cNvPr id="3" name="Content Placeholder 2"/>
          <p:cNvSpPr>
            <a:spLocks noGrp="1"/>
          </p:cNvSpPr>
          <p:nvPr>
            <p:ph idx="1"/>
          </p:nvPr>
        </p:nvSpPr>
        <p:spPr>
          <a:xfrm>
            <a:off x="498474" y="1376942"/>
            <a:ext cx="7556313" cy="4749221"/>
          </a:xfrm>
        </p:spPr>
        <p:txBody>
          <a:bodyPr>
            <a:normAutofit fontScale="85000" lnSpcReduction="20000"/>
          </a:bodyPr>
          <a:lstStyle/>
          <a:p>
            <a:endParaRPr lang="en-GB" dirty="0">
              <a:solidFill>
                <a:schemeClr val="dk1"/>
              </a:solidFill>
              <a:cs typeface="Century Gothic"/>
            </a:endParaRPr>
          </a:p>
          <a:p>
            <a:r>
              <a:rPr lang="en-GB" dirty="0">
                <a:solidFill>
                  <a:schemeClr val="dk1"/>
                </a:solidFill>
                <a:cs typeface="Century Gothic"/>
              </a:rPr>
              <a:t>Please be prepared to discuss your own essay choice in light of the headers below:</a:t>
            </a:r>
          </a:p>
          <a:p>
            <a:r>
              <a:rPr lang="en-GB" dirty="0">
                <a:solidFill>
                  <a:schemeClr val="dk1"/>
                </a:solidFill>
                <a:cs typeface="Century Gothic"/>
              </a:rPr>
              <a:t>Framing the Question</a:t>
            </a:r>
          </a:p>
          <a:p>
            <a:pPr lvl="1"/>
            <a:r>
              <a:rPr lang="en-GB" dirty="0">
                <a:solidFill>
                  <a:schemeClr val="dk1"/>
                </a:solidFill>
                <a:cs typeface="Century Gothic"/>
              </a:rPr>
              <a:t>Topic</a:t>
            </a:r>
          </a:p>
          <a:p>
            <a:pPr lvl="1"/>
            <a:r>
              <a:rPr lang="en-GB" dirty="0">
                <a:solidFill>
                  <a:schemeClr val="dk1"/>
                </a:solidFill>
                <a:cs typeface="Century Gothic"/>
              </a:rPr>
              <a:t>New developments</a:t>
            </a:r>
          </a:p>
          <a:p>
            <a:pPr lvl="1"/>
            <a:r>
              <a:rPr lang="en-GB" dirty="0">
                <a:solidFill>
                  <a:schemeClr val="dk1"/>
                </a:solidFill>
                <a:cs typeface="Century Gothic"/>
              </a:rPr>
              <a:t>What should the law be?</a:t>
            </a:r>
          </a:p>
          <a:p>
            <a:pPr lvl="1"/>
            <a:r>
              <a:rPr lang="en-GB" dirty="0">
                <a:solidFill>
                  <a:schemeClr val="dk1"/>
                </a:solidFill>
                <a:cs typeface="Century Gothic"/>
              </a:rPr>
              <a:t>Comparative?</a:t>
            </a:r>
          </a:p>
          <a:p>
            <a:r>
              <a:rPr lang="en-GB" dirty="0">
                <a:solidFill>
                  <a:schemeClr val="dk1"/>
                </a:solidFill>
                <a:cs typeface="Century Gothic"/>
              </a:rPr>
              <a:t>Structure</a:t>
            </a:r>
          </a:p>
          <a:p>
            <a:pPr lvl="1"/>
            <a:r>
              <a:rPr lang="en-GB" dirty="0">
                <a:solidFill>
                  <a:schemeClr val="dk1"/>
                </a:solidFill>
                <a:cs typeface="Century Gothic"/>
              </a:rPr>
              <a:t>Headings/sub-headings</a:t>
            </a:r>
          </a:p>
          <a:p>
            <a:pPr lvl="1"/>
            <a:r>
              <a:rPr lang="en-GB" dirty="0">
                <a:solidFill>
                  <a:schemeClr val="dk1"/>
                </a:solidFill>
                <a:cs typeface="Century Gothic"/>
              </a:rPr>
              <a:t>Ensuring it flows</a:t>
            </a:r>
          </a:p>
          <a:p>
            <a:r>
              <a:rPr lang="en-GB" dirty="0">
                <a:solidFill>
                  <a:schemeClr val="dk1"/>
                </a:solidFill>
                <a:cs typeface="Century Gothic"/>
              </a:rPr>
              <a:t>Bibliography</a:t>
            </a:r>
          </a:p>
          <a:p>
            <a:pPr lvl="1"/>
            <a:r>
              <a:rPr lang="en-GB" dirty="0">
                <a:solidFill>
                  <a:schemeClr val="dk1"/>
                </a:solidFill>
                <a:cs typeface="Century Gothic"/>
              </a:rPr>
              <a:t>Wide variety</a:t>
            </a:r>
          </a:p>
          <a:p>
            <a:pPr lvl="1"/>
            <a:r>
              <a:rPr lang="en-GB" dirty="0">
                <a:solidFill>
                  <a:schemeClr val="dk1"/>
                </a:solidFill>
                <a:cs typeface="Century Gothic"/>
              </a:rPr>
              <a:t>Reliability</a:t>
            </a:r>
          </a:p>
          <a:p>
            <a:pPr lvl="1"/>
            <a:r>
              <a:rPr lang="en-GB" dirty="0">
                <a:solidFill>
                  <a:schemeClr val="dk1"/>
                </a:solidFill>
                <a:cs typeface="Century Gothic"/>
              </a:rPr>
              <a:t>Foreign Sources</a:t>
            </a:r>
          </a:p>
          <a:p>
            <a:endParaRPr lang="en-US" dirty="0"/>
          </a:p>
        </p:txBody>
      </p:sp>
    </p:spTree>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875</TotalTime>
  <Words>1417</Words>
  <Application>Microsoft Office PowerPoint</Application>
  <PresentationFormat>On-screen Show (4:3)</PresentationFormat>
  <Paragraphs>127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Advantage</vt:lpstr>
      <vt:lpstr>SOLM021</vt:lpstr>
      <vt:lpstr>Class Calendar 2023/24- SOLM021   </vt:lpstr>
      <vt:lpstr>No.1 Business Organizations &amp; Corporate Management </vt:lpstr>
      <vt:lpstr>No. 2  Directors’ Duties</vt:lpstr>
      <vt:lpstr>No.3 Derivative Claims and Unfair Prejudice</vt:lpstr>
      <vt:lpstr>No.4  Debt and Equity Capital </vt:lpstr>
      <vt:lpstr>No.5 Corporate Insolvency  </vt:lpstr>
      <vt:lpstr>No.6 Corporate Governance</vt:lpstr>
      <vt:lpstr>Presentations: Writing a Legal Essay</vt:lpstr>
      <vt:lpstr>Presentations :Writing a Legal Writing Essay</vt:lpstr>
    </vt:vector>
  </TitlesOfParts>
  <Company>QMUL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Calendar  [LAW 6036]</dc:title>
  <dc:creator>Shalini Perera</dc:creator>
  <cp:lastModifiedBy>Shalini Perera</cp:lastModifiedBy>
  <cp:revision>49</cp:revision>
  <cp:lastPrinted>2019-10-14T11:20:45Z</cp:lastPrinted>
  <dcterms:created xsi:type="dcterms:W3CDTF">2023-01-23T08:10:26Z</dcterms:created>
  <dcterms:modified xsi:type="dcterms:W3CDTF">2024-01-31T10:07:09Z</dcterms:modified>
</cp:coreProperties>
</file>