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8" r:id="rId4"/>
    <p:sldId id="259" r:id="rId5"/>
    <p:sldId id="268" r:id="rId6"/>
    <p:sldId id="269" r:id="rId7"/>
    <p:sldId id="260" r:id="rId8"/>
    <p:sldId id="263" r:id="rId9"/>
    <p:sldId id="267" r:id="rId10"/>
    <p:sldId id="276" r:id="rId11"/>
    <p:sldId id="265" r:id="rId12"/>
    <p:sldId id="261" r:id="rId13"/>
    <p:sldId id="270" r:id="rId14"/>
    <p:sldId id="277" r:id="rId15"/>
    <p:sldId id="278" r:id="rId16"/>
    <p:sldId id="271" r:id="rId17"/>
    <p:sldId id="262"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328"/>
  </p:normalViewPr>
  <p:slideViewPr>
    <p:cSldViewPr snapToGrid="0" snapToObjects="1">
      <p:cViewPr varScale="1">
        <p:scale>
          <a:sx n="75" d="100"/>
          <a:sy n="75" d="100"/>
        </p:scale>
        <p:origin x="56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F6C8-726D-E549-A917-63C415D46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5A877E-6140-C34A-9696-56A97C0CB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A02E6E-D572-B748-86ED-5714126DA6A8}"/>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E3FDF2BA-CF96-BF4B-BC08-A629CF9EC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07557-56AF-344E-BADF-3DD73BA784AC}"/>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160394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CCA7-BB08-F448-B973-021C61E66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A5E152-5648-254C-8212-C3596AE40E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1452D-2114-BE48-B6D0-85D3E14BF189}"/>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07D8728D-E958-9141-9E6B-3333FA20A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6BF2B-ADA5-B84B-A119-DB1004B7866C}"/>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200348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228AF-BB3B-D342-96E9-A77498FE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43EB1E-B608-8541-97AB-B0A117D3F7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80E40-037E-1B44-9327-E94333C26546}"/>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640B9336-5E75-094A-9827-3E20994B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42D3E-8D4F-434E-9976-7F95CA073F5B}"/>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160759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F0AD-5BF8-F940-B84F-22BBEADE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5E37C-B76B-DC43-8B79-8B81774430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B4AB1-CBE4-664C-B816-632B3561AE97}"/>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B2B2FE78-A106-1E46-BE42-AC03C55A4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41B8C-6C4F-DB43-BD86-7E6C26A50C98}"/>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30873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97F5-BE17-CC40-9A69-75CBAE6AE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42039-7E6A-6242-9686-2164E8CA6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5C617F-9460-DA4D-946D-0343E02F0C71}"/>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2C338B61-B830-A84D-9223-76E0FE2C3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0CE3B-A697-1F40-84CC-928F36E5F929}"/>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41945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71E8-7540-654B-BA43-AE8C1347C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48BE2-4663-C748-AAD6-22149353D4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F32F70-D1E6-514F-982F-640CFCE0C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E129-0A48-A245-8C49-045BE29249B8}"/>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6" name="Footer Placeholder 5">
            <a:extLst>
              <a:ext uri="{FF2B5EF4-FFF2-40B4-BE49-F238E27FC236}">
                <a16:creationId xmlns:a16="http://schemas.microsoft.com/office/drawing/2014/main" id="{77D1041B-BCAB-364B-8DD0-8C7BE11FB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6D018-B703-C548-B44E-2C929A5E5B56}"/>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415097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A2E0-8EE3-484E-A689-D7BF207C24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653656-49C0-A94C-B7C6-C32811BF0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879A4E-872B-A34F-9596-E562605E72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1868C-D451-8A40-9935-F0FFEC738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A426B1-2F42-1549-B5F7-E47A69A85D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6CE7E-433A-6F4A-B1AE-6E3CBEE0F9A4}"/>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8" name="Footer Placeholder 7">
            <a:extLst>
              <a:ext uri="{FF2B5EF4-FFF2-40B4-BE49-F238E27FC236}">
                <a16:creationId xmlns:a16="http://schemas.microsoft.com/office/drawing/2014/main" id="{333672B4-2D43-2342-9D47-FB78906CE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40EA5D-E4AF-6941-B628-81BF8D2177AF}"/>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18121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E7B6-0A03-E441-9E89-5E82B9C9A1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471F3-B796-204F-B296-26A3A4897C68}"/>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4" name="Footer Placeholder 3">
            <a:extLst>
              <a:ext uri="{FF2B5EF4-FFF2-40B4-BE49-F238E27FC236}">
                <a16:creationId xmlns:a16="http://schemas.microsoft.com/office/drawing/2014/main" id="{CA549430-C8D2-934D-8D55-1C2564AD0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016941-5801-5E43-BA8D-9980B0FFBC62}"/>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204190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06902-27C0-6548-AFE2-9AB045009379}"/>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3" name="Footer Placeholder 2">
            <a:extLst>
              <a:ext uri="{FF2B5EF4-FFF2-40B4-BE49-F238E27FC236}">
                <a16:creationId xmlns:a16="http://schemas.microsoft.com/office/drawing/2014/main" id="{FD3138B9-7C37-A745-84EB-E26DCDD6A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6D1DB-2986-7B46-A243-AB2F2FB914F2}"/>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146733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818E-4960-C749-9461-7D3A5BBF1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A7898-FE21-9744-9F70-65E45B1E7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6F23D7-F2D0-6B43-9A0F-E3DBB231A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77FA8E-2DD7-8343-91B5-AE762ED2C529}"/>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6" name="Footer Placeholder 5">
            <a:extLst>
              <a:ext uri="{FF2B5EF4-FFF2-40B4-BE49-F238E27FC236}">
                <a16:creationId xmlns:a16="http://schemas.microsoft.com/office/drawing/2014/main" id="{0A96FAD7-1D16-5E40-A629-1CECA5A7E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C22F1-460E-A34A-B8EE-2D48884E25E2}"/>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121833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165E-943B-964F-A9B4-42CD300E0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4DE5E9-A947-B440-ACB5-C9F15B02F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E1883D-7D3F-0249-AC27-82E4BF034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03537-3B1F-D44D-87CD-A951BBF310D3}"/>
              </a:ext>
            </a:extLst>
          </p:cNvPr>
          <p:cNvSpPr>
            <a:spLocks noGrp="1"/>
          </p:cNvSpPr>
          <p:nvPr>
            <p:ph type="dt" sz="half" idx="10"/>
          </p:nvPr>
        </p:nvSpPr>
        <p:spPr/>
        <p:txBody>
          <a:bodyPr/>
          <a:lstStyle/>
          <a:p>
            <a:fld id="{AAB4A05C-F586-F341-B429-A0C2D2D070A8}" type="datetimeFigureOut">
              <a:rPr lang="en-US" smtClean="0"/>
              <a:t>11/1/22</a:t>
            </a:fld>
            <a:endParaRPr lang="en-US"/>
          </a:p>
        </p:txBody>
      </p:sp>
      <p:sp>
        <p:nvSpPr>
          <p:cNvPr id="6" name="Footer Placeholder 5">
            <a:extLst>
              <a:ext uri="{FF2B5EF4-FFF2-40B4-BE49-F238E27FC236}">
                <a16:creationId xmlns:a16="http://schemas.microsoft.com/office/drawing/2014/main" id="{C268BE24-6FE6-FB4E-AB6D-652ED68F7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61D99-99AF-AD48-A675-2A773FC505E8}"/>
              </a:ext>
            </a:extLst>
          </p:cNvPr>
          <p:cNvSpPr>
            <a:spLocks noGrp="1"/>
          </p:cNvSpPr>
          <p:nvPr>
            <p:ph type="sldNum" sz="quarter" idx="12"/>
          </p:nvPr>
        </p:nvSpPr>
        <p:spPr/>
        <p:txBody>
          <a:bodyPr/>
          <a:lstStyle/>
          <a:p>
            <a:fld id="{86B97D24-85D3-E544-AB97-CFDC3D56463D}" type="slidenum">
              <a:rPr lang="en-US" smtClean="0"/>
              <a:t>‹#›</a:t>
            </a:fld>
            <a:endParaRPr lang="en-US"/>
          </a:p>
        </p:txBody>
      </p:sp>
    </p:spTree>
    <p:extLst>
      <p:ext uri="{BB962C8B-B14F-4D97-AF65-F5344CB8AC3E}">
        <p14:creationId xmlns:p14="http://schemas.microsoft.com/office/powerpoint/2010/main" val="417812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48657-9751-E940-83BA-AAC6029D2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BEE70-EF7A-EA4E-95C2-7107D0DB6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75D12-8F13-0F44-9C18-CF4F5636F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4A05C-F586-F341-B429-A0C2D2D070A8}" type="datetimeFigureOut">
              <a:rPr lang="en-US" smtClean="0"/>
              <a:t>11/1/22</a:t>
            </a:fld>
            <a:endParaRPr lang="en-US"/>
          </a:p>
        </p:txBody>
      </p:sp>
      <p:sp>
        <p:nvSpPr>
          <p:cNvPr id="5" name="Footer Placeholder 4">
            <a:extLst>
              <a:ext uri="{FF2B5EF4-FFF2-40B4-BE49-F238E27FC236}">
                <a16:creationId xmlns:a16="http://schemas.microsoft.com/office/drawing/2014/main" id="{AE9EB081-9006-E04F-83CC-D36ACE87F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BF736-75AF-C746-A4A6-ABEA1DDA8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97D24-85D3-E544-AB97-CFDC3D56463D}" type="slidenum">
              <a:rPr lang="en-US" smtClean="0"/>
              <a:t>‹#›</a:t>
            </a:fld>
            <a:endParaRPr lang="en-US"/>
          </a:p>
        </p:txBody>
      </p:sp>
    </p:spTree>
    <p:extLst>
      <p:ext uri="{BB962C8B-B14F-4D97-AF65-F5344CB8AC3E}">
        <p14:creationId xmlns:p14="http://schemas.microsoft.com/office/powerpoint/2010/main" val="106428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9467-E97C-264A-98F2-65D1E913991F}"/>
              </a:ext>
            </a:extLst>
          </p:cNvPr>
          <p:cNvSpPr>
            <a:spLocks noGrp="1"/>
          </p:cNvSpPr>
          <p:nvPr>
            <p:ph type="ctrTitle"/>
          </p:nvPr>
        </p:nvSpPr>
        <p:spPr/>
        <p:txBody>
          <a:bodyPr/>
          <a:lstStyle/>
          <a:p>
            <a:r>
              <a:rPr lang="en-US" dirty="0"/>
              <a:t>Contemporary Russian Short Stories </a:t>
            </a:r>
          </a:p>
        </p:txBody>
      </p:sp>
      <p:sp>
        <p:nvSpPr>
          <p:cNvPr id="3" name="Subtitle 2">
            <a:extLst>
              <a:ext uri="{FF2B5EF4-FFF2-40B4-BE49-F238E27FC236}">
                <a16:creationId xmlns:a16="http://schemas.microsoft.com/office/drawing/2014/main" id="{E9F892C3-29BD-8B43-8FDA-3CB1E4777358}"/>
              </a:ext>
            </a:extLst>
          </p:cNvPr>
          <p:cNvSpPr>
            <a:spLocks noGrp="1"/>
          </p:cNvSpPr>
          <p:nvPr>
            <p:ph type="subTitle" idx="1"/>
          </p:nvPr>
        </p:nvSpPr>
        <p:spPr/>
        <p:txBody>
          <a:bodyPr>
            <a:normAutofit/>
          </a:bodyPr>
          <a:lstStyle/>
          <a:p>
            <a:r>
              <a:rPr lang="en-US" sz="3600" dirty="0"/>
              <a:t>Week 6 </a:t>
            </a:r>
          </a:p>
          <a:p>
            <a:r>
              <a:rPr lang="en-US" sz="3600" dirty="0"/>
              <a:t>Anna </a:t>
            </a:r>
            <a:r>
              <a:rPr lang="en-US" sz="3600" dirty="0" err="1"/>
              <a:t>Starobinets</a:t>
            </a:r>
            <a:r>
              <a:rPr lang="en-US" sz="3600" dirty="0"/>
              <a:t>, ‘The Icarus Gland’</a:t>
            </a:r>
          </a:p>
        </p:txBody>
      </p:sp>
    </p:spTree>
    <p:extLst>
      <p:ext uri="{BB962C8B-B14F-4D97-AF65-F5344CB8AC3E}">
        <p14:creationId xmlns:p14="http://schemas.microsoft.com/office/powerpoint/2010/main" val="78812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26EEA-0B02-DC41-97F1-DFCC08596158}"/>
              </a:ext>
            </a:extLst>
          </p:cNvPr>
          <p:cNvSpPr>
            <a:spLocks noGrp="1"/>
          </p:cNvSpPr>
          <p:nvPr>
            <p:ph type="title"/>
          </p:nvPr>
        </p:nvSpPr>
        <p:spPr/>
        <p:txBody>
          <a:bodyPr/>
          <a:lstStyle/>
          <a:p>
            <a:r>
              <a:rPr lang="en-US" dirty="0"/>
              <a:t>Russian Science Fiction</a:t>
            </a:r>
          </a:p>
        </p:txBody>
      </p:sp>
      <p:pic>
        <p:nvPicPr>
          <p:cNvPr id="8" name="Content Placeholder 7">
            <a:extLst>
              <a:ext uri="{FF2B5EF4-FFF2-40B4-BE49-F238E27FC236}">
                <a16:creationId xmlns:a16="http://schemas.microsoft.com/office/drawing/2014/main" id="{FFD4F8DF-0284-7D4D-8058-23D564CBA548}"/>
              </a:ext>
            </a:extLst>
          </p:cNvPr>
          <p:cNvPicPr>
            <a:picLocks noGrp="1" noChangeAspect="1"/>
          </p:cNvPicPr>
          <p:nvPr>
            <p:ph sz="half" idx="1"/>
          </p:nvPr>
        </p:nvPicPr>
        <p:blipFill>
          <a:blip r:embed="rId2"/>
          <a:stretch>
            <a:fillRect/>
          </a:stretch>
        </p:blipFill>
        <p:spPr>
          <a:xfrm>
            <a:off x="866343" y="2201333"/>
            <a:ext cx="4821695" cy="3386667"/>
          </a:xfrm>
        </p:spPr>
      </p:pic>
      <p:sp>
        <p:nvSpPr>
          <p:cNvPr id="6" name="Content Placeholder 5">
            <a:extLst>
              <a:ext uri="{FF2B5EF4-FFF2-40B4-BE49-F238E27FC236}">
                <a16:creationId xmlns:a16="http://schemas.microsoft.com/office/drawing/2014/main" id="{564CFC36-B343-4448-8D52-921871F723AF}"/>
              </a:ext>
            </a:extLst>
          </p:cNvPr>
          <p:cNvSpPr>
            <a:spLocks noGrp="1"/>
          </p:cNvSpPr>
          <p:nvPr>
            <p:ph sz="half" idx="2"/>
          </p:nvPr>
        </p:nvSpPr>
        <p:spPr>
          <a:xfrm>
            <a:off x="6172200" y="1473200"/>
            <a:ext cx="5664200" cy="4703763"/>
          </a:xfrm>
        </p:spPr>
        <p:txBody>
          <a:bodyPr/>
          <a:lstStyle/>
          <a:p>
            <a:r>
              <a:rPr lang="en-US" dirty="0"/>
              <a:t>Termed ‘Science Fantasy/Fantastic’</a:t>
            </a:r>
          </a:p>
          <a:p>
            <a:r>
              <a:rPr lang="en-US" dirty="0"/>
              <a:t>1920s – </a:t>
            </a:r>
            <a:r>
              <a:rPr lang="en-US" dirty="0" err="1"/>
              <a:t>Bulgakov</a:t>
            </a:r>
            <a:r>
              <a:rPr lang="en-US" dirty="0"/>
              <a:t>, Zamiatin, </a:t>
            </a:r>
            <a:r>
              <a:rPr lang="en-US" dirty="0" err="1"/>
              <a:t>Platonov</a:t>
            </a:r>
            <a:endParaRPr lang="en-US" dirty="0"/>
          </a:p>
          <a:p>
            <a:r>
              <a:rPr lang="en-US" dirty="0"/>
              <a:t>1960s - The </a:t>
            </a:r>
            <a:r>
              <a:rPr lang="en-US" dirty="0" err="1"/>
              <a:t>Strugatsky</a:t>
            </a:r>
            <a:r>
              <a:rPr lang="en-US" dirty="0"/>
              <a:t> Brothers</a:t>
            </a:r>
          </a:p>
          <a:p>
            <a:r>
              <a:rPr lang="en-US" dirty="0"/>
              <a:t>Freedom to imagine the future in a period where depictions of the past were strictly policed</a:t>
            </a:r>
          </a:p>
          <a:p>
            <a:endParaRPr lang="en-US" dirty="0"/>
          </a:p>
          <a:p>
            <a:endParaRPr lang="en-US" dirty="0"/>
          </a:p>
        </p:txBody>
      </p:sp>
    </p:spTree>
    <p:extLst>
      <p:ext uri="{BB962C8B-B14F-4D97-AF65-F5344CB8AC3E}">
        <p14:creationId xmlns:p14="http://schemas.microsoft.com/office/powerpoint/2010/main" val="43842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Elena </a:t>
            </a:r>
            <a:r>
              <a:rPr lang="en-GB" dirty="0" err="1"/>
              <a:t>Kovtun</a:t>
            </a:r>
            <a:r>
              <a:rPr lang="en-GB" dirty="0"/>
              <a:t> on Russian Sci-Fi</a:t>
            </a:r>
            <a:endParaRPr lang="en-US" dirty="0"/>
          </a:p>
        </p:txBody>
      </p:sp>
      <p:sp>
        <p:nvSpPr>
          <p:cNvPr id="3" name="Content Placeholder 2"/>
          <p:cNvSpPr>
            <a:spLocks noGrp="1"/>
          </p:cNvSpPr>
          <p:nvPr>
            <p:ph idx="1"/>
          </p:nvPr>
        </p:nvSpPr>
        <p:spPr/>
        <p:txBody>
          <a:bodyPr>
            <a:normAutofit/>
          </a:bodyPr>
          <a:lstStyle/>
          <a:p>
            <a:pPr marL="0" lvl="0" indent="0">
              <a:buNone/>
            </a:pPr>
            <a:r>
              <a:rPr lang="en-GB" dirty="0"/>
              <a:t>‘The central problem for these authors becomes the forms of existence of reason and the boundaries of ‘rationality’ not only in the regular human but also in the nonhuman (including machine) understanding. In the near future above there will be a leap in the development of informational technologies, leading to the appearance of artificial </a:t>
            </a:r>
            <a:r>
              <a:rPr lang="en-GB" dirty="0" err="1"/>
              <a:t>intellligence</a:t>
            </a:r>
            <a:r>
              <a:rPr lang="en-GB" dirty="0"/>
              <a:t> and electronic-biological </a:t>
            </a:r>
            <a:r>
              <a:rPr lang="en-GB" dirty="0" err="1"/>
              <a:t>symbients</a:t>
            </a:r>
            <a:r>
              <a:rPr lang="en-GB" dirty="0"/>
              <a:t> (Watts, </a:t>
            </a:r>
            <a:r>
              <a:rPr lang="en-GB" dirty="0" err="1"/>
              <a:t>Starobinets</a:t>
            </a:r>
            <a:r>
              <a:rPr lang="en-GB" dirty="0"/>
              <a:t>).’</a:t>
            </a:r>
          </a:p>
          <a:p>
            <a:pPr marL="0" lvl="0" indent="0">
              <a:buNone/>
            </a:pPr>
            <a:endParaRPr lang="en-GB" dirty="0"/>
          </a:p>
          <a:p>
            <a:pPr marL="0" lvl="0" indent="0">
              <a:buNone/>
            </a:pPr>
            <a:r>
              <a:rPr lang="en-GB" dirty="0"/>
              <a:t>Elena </a:t>
            </a:r>
            <a:r>
              <a:rPr lang="en-GB" dirty="0" err="1"/>
              <a:t>Kovtun</a:t>
            </a:r>
            <a:r>
              <a:rPr lang="en-GB" dirty="0"/>
              <a:t>, ‘Mir </a:t>
            </a:r>
            <a:r>
              <a:rPr lang="en-GB" dirty="0" err="1"/>
              <a:t>budushchego</a:t>
            </a:r>
            <a:r>
              <a:rPr lang="en-GB" dirty="0"/>
              <a:t> v </a:t>
            </a:r>
            <a:r>
              <a:rPr lang="en-GB" dirty="0" err="1"/>
              <a:t>sobremennoi</a:t>
            </a:r>
            <a:r>
              <a:rPr lang="en-GB" dirty="0"/>
              <a:t> </a:t>
            </a:r>
            <a:r>
              <a:rPr lang="en-GB" dirty="0" err="1"/>
              <a:t>nauchnoi</a:t>
            </a:r>
            <a:r>
              <a:rPr lang="en-GB" dirty="0"/>
              <a:t> </a:t>
            </a:r>
            <a:r>
              <a:rPr lang="en-GB" dirty="0" err="1"/>
              <a:t>fantastike</a:t>
            </a:r>
            <a:r>
              <a:rPr lang="en-GB" dirty="0"/>
              <a:t>: The Specifics of the artistic Model,’ </a:t>
            </a:r>
            <a:r>
              <a:rPr lang="en-GB" dirty="0" err="1"/>
              <a:t>Problemy</a:t>
            </a:r>
            <a:r>
              <a:rPr lang="en-GB" dirty="0"/>
              <a:t> </a:t>
            </a:r>
            <a:r>
              <a:rPr lang="en-GB" dirty="0" err="1"/>
              <a:t>istoricheskoi</a:t>
            </a:r>
            <a:r>
              <a:rPr lang="en-GB" dirty="0"/>
              <a:t> </a:t>
            </a:r>
            <a:r>
              <a:rPr lang="en-GB" dirty="0" err="1"/>
              <a:t>poètiki</a:t>
            </a:r>
            <a:r>
              <a:rPr lang="en-GB" dirty="0"/>
              <a:t>, 2016, Volume: 4   Issue: 4   Page: 118-135) </a:t>
            </a:r>
          </a:p>
          <a:p>
            <a:pPr marL="0" indent="0">
              <a:buNone/>
            </a:pPr>
            <a:endParaRPr lang="en-GB" dirty="0"/>
          </a:p>
          <a:p>
            <a:endParaRPr lang="en-US" dirty="0"/>
          </a:p>
        </p:txBody>
      </p:sp>
    </p:spTree>
    <p:extLst>
      <p:ext uri="{BB962C8B-B14F-4D97-AF65-F5344CB8AC3E}">
        <p14:creationId xmlns:p14="http://schemas.microsoft.com/office/powerpoint/2010/main" val="349796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D9C7-28F7-0243-9FF8-0FCA467EC63E}"/>
              </a:ext>
            </a:extLst>
          </p:cNvPr>
          <p:cNvSpPr>
            <a:spLocks noGrp="1"/>
          </p:cNvSpPr>
          <p:nvPr>
            <p:ph type="title"/>
          </p:nvPr>
        </p:nvSpPr>
        <p:spPr/>
        <p:txBody>
          <a:bodyPr/>
          <a:lstStyle/>
          <a:p>
            <a:r>
              <a:rPr lang="en-US" dirty="0"/>
              <a:t>The Idiom of the Internet</a:t>
            </a:r>
          </a:p>
        </p:txBody>
      </p:sp>
      <p:pic>
        <p:nvPicPr>
          <p:cNvPr id="5" name="Content Placeholder 4">
            <a:extLst>
              <a:ext uri="{FF2B5EF4-FFF2-40B4-BE49-F238E27FC236}">
                <a16:creationId xmlns:a16="http://schemas.microsoft.com/office/drawing/2014/main" id="{4EAF9C5F-E895-FE41-BEF2-B11C93AAAE18}"/>
              </a:ext>
            </a:extLst>
          </p:cNvPr>
          <p:cNvPicPr>
            <a:picLocks noGrp="1" noChangeAspect="1"/>
          </p:cNvPicPr>
          <p:nvPr>
            <p:ph idx="1"/>
          </p:nvPr>
        </p:nvPicPr>
        <p:blipFill>
          <a:blip r:embed="rId2"/>
          <a:stretch>
            <a:fillRect/>
          </a:stretch>
        </p:blipFill>
        <p:spPr>
          <a:xfrm>
            <a:off x="3086100" y="2229644"/>
            <a:ext cx="6019800" cy="3543300"/>
          </a:xfrm>
        </p:spPr>
      </p:pic>
    </p:spTree>
    <p:extLst>
      <p:ext uri="{BB962C8B-B14F-4D97-AF65-F5344CB8AC3E}">
        <p14:creationId xmlns:p14="http://schemas.microsoft.com/office/powerpoint/2010/main" val="33722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748C-C1E4-E846-8822-D6493F63C7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87AB69-9C5C-0B4E-B6B3-205F5B9059B5}"/>
              </a:ext>
            </a:extLst>
          </p:cNvPr>
          <p:cNvPicPr>
            <a:picLocks noGrp="1" noChangeAspect="1"/>
          </p:cNvPicPr>
          <p:nvPr>
            <p:ph idx="1"/>
          </p:nvPr>
        </p:nvPicPr>
        <p:blipFill>
          <a:blip r:embed="rId2"/>
          <a:stretch>
            <a:fillRect/>
          </a:stretch>
        </p:blipFill>
        <p:spPr>
          <a:xfrm>
            <a:off x="3539149" y="1825625"/>
            <a:ext cx="5113701" cy="4351338"/>
          </a:xfrm>
        </p:spPr>
      </p:pic>
    </p:spTree>
    <p:extLst>
      <p:ext uri="{BB962C8B-B14F-4D97-AF65-F5344CB8AC3E}">
        <p14:creationId xmlns:p14="http://schemas.microsoft.com/office/powerpoint/2010/main" val="310264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F19B2-1B61-8A43-9E20-945E2030E079}"/>
              </a:ext>
            </a:extLst>
          </p:cNvPr>
          <p:cNvSpPr>
            <a:spLocks noGrp="1"/>
          </p:cNvSpPr>
          <p:nvPr>
            <p:ph type="title"/>
          </p:nvPr>
        </p:nvSpPr>
        <p:spPr/>
        <p:txBody>
          <a:bodyPr/>
          <a:lstStyle/>
          <a:p>
            <a:r>
              <a:rPr lang="en-US" dirty="0"/>
              <a:t>Gender in the story</a:t>
            </a:r>
          </a:p>
        </p:txBody>
      </p:sp>
      <p:sp>
        <p:nvSpPr>
          <p:cNvPr id="6" name="Content Placeholder 5">
            <a:extLst>
              <a:ext uri="{FF2B5EF4-FFF2-40B4-BE49-F238E27FC236}">
                <a16:creationId xmlns:a16="http://schemas.microsoft.com/office/drawing/2014/main" id="{2110E0C2-AA95-E54A-AC91-23117BB9CFAD}"/>
              </a:ext>
            </a:extLst>
          </p:cNvPr>
          <p:cNvSpPr>
            <a:spLocks noGrp="1"/>
          </p:cNvSpPr>
          <p:nvPr>
            <p:ph sz="half" idx="2"/>
          </p:nvPr>
        </p:nvSpPr>
        <p:spPr/>
        <p:txBody>
          <a:bodyPr>
            <a:normAutofit lnSpcReduction="10000"/>
          </a:bodyPr>
          <a:lstStyle/>
          <a:p>
            <a:r>
              <a:rPr lang="en-US" dirty="0"/>
              <a:t>Mostly in a woman’s voice, follows her perspective</a:t>
            </a:r>
          </a:p>
          <a:p>
            <a:r>
              <a:rPr lang="en-US" dirty="0"/>
              <a:t>Anxieties about infidelity, appearance, about the body</a:t>
            </a:r>
          </a:p>
          <a:p>
            <a:r>
              <a:rPr lang="en-US" dirty="0"/>
              <a:t>How these interact with technology, surgery, the internet where these two meet – hence science fiction</a:t>
            </a:r>
          </a:p>
          <a:p>
            <a:r>
              <a:rPr lang="en-US" dirty="0"/>
              <a:t>But her view is not shown as especially sympathetic, authoritative – her </a:t>
            </a:r>
          </a:p>
        </p:txBody>
      </p:sp>
      <p:pic>
        <p:nvPicPr>
          <p:cNvPr id="7" name="Content Placeholder 4">
            <a:extLst>
              <a:ext uri="{FF2B5EF4-FFF2-40B4-BE49-F238E27FC236}">
                <a16:creationId xmlns:a16="http://schemas.microsoft.com/office/drawing/2014/main" id="{338B7D38-5BE4-D843-B6EA-685CD21751B6}"/>
              </a:ext>
            </a:extLst>
          </p:cNvPr>
          <p:cNvPicPr>
            <a:picLocks noGrp="1" noChangeAspect="1"/>
          </p:cNvPicPr>
          <p:nvPr>
            <p:ph sz="half" idx="1"/>
          </p:nvPr>
        </p:nvPicPr>
        <p:blipFill>
          <a:blip r:embed="rId2"/>
          <a:stretch>
            <a:fillRect/>
          </a:stretch>
        </p:blipFill>
        <p:spPr>
          <a:xfrm>
            <a:off x="838200" y="2279590"/>
            <a:ext cx="5181600" cy="3443408"/>
          </a:xfrm>
        </p:spPr>
      </p:pic>
    </p:spTree>
    <p:extLst>
      <p:ext uri="{BB962C8B-B14F-4D97-AF65-F5344CB8AC3E}">
        <p14:creationId xmlns:p14="http://schemas.microsoft.com/office/powerpoint/2010/main" val="367621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4AB300-1F90-F741-BBC7-37C4A6C5592B}"/>
              </a:ext>
            </a:extLst>
          </p:cNvPr>
          <p:cNvSpPr>
            <a:spLocks noGrp="1"/>
          </p:cNvSpPr>
          <p:nvPr>
            <p:ph type="title"/>
          </p:nvPr>
        </p:nvSpPr>
        <p:spPr>
          <a:xfrm>
            <a:off x="838200" y="500062"/>
            <a:ext cx="10515600" cy="1325563"/>
          </a:xfrm>
        </p:spPr>
        <p:txBody>
          <a:bodyPr/>
          <a:lstStyle/>
          <a:p>
            <a:r>
              <a:rPr lang="en-US" dirty="0"/>
              <a:t>Nature</a:t>
            </a:r>
            <a:r>
              <a:rPr lang="en-US"/>
              <a:t>/Gender</a:t>
            </a:r>
          </a:p>
        </p:txBody>
      </p:sp>
      <p:sp>
        <p:nvSpPr>
          <p:cNvPr id="6" name="Content Placeholder 5">
            <a:extLst>
              <a:ext uri="{FF2B5EF4-FFF2-40B4-BE49-F238E27FC236}">
                <a16:creationId xmlns:a16="http://schemas.microsoft.com/office/drawing/2014/main" id="{0AB11A1D-3816-5740-81A2-9F76711EDAC8}"/>
              </a:ext>
            </a:extLst>
          </p:cNvPr>
          <p:cNvSpPr>
            <a:spLocks noGrp="1"/>
          </p:cNvSpPr>
          <p:nvPr>
            <p:ph idx="1"/>
          </p:nvPr>
        </p:nvSpPr>
        <p:spPr/>
        <p:txBody>
          <a:bodyPr>
            <a:normAutofit fontScale="92500" lnSpcReduction="10000"/>
          </a:bodyPr>
          <a:lstStyle/>
          <a:p>
            <a:pPr marL="0" indent="0">
              <a:buNone/>
            </a:pPr>
            <a:r>
              <a:rPr lang="en-US" dirty="0"/>
              <a:t>One of the reviewers remarked that with </a:t>
            </a:r>
            <a:r>
              <a:rPr lang="en-US" dirty="0" err="1"/>
              <a:t>Starobinets</a:t>
            </a:r>
            <a:r>
              <a:rPr lang="en-US" dirty="0"/>
              <a:t> (or rather with her characters) any fulfilment of desire ends in catastrophe. So it is dangerous to desire, sometimes fatal, and the </a:t>
            </a:r>
            <a:r>
              <a:rPr lang="en-US" dirty="0" err="1"/>
              <a:t>realisation</a:t>
            </a:r>
            <a:r>
              <a:rPr lang="en-US" dirty="0"/>
              <a:t> of desire is doubly dangerous. In my view, the danger here is more in the clear active intention of the characters to turn from the natural, preordained path. To put it bluntly, children should get on your nerves and create problems for grown-ups, it’s to be expected; grown-ups should grow old and die; men cheat on a woman for a younger woman, this is in his nature, and it’s in the nature of women to be jealous and suffer, to share the man with a rival; our daily bread should be earnt in the sweat of one’s brow. The attempt to change the nature of things leads to destruction. </a:t>
            </a:r>
            <a:r>
              <a:rPr lang="en-US" dirty="0" err="1"/>
              <a:t>Mariia</a:t>
            </a:r>
            <a:r>
              <a:rPr lang="en-US" dirty="0"/>
              <a:t> Galina, ‘</a:t>
            </a:r>
            <a:r>
              <a:rPr lang="en-US" dirty="0" err="1"/>
              <a:t>Sluzhba</a:t>
            </a:r>
            <a:r>
              <a:rPr lang="en-US" dirty="0"/>
              <a:t> </a:t>
            </a:r>
            <a:r>
              <a:rPr lang="en-US" dirty="0" err="1"/>
              <a:t>bytiia</a:t>
            </a:r>
            <a:r>
              <a:rPr lang="en-US" dirty="0"/>
              <a:t>. O </a:t>
            </a:r>
            <a:r>
              <a:rPr lang="en-US" dirty="0" err="1"/>
              <a:t>novykh</a:t>
            </a:r>
            <a:r>
              <a:rPr lang="en-US" dirty="0"/>
              <a:t> </a:t>
            </a:r>
            <a:r>
              <a:rPr lang="en-US" dirty="0" err="1"/>
              <a:t>knigakh</a:t>
            </a:r>
            <a:r>
              <a:rPr lang="en-US" dirty="0"/>
              <a:t> Anny </a:t>
            </a:r>
            <a:r>
              <a:rPr lang="en-US" dirty="0" err="1"/>
              <a:t>Starobinets</a:t>
            </a:r>
            <a:r>
              <a:rPr lang="en-US" dirty="0"/>
              <a:t> I </a:t>
            </a:r>
            <a:r>
              <a:rPr lang="en-US" dirty="0" err="1"/>
              <a:t>Iany</a:t>
            </a:r>
            <a:r>
              <a:rPr lang="en-US" dirty="0"/>
              <a:t> </a:t>
            </a:r>
            <a:r>
              <a:rPr lang="en-US" dirty="0" err="1"/>
              <a:t>Dubinskoi</a:t>
            </a:r>
            <a:r>
              <a:rPr lang="en-US" dirty="0"/>
              <a:t>,’ </a:t>
            </a:r>
            <a:r>
              <a:rPr lang="en-US" i="1" dirty="0" err="1"/>
              <a:t>Novyi</a:t>
            </a:r>
            <a:r>
              <a:rPr lang="en-US" i="1" dirty="0"/>
              <a:t> </a:t>
            </a:r>
            <a:r>
              <a:rPr lang="en-US" i="1" dirty="0" err="1"/>
              <a:t>mir</a:t>
            </a:r>
            <a:r>
              <a:rPr lang="en-US" dirty="0"/>
              <a:t> 8 (</a:t>
            </a:r>
          </a:p>
        </p:txBody>
      </p:sp>
    </p:spTree>
    <p:extLst>
      <p:ext uri="{BB962C8B-B14F-4D97-AF65-F5344CB8AC3E}">
        <p14:creationId xmlns:p14="http://schemas.microsoft.com/office/powerpoint/2010/main" val="156714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852A-6D96-D24A-AC39-CD2287D565E9}"/>
              </a:ext>
            </a:extLst>
          </p:cNvPr>
          <p:cNvSpPr>
            <a:spLocks noGrp="1"/>
          </p:cNvSpPr>
          <p:nvPr>
            <p:ph type="title"/>
          </p:nvPr>
        </p:nvSpPr>
        <p:spPr/>
        <p:txBody>
          <a:bodyPr/>
          <a:lstStyle/>
          <a:p>
            <a:r>
              <a:rPr lang="en-US" dirty="0"/>
              <a:t>Anxieties about appearance – Botox</a:t>
            </a:r>
          </a:p>
        </p:txBody>
      </p:sp>
      <p:pic>
        <p:nvPicPr>
          <p:cNvPr id="5" name="Content Placeholder 4">
            <a:extLst>
              <a:ext uri="{FF2B5EF4-FFF2-40B4-BE49-F238E27FC236}">
                <a16:creationId xmlns:a16="http://schemas.microsoft.com/office/drawing/2014/main" id="{26EC5E9B-2368-394C-8D82-5FB0827BB1B1}"/>
              </a:ext>
            </a:extLst>
          </p:cNvPr>
          <p:cNvPicPr>
            <a:picLocks noGrp="1" noChangeAspect="1"/>
          </p:cNvPicPr>
          <p:nvPr>
            <p:ph idx="1"/>
          </p:nvPr>
        </p:nvPicPr>
        <p:blipFill>
          <a:blip r:embed="rId2"/>
          <a:stretch>
            <a:fillRect/>
          </a:stretch>
        </p:blipFill>
        <p:spPr>
          <a:xfrm>
            <a:off x="2184871" y="2354777"/>
            <a:ext cx="7551796" cy="2592667"/>
          </a:xfrm>
        </p:spPr>
      </p:pic>
    </p:spTree>
    <p:extLst>
      <p:ext uri="{BB962C8B-B14F-4D97-AF65-F5344CB8AC3E}">
        <p14:creationId xmlns:p14="http://schemas.microsoft.com/office/powerpoint/2010/main" val="194932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9732-E091-8146-B367-B8138BD23E7E}"/>
              </a:ext>
            </a:extLst>
          </p:cNvPr>
          <p:cNvSpPr>
            <a:spLocks noGrp="1"/>
          </p:cNvSpPr>
          <p:nvPr>
            <p:ph type="title"/>
          </p:nvPr>
        </p:nvSpPr>
        <p:spPr/>
        <p:txBody>
          <a:bodyPr/>
          <a:lstStyle/>
          <a:p>
            <a:r>
              <a:rPr lang="en-US" dirty="0"/>
              <a:t>Dostoevsky, from </a:t>
            </a:r>
            <a:r>
              <a:rPr lang="en-US" i="1" dirty="0"/>
              <a:t>Brothers Karamazov</a:t>
            </a:r>
          </a:p>
        </p:txBody>
      </p:sp>
      <p:pic>
        <p:nvPicPr>
          <p:cNvPr id="5" name="Content Placeholder 4">
            <a:extLst>
              <a:ext uri="{FF2B5EF4-FFF2-40B4-BE49-F238E27FC236}">
                <a16:creationId xmlns:a16="http://schemas.microsoft.com/office/drawing/2014/main" id="{E4E14C51-9845-D74C-8096-E16836185411}"/>
              </a:ext>
            </a:extLst>
          </p:cNvPr>
          <p:cNvPicPr>
            <a:picLocks noGrp="1" noChangeAspect="1"/>
          </p:cNvPicPr>
          <p:nvPr>
            <p:ph idx="1"/>
          </p:nvPr>
        </p:nvPicPr>
        <p:blipFill>
          <a:blip r:embed="rId2"/>
          <a:stretch>
            <a:fillRect/>
          </a:stretch>
        </p:blipFill>
        <p:spPr>
          <a:xfrm>
            <a:off x="4173081" y="1658461"/>
            <a:ext cx="3582386" cy="4907379"/>
          </a:xfrm>
        </p:spPr>
      </p:pic>
    </p:spTree>
    <p:extLst>
      <p:ext uri="{BB962C8B-B14F-4D97-AF65-F5344CB8AC3E}">
        <p14:creationId xmlns:p14="http://schemas.microsoft.com/office/powerpoint/2010/main" val="26771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C96D-FE91-234E-B791-F122DAEDCDC3}"/>
              </a:ext>
            </a:extLst>
          </p:cNvPr>
          <p:cNvSpPr>
            <a:spLocks noGrp="1"/>
          </p:cNvSpPr>
          <p:nvPr>
            <p:ph type="title"/>
          </p:nvPr>
        </p:nvSpPr>
        <p:spPr/>
        <p:txBody>
          <a:bodyPr/>
          <a:lstStyle/>
          <a:p>
            <a:r>
              <a:rPr lang="en-US" dirty="0"/>
              <a:t>Freedom</a:t>
            </a:r>
          </a:p>
        </p:txBody>
      </p:sp>
      <p:pic>
        <p:nvPicPr>
          <p:cNvPr id="5" name="Content Placeholder 4">
            <a:extLst>
              <a:ext uri="{FF2B5EF4-FFF2-40B4-BE49-F238E27FC236}">
                <a16:creationId xmlns:a16="http://schemas.microsoft.com/office/drawing/2014/main" id="{7C5518B5-1389-2A43-9AA4-BE8284E27BAA}"/>
              </a:ext>
            </a:extLst>
          </p:cNvPr>
          <p:cNvPicPr>
            <a:picLocks noGrp="1" noChangeAspect="1"/>
          </p:cNvPicPr>
          <p:nvPr>
            <p:ph idx="1"/>
          </p:nvPr>
        </p:nvPicPr>
        <p:blipFill>
          <a:blip r:embed="rId2"/>
          <a:stretch>
            <a:fillRect/>
          </a:stretch>
        </p:blipFill>
        <p:spPr>
          <a:xfrm>
            <a:off x="3263900" y="3290094"/>
            <a:ext cx="5664200" cy="1422400"/>
          </a:xfrm>
        </p:spPr>
      </p:pic>
      <p:pic>
        <p:nvPicPr>
          <p:cNvPr id="7" name="Content Placeholder 4">
            <a:extLst>
              <a:ext uri="{FF2B5EF4-FFF2-40B4-BE49-F238E27FC236}">
                <a16:creationId xmlns:a16="http://schemas.microsoft.com/office/drawing/2014/main" id="{89AA94A0-519C-ED48-9147-298CD96100FA}"/>
              </a:ext>
            </a:extLst>
          </p:cNvPr>
          <p:cNvPicPr>
            <a:picLocks noChangeAspect="1"/>
          </p:cNvPicPr>
          <p:nvPr/>
        </p:nvPicPr>
        <p:blipFill>
          <a:blip r:embed="rId3"/>
          <a:stretch>
            <a:fillRect/>
          </a:stretch>
        </p:blipFill>
        <p:spPr>
          <a:xfrm>
            <a:off x="3429000" y="4732867"/>
            <a:ext cx="5334000" cy="685800"/>
          </a:xfrm>
          <a:prstGeom prst="rect">
            <a:avLst/>
          </a:prstGeom>
        </p:spPr>
      </p:pic>
    </p:spTree>
    <p:extLst>
      <p:ext uri="{BB962C8B-B14F-4D97-AF65-F5344CB8AC3E}">
        <p14:creationId xmlns:p14="http://schemas.microsoft.com/office/powerpoint/2010/main" val="296207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A0F4-D209-7F4D-A726-F27FAF910FE6}"/>
              </a:ext>
            </a:extLst>
          </p:cNvPr>
          <p:cNvSpPr>
            <a:spLocks noGrp="1"/>
          </p:cNvSpPr>
          <p:nvPr>
            <p:ph type="title"/>
          </p:nvPr>
        </p:nvSpPr>
        <p:spPr/>
        <p:txBody>
          <a:bodyPr/>
          <a:lstStyle/>
          <a:p>
            <a:r>
              <a:rPr lang="en-US" dirty="0"/>
              <a:t>Russia vs the West</a:t>
            </a:r>
          </a:p>
        </p:txBody>
      </p:sp>
      <p:pic>
        <p:nvPicPr>
          <p:cNvPr id="5" name="Content Placeholder 4">
            <a:extLst>
              <a:ext uri="{FF2B5EF4-FFF2-40B4-BE49-F238E27FC236}">
                <a16:creationId xmlns:a16="http://schemas.microsoft.com/office/drawing/2014/main" id="{86C01E15-6D69-1E4D-8D72-698BE8106765}"/>
              </a:ext>
            </a:extLst>
          </p:cNvPr>
          <p:cNvPicPr>
            <a:picLocks noGrp="1" noChangeAspect="1"/>
          </p:cNvPicPr>
          <p:nvPr>
            <p:ph idx="1"/>
          </p:nvPr>
        </p:nvPicPr>
        <p:blipFill>
          <a:blip r:embed="rId2"/>
          <a:stretch>
            <a:fillRect/>
          </a:stretch>
        </p:blipFill>
        <p:spPr>
          <a:xfrm>
            <a:off x="3282950" y="2959894"/>
            <a:ext cx="5626100" cy="2082800"/>
          </a:xfrm>
        </p:spPr>
      </p:pic>
      <p:pic>
        <p:nvPicPr>
          <p:cNvPr id="7" name="Content Placeholder 4">
            <a:extLst>
              <a:ext uri="{FF2B5EF4-FFF2-40B4-BE49-F238E27FC236}">
                <a16:creationId xmlns:a16="http://schemas.microsoft.com/office/drawing/2014/main" id="{DBCF03FD-FC69-334D-B511-8EBE1F3DBBC6}"/>
              </a:ext>
            </a:extLst>
          </p:cNvPr>
          <p:cNvPicPr>
            <a:picLocks noChangeAspect="1"/>
          </p:cNvPicPr>
          <p:nvPr/>
        </p:nvPicPr>
        <p:blipFill rotWithShape="1">
          <a:blip r:embed="rId3"/>
          <a:srcRect l="4254" t="43590"/>
          <a:stretch/>
        </p:blipFill>
        <p:spPr>
          <a:xfrm>
            <a:off x="3282950" y="5042694"/>
            <a:ext cx="3477683" cy="186266"/>
          </a:xfrm>
          <a:prstGeom prst="rect">
            <a:avLst/>
          </a:prstGeom>
        </p:spPr>
      </p:pic>
    </p:spTree>
    <p:extLst>
      <p:ext uri="{BB962C8B-B14F-4D97-AF65-F5344CB8AC3E}">
        <p14:creationId xmlns:p14="http://schemas.microsoft.com/office/powerpoint/2010/main" val="174846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Career</a:t>
            </a:r>
          </a:p>
        </p:txBody>
      </p:sp>
      <p:sp>
        <p:nvSpPr>
          <p:cNvPr id="5" name="Content Placeholder 4"/>
          <p:cNvSpPr>
            <a:spLocks noGrp="1"/>
          </p:cNvSpPr>
          <p:nvPr>
            <p:ph sz="half" idx="1"/>
          </p:nvPr>
        </p:nvSpPr>
        <p:spPr/>
        <p:txBody>
          <a:bodyPr/>
          <a:lstStyle/>
          <a:p>
            <a:r>
              <a:rPr lang="en-US" dirty="0"/>
              <a:t>debut manuscript, </a:t>
            </a:r>
            <a:r>
              <a:rPr lang="en-US" i="1" dirty="0"/>
              <a:t>An Awkward Age </a:t>
            </a:r>
            <a:r>
              <a:rPr lang="en-US" dirty="0"/>
              <a:t>shortlisted for National Bestseller Prize</a:t>
            </a:r>
            <a:r>
              <a:rPr lang="ru-RU" dirty="0"/>
              <a:t> </a:t>
            </a:r>
            <a:r>
              <a:rPr lang="en-GB" dirty="0"/>
              <a:t>in 2005</a:t>
            </a:r>
            <a:r>
              <a:rPr lang="en-US" dirty="0"/>
              <a:t> when she was 26</a:t>
            </a:r>
          </a:p>
          <a:p>
            <a:r>
              <a:rPr lang="en-GB" dirty="0"/>
              <a:t> ’Icarus Gland’ 2013</a:t>
            </a:r>
          </a:p>
          <a:p>
            <a:r>
              <a:rPr lang="en-GB" dirty="0"/>
              <a:t>In 2018, she won a prize for the best Science Fiction writer in Europe (awarded in France)</a:t>
            </a:r>
          </a:p>
          <a:p>
            <a:r>
              <a:rPr lang="en-GB" dirty="0"/>
              <a:t>Also referred to as writing gothic, the fantastic</a:t>
            </a:r>
          </a:p>
          <a:p>
            <a:endParaRPr lang="en-US" dirty="0"/>
          </a:p>
          <a:p>
            <a:endParaRPr lang="en-US" i="1" dirty="0"/>
          </a:p>
          <a:p>
            <a:endParaRPr lang="en-US" dirty="0"/>
          </a:p>
        </p:txBody>
      </p:sp>
      <p:pic>
        <p:nvPicPr>
          <p:cNvPr id="7" name="Content Placeholder 6" descr="Screen Shot 2019-10-26 at 13.36.05.png"/>
          <p:cNvPicPr>
            <a:picLocks noGrp="1" noChangeAspect="1"/>
          </p:cNvPicPr>
          <p:nvPr>
            <p:ph sz="half" idx="2"/>
          </p:nvPr>
        </p:nvPicPr>
        <p:blipFill>
          <a:blip r:embed="rId2">
            <a:extLst>
              <a:ext uri="{28A0092B-C50C-407E-A947-70E740481C1C}">
                <a14:useLocalDpi xmlns:a14="http://schemas.microsoft.com/office/drawing/2010/main" val="0"/>
              </a:ext>
            </a:extLst>
          </a:blip>
          <a:srcRect l="-38810" r="-38810"/>
          <a:stretch>
            <a:fillRect/>
          </a:stretch>
        </p:blipFill>
        <p:spPr/>
      </p:pic>
    </p:spTree>
    <p:extLst>
      <p:ext uri="{BB962C8B-B14F-4D97-AF65-F5344CB8AC3E}">
        <p14:creationId xmlns:p14="http://schemas.microsoft.com/office/powerpoint/2010/main" val="83232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443E-49C8-B24D-9AAF-0DE197A64B24}"/>
              </a:ext>
            </a:extLst>
          </p:cNvPr>
          <p:cNvSpPr>
            <a:spLocks noGrp="1"/>
          </p:cNvSpPr>
          <p:nvPr>
            <p:ph type="title"/>
          </p:nvPr>
        </p:nvSpPr>
        <p:spPr/>
        <p:txBody>
          <a:bodyPr/>
          <a:lstStyle/>
          <a:p>
            <a:pPr algn="ctr"/>
            <a:r>
              <a:rPr lang="en-US" dirty="0" err="1"/>
              <a:t>Lebedushkina</a:t>
            </a:r>
            <a:r>
              <a:rPr lang="en-US" dirty="0"/>
              <a:t> – the Gothic</a:t>
            </a:r>
          </a:p>
        </p:txBody>
      </p:sp>
      <p:pic>
        <p:nvPicPr>
          <p:cNvPr id="4" name="Content Placeholder 3" descr="Screen Shot 2019-10-26 at 12.21.16.png"/>
          <p:cNvPicPr>
            <a:picLocks noGrp="1" noChangeAspect="1"/>
          </p:cNvPicPr>
          <p:nvPr>
            <p:ph idx="1"/>
          </p:nvPr>
        </p:nvPicPr>
        <p:blipFill>
          <a:blip r:embed="rId2">
            <a:extLst>
              <a:ext uri="{28A0092B-C50C-407E-A947-70E740481C1C}">
                <a14:useLocalDpi xmlns:a14="http://schemas.microsoft.com/office/drawing/2010/main" val="0"/>
              </a:ext>
            </a:extLst>
          </a:blip>
          <a:srcRect t="-23718" b="-23718"/>
          <a:stretch>
            <a:fillRect/>
          </a:stretch>
        </p:blipFill>
        <p:spPr/>
      </p:pic>
    </p:spTree>
    <p:extLst>
      <p:ext uri="{BB962C8B-B14F-4D97-AF65-F5344CB8AC3E}">
        <p14:creationId xmlns:p14="http://schemas.microsoft.com/office/powerpoint/2010/main" val="345677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A5FD-F4B0-D243-8EEB-B5D630C57A96}"/>
              </a:ext>
            </a:extLst>
          </p:cNvPr>
          <p:cNvSpPr>
            <a:spLocks noGrp="1"/>
          </p:cNvSpPr>
          <p:nvPr>
            <p:ph type="title"/>
          </p:nvPr>
        </p:nvSpPr>
        <p:spPr/>
        <p:txBody>
          <a:bodyPr/>
          <a:lstStyle/>
          <a:p>
            <a:pPr algn="ctr"/>
            <a:r>
              <a:rPr lang="en-US" dirty="0" err="1"/>
              <a:t>Lebedushkina</a:t>
            </a:r>
            <a:endParaRPr lang="en-US" dirty="0"/>
          </a:p>
        </p:txBody>
      </p:sp>
      <p:pic>
        <p:nvPicPr>
          <p:cNvPr id="4" name="Content Placeholder 3" descr="Screen Shot 2019-10-26 at 12.35.32.png"/>
          <p:cNvPicPr>
            <a:picLocks noGrp="1" noChangeAspect="1"/>
          </p:cNvPicPr>
          <p:nvPr>
            <p:ph idx="1"/>
          </p:nvPr>
        </p:nvPicPr>
        <p:blipFill>
          <a:blip r:embed="rId2">
            <a:extLst>
              <a:ext uri="{28A0092B-C50C-407E-A947-70E740481C1C}">
                <a14:useLocalDpi xmlns:a14="http://schemas.microsoft.com/office/drawing/2010/main" val="0"/>
              </a:ext>
            </a:extLst>
          </a:blip>
          <a:srcRect t="-25975" b="-25975"/>
          <a:stretch>
            <a:fillRect/>
          </a:stretch>
        </p:blipFill>
        <p:spPr/>
      </p:pic>
    </p:spTree>
    <p:extLst>
      <p:ext uri="{BB962C8B-B14F-4D97-AF65-F5344CB8AC3E}">
        <p14:creationId xmlns:p14="http://schemas.microsoft.com/office/powerpoint/2010/main" val="222526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10-26 at 17.06.29.png"/>
          <p:cNvPicPr>
            <a:picLocks noGrp="1" noChangeAspect="1"/>
          </p:cNvPicPr>
          <p:nvPr>
            <p:ph idx="1"/>
          </p:nvPr>
        </p:nvPicPr>
        <p:blipFill>
          <a:blip r:embed="rId2">
            <a:extLst>
              <a:ext uri="{28A0092B-C50C-407E-A947-70E740481C1C}">
                <a14:useLocalDpi xmlns:a14="http://schemas.microsoft.com/office/drawing/2010/main" val="0"/>
              </a:ext>
            </a:extLst>
          </a:blip>
          <a:srcRect l="-15025" r="-15025"/>
          <a:stretch>
            <a:fillRect/>
          </a:stretch>
        </p:blipFill>
        <p:spPr>
          <a:xfrm>
            <a:off x="-54957" y="830534"/>
            <a:ext cx="13813530" cy="5716016"/>
          </a:xfrm>
        </p:spPr>
      </p:pic>
    </p:spTree>
    <p:extLst>
      <p:ext uri="{BB962C8B-B14F-4D97-AF65-F5344CB8AC3E}">
        <p14:creationId xmlns:p14="http://schemas.microsoft.com/office/powerpoint/2010/main" val="149637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10-26 at 17.07.51.png"/>
          <p:cNvPicPr>
            <a:picLocks noGrp="1" noChangeAspect="1"/>
          </p:cNvPicPr>
          <p:nvPr>
            <p:ph idx="1"/>
          </p:nvPr>
        </p:nvPicPr>
        <p:blipFill>
          <a:blip r:embed="rId2">
            <a:extLst>
              <a:ext uri="{28A0092B-C50C-407E-A947-70E740481C1C}">
                <a14:useLocalDpi xmlns:a14="http://schemas.microsoft.com/office/drawing/2010/main" val="0"/>
              </a:ext>
            </a:extLst>
          </a:blip>
          <a:srcRect t="-20706" b="-20706"/>
          <a:stretch>
            <a:fillRect/>
          </a:stretch>
        </p:blipFill>
        <p:spPr/>
      </p:pic>
    </p:spTree>
    <p:extLst>
      <p:ext uri="{BB962C8B-B14F-4D97-AF65-F5344CB8AC3E}">
        <p14:creationId xmlns:p14="http://schemas.microsoft.com/office/powerpoint/2010/main" val="14528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B065-6769-8847-89E4-993A904FCEA0}"/>
              </a:ext>
            </a:extLst>
          </p:cNvPr>
          <p:cNvSpPr>
            <a:spLocks noGrp="1"/>
          </p:cNvSpPr>
          <p:nvPr>
            <p:ph type="title"/>
          </p:nvPr>
        </p:nvSpPr>
        <p:spPr/>
        <p:txBody>
          <a:bodyPr/>
          <a:lstStyle/>
          <a:p>
            <a:pPr algn="ctr"/>
            <a:r>
              <a:rPr lang="en-US" dirty="0" err="1"/>
              <a:t>Lebedushkina</a:t>
            </a:r>
            <a:endParaRPr lang="en-US" dirty="0"/>
          </a:p>
        </p:txBody>
      </p:sp>
      <p:pic>
        <p:nvPicPr>
          <p:cNvPr id="4" name="Content Placeholder 3" descr="Screen Shot 2019-10-26 at 13.17.57.png"/>
          <p:cNvPicPr>
            <a:picLocks noGrp="1" noChangeAspect="1"/>
          </p:cNvPicPr>
          <p:nvPr>
            <p:ph idx="1"/>
          </p:nvPr>
        </p:nvPicPr>
        <p:blipFill>
          <a:blip r:embed="rId2">
            <a:extLst>
              <a:ext uri="{28A0092B-C50C-407E-A947-70E740481C1C}">
                <a14:useLocalDpi xmlns:a14="http://schemas.microsoft.com/office/drawing/2010/main" val="0"/>
              </a:ext>
            </a:extLst>
          </a:blip>
          <a:srcRect l="-24813" r="-24813"/>
          <a:stretch>
            <a:fillRect/>
          </a:stretch>
        </p:blipFill>
        <p:spPr>
          <a:xfrm>
            <a:off x="508000" y="1554052"/>
            <a:ext cx="11171894" cy="4622911"/>
          </a:xfrm>
        </p:spPr>
      </p:pic>
    </p:spTree>
    <p:extLst>
      <p:ext uri="{BB962C8B-B14F-4D97-AF65-F5344CB8AC3E}">
        <p14:creationId xmlns:p14="http://schemas.microsoft.com/office/powerpoint/2010/main" val="133996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AS: Comparison with Gogol is extremely flattering. He is one of my favorite of the classics. “Pure” horror doesn’t exist in Gogol, nor in [Mikhail] </a:t>
            </a:r>
            <a:r>
              <a:rPr lang="en-US" dirty="0" err="1"/>
              <a:t>Bulgakov</a:t>
            </a:r>
            <a:r>
              <a:rPr lang="en-US" dirty="0"/>
              <a:t>, [Ray] Bradbury or [Franz] Kafka, nor—I dare hope—in my work. A good writer can’t write “pure” horror, since real literature is always broader than a genre. </a:t>
            </a:r>
          </a:p>
        </p:txBody>
      </p:sp>
    </p:spTree>
    <p:extLst>
      <p:ext uri="{BB962C8B-B14F-4D97-AF65-F5344CB8AC3E}">
        <p14:creationId xmlns:p14="http://schemas.microsoft.com/office/powerpoint/2010/main" val="78438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Todorov’s</a:t>
            </a:r>
            <a:r>
              <a:rPr lang="en-US" dirty="0"/>
              <a:t> classes of fantasy</a:t>
            </a:r>
          </a:p>
        </p:txBody>
      </p:sp>
      <p:pic>
        <p:nvPicPr>
          <p:cNvPr id="8" name="Content Placeholder 7" descr="Screen Shot 2015-01-08 at 11.27.46.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092" b="5423"/>
          <a:stretch/>
        </p:blipFill>
        <p:spPr>
          <a:xfrm>
            <a:off x="365179" y="2316093"/>
            <a:ext cx="11217221" cy="2240390"/>
          </a:xfrm>
        </p:spPr>
      </p:pic>
      <p:sp>
        <p:nvSpPr>
          <p:cNvPr id="9" name="TextBox 8"/>
          <p:cNvSpPr txBox="1"/>
          <p:nvPr/>
        </p:nvSpPr>
        <p:spPr>
          <a:xfrm>
            <a:off x="1460717" y="5518401"/>
            <a:ext cx="7134348" cy="369332"/>
          </a:xfrm>
          <a:prstGeom prst="rect">
            <a:avLst/>
          </a:prstGeom>
          <a:noFill/>
        </p:spPr>
        <p:txBody>
          <a:bodyPr wrap="none" rtlCol="0">
            <a:spAutoFit/>
          </a:bodyPr>
          <a:lstStyle/>
          <a:p>
            <a:r>
              <a:rPr lang="en-US"/>
              <a:t>Tzvetan Todorov, </a:t>
            </a:r>
            <a:r>
              <a:rPr lang="en-US" i="1"/>
              <a:t>The Fantastic: A Structural Approach to a Literary Genre</a:t>
            </a:r>
          </a:p>
        </p:txBody>
      </p:sp>
    </p:spTree>
    <p:extLst>
      <p:ext uri="{BB962C8B-B14F-4D97-AF65-F5344CB8AC3E}">
        <p14:creationId xmlns:p14="http://schemas.microsoft.com/office/powerpoint/2010/main" val="2866638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572</Words>
  <Application>Microsoft Macintosh PowerPoint</Application>
  <PresentationFormat>Widescreen</PresentationFormat>
  <Paragraphs>36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Contemporary Russian Short Stories </vt:lpstr>
      <vt:lpstr>Career</vt:lpstr>
      <vt:lpstr>Lebedushkina – the Gothic</vt:lpstr>
      <vt:lpstr>Lebedushkina</vt:lpstr>
      <vt:lpstr>PowerPoint Presentation</vt:lpstr>
      <vt:lpstr>PowerPoint Presentation</vt:lpstr>
      <vt:lpstr>Lebedushkina</vt:lpstr>
      <vt:lpstr>PowerPoint Presentation</vt:lpstr>
      <vt:lpstr>Todorov’s classes of fantasy</vt:lpstr>
      <vt:lpstr>Russian Science Fiction</vt:lpstr>
      <vt:lpstr>Elena Kovtun on Russian Sci-Fi</vt:lpstr>
      <vt:lpstr>The Idiom of the Internet</vt:lpstr>
      <vt:lpstr>PowerPoint Presentation</vt:lpstr>
      <vt:lpstr>Gender in the story</vt:lpstr>
      <vt:lpstr>Nature/Gender</vt:lpstr>
      <vt:lpstr>Anxieties about appearance – Botox</vt:lpstr>
      <vt:lpstr>Dostoevsky, from Brothers Karamazov</vt:lpstr>
      <vt:lpstr>Freedom</vt:lpstr>
      <vt:lpstr>Russia vs the West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Hicks</dc:creator>
  <cp:lastModifiedBy>Jeremy Hicks</cp:lastModifiedBy>
  <cp:revision>28</cp:revision>
  <dcterms:created xsi:type="dcterms:W3CDTF">2019-07-31T13:21:05Z</dcterms:created>
  <dcterms:modified xsi:type="dcterms:W3CDTF">2022-11-01T16:08:44Z</dcterms:modified>
</cp:coreProperties>
</file>