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63"/>
  </p:normalViewPr>
  <p:slideViewPr>
    <p:cSldViewPr snapToGrid="0">
      <p:cViewPr varScale="1">
        <p:scale>
          <a:sx n="84" d="100"/>
          <a:sy n="84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3E219-583F-49F9-A37B-BB519ECA255C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D6DE4D6-0B69-4165-88CE-006D9E271521}">
      <dgm:prSet/>
      <dgm:spPr/>
      <dgm:t>
        <a:bodyPr/>
        <a:lstStyle/>
        <a:p>
          <a:r>
            <a:rPr lang="fr-FR" dirty="0"/>
            <a:t>Permanent </a:t>
          </a:r>
          <a:r>
            <a:rPr lang="fr-FR" dirty="0" err="1"/>
            <a:t>members</a:t>
          </a:r>
          <a:endParaRPr lang="en-US" dirty="0"/>
        </a:p>
      </dgm:t>
    </dgm:pt>
    <dgm:pt modelId="{3099B9A6-3F69-4015-B892-BD156F9CD595}" type="parTrans" cxnId="{B2521411-092A-4B71-B5BE-7165E8CA0AA1}">
      <dgm:prSet/>
      <dgm:spPr/>
      <dgm:t>
        <a:bodyPr/>
        <a:lstStyle/>
        <a:p>
          <a:endParaRPr lang="en-US"/>
        </a:p>
      </dgm:t>
    </dgm:pt>
    <dgm:pt modelId="{06D5279E-3645-4C27-8CAF-F328CBC114EE}" type="sibTrans" cxnId="{B2521411-092A-4B71-B5BE-7165E8CA0AA1}">
      <dgm:prSet/>
      <dgm:spPr/>
      <dgm:t>
        <a:bodyPr/>
        <a:lstStyle/>
        <a:p>
          <a:endParaRPr lang="en-US"/>
        </a:p>
      </dgm:t>
    </dgm:pt>
    <dgm:pt modelId="{F628BE07-E443-42A5-9795-A45005FAE7A5}">
      <dgm:prSet/>
      <dgm:spPr/>
      <dgm:t>
        <a:bodyPr/>
        <a:lstStyle/>
        <a:p>
          <a:r>
            <a:rPr lang="fr-FR" dirty="0"/>
            <a:t>Non-</a:t>
          </a:r>
          <a:r>
            <a:rPr lang="fr-FR" dirty="0" err="1"/>
            <a:t>Arctic</a:t>
          </a:r>
          <a:r>
            <a:rPr lang="fr-FR" dirty="0"/>
            <a:t> states</a:t>
          </a:r>
          <a:endParaRPr lang="en-US" dirty="0"/>
        </a:p>
      </dgm:t>
    </dgm:pt>
    <dgm:pt modelId="{2A9479DA-1DC7-4F9E-9E2F-6E023E88152F}" type="parTrans" cxnId="{1853BBEC-79D0-49AB-9401-4E585A87FC98}">
      <dgm:prSet/>
      <dgm:spPr/>
      <dgm:t>
        <a:bodyPr/>
        <a:lstStyle/>
        <a:p>
          <a:endParaRPr lang="en-US"/>
        </a:p>
      </dgm:t>
    </dgm:pt>
    <dgm:pt modelId="{759B364C-8790-4DD2-BEC5-F22045848B33}" type="sibTrans" cxnId="{1853BBEC-79D0-49AB-9401-4E585A87FC98}">
      <dgm:prSet/>
      <dgm:spPr/>
      <dgm:t>
        <a:bodyPr/>
        <a:lstStyle/>
        <a:p>
          <a:endParaRPr lang="en-US"/>
        </a:p>
      </dgm:t>
    </dgm:pt>
    <dgm:pt modelId="{36E24624-C984-46AA-B3FA-968F5BFB0481}">
      <dgm:prSet/>
      <dgm:spPr/>
      <dgm:t>
        <a:bodyPr/>
        <a:lstStyle/>
        <a:p>
          <a:r>
            <a:rPr lang="fr-FR"/>
            <a:t>6 Scientific working groups</a:t>
          </a:r>
          <a:endParaRPr lang="en-US"/>
        </a:p>
      </dgm:t>
    </dgm:pt>
    <dgm:pt modelId="{9E30511D-1A9F-48C8-A767-1938E1050F5D}" type="parTrans" cxnId="{76C3BB7F-CDEF-4263-9AE2-49B5E9ED6B46}">
      <dgm:prSet/>
      <dgm:spPr/>
      <dgm:t>
        <a:bodyPr/>
        <a:lstStyle/>
        <a:p>
          <a:endParaRPr lang="en-US"/>
        </a:p>
      </dgm:t>
    </dgm:pt>
    <dgm:pt modelId="{27A01C77-5465-47D7-9565-48A807B8C008}" type="sibTrans" cxnId="{76C3BB7F-CDEF-4263-9AE2-49B5E9ED6B46}">
      <dgm:prSet/>
      <dgm:spPr/>
      <dgm:t>
        <a:bodyPr/>
        <a:lstStyle/>
        <a:p>
          <a:endParaRPr lang="en-US"/>
        </a:p>
      </dgm:t>
    </dgm:pt>
    <dgm:pt modelId="{944A58C4-2EB9-5540-8399-246A1C9AEC37}" type="pres">
      <dgm:prSet presAssocID="{3EA3E219-583F-49F9-A37B-BB519ECA255C}" presName="vert0" presStyleCnt="0">
        <dgm:presLayoutVars>
          <dgm:dir/>
          <dgm:animOne val="branch"/>
          <dgm:animLvl val="lvl"/>
        </dgm:presLayoutVars>
      </dgm:prSet>
      <dgm:spPr/>
    </dgm:pt>
    <dgm:pt modelId="{244DBBE3-FFB2-7445-80CE-F7213E06F14E}" type="pres">
      <dgm:prSet presAssocID="{BD6DE4D6-0B69-4165-88CE-006D9E271521}" presName="thickLine" presStyleLbl="alignNode1" presStyleIdx="0" presStyleCnt="3"/>
      <dgm:spPr/>
    </dgm:pt>
    <dgm:pt modelId="{B1821E0C-810F-F840-81E4-A588609F1CD1}" type="pres">
      <dgm:prSet presAssocID="{BD6DE4D6-0B69-4165-88CE-006D9E271521}" presName="horz1" presStyleCnt="0"/>
      <dgm:spPr/>
    </dgm:pt>
    <dgm:pt modelId="{3FC8F218-389F-4142-B4E9-D03FD02257E9}" type="pres">
      <dgm:prSet presAssocID="{BD6DE4D6-0B69-4165-88CE-006D9E271521}" presName="tx1" presStyleLbl="revTx" presStyleIdx="0" presStyleCnt="3"/>
      <dgm:spPr/>
    </dgm:pt>
    <dgm:pt modelId="{271B77DF-11FE-694B-828E-7417FAC57653}" type="pres">
      <dgm:prSet presAssocID="{BD6DE4D6-0B69-4165-88CE-006D9E271521}" presName="vert1" presStyleCnt="0"/>
      <dgm:spPr/>
    </dgm:pt>
    <dgm:pt modelId="{CADB8F8E-F1B6-0947-B75E-9CE6C5EDF288}" type="pres">
      <dgm:prSet presAssocID="{F628BE07-E443-42A5-9795-A45005FAE7A5}" presName="thickLine" presStyleLbl="alignNode1" presStyleIdx="1" presStyleCnt="3"/>
      <dgm:spPr/>
    </dgm:pt>
    <dgm:pt modelId="{9A3FC88E-B29B-EF42-9664-80B157997932}" type="pres">
      <dgm:prSet presAssocID="{F628BE07-E443-42A5-9795-A45005FAE7A5}" presName="horz1" presStyleCnt="0"/>
      <dgm:spPr/>
    </dgm:pt>
    <dgm:pt modelId="{EFEE27C6-835C-AC4F-8281-E9E9DD8D0FE5}" type="pres">
      <dgm:prSet presAssocID="{F628BE07-E443-42A5-9795-A45005FAE7A5}" presName="tx1" presStyleLbl="revTx" presStyleIdx="1" presStyleCnt="3"/>
      <dgm:spPr/>
    </dgm:pt>
    <dgm:pt modelId="{2C4AB2DD-8F1C-2746-B07F-7489D3B20DEE}" type="pres">
      <dgm:prSet presAssocID="{F628BE07-E443-42A5-9795-A45005FAE7A5}" presName="vert1" presStyleCnt="0"/>
      <dgm:spPr/>
    </dgm:pt>
    <dgm:pt modelId="{8C9ACE4A-265B-CA47-80E4-A66D36FE7C84}" type="pres">
      <dgm:prSet presAssocID="{36E24624-C984-46AA-B3FA-968F5BFB0481}" presName="thickLine" presStyleLbl="alignNode1" presStyleIdx="2" presStyleCnt="3"/>
      <dgm:spPr/>
    </dgm:pt>
    <dgm:pt modelId="{71FE679D-867C-5F4C-8E45-49AB592519ED}" type="pres">
      <dgm:prSet presAssocID="{36E24624-C984-46AA-B3FA-968F5BFB0481}" presName="horz1" presStyleCnt="0"/>
      <dgm:spPr/>
    </dgm:pt>
    <dgm:pt modelId="{648305E5-3EB7-A443-ADFD-EEACC17169F6}" type="pres">
      <dgm:prSet presAssocID="{36E24624-C984-46AA-B3FA-968F5BFB0481}" presName="tx1" presStyleLbl="revTx" presStyleIdx="2" presStyleCnt="3"/>
      <dgm:spPr/>
    </dgm:pt>
    <dgm:pt modelId="{3D302226-FC58-9F44-84BE-BD813E3C94B9}" type="pres">
      <dgm:prSet presAssocID="{36E24624-C984-46AA-B3FA-968F5BFB0481}" presName="vert1" presStyleCnt="0"/>
      <dgm:spPr/>
    </dgm:pt>
  </dgm:ptLst>
  <dgm:cxnLst>
    <dgm:cxn modelId="{B2521411-092A-4B71-B5BE-7165E8CA0AA1}" srcId="{3EA3E219-583F-49F9-A37B-BB519ECA255C}" destId="{BD6DE4D6-0B69-4165-88CE-006D9E271521}" srcOrd="0" destOrd="0" parTransId="{3099B9A6-3F69-4015-B892-BD156F9CD595}" sibTransId="{06D5279E-3645-4C27-8CAF-F328CBC114EE}"/>
    <dgm:cxn modelId="{805A045C-75C4-D34F-ACA7-2D3161FCD2F3}" type="presOf" srcId="{36E24624-C984-46AA-B3FA-968F5BFB0481}" destId="{648305E5-3EB7-A443-ADFD-EEACC17169F6}" srcOrd="0" destOrd="0" presId="urn:microsoft.com/office/officeart/2008/layout/LinedList"/>
    <dgm:cxn modelId="{ECD8B572-8C6E-DE48-8C30-BD7BED851111}" type="presOf" srcId="{BD6DE4D6-0B69-4165-88CE-006D9E271521}" destId="{3FC8F218-389F-4142-B4E9-D03FD02257E9}" srcOrd="0" destOrd="0" presId="urn:microsoft.com/office/officeart/2008/layout/LinedList"/>
    <dgm:cxn modelId="{AB6B9E79-EF8E-AC47-BFCF-C1635AD8D688}" type="presOf" srcId="{3EA3E219-583F-49F9-A37B-BB519ECA255C}" destId="{944A58C4-2EB9-5540-8399-246A1C9AEC37}" srcOrd="0" destOrd="0" presId="urn:microsoft.com/office/officeart/2008/layout/LinedList"/>
    <dgm:cxn modelId="{76C3BB7F-CDEF-4263-9AE2-49B5E9ED6B46}" srcId="{3EA3E219-583F-49F9-A37B-BB519ECA255C}" destId="{36E24624-C984-46AA-B3FA-968F5BFB0481}" srcOrd="2" destOrd="0" parTransId="{9E30511D-1A9F-48C8-A767-1938E1050F5D}" sibTransId="{27A01C77-5465-47D7-9565-48A807B8C008}"/>
    <dgm:cxn modelId="{A6C555AC-0E26-4943-AC76-6BDA3D0242F3}" type="presOf" srcId="{F628BE07-E443-42A5-9795-A45005FAE7A5}" destId="{EFEE27C6-835C-AC4F-8281-E9E9DD8D0FE5}" srcOrd="0" destOrd="0" presId="urn:microsoft.com/office/officeart/2008/layout/LinedList"/>
    <dgm:cxn modelId="{1853BBEC-79D0-49AB-9401-4E585A87FC98}" srcId="{3EA3E219-583F-49F9-A37B-BB519ECA255C}" destId="{F628BE07-E443-42A5-9795-A45005FAE7A5}" srcOrd="1" destOrd="0" parTransId="{2A9479DA-1DC7-4F9E-9E2F-6E023E88152F}" sibTransId="{759B364C-8790-4DD2-BEC5-F22045848B33}"/>
    <dgm:cxn modelId="{14935AF8-E3A7-8E42-B02A-CDBF3B0E622F}" type="presParOf" srcId="{944A58C4-2EB9-5540-8399-246A1C9AEC37}" destId="{244DBBE3-FFB2-7445-80CE-F7213E06F14E}" srcOrd="0" destOrd="0" presId="urn:microsoft.com/office/officeart/2008/layout/LinedList"/>
    <dgm:cxn modelId="{7686DCA5-A00D-7943-AE9C-EDA99123103D}" type="presParOf" srcId="{944A58C4-2EB9-5540-8399-246A1C9AEC37}" destId="{B1821E0C-810F-F840-81E4-A588609F1CD1}" srcOrd="1" destOrd="0" presId="urn:microsoft.com/office/officeart/2008/layout/LinedList"/>
    <dgm:cxn modelId="{BABA360B-AD25-9549-964C-21360C52295D}" type="presParOf" srcId="{B1821E0C-810F-F840-81E4-A588609F1CD1}" destId="{3FC8F218-389F-4142-B4E9-D03FD02257E9}" srcOrd="0" destOrd="0" presId="urn:microsoft.com/office/officeart/2008/layout/LinedList"/>
    <dgm:cxn modelId="{1B066A55-BBE7-7A4F-B432-694736D72ABE}" type="presParOf" srcId="{B1821E0C-810F-F840-81E4-A588609F1CD1}" destId="{271B77DF-11FE-694B-828E-7417FAC57653}" srcOrd="1" destOrd="0" presId="urn:microsoft.com/office/officeart/2008/layout/LinedList"/>
    <dgm:cxn modelId="{3B6B5068-E499-1445-9764-7F00DB72C37C}" type="presParOf" srcId="{944A58C4-2EB9-5540-8399-246A1C9AEC37}" destId="{CADB8F8E-F1B6-0947-B75E-9CE6C5EDF288}" srcOrd="2" destOrd="0" presId="urn:microsoft.com/office/officeart/2008/layout/LinedList"/>
    <dgm:cxn modelId="{1C49CE4A-EEB0-A94B-ABB1-619AF9307424}" type="presParOf" srcId="{944A58C4-2EB9-5540-8399-246A1C9AEC37}" destId="{9A3FC88E-B29B-EF42-9664-80B157997932}" srcOrd="3" destOrd="0" presId="urn:microsoft.com/office/officeart/2008/layout/LinedList"/>
    <dgm:cxn modelId="{6F2F35FB-DC90-9F44-AD87-7190A73C8C4B}" type="presParOf" srcId="{9A3FC88E-B29B-EF42-9664-80B157997932}" destId="{EFEE27C6-835C-AC4F-8281-E9E9DD8D0FE5}" srcOrd="0" destOrd="0" presId="urn:microsoft.com/office/officeart/2008/layout/LinedList"/>
    <dgm:cxn modelId="{194C6FA6-BEDB-1D41-AD0D-E309737FC644}" type="presParOf" srcId="{9A3FC88E-B29B-EF42-9664-80B157997932}" destId="{2C4AB2DD-8F1C-2746-B07F-7489D3B20DEE}" srcOrd="1" destOrd="0" presId="urn:microsoft.com/office/officeart/2008/layout/LinedList"/>
    <dgm:cxn modelId="{B1EA7D73-29F4-7242-8FE1-60CD162F9ACE}" type="presParOf" srcId="{944A58C4-2EB9-5540-8399-246A1C9AEC37}" destId="{8C9ACE4A-265B-CA47-80E4-A66D36FE7C84}" srcOrd="4" destOrd="0" presId="urn:microsoft.com/office/officeart/2008/layout/LinedList"/>
    <dgm:cxn modelId="{FAA1233D-EA55-F04E-8E11-AC034459364F}" type="presParOf" srcId="{944A58C4-2EB9-5540-8399-246A1C9AEC37}" destId="{71FE679D-867C-5F4C-8E45-49AB592519ED}" srcOrd="5" destOrd="0" presId="urn:microsoft.com/office/officeart/2008/layout/LinedList"/>
    <dgm:cxn modelId="{D78EBB4F-183F-9F4C-882E-EB7DF5027B1D}" type="presParOf" srcId="{71FE679D-867C-5F4C-8E45-49AB592519ED}" destId="{648305E5-3EB7-A443-ADFD-EEACC17169F6}" srcOrd="0" destOrd="0" presId="urn:microsoft.com/office/officeart/2008/layout/LinedList"/>
    <dgm:cxn modelId="{1010AD40-A702-9A4B-B91B-2800AD9067B7}" type="presParOf" srcId="{71FE679D-867C-5F4C-8E45-49AB592519ED}" destId="{3D302226-FC58-9F44-84BE-BD813E3C94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BBE3-FFB2-7445-80CE-F7213E06F14E}">
      <dsp:nvSpPr>
        <dsp:cNvPr id="0" name=""/>
        <dsp:cNvSpPr/>
      </dsp:nvSpPr>
      <dsp:spPr>
        <a:xfrm>
          <a:off x="0" y="1893"/>
          <a:ext cx="5351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8F218-389F-4142-B4E9-D03FD02257E9}">
      <dsp:nvSpPr>
        <dsp:cNvPr id="0" name=""/>
        <dsp:cNvSpPr/>
      </dsp:nvSpPr>
      <dsp:spPr>
        <a:xfrm>
          <a:off x="0" y="1893"/>
          <a:ext cx="5351843" cy="129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Permanent </a:t>
          </a:r>
          <a:r>
            <a:rPr lang="fr-FR" sz="3600" kern="1200" dirty="0" err="1"/>
            <a:t>members</a:t>
          </a:r>
          <a:endParaRPr lang="en-US" sz="3600" kern="1200" dirty="0"/>
        </a:p>
      </dsp:txBody>
      <dsp:txXfrm>
        <a:off x="0" y="1893"/>
        <a:ext cx="5351843" cy="1291639"/>
      </dsp:txXfrm>
    </dsp:sp>
    <dsp:sp modelId="{CADB8F8E-F1B6-0947-B75E-9CE6C5EDF288}">
      <dsp:nvSpPr>
        <dsp:cNvPr id="0" name=""/>
        <dsp:cNvSpPr/>
      </dsp:nvSpPr>
      <dsp:spPr>
        <a:xfrm>
          <a:off x="0" y="1293533"/>
          <a:ext cx="5351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E27C6-835C-AC4F-8281-E9E9DD8D0FE5}">
      <dsp:nvSpPr>
        <dsp:cNvPr id="0" name=""/>
        <dsp:cNvSpPr/>
      </dsp:nvSpPr>
      <dsp:spPr>
        <a:xfrm>
          <a:off x="0" y="1293533"/>
          <a:ext cx="5351843" cy="129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Non-</a:t>
          </a:r>
          <a:r>
            <a:rPr lang="fr-FR" sz="3600" kern="1200" dirty="0" err="1"/>
            <a:t>Arctic</a:t>
          </a:r>
          <a:r>
            <a:rPr lang="fr-FR" sz="3600" kern="1200" dirty="0"/>
            <a:t> states</a:t>
          </a:r>
          <a:endParaRPr lang="en-US" sz="3600" kern="1200" dirty="0"/>
        </a:p>
      </dsp:txBody>
      <dsp:txXfrm>
        <a:off x="0" y="1293533"/>
        <a:ext cx="5351843" cy="1291639"/>
      </dsp:txXfrm>
    </dsp:sp>
    <dsp:sp modelId="{8C9ACE4A-265B-CA47-80E4-A66D36FE7C84}">
      <dsp:nvSpPr>
        <dsp:cNvPr id="0" name=""/>
        <dsp:cNvSpPr/>
      </dsp:nvSpPr>
      <dsp:spPr>
        <a:xfrm>
          <a:off x="0" y="2585173"/>
          <a:ext cx="53518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305E5-3EB7-A443-ADFD-EEACC17169F6}">
      <dsp:nvSpPr>
        <dsp:cNvPr id="0" name=""/>
        <dsp:cNvSpPr/>
      </dsp:nvSpPr>
      <dsp:spPr>
        <a:xfrm>
          <a:off x="0" y="2585173"/>
          <a:ext cx="5351843" cy="129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6 Scientific working groups</a:t>
          </a:r>
          <a:endParaRPr lang="en-US" sz="3600" kern="1200"/>
        </a:p>
      </dsp:txBody>
      <dsp:txXfrm>
        <a:off x="0" y="2585173"/>
        <a:ext cx="5351843" cy="1291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8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46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EB0BF642-CC8D-40B8-B1A3-69C16DA6F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B67B259C-E970-475E-A299-204B638D8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090914" cy="6858001"/>
            <a:chOff x="7935972" y="-1"/>
            <a:chExt cx="4090914" cy="6858001"/>
          </a:xfrm>
        </p:grpSpPr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56EA1DF-EF1E-4076-8298-3BBAF545F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9788B8ED-D4C2-440F-B791-306069C6D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BC0EDB-ABCF-45FA-9BCF-811363F49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333C161-8E34-4286-B3F6-2058A7F66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148857"/>
              <a:ext cx="346748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595644-8A90-429B-B0A5-17963ACA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3056A4-B55C-49CF-82A3-2ABE1399F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60B38-296C-F9B4-C3E3-7782B008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7195752" cy="3063240"/>
          </a:xfrm>
        </p:spPr>
        <p:txBody>
          <a:bodyPr>
            <a:normAutofit fontScale="90000"/>
          </a:bodyPr>
          <a:lstStyle/>
          <a:p>
            <a:r>
              <a:rPr lang="fr-FR" sz="4200" b="1" i="0" dirty="0" err="1">
                <a:effectLst/>
                <a:latin typeface="Segoe UI" panose="020B0502040204020203" pitchFamily="34" charset="0"/>
              </a:rPr>
              <a:t>Knowledge</a:t>
            </a:r>
            <a:r>
              <a:rPr lang="fr-FR" sz="4200" b="1" i="0" dirty="0">
                <a:effectLst/>
                <a:latin typeface="Segoe UI" panose="020B0502040204020203" pitchFamily="34" charset="0"/>
              </a:rPr>
              <a:t> </a:t>
            </a:r>
            <a:r>
              <a:rPr lang="fr-FR" sz="4200" b="1" i="0" dirty="0" err="1">
                <a:effectLst/>
                <a:latin typeface="Segoe UI" panose="020B0502040204020203" pitchFamily="34" charset="0"/>
              </a:rPr>
              <a:t>Diplomacy</a:t>
            </a:r>
            <a:r>
              <a:rPr lang="fr-FR" sz="4200" b="1" i="0" dirty="0">
                <a:effectLst/>
                <a:latin typeface="Segoe UI" panose="020B0502040204020203" pitchFamily="34" charset="0"/>
              </a:rPr>
              <a:t>-</a:t>
            </a:r>
            <a:br>
              <a:rPr lang="fr-FR" sz="4200" b="1" i="0" dirty="0">
                <a:effectLst/>
                <a:latin typeface="Segoe UI" panose="020B0502040204020203" pitchFamily="34" charset="0"/>
              </a:rPr>
            </a:br>
            <a:r>
              <a:rPr lang="fr-FR" sz="4200" b="1" i="0" dirty="0">
                <a:effectLst/>
                <a:latin typeface="Segoe UI" panose="020B0502040204020203" pitchFamily="34" charset="0"/>
              </a:rPr>
              <a:t>Cities as </a:t>
            </a:r>
            <a:r>
              <a:rPr lang="fr-FR" sz="4200" b="1" i="0" dirty="0" err="1">
                <a:effectLst/>
                <a:latin typeface="Segoe UI" panose="020B0502040204020203" pitchFamily="34" charset="0"/>
              </a:rPr>
              <a:t>actors</a:t>
            </a:r>
            <a:r>
              <a:rPr lang="fr-FR" sz="4200" b="1" i="0" dirty="0">
                <a:effectLst/>
                <a:latin typeface="Segoe UI" panose="020B0502040204020203" pitchFamily="34" charset="0"/>
              </a:rPr>
              <a:t> for global </a:t>
            </a:r>
            <a:r>
              <a:rPr lang="fr-FR" sz="4200" b="1" i="0" dirty="0" err="1">
                <a:effectLst/>
                <a:latin typeface="Segoe UI" panose="020B0502040204020203" pitchFamily="34" charset="0"/>
              </a:rPr>
              <a:t>climate</a:t>
            </a:r>
            <a:r>
              <a:rPr lang="fr-FR" sz="4200" b="1" i="0" dirty="0">
                <a:effectLst/>
                <a:latin typeface="Segoe UI" panose="020B0502040204020203" pitchFamily="34" charset="0"/>
              </a:rPr>
              <a:t> change</a:t>
            </a:r>
            <a:br>
              <a:rPr lang="fr-FR" sz="4200" b="1" i="0" dirty="0">
                <a:effectLst/>
                <a:latin typeface="Segoe UI" panose="020B0502040204020203" pitchFamily="34" charset="0"/>
              </a:rPr>
            </a:br>
            <a:r>
              <a:rPr lang="fr-FR" sz="4200" b="1" i="0" dirty="0">
                <a:effectLst/>
                <a:latin typeface="Segoe UI" panose="020B0502040204020203" pitchFamily="34" charset="0"/>
              </a:rPr>
              <a:t>The Case of </a:t>
            </a:r>
            <a:r>
              <a:rPr lang="fr-FR" sz="4200" b="1" i="0" dirty="0" err="1">
                <a:effectLst/>
                <a:latin typeface="Segoe UI" panose="020B0502040204020203" pitchFamily="34" charset="0"/>
              </a:rPr>
              <a:t>Arctic</a:t>
            </a:r>
            <a:br>
              <a:rPr lang="fr-FR" sz="4200" b="0" i="0" dirty="0">
                <a:effectLst/>
                <a:latin typeface="Segoe UI" panose="020B0502040204020203" pitchFamily="34" charset="0"/>
              </a:rPr>
            </a:br>
            <a:br>
              <a:rPr lang="fr-FR" sz="4200" dirty="0"/>
            </a:br>
            <a:endParaRPr lang="fr-FR" sz="4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5AAA43-9E21-AECC-E33C-8BA1DD61A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97348"/>
            <a:ext cx="7195752" cy="2274632"/>
          </a:xfrm>
        </p:spPr>
        <p:txBody>
          <a:bodyPr>
            <a:normAutofit/>
          </a:bodyPr>
          <a:lstStyle/>
          <a:p>
            <a:r>
              <a:rPr lang="fr-FR"/>
              <a:t>Eda Ayaydin</a:t>
            </a:r>
          </a:p>
          <a:p>
            <a:r>
              <a:rPr lang="fr-FR"/>
              <a:t>Teaching Fellow</a:t>
            </a:r>
          </a:p>
          <a:p>
            <a:r>
              <a:rPr lang="fr-FR"/>
              <a:t>ULIP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823F3E-E1D8-5963-FC41-79DF7566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955" y="2321414"/>
            <a:ext cx="2337747" cy="11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E36A67-006F-476F-9635-DC6B386E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9EE09B-0433-4F4A-B864-D895D8BAE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7132" y="6155147"/>
              <a:ext cx="227139" cy="227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50531F8D-2903-44C8-A854-DDCFFC34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5661429-E56F-4057-B25B-914DB7F87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D6490B-F4AE-4A13-BB54-35274AB3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FA281D-945D-4639-8F12-BC2D20C4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BAB181-5B74-E72D-E142-1D0678E4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1"/>
            <a:ext cx="5895581" cy="174977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 in </a:t>
            </a:r>
            <a:r>
              <a:rPr lang="fr-FR" dirty="0" err="1"/>
              <a:t>projects</a:t>
            </a:r>
            <a:r>
              <a:rPr lang="fr-FR" dirty="0"/>
              <a:t> on the </a:t>
            </a:r>
            <a:r>
              <a:rPr lang="fr-FR" dirty="0" err="1"/>
              <a:t>climate</a:t>
            </a:r>
            <a:r>
              <a:rPr lang="fr-FR" dirty="0"/>
              <a:t> change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F8335-2F50-F620-EFC3-5C8F2C39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5895581" cy="4080250"/>
          </a:xfrm>
        </p:spPr>
        <p:txBody>
          <a:bodyPr>
            <a:normAutofit/>
          </a:bodyPr>
          <a:lstStyle/>
          <a:p>
            <a:r>
              <a:rPr lang="fr-FR" dirty="0" err="1"/>
              <a:t>Arctic</a:t>
            </a:r>
            <a:r>
              <a:rPr lang="fr-FR" dirty="0"/>
              <a:t> amplification</a:t>
            </a:r>
          </a:p>
          <a:p>
            <a:endParaRPr lang="fr-FR" dirty="0"/>
          </a:p>
          <a:p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 up to 4 times more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rest</a:t>
            </a:r>
            <a:r>
              <a:rPr lang="fr-FR" dirty="0"/>
              <a:t> of the </a:t>
            </a:r>
            <a:r>
              <a:rPr lang="fr-FR" dirty="0" err="1"/>
              <a:t>planet</a:t>
            </a:r>
            <a:endParaRPr lang="fr-FR" dirty="0"/>
          </a:p>
          <a:p>
            <a:endParaRPr lang="fr-FR" dirty="0"/>
          </a:p>
          <a:p>
            <a:r>
              <a:rPr lang="fr-FR" dirty="0"/>
              <a:t>Changes in the </a:t>
            </a:r>
            <a:r>
              <a:rPr lang="fr-FR" dirty="0" err="1"/>
              <a:t>Arctic</a:t>
            </a:r>
            <a:r>
              <a:rPr lang="fr-FR" dirty="0"/>
              <a:t> affect the World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721DBA-2F88-294C-F0DB-FF5ECE54B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25" y="870090"/>
            <a:ext cx="4566105" cy="53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3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50D29B-1619-4CD8-BD68-13AED2DD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0"/>
            <a:ext cx="6092952" cy="6858000"/>
            <a:chOff x="6096000" y="0"/>
            <a:chExt cx="6092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53F419-99E3-4362-B295-774817509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45438" y="0"/>
              <a:ext cx="3751917" cy="2479620"/>
            </a:xfrm>
            <a:custGeom>
              <a:avLst/>
              <a:gdLst>
                <a:gd name="connsiteX0" fmla="*/ 0 w 3751917"/>
                <a:gd name="connsiteY0" fmla="*/ 0 h 2479620"/>
                <a:gd name="connsiteX1" fmla="*/ 3751917 w 3751917"/>
                <a:gd name="connsiteY1" fmla="*/ 0 h 2479620"/>
                <a:gd name="connsiteX2" fmla="*/ 3727081 w 3751917"/>
                <a:gd name="connsiteY2" fmla="*/ 172109 h 2479620"/>
                <a:gd name="connsiteX3" fmla="*/ 3208207 w 3751917"/>
                <a:gd name="connsiteY3" fmla="*/ 1147371 h 2479620"/>
                <a:gd name="connsiteX4" fmla="*/ 1875959 w 3751917"/>
                <a:gd name="connsiteY4" fmla="*/ 2479620 h 2479620"/>
                <a:gd name="connsiteX5" fmla="*/ 543710 w 3751917"/>
                <a:gd name="connsiteY5" fmla="*/ 1147371 h 2479620"/>
                <a:gd name="connsiteX6" fmla="*/ 24836 w 3751917"/>
                <a:gd name="connsiteY6" fmla="*/ 172109 h 247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917" h="2479620">
                  <a:moveTo>
                    <a:pt x="0" y="0"/>
                  </a:moveTo>
                  <a:lnTo>
                    <a:pt x="3751917" y="0"/>
                  </a:lnTo>
                  <a:lnTo>
                    <a:pt x="3727081" y="172109"/>
                  </a:lnTo>
                  <a:cubicBezTo>
                    <a:pt x="3657898" y="529433"/>
                    <a:pt x="3484940" y="870639"/>
                    <a:pt x="3208207" y="1147371"/>
                  </a:cubicBezTo>
                  <a:lnTo>
                    <a:pt x="1875959" y="2479620"/>
                  </a:lnTo>
                  <a:lnTo>
                    <a:pt x="543710" y="1147371"/>
                  </a:lnTo>
                  <a:cubicBezTo>
                    <a:pt x="266977" y="870639"/>
                    <a:pt x="94020" y="529433"/>
                    <a:pt x="24836" y="172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739808-FE11-465A-8FB6-63B86E4D9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82834" y="5077229"/>
              <a:ext cx="2606118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1E0A54-1C08-4A1D-B1F7-FBC3D1538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56CEB6-45C4-4777-8C74-592E10A36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28587" y="1556037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6C25335D-F5BF-46DD-832C-3E0A4F2E5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1610038"/>
              <a:ext cx="3138930" cy="3138930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342D121F-88C7-4725-9B5B-BC623FC0A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457442" y="2107828"/>
              <a:ext cx="2641140" cy="2641140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3031F1-E866-F5B9-62F0-0E174069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5351843" cy="1325563"/>
          </a:xfrm>
        </p:spPr>
        <p:txBody>
          <a:bodyPr anchor="b">
            <a:normAutofit/>
          </a:bodyPr>
          <a:lstStyle/>
          <a:p>
            <a:r>
              <a:rPr lang="fr-FR"/>
              <a:t>Arctic Council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FF7DF5-7868-FE23-DE44-61A30951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62" y="2355925"/>
            <a:ext cx="2156296" cy="16502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3D38A1-5030-A30B-70A6-A7BCBF04E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318" y="2607464"/>
            <a:ext cx="1807074" cy="1789002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30F0448-ECAE-049F-BB41-0BB6551A0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728356"/>
              </p:ext>
            </p:extLst>
          </p:nvPr>
        </p:nvGraphicFramePr>
        <p:xfrm>
          <a:off x="457200" y="2286000"/>
          <a:ext cx="5351843" cy="387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101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44356-F4DE-B78D-B66F-E3D7317F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6004560" cy="1325563"/>
          </a:xfrm>
        </p:spPr>
        <p:txBody>
          <a:bodyPr/>
          <a:lstStyle/>
          <a:p>
            <a:r>
              <a:rPr lang="fr-FR" dirty="0"/>
              <a:t>Scientists as </a:t>
            </a:r>
            <a:r>
              <a:rPr lang="fr-FR" dirty="0" err="1"/>
              <a:t>actors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B52EDC-5F64-BA75-ED1A-AB518C5D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imagineries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For public opinion</a:t>
            </a:r>
          </a:p>
          <a:p>
            <a:endParaRPr lang="fr-FR" dirty="0"/>
          </a:p>
          <a:p>
            <a:r>
              <a:rPr lang="fr-FR" dirty="0"/>
              <a:t>For </a:t>
            </a:r>
            <a:r>
              <a:rPr lang="fr-FR" dirty="0" err="1"/>
              <a:t>decision-making</a:t>
            </a:r>
            <a:endParaRPr lang="fr-FR" dirty="0"/>
          </a:p>
          <a:p>
            <a:endParaRPr lang="fr-FR" dirty="0"/>
          </a:p>
          <a:p>
            <a:r>
              <a:rPr lang="fr-FR" dirty="0"/>
              <a:t>For </a:t>
            </a:r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stakeholders </a:t>
            </a:r>
            <a:r>
              <a:rPr lang="fr-FR" dirty="0" err="1"/>
              <a:t>together</a:t>
            </a:r>
            <a:endParaRPr lang="fr-FR" dirty="0"/>
          </a:p>
        </p:txBody>
      </p:sp>
      <p:pic>
        <p:nvPicPr>
          <p:cNvPr id="5" name="Image 4" descr="Une image contenant ciel, eau, extérieur, sport&#10;&#10;Description générée automatiquement">
            <a:extLst>
              <a:ext uri="{FF2B5EF4-FFF2-40B4-BE49-F238E27FC236}">
                <a16:creationId xmlns:a16="http://schemas.microsoft.com/office/drawing/2014/main" id="{7954013A-0DA9-A750-8525-12032781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27" y="507066"/>
            <a:ext cx="3831073" cy="26686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96B538-E235-DAC5-CDDC-F00105F2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26" y="3682314"/>
            <a:ext cx="3831074" cy="2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6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6D440-8DC5-DB5D-4980-0A278857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cities</a:t>
            </a:r>
            <a:r>
              <a:rPr lang="fr-FR" dirty="0"/>
              <a:t> &amp; </a:t>
            </a:r>
            <a:r>
              <a:rPr lang="fr-FR" dirty="0" err="1"/>
              <a:t>recognized</a:t>
            </a:r>
            <a:r>
              <a:rPr lang="fr-FR" dirty="0"/>
              <a:t> </a:t>
            </a:r>
            <a:r>
              <a:rPr lang="fr-FR" dirty="0" err="1"/>
              <a:t>organizations</a:t>
            </a:r>
            <a:r>
              <a:rPr lang="fr-FR" dirty="0"/>
              <a:t> for </a:t>
            </a:r>
            <a:r>
              <a:rPr lang="fr-FR" dirty="0" err="1"/>
              <a:t>climate</a:t>
            </a:r>
            <a:r>
              <a:rPr lang="fr-FR" dirty="0"/>
              <a:t> change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0E530-85B1-8D27-3500-331AC75B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Frontiers</a:t>
            </a:r>
            <a:r>
              <a:rPr lang="fr-FR" dirty="0"/>
              <a:t>- 2006- Tromsø</a:t>
            </a:r>
          </a:p>
          <a:p>
            <a:endParaRPr lang="fr-FR" dirty="0"/>
          </a:p>
          <a:p>
            <a:r>
              <a:rPr lang="fr-FR" dirty="0" err="1"/>
              <a:t>Arctic</a:t>
            </a:r>
            <a:r>
              <a:rPr lang="fr-FR" dirty="0"/>
              <a:t> Circle </a:t>
            </a:r>
            <a:r>
              <a:rPr lang="fr-FR" dirty="0" err="1"/>
              <a:t>Assembly</a:t>
            </a:r>
            <a:r>
              <a:rPr lang="fr-FR" dirty="0"/>
              <a:t>- 2013- Reykjavik</a:t>
            </a:r>
          </a:p>
          <a:p>
            <a:endParaRPr lang="fr-FR" dirty="0"/>
          </a:p>
          <a:p>
            <a:r>
              <a:rPr lang="fr-FR" dirty="0"/>
              <a:t>High North Dialogue- 2007- Bodø</a:t>
            </a:r>
          </a:p>
          <a:p>
            <a:endParaRPr lang="fr-FR" dirty="0"/>
          </a:p>
          <a:p>
            <a:r>
              <a:rPr lang="fr-FR" dirty="0"/>
              <a:t>EU &amp; National </a:t>
            </a:r>
            <a:r>
              <a:rPr lang="fr-FR" dirty="0" err="1"/>
              <a:t>Projects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DC96D6-0134-4EA3-8B0A-6A255D6BD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78029" y="199915"/>
            <a:ext cx="2948860" cy="6658085"/>
            <a:chOff x="9078029" y="199915"/>
            <a:chExt cx="2948860" cy="665808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484B57-E0AB-40D7-94A9-A329991EB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96665" y="199915"/>
              <a:ext cx="491650" cy="491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3E75AC37-AB18-487B-8182-38DE4F4C9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86126" y="3917237"/>
              <a:ext cx="2932666" cy="294885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3D5AE2D9-14F3-4498-A3C2-0E524427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78030" y="891480"/>
              <a:ext cx="2948859" cy="2948858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281A9A-F165-4FAE-B7EE-3DCDA7D62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63633" y="3793556"/>
              <a:ext cx="355343" cy="3553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ure">
            <a:extLst>
              <a:ext uri="{FF2B5EF4-FFF2-40B4-BE49-F238E27FC236}">
                <a16:creationId xmlns:a16="http://schemas.microsoft.com/office/drawing/2014/main" id="{DC83D935-436B-4F4D-A47B-4FD95E2C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lIns="0" rIns="0"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8709E-2FF6-3E77-6407-26CB4832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fr-FR"/>
              <a:t>Twin climate cities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9984B-933A-17D1-1EBC-43CDB9FB7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r>
              <a:rPr lang="fr-FR" dirty="0"/>
              <a:t>Cities are </a:t>
            </a:r>
            <a:r>
              <a:rPr lang="fr-FR" dirty="0" err="1"/>
              <a:t>responsible</a:t>
            </a:r>
            <a:r>
              <a:rPr lang="fr-FR" dirty="0"/>
              <a:t> for 75 % of global CO2 (UNEP)</a:t>
            </a:r>
          </a:p>
          <a:p>
            <a:r>
              <a:rPr lang="fr-FR" dirty="0" err="1"/>
              <a:t>Twin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err="1"/>
              <a:t>cities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helps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process</a:t>
            </a:r>
          </a:p>
          <a:p>
            <a:r>
              <a:rPr lang="fr-FR" dirty="0"/>
              <a:t>Has  </a:t>
            </a:r>
            <a:r>
              <a:rPr lang="fr-FR" dirty="0" err="1"/>
              <a:t>potential</a:t>
            </a:r>
            <a:r>
              <a:rPr lang="fr-FR" dirty="0"/>
              <a:t> for </a:t>
            </a:r>
            <a:r>
              <a:rPr lang="fr-FR" dirty="0" err="1"/>
              <a:t>identifying</a:t>
            </a:r>
            <a:r>
              <a:rPr lang="fr-FR" dirty="0"/>
              <a:t> future </a:t>
            </a:r>
            <a:r>
              <a:rPr lang="fr-FR" dirty="0" err="1"/>
              <a:t>vulnerabilities</a:t>
            </a:r>
            <a:endParaRPr lang="fr-FR" dirty="0"/>
          </a:p>
          <a:p>
            <a:endParaRPr lang="fr-FR" dirty="0"/>
          </a:p>
          <a:p>
            <a:r>
              <a:rPr lang="fr-FR" dirty="0"/>
              <a:t>Method: </a:t>
            </a:r>
            <a:r>
              <a:rPr lang="fr-FR" dirty="0" err="1"/>
              <a:t>matching</a:t>
            </a:r>
            <a:r>
              <a:rPr lang="fr-FR" dirty="0"/>
              <a:t> the future </a:t>
            </a:r>
            <a:r>
              <a:rPr lang="fr-FR" dirty="0" err="1"/>
              <a:t>climate</a:t>
            </a:r>
            <a:r>
              <a:rPr lang="fr-FR" dirty="0"/>
              <a:t> of a city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of </a:t>
            </a:r>
            <a:r>
              <a:rPr lang="fr-FR" dirty="0" err="1"/>
              <a:t>another</a:t>
            </a:r>
            <a:r>
              <a:rPr lang="fr-FR" dirty="0"/>
              <a:t> city.</a:t>
            </a:r>
          </a:p>
          <a:p>
            <a:endParaRPr lang="fr-FR" dirty="0"/>
          </a:p>
          <a:p>
            <a:r>
              <a:rPr lang="fr-FR" dirty="0"/>
              <a:t>Important model for </a:t>
            </a:r>
            <a:r>
              <a:rPr lang="fr-FR" dirty="0" err="1"/>
              <a:t>raising</a:t>
            </a:r>
            <a:r>
              <a:rPr lang="fr-FR" dirty="0"/>
              <a:t> </a:t>
            </a:r>
            <a:r>
              <a:rPr lang="fr-FR" dirty="0" err="1"/>
              <a:t>awareness</a:t>
            </a:r>
            <a:r>
              <a:rPr lang="fr-FR" dirty="0"/>
              <a:t>, </a:t>
            </a:r>
            <a:r>
              <a:rPr lang="fr-FR" dirty="0" err="1"/>
              <a:t>strengthen</a:t>
            </a:r>
            <a:r>
              <a:rPr lang="fr-FR" dirty="0"/>
              <a:t> </a:t>
            </a:r>
            <a:r>
              <a:rPr lang="fr-FR" dirty="0" err="1"/>
              <a:t>educational</a:t>
            </a:r>
            <a:r>
              <a:rPr lang="fr-FR" dirty="0"/>
              <a:t> ties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DBAFB4-3E23-D975-10B1-93AE5290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98" y="79978"/>
            <a:ext cx="4514611" cy="3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05D12-02DB-4A83-667B-B47603C2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Cities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42702-3209-6F77-117D-2FC7D357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Cities are </a:t>
            </a:r>
            <a:r>
              <a:rPr lang="fr-FR" dirty="0" err="1"/>
              <a:t>actors</a:t>
            </a:r>
            <a:r>
              <a:rPr lang="fr-FR" dirty="0"/>
              <a:t> as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responsible</a:t>
            </a:r>
            <a:r>
              <a:rPr lang="fr-FR" dirty="0"/>
              <a:t> for </a:t>
            </a:r>
            <a:r>
              <a:rPr lang="fr-FR" dirty="0" err="1"/>
              <a:t>climate</a:t>
            </a:r>
            <a:r>
              <a:rPr lang="fr-FR" dirty="0"/>
              <a:t> change </a:t>
            </a:r>
            <a:r>
              <a:rPr lang="fr-FR" dirty="0" err="1"/>
              <a:t>so</a:t>
            </a:r>
            <a:r>
              <a:rPr lang="fr-FR" dirty="0"/>
              <a:t> have important </a:t>
            </a:r>
            <a:r>
              <a:rPr lang="fr-FR" dirty="0" err="1"/>
              <a:t>role</a:t>
            </a:r>
            <a:r>
              <a:rPr lang="fr-FR" dirty="0"/>
              <a:t> in </a:t>
            </a:r>
            <a:r>
              <a:rPr lang="fr-FR" dirty="0" err="1"/>
              <a:t>tackling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Cooperation</a:t>
            </a:r>
            <a:r>
              <a:rPr lang="fr-FR" dirty="0"/>
              <a:t> in mini-club model as </a:t>
            </a:r>
            <a:r>
              <a:rPr lang="fr-FR" dirty="0" err="1"/>
              <a:t>well</a:t>
            </a:r>
            <a:r>
              <a:rPr lang="fr-FR" dirty="0"/>
              <a:t> as in big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vital.</a:t>
            </a:r>
          </a:p>
          <a:p>
            <a:endParaRPr lang="fr-FR" dirty="0"/>
          </a:p>
          <a:p>
            <a:r>
              <a:rPr lang="fr-FR" dirty="0"/>
              <a:t>Engagement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 and </a:t>
            </a:r>
            <a:r>
              <a:rPr lang="fr-FR" dirty="0" err="1"/>
              <a:t>research</a:t>
            </a:r>
            <a:r>
              <a:rPr lang="fr-FR" dirty="0"/>
              <a:t> institutions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      Greenwashing!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resilience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Science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policies</a:t>
            </a:r>
            <a:r>
              <a:rPr lang="fr-F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09866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218</Words>
  <Application>Microsoft Macintosh PowerPoint</Application>
  <PresentationFormat>Grand écran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Gill Sans Nova</vt:lpstr>
      <vt:lpstr>Segoe UI</vt:lpstr>
      <vt:lpstr>TropicVTI</vt:lpstr>
      <vt:lpstr>Knowledge Diplomacy- Cities as actors for global climate change The Case of Arctic  </vt:lpstr>
      <vt:lpstr>Why Arctic is important in projects on the climate change ?</vt:lpstr>
      <vt:lpstr>Arctic Council </vt:lpstr>
      <vt:lpstr>Scientists as actors</vt:lpstr>
      <vt:lpstr>Arctic cities &amp; recognized organizations for climate change</vt:lpstr>
      <vt:lpstr>Twin climate cities</vt:lpstr>
      <vt:lpstr>Cities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Diplomacy Cities as actors for global climate change The Arctic Case  </dc:title>
  <dc:creator>Eda Ayaydin</dc:creator>
  <cp:lastModifiedBy>Eda Ayaydin</cp:lastModifiedBy>
  <cp:revision>10</cp:revision>
  <dcterms:created xsi:type="dcterms:W3CDTF">2022-10-05T20:02:24Z</dcterms:created>
  <dcterms:modified xsi:type="dcterms:W3CDTF">2022-10-06T10:19:38Z</dcterms:modified>
</cp:coreProperties>
</file>