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58" r:id="rId3"/>
    <p:sldId id="257" r:id="rId4"/>
    <p:sldId id="264" r:id="rId5"/>
    <p:sldId id="261" r:id="rId6"/>
    <p:sldId id="262" r:id="rId7"/>
    <p:sldId id="265" r:id="rId8"/>
    <p:sldId id="260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5" r:id="rId17"/>
    <p:sldId id="276" r:id="rId18"/>
    <p:sldId id="277" r:id="rId19"/>
    <p:sldId id="280" r:id="rId20"/>
    <p:sldId id="279" r:id="rId21"/>
    <p:sldId id="281" r:id="rId22"/>
    <p:sldId id="278" r:id="rId23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4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Whittaker" userId="012fa537-c2d1-46f5-9d31-46ecd114b09b" providerId="ADAL" clId="{FE21FAC2-1923-A649-AABD-913C60CF62B8}"/>
    <pc:docChg chg="undo custSel modSld">
      <pc:chgData name="James Whittaker" userId="012fa537-c2d1-46f5-9d31-46ecd114b09b" providerId="ADAL" clId="{FE21FAC2-1923-A649-AABD-913C60CF62B8}" dt="2024-03-24T18:42:16.439" v="5" actId="688"/>
      <pc:docMkLst>
        <pc:docMk/>
      </pc:docMkLst>
      <pc:sldChg chg="modSp mod">
        <pc:chgData name="James Whittaker" userId="012fa537-c2d1-46f5-9d31-46ecd114b09b" providerId="ADAL" clId="{FE21FAC2-1923-A649-AABD-913C60CF62B8}" dt="2024-03-24T18:42:16.439" v="5" actId="688"/>
        <pc:sldMkLst>
          <pc:docMk/>
          <pc:sldMk cId="3977741388" sldId="264"/>
        </pc:sldMkLst>
        <pc:picChg chg="mod">
          <ac:chgData name="James Whittaker" userId="012fa537-c2d1-46f5-9d31-46ecd114b09b" providerId="ADAL" clId="{FE21FAC2-1923-A649-AABD-913C60CF62B8}" dt="2024-03-24T18:42:16.439" v="5" actId="688"/>
          <ac:picMkLst>
            <pc:docMk/>
            <pc:sldMk cId="3977741388" sldId="264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422F0-6D2F-4D09-90EE-3C3F055ADEDF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BA73-5A17-4679-8041-3C0042BEA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1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8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7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6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9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0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9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5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4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5467CE-B8C2-48FF-9427-BEF0AE589DB3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F5EAB7-B7E8-46DE-880A-58C8517BA4B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Bone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0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many bones does and adult have and why is his different to the number of bones we are born with?</a:t>
            </a:r>
          </a:p>
          <a:p>
            <a:r>
              <a:rPr lang="en-GB" dirty="0"/>
              <a:t>What is the difference between tendons and ligaments?</a:t>
            </a:r>
          </a:p>
          <a:p>
            <a:r>
              <a:rPr lang="en-GB" dirty="0"/>
              <a:t>What two types of tissue make up bone?</a:t>
            </a:r>
          </a:p>
          <a:p>
            <a:r>
              <a:rPr lang="en-GB" dirty="0"/>
              <a:t>What are the three types of cell found in bone and what do they do?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1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Put simply, a joint is where two or more bones meet and without them, we would not be able to move</a:t>
            </a:r>
          </a:p>
          <a:p>
            <a:r>
              <a:rPr lang="en-GB" dirty="0"/>
              <a:t>Also known as articulations</a:t>
            </a:r>
          </a:p>
          <a:p>
            <a:r>
              <a:rPr lang="en-GB" dirty="0"/>
              <a:t>Joints can be classified in a number of ways:</a:t>
            </a:r>
          </a:p>
          <a:p>
            <a:r>
              <a:rPr lang="en-GB" dirty="0"/>
              <a:t>By function – how much movement they allow</a:t>
            </a:r>
          </a:p>
          <a:p>
            <a:r>
              <a:rPr lang="en-GB" dirty="0"/>
              <a:t>By structure – what they are made from</a:t>
            </a:r>
          </a:p>
          <a:p>
            <a:r>
              <a:rPr lang="en-GB" dirty="0"/>
              <a:t>By type – e.g. ball and socket, hinge, gliding, saddle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23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- how much movement allowed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joints do not allow any movement – </a:t>
            </a:r>
            <a:r>
              <a:rPr lang="en-GB" dirty="0" err="1"/>
              <a:t>synarthrosis</a:t>
            </a:r>
            <a:endParaRPr lang="en-GB" dirty="0"/>
          </a:p>
          <a:p>
            <a:r>
              <a:rPr lang="en-GB" dirty="0"/>
              <a:t>Examples include skull bones that have knitted together and teeth in the jaw bones </a:t>
            </a:r>
          </a:p>
          <a:p>
            <a:endParaRPr lang="en-GB" dirty="0"/>
          </a:p>
        </p:txBody>
      </p:sp>
      <p:sp>
        <p:nvSpPr>
          <p:cNvPr id="4" name="AutoShape 2" descr="Image result for synarthrosis joint skull"/>
          <p:cNvSpPr>
            <a:spLocks noChangeAspect="1" noChangeArrowheads="1"/>
          </p:cNvSpPr>
          <p:nvPr/>
        </p:nvSpPr>
        <p:spPr bwMode="auto">
          <a:xfrm>
            <a:off x="63500" y="-136525"/>
            <a:ext cx="27336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9" y="2697404"/>
            <a:ext cx="4292224" cy="32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- how much movement allowed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8" y="266007"/>
            <a:ext cx="3699164" cy="61929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dirty="0"/>
              <a:t>Some joints allow a little bit of movement – </a:t>
            </a:r>
          </a:p>
          <a:p>
            <a:r>
              <a:rPr lang="en-GB" sz="2000" dirty="0"/>
              <a:t>e.g. discs between vertebrae of spine</a:t>
            </a:r>
          </a:p>
          <a:p>
            <a:r>
              <a:rPr lang="en-GB" sz="2000" dirty="0"/>
              <a:t>Some joints allow pretty much free movement –</a:t>
            </a:r>
          </a:p>
          <a:p>
            <a:r>
              <a:rPr lang="en-GB" sz="2000" dirty="0"/>
              <a:t> e.g. elbow, knee, shoulder or wrist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8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67692"/>
          </a:xfrm>
        </p:spPr>
        <p:txBody>
          <a:bodyPr>
            <a:normAutofit fontScale="90000"/>
          </a:bodyPr>
          <a:lstStyle/>
          <a:p>
            <a:r>
              <a:rPr lang="en-GB" dirty="0"/>
              <a:t>Classification based on material in joint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2051"/>
            <a:ext cx="3200400" cy="4443153"/>
          </a:xfrm>
        </p:spPr>
        <p:txBody>
          <a:bodyPr/>
          <a:lstStyle/>
          <a:p>
            <a:r>
              <a:rPr lang="en-GB" sz="2000" b="1" dirty="0"/>
              <a:t>Fibrous joints </a:t>
            </a:r>
            <a:r>
              <a:rPr lang="en-GB" sz="2000" dirty="0"/>
              <a:t>– made of collagen fibres. E.g. sutures holding skull bones together and joint holding radius and ulna together</a:t>
            </a:r>
          </a:p>
          <a:p>
            <a:r>
              <a:rPr lang="en-GB" sz="2000" b="1" dirty="0"/>
              <a:t>Cartilaginous joints </a:t>
            </a:r>
            <a:r>
              <a:rPr lang="en-GB" sz="2000" dirty="0"/>
              <a:t>– bones are held together by band of cartilage. E.g. intervertebral discs of spine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86651"/>
            <a:ext cx="6492875" cy="4548174"/>
          </a:xfrm>
        </p:spPr>
      </p:pic>
    </p:spTree>
    <p:extLst>
      <p:ext uri="{BB962C8B-B14F-4D97-AF65-F5344CB8AC3E}">
        <p14:creationId xmlns:p14="http://schemas.microsoft.com/office/powerpoint/2010/main" val="24904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67692"/>
          </a:xfrm>
        </p:spPr>
        <p:txBody>
          <a:bodyPr>
            <a:normAutofit fontScale="90000"/>
          </a:bodyPr>
          <a:lstStyle/>
          <a:p>
            <a:r>
              <a:rPr lang="en-GB" dirty="0"/>
              <a:t>Classification based on material in joint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75" y="731838"/>
            <a:ext cx="6020524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2051"/>
            <a:ext cx="3200400" cy="4443153"/>
          </a:xfrm>
        </p:spPr>
        <p:txBody>
          <a:bodyPr/>
          <a:lstStyle/>
          <a:p>
            <a:r>
              <a:rPr lang="en-GB" sz="2000" b="1" dirty="0"/>
              <a:t>Synovial joints </a:t>
            </a:r>
            <a:r>
              <a:rPr lang="en-GB" sz="2000" dirty="0"/>
              <a:t>– most common. Have a fluid-filled space separating bones which have a cartilage pad over them</a:t>
            </a:r>
          </a:p>
          <a:p>
            <a:r>
              <a:rPr lang="en-GB" sz="2000" dirty="0"/>
              <a:t>Outer layer of capsule may extend to become ligaments</a:t>
            </a:r>
          </a:p>
          <a:p>
            <a:r>
              <a:rPr lang="en-GB" sz="2000" dirty="0"/>
              <a:t>Synovial membrane secretes synovial fluid to lubricate joint</a:t>
            </a:r>
          </a:p>
          <a:p>
            <a:r>
              <a:rPr lang="en-GB" sz="2000" dirty="0"/>
              <a:t>What is rheumatoid arthritis?</a:t>
            </a:r>
          </a:p>
          <a:p>
            <a:r>
              <a:rPr lang="en-GB" sz="2000" dirty="0"/>
              <a:t>What is gout?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0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486296"/>
          </a:xfrm>
        </p:spPr>
        <p:txBody>
          <a:bodyPr>
            <a:normAutofit fontScale="90000"/>
          </a:bodyPr>
          <a:lstStyle/>
          <a:p>
            <a:r>
              <a:rPr lang="en-GB" dirty="0"/>
              <a:t>Synovial joints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/>
          <a:stretch/>
        </p:blipFill>
        <p:spPr>
          <a:xfrm>
            <a:off x="4800600" y="1080655"/>
            <a:ext cx="6492875" cy="48541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80655"/>
            <a:ext cx="3200400" cy="5224549"/>
          </a:xfrm>
        </p:spPr>
        <p:txBody>
          <a:bodyPr>
            <a:normAutofit/>
          </a:bodyPr>
          <a:lstStyle/>
          <a:p>
            <a:r>
              <a:rPr lang="en-GB" sz="2000" b="1" dirty="0"/>
              <a:t>Gliding joints </a:t>
            </a:r>
            <a:r>
              <a:rPr lang="en-GB" sz="2000" dirty="0"/>
              <a:t>where flat surfaces meet</a:t>
            </a:r>
          </a:p>
          <a:p>
            <a:r>
              <a:rPr lang="en-GB" sz="2000" b="1" dirty="0"/>
              <a:t>Hinge joints </a:t>
            </a:r>
            <a:r>
              <a:rPr lang="en-GB" sz="2000" dirty="0"/>
              <a:t>limit movement in one direction</a:t>
            </a:r>
          </a:p>
          <a:p>
            <a:r>
              <a:rPr lang="en-GB" sz="2000" b="1" dirty="0"/>
              <a:t>Saddle joints </a:t>
            </a:r>
            <a:r>
              <a:rPr lang="en-GB" sz="2000" dirty="0"/>
              <a:t>allow 360 degree motion</a:t>
            </a:r>
          </a:p>
          <a:p>
            <a:r>
              <a:rPr lang="en-GB" sz="2000" b="1" dirty="0"/>
              <a:t>Ball and socket joint </a:t>
            </a:r>
            <a:r>
              <a:rPr lang="en-GB" sz="2000" dirty="0"/>
              <a:t>– allow largest range of movement but more susceptible to dislocation</a:t>
            </a:r>
          </a:p>
          <a:p>
            <a:r>
              <a:rPr lang="en-GB" sz="2000" b="1" dirty="0"/>
              <a:t>Pivot joint </a:t>
            </a:r>
            <a:r>
              <a:rPr lang="en-GB" sz="2000" dirty="0"/>
              <a:t>– allow rotation</a:t>
            </a:r>
          </a:p>
          <a:p>
            <a:r>
              <a:rPr lang="en-GB" sz="2000" b="1" dirty="0"/>
              <a:t>Ellipsoid joint </a:t>
            </a:r>
            <a:r>
              <a:rPr lang="en-GB" sz="2000" dirty="0"/>
              <a:t>– less movement than ball and socket, similar to gliding joint</a:t>
            </a:r>
          </a:p>
        </p:txBody>
      </p:sp>
    </p:spTree>
    <p:extLst>
      <p:ext uri="{BB962C8B-B14F-4D97-AF65-F5344CB8AC3E}">
        <p14:creationId xmlns:p14="http://schemas.microsoft.com/office/powerpoint/2010/main" val="34789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02426"/>
          </a:xfrm>
        </p:spPr>
        <p:txBody>
          <a:bodyPr/>
          <a:lstStyle/>
          <a:p>
            <a:r>
              <a:rPr lang="en-GB" dirty="0"/>
              <a:t>Teeth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7" y="731838"/>
            <a:ext cx="5257800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29789"/>
            <a:ext cx="3200400" cy="4875415"/>
          </a:xfrm>
        </p:spPr>
        <p:txBody>
          <a:bodyPr>
            <a:normAutofit/>
          </a:bodyPr>
          <a:lstStyle/>
          <a:p>
            <a:r>
              <a:rPr lang="en-GB" sz="2000" dirty="0"/>
              <a:t>Teeth help us to break down food so we can digest it properly</a:t>
            </a:r>
          </a:p>
          <a:p>
            <a:r>
              <a:rPr lang="en-GB" sz="2000" dirty="0"/>
              <a:t>Humans have different types of teeth for breaking down  different types of food</a:t>
            </a:r>
          </a:p>
          <a:p>
            <a:r>
              <a:rPr lang="en-GB" sz="2000" dirty="0"/>
              <a:t>Front teeth – incisors – chop food into chunks</a:t>
            </a:r>
          </a:p>
          <a:p>
            <a:r>
              <a:rPr lang="en-GB" sz="2000" dirty="0"/>
              <a:t>Sharp, pointed teeth  - canines – tear food like meat</a:t>
            </a:r>
          </a:p>
          <a:p>
            <a:r>
              <a:rPr lang="en-GB" sz="2000" dirty="0"/>
              <a:t>Molars and pre-molars crush and grind food</a:t>
            </a:r>
          </a:p>
          <a:p>
            <a:r>
              <a:rPr lang="en-GB" sz="2000" dirty="0"/>
              <a:t>20 “baby” teeth  (deciduous teeth) and 32 adult teeth</a:t>
            </a:r>
          </a:p>
        </p:txBody>
      </p:sp>
    </p:spTree>
    <p:extLst>
      <p:ext uri="{BB962C8B-B14F-4D97-AF65-F5344CB8AC3E}">
        <p14:creationId xmlns:p14="http://schemas.microsoft.com/office/powerpoint/2010/main" val="29047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02426"/>
          </a:xfrm>
        </p:spPr>
        <p:txBody>
          <a:bodyPr/>
          <a:lstStyle/>
          <a:p>
            <a:r>
              <a:rPr lang="en-GB" dirty="0"/>
              <a:t>Tooth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7" y="731838"/>
            <a:ext cx="5257800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29789"/>
            <a:ext cx="3200400" cy="4875415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Enamel – hard, calcified outer covering. Made from hydroxyapatite</a:t>
            </a:r>
          </a:p>
          <a:p>
            <a:r>
              <a:rPr lang="en-GB" sz="2000" dirty="0"/>
              <a:t>Dentine – dense bony tissue making up most of the tooth. Not as tough as enamel and can be </a:t>
            </a:r>
          </a:p>
          <a:p>
            <a:r>
              <a:rPr lang="en-GB" sz="2000" dirty="0"/>
              <a:t>Pulp – contains blood vessels and nerves. </a:t>
            </a:r>
          </a:p>
          <a:p>
            <a:r>
              <a:rPr lang="en-GB" sz="2000" dirty="0"/>
              <a:t>Cement – bone-like tissue attaching the tooth to periodontal ligaments  to keep the tooth in the jaw</a:t>
            </a:r>
          </a:p>
          <a:p>
            <a:r>
              <a:rPr lang="en-GB" sz="2000" dirty="0"/>
              <a:t>What is gingivitis?</a:t>
            </a:r>
          </a:p>
          <a:p>
            <a:r>
              <a:rPr lang="en-GB" sz="2000" dirty="0"/>
              <a:t>What is the connection to heart valves?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85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Bone is a type of connective tissue comprising osteoblasts, osteocytes and osteoclasts</a:t>
            </a:r>
          </a:p>
          <a:p>
            <a:r>
              <a:rPr lang="en-GB" dirty="0"/>
              <a:t>Provides support, protection, blood cell production and storage of some ions and fat</a:t>
            </a:r>
          </a:p>
          <a:p>
            <a:r>
              <a:rPr lang="en-GB" dirty="0"/>
              <a:t>Basic functional unit is the osteon </a:t>
            </a:r>
          </a:p>
          <a:p>
            <a:r>
              <a:rPr lang="en-GB" dirty="0"/>
              <a:t>Joints can be classified by function, structure and type</a:t>
            </a:r>
          </a:p>
          <a:p>
            <a:r>
              <a:rPr lang="en-GB" dirty="0"/>
              <a:t>6 types of synovial joint</a:t>
            </a:r>
          </a:p>
          <a:p>
            <a:r>
              <a:rPr lang="en-GB" dirty="0"/>
              <a:t>Different types of teeth for different roles</a:t>
            </a:r>
          </a:p>
        </p:txBody>
      </p:sp>
    </p:spTree>
    <p:extLst>
      <p:ext uri="{BB962C8B-B14F-4D97-AF65-F5344CB8AC3E}">
        <p14:creationId xmlns:p14="http://schemas.microsoft.com/office/powerpoint/2010/main" val="157707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“Students should understand the basic structure and composition of bones and the cells found in them. Students should have a basic understanding of how joints are classified and the six types of synovial joint.”</a:t>
            </a:r>
          </a:p>
        </p:txBody>
      </p:sp>
    </p:spTree>
    <p:extLst>
      <p:ext uri="{BB962C8B-B14F-4D97-AF65-F5344CB8AC3E}">
        <p14:creationId xmlns:p14="http://schemas.microsoft.com/office/powerpoint/2010/main" val="30258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joint?</a:t>
            </a:r>
          </a:p>
          <a:p>
            <a:r>
              <a:rPr lang="en-GB" dirty="0"/>
              <a:t>How can joints be classified?</a:t>
            </a:r>
          </a:p>
          <a:p>
            <a:r>
              <a:rPr lang="en-GB" dirty="0"/>
              <a:t>What are the 6 types of synovial joint?</a:t>
            </a:r>
          </a:p>
          <a:p>
            <a:r>
              <a:rPr lang="en-GB" dirty="0"/>
              <a:t>What is orthodontics?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61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end of the lesson, students should be able to:</a:t>
            </a:r>
          </a:p>
          <a:p>
            <a:r>
              <a:rPr lang="en-GB" dirty="0"/>
              <a:t>1. describe the composition of bone</a:t>
            </a:r>
          </a:p>
          <a:p>
            <a:r>
              <a:rPr lang="en-GB" dirty="0"/>
              <a:t>2. describe how joints may be classified</a:t>
            </a:r>
          </a:p>
          <a:p>
            <a:r>
              <a:rPr lang="en-GB" dirty="0"/>
              <a:t>3. outline the 6 types of synovial joint</a:t>
            </a:r>
          </a:p>
          <a:p>
            <a:r>
              <a:rPr lang="en-GB" dirty="0"/>
              <a:t>4. outline the </a:t>
            </a:r>
            <a:r>
              <a:rPr lang="en-GB"/>
              <a:t>basic anatomy </a:t>
            </a:r>
            <a:r>
              <a:rPr lang="en-GB" dirty="0"/>
              <a:t>of teeth</a:t>
            </a:r>
          </a:p>
        </p:txBody>
      </p:sp>
    </p:spTree>
    <p:extLst>
      <p:ext uri="{BB962C8B-B14F-4D97-AF65-F5344CB8AC3E}">
        <p14:creationId xmlns:p14="http://schemas.microsoft.com/office/powerpoint/2010/main" val="2890184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GB" b="1" dirty="0"/>
              <a:t>Flex: </a:t>
            </a:r>
            <a:r>
              <a:rPr lang="en-GB" dirty="0"/>
              <a:t>When muscles contract to bend joints</a:t>
            </a:r>
          </a:p>
          <a:p>
            <a:pPr fontAlgn="base"/>
            <a:r>
              <a:rPr lang="en-GB" b="1" dirty="0"/>
              <a:t>Extend:</a:t>
            </a:r>
            <a:r>
              <a:rPr lang="en-GB" dirty="0"/>
              <a:t> When muscles relax to straighten joints</a:t>
            </a:r>
          </a:p>
          <a:p>
            <a:pPr fontAlgn="base"/>
            <a:r>
              <a:rPr lang="en-GB" b="1" dirty="0"/>
              <a:t>Flexor:</a:t>
            </a:r>
            <a:r>
              <a:rPr lang="en-GB" dirty="0"/>
              <a:t> A muscle that contracts to flex a muscle e.g. hamstrings (knee)</a:t>
            </a:r>
          </a:p>
          <a:p>
            <a:pPr fontAlgn="base"/>
            <a:r>
              <a:rPr lang="en-GB" b="1" dirty="0"/>
              <a:t>Extensor:</a:t>
            </a:r>
            <a:r>
              <a:rPr lang="en-GB" dirty="0"/>
              <a:t> A muscle that contracts to extend a muscle e.g. quadriceps (knee)</a:t>
            </a:r>
          </a:p>
          <a:p>
            <a:pPr fontAlgn="base"/>
            <a:r>
              <a:rPr lang="en-GB" b="1" dirty="0"/>
              <a:t>Joint:</a:t>
            </a:r>
            <a:r>
              <a:rPr lang="en-GB" dirty="0"/>
              <a:t> Where muscles bring about movement</a:t>
            </a:r>
          </a:p>
          <a:p>
            <a:pPr fontAlgn="base"/>
            <a:r>
              <a:rPr lang="en-GB" b="1" dirty="0"/>
              <a:t>Antagonistic:</a:t>
            </a:r>
            <a:r>
              <a:rPr lang="en-GB" dirty="0"/>
              <a:t> A pair of muscles that work together that pull to extend or flex a joint</a:t>
            </a:r>
          </a:p>
          <a:p>
            <a:pPr fontAlgn="base"/>
            <a:r>
              <a:rPr lang="en-GB" b="1" dirty="0"/>
              <a:t>Synovial joints:</a:t>
            </a:r>
            <a:r>
              <a:rPr lang="en-GB" dirty="0"/>
              <a:t> Bones of a joint separated by a cavity of synovial fluid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GB" b="1" dirty="0"/>
              <a:t>Synovial fluid:</a:t>
            </a:r>
            <a:r>
              <a:rPr lang="en-GB" dirty="0"/>
              <a:t> A fluid that enables joints to move freely, acting like a lubricant</a:t>
            </a:r>
          </a:p>
          <a:p>
            <a:pPr fontAlgn="base"/>
            <a:r>
              <a:rPr lang="en-GB" b="1" dirty="0"/>
              <a:t>Ligaments:</a:t>
            </a:r>
            <a:r>
              <a:rPr lang="en-GB" dirty="0"/>
              <a:t> Joins bones to bones, they are strong and flexible</a:t>
            </a:r>
          </a:p>
          <a:p>
            <a:pPr fontAlgn="base"/>
            <a:r>
              <a:rPr lang="en-GB" b="1" dirty="0"/>
              <a:t>Tendons:</a:t>
            </a:r>
            <a:r>
              <a:rPr lang="en-GB" dirty="0"/>
              <a:t> Joins muscle to bone</a:t>
            </a:r>
          </a:p>
          <a:p>
            <a:pPr fontAlgn="base"/>
            <a:r>
              <a:rPr lang="en-GB" b="1" dirty="0"/>
              <a:t>Cartilage:</a:t>
            </a:r>
            <a:r>
              <a:rPr lang="en-GB" dirty="0"/>
              <a:t> Protects bones at joints, absorbs synovial fluid and acts as a shock absorber</a:t>
            </a:r>
          </a:p>
          <a:p>
            <a:pPr fontAlgn="base"/>
            <a:r>
              <a:rPr lang="en-GB" b="1" dirty="0"/>
              <a:t>Muscle fibre:</a:t>
            </a:r>
            <a:r>
              <a:rPr lang="en-GB" dirty="0"/>
              <a:t> Bundles of muscle fibres make up muscles and each is a single muscle cell</a:t>
            </a:r>
          </a:p>
          <a:p>
            <a:pPr fontAlgn="base"/>
            <a:r>
              <a:rPr lang="en-GB" b="1" dirty="0"/>
              <a:t>Multinucleate:</a:t>
            </a:r>
            <a:r>
              <a:rPr lang="en-GB" dirty="0"/>
              <a:t> Many nuclei to control the metabolism of the cell</a:t>
            </a:r>
          </a:p>
          <a:p>
            <a:pPr fontAlgn="base"/>
            <a:r>
              <a:rPr lang="en-GB" b="1" dirty="0"/>
              <a:t>Myofibrils:</a:t>
            </a:r>
            <a:r>
              <a:rPr lang="en-GB" dirty="0"/>
              <a:t> Are made up of a series of contractible sarcomere units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26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end of the lesson, students should be able to:</a:t>
            </a:r>
          </a:p>
          <a:p>
            <a:r>
              <a:rPr lang="en-GB" dirty="0"/>
              <a:t>1. describe the composition of bone</a:t>
            </a:r>
          </a:p>
          <a:p>
            <a:r>
              <a:rPr lang="en-GB" dirty="0"/>
              <a:t>2. describe how joints may be classified</a:t>
            </a:r>
          </a:p>
          <a:p>
            <a:r>
              <a:rPr lang="en-GB" dirty="0"/>
              <a:t>3. outline the 6 types of synovial joint</a:t>
            </a:r>
          </a:p>
          <a:p>
            <a:r>
              <a:rPr lang="en-GB" dirty="0"/>
              <a:t>4. outline the </a:t>
            </a:r>
            <a:r>
              <a:rPr lang="en-GB"/>
              <a:t>basic anatomy </a:t>
            </a:r>
            <a:r>
              <a:rPr lang="en-GB" dirty="0"/>
              <a:t>of teeth</a:t>
            </a:r>
          </a:p>
        </p:txBody>
      </p:sp>
    </p:spTree>
    <p:extLst>
      <p:ext uri="{BB962C8B-B14F-4D97-AF65-F5344CB8AC3E}">
        <p14:creationId xmlns:p14="http://schemas.microsoft.com/office/powerpoint/2010/main" val="403832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84812"/>
          </a:xfrm>
        </p:spPr>
        <p:txBody>
          <a:bodyPr/>
          <a:lstStyle/>
          <a:p>
            <a:r>
              <a:rPr lang="en-GB" dirty="0"/>
              <a:t>The skeleton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41" y="299258"/>
            <a:ext cx="7597833" cy="64673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3615"/>
            <a:ext cx="3200400" cy="4401589"/>
          </a:xfrm>
        </p:spPr>
        <p:txBody>
          <a:bodyPr>
            <a:normAutofit/>
          </a:bodyPr>
          <a:lstStyle/>
          <a:p>
            <a:r>
              <a:rPr lang="en-GB" sz="2000" dirty="0"/>
              <a:t>Composed of:</a:t>
            </a:r>
          </a:p>
          <a:p>
            <a:r>
              <a:rPr lang="en-GB" sz="2000" dirty="0"/>
              <a:t>Bones</a:t>
            </a:r>
          </a:p>
          <a:p>
            <a:r>
              <a:rPr lang="en-GB" sz="2000" dirty="0"/>
              <a:t>Cartilage – firm but bendy. Contains collagen. Produced by chondrocytes.  No nerves, blood or lymph vessels</a:t>
            </a:r>
          </a:p>
          <a:p>
            <a:r>
              <a:rPr lang="en-GB" sz="2000" dirty="0"/>
              <a:t>Tendons – connect muscle to bone</a:t>
            </a:r>
          </a:p>
          <a:p>
            <a:r>
              <a:rPr lang="en-GB" sz="2000" dirty="0"/>
              <a:t>Ligaments – connect bone to bone </a:t>
            </a:r>
          </a:p>
        </p:txBody>
      </p:sp>
    </p:spTree>
    <p:extLst>
      <p:ext uri="{BB962C8B-B14F-4D97-AF65-F5344CB8AC3E}">
        <p14:creationId xmlns:p14="http://schemas.microsoft.com/office/powerpoint/2010/main" val="39777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type of connective tissue </a:t>
            </a:r>
          </a:p>
          <a:p>
            <a:r>
              <a:rPr lang="en-GB" dirty="0"/>
              <a:t>Contain blood vessels, cells, proteins, fats, minerals and vitamins</a:t>
            </a:r>
          </a:p>
          <a:p>
            <a:r>
              <a:rPr lang="en-GB" dirty="0"/>
              <a:t>At birth – around 300 bones. </a:t>
            </a:r>
          </a:p>
          <a:p>
            <a:r>
              <a:rPr lang="en-GB" dirty="0"/>
              <a:t>Adults – 206 bones  - why are there fewer bones in adults? What happens to them?</a:t>
            </a:r>
          </a:p>
          <a:p>
            <a:r>
              <a:rPr lang="en-GB" dirty="0"/>
              <a:t>Functions:</a:t>
            </a:r>
          </a:p>
          <a:p>
            <a:r>
              <a:rPr lang="en-GB" dirty="0"/>
              <a:t>Provide structural support and enables movement</a:t>
            </a:r>
          </a:p>
          <a:p>
            <a:r>
              <a:rPr lang="en-GB" dirty="0"/>
              <a:t>Protect vital organs</a:t>
            </a:r>
          </a:p>
          <a:p>
            <a:r>
              <a:rPr lang="en-GB" dirty="0"/>
              <a:t>Contains bone marrow to produce blood cells</a:t>
            </a:r>
          </a:p>
          <a:p>
            <a:r>
              <a:rPr lang="en-GB" dirty="0"/>
              <a:t>Storage for minerals (which minerals?)</a:t>
            </a:r>
          </a:p>
        </p:txBody>
      </p:sp>
    </p:spTree>
    <p:extLst>
      <p:ext uri="{BB962C8B-B14F-4D97-AF65-F5344CB8AC3E}">
        <p14:creationId xmlns:p14="http://schemas.microsoft.com/office/powerpoint/2010/main" val="14588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3200400" cy="606829"/>
          </a:xfrm>
        </p:spPr>
        <p:txBody>
          <a:bodyPr/>
          <a:lstStyle/>
          <a:p>
            <a:r>
              <a:rPr lang="en-GB" dirty="0"/>
              <a:t>Bones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81" y="731838"/>
            <a:ext cx="4185313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56211"/>
            <a:ext cx="3200400" cy="5448993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Composed of two types of tissue:</a:t>
            </a:r>
          </a:p>
          <a:p>
            <a:r>
              <a:rPr lang="en-GB" sz="2000" dirty="0"/>
              <a:t>External layer called cortical or compact bone which is strong, hard and tough</a:t>
            </a:r>
          </a:p>
          <a:p>
            <a:r>
              <a:rPr lang="en-GB" sz="2000" dirty="0"/>
              <a:t>An internal, spongy layer called trabecular or cancellous bone  which is less dense than compact bone </a:t>
            </a:r>
          </a:p>
          <a:p>
            <a:r>
              <a:rPr lang="en-GB" sz="2000" dirty="0"/>
              <a:t>Marrow – yellow and red marrow. Red marrow - blood cell production</a:t>
            </a:r>
          </a:p>
          <a:p>
            <a:r>
              <a:rPr lang="en-GB" sz="2000" dirty="0"/>
              <a:t>Outer covering = </a:t>
            </a:r>
            <a:r>
              <a:rPr lang="en-GB" sz="2000" b="1" dirty="0"/>
              <a:t>periosteum</a:t>
            </a:r>
          </a:p>
          <a:p>
            <a:r>
              <a:rPr lang="en-GB" sz="2000" dirty="0"/>
              <a:t>Inner covering  = </a:t>
            </a:r>
            <a:r>
              <a:rPr lang="en-GB" sz="2000" b="1" dirty="0"/>
              <a:t>endosteum</a:t>
            </a:r>
          </a:p>
          <a:p>
            <a:r>
              <a:rPr lang="en-GB" sz="2000" dirty="0"/>
              <a:t>Long part of bone (shaft) = </a:t>
            </a:r>
            <a:r>
              <a:rPr lang="en-GB" sz="2000" b="1" dirty="0"/>
              <a:t>diaphysis</a:t>
            </a:r>
          </a:p>
          <a:p>
            <a:r>
              <a:rPr lang="en-GB" sz="2000" dirty="0"/>
              <a:t>Spongy head  = </a:t>
            </a:r>
            <a:r>
              <a:rPr lang="en-GB" sz="2000" b="1" dirty="0"/>
              <a:t>epiphysis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09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93866"/>
          </a:xfrm>
        </p:spPr>
        <p:txBody>
          <a:bodyPr/>
          <a:lstStyle/>
          <a:p>
            <a:r>
              <a:rPr lang="en-GB" dirty="0"/>
              <a:t>Bones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7855"/>
            <a:ext cx="3200400" cy="4767349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Bone also contains:</a:t>
            </a:r>
          </a:p>
          <a:p>
            <a:r>
              <a:rPr lang="en-GB" sz="2000" dirty="0"/>
              <a:t>Osteoblasts– cells which make bone</a:t>
            </a:r>
          </a:p>
          <a:p>
            <a:r>
              <a:rPr lang="en-GB" sz="2000" dirty="0"/>
              <a:t>Osteocytes  - derived from osteoblasts, carry out bone remodelling</a:t>
            </a:r>
          </a:p>
          <a:p>
            <a:r>
              <a:rPr lang="en-GB" sz="2000" dirty="0"/>
              <a:t>Osteoclasts – large cell which can be involved in maintenance, remodelling and repair of bone </a:t>
            </a:r>
          </a:p>
          <a:p>
            <a:r>
              <a:rPr lang="en-GB" sz="2000" dirty="0" err="1"/>
              <a:t>Nonmineral</a:t>
            </a:r>
            <a:r>
              <a:rPr lang="en-GB" sz="2000" dirty="0"/>
              <a:t> matrix – collagen and proteins</a:t>
            </a:r>
          </a:p>
          <a:p>
            <a:r>
              <a:rPr lang="en-GB" sz="2000" dirty="0"/>
              <a:t>Inorganic mineral salts in matrix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01" y="1054562"/>
            <a:ext cx="6076950" cy="4562475"/>
          </a:xfrm>
        </p:spPr>
      </p:pic>
    </p:spTree>
    <p:extLst>
      <p:ext uri="{BB962C8B-B14F-4D97-AF65-F5344CB8AC3E}">
        <p14:creationId xmlns:p14="http://schemas.microsoft.com/office/powerpoint/2010/main" val="132080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256"/>
            <a:ext cx="3200400" cy="1014152"/>
          </a:xfrm>
        </p:spPr>
        <p:txBody>
          <a:bodyPr>
            <a:normAutofit fontScale="90000"/>
          </a:bodyPr>
          <a:lstStyle/>
          <a:p>
            <a:r>
              <a:rPr lang="en-GB" dirty="0"/>
              <a:t>Composition of bone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80409"/>
            <a:ext cx="3200400" cy="5124796"/>
          </a:xfrm>
        </p:spPr>
        <p:txBody>
          <a:bodyPr>
            <a:normAutofit/>
          </a:bodyPr>
          <a:lstStyle/>
          <a:p>
            <a:r>
              <a:rPr lang="en-GB" sz="1800" b="1" dirty="0"/>
              <a:t>Osteon </a:t>
            </a:r>
            <a:r>
              <a:rPr lang="en-GB" sz="1800" dirty="0"/>
              <a:t>– basic functional unit of compact bone</a:t>
            </a:r>
          </a:p>
          <a:p>
            <a:r>
              <a:rPr lang="en-GB" sz="1800" dirty="0"/>
              <a:t>Made of concentric layers (</a:t>
            </a:r>
            <a:r>
              <a:rPr lang="en-GB" sz="1800" b="1" dirty="0"/>
              <a:t>lamellae</a:t>
            </a:r>
            <a:r>
              <a:rPr lang="en-GB" sz="1800" dirty="0"/>
              <a:t>) of compact bone tissue surrounding a central canal (</a:t>
            </a:r>
            <a:r>
              <a:rPr lang="en-GB" sz="1800" b="1" dirty="0" err="1"/>
              <a:t>haversian</a:t>
            </a:r>
            <a:r>
              <a:rPr lang="en-GB" sz="1800" b="1" dirty="0"/>
              <a:t> canal</a:t>
            </a:r>
            <a:r>
              <a:rPr lang="en-GB" sz="1800" dirty="0"/>
              <a:t>)</a:t>
            </a:r>
          </a:p>
          <a:p>
            <a:r>
              <a:rPr lang="en-GB" sz="1800" dirty="0"/>
              <a:t>Haversian canal contains the blood supply</a:t>
            </a:r>
          </a:p>
          <a:p>
            <a:r>
              <a:rPr lang="en-GB" sz="1800" dirty="0"/>
              <a:t>Osteocytes live in a </a:t>
            </a:r>
            <a:r>
              <a:rPr lang="en-GB" sz="1800" b="1" dirty="0"/>
              <a:t>lacuna</a:t>
            </a:r>
            <a:r>
              <a:rPr lang="en-GB" sz="1800" dirty="0"/>
              <a:t> (small space)</a:t>
            </a:r>
          </a:p>
          <a:p>
            <a:r>
              <a:rPr lang="en-GB" sz="1800" dirty="0"/>
              <a:t>Lacuna are connected to small canals (</a:t>
            </a:r>
            <a:r>
              <a:rPr lang="en-GB" sz="1800" b="1" dirty="0"/>
              <a:t>canaliculi) </a:t>
            </a:r>
            <a:r>
              <a:rPr lang="en-GB" sz="1800" dirty="0"/>
              <a:t>and exchanges of nutrients and waste take place here </a:t>
            </a:r>
          </a:p>
          <a:p>
            <a:r>
              <a:rPr lang="en-GB" sz="1800" dirty="0"/>
              <a:t>Osteons are connected to other osteons via Volkmann’s canals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594359"/>
            <a:ext cx="7140633" cy="5710845"/>
          </a:xfrm>
        </p:spPr>
      </p:pic>
    </p:spTree>
    <p:extLst>
      <p:ext uri="{BB962C8B-B14F-4D97-AF65-F5344CB8AC3E}">
        <p14:creationId xmlns:p14="http://schemas.microsoft.com/office/powerpoint/2010/main" val="106461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osteoporosis? (Groups 1 and 3)</a:t>
            </a:r>
          </a:p>
          <a:p>
            <a:r>
              <a:rPr lang="en-GB" dirty="0"/>
              <a:t>What are the symptoms?</a:t>
            </a:r>
          </a:p>
          <a:p>
            <a:r>
              <a:rPr lang="en-GB" dirty="0"/>
              <a:t>What causes it?</a:t>
            </a:r>
          </a:p>
          <a:p>
            <a:r>
              <a:rPr lang="en-GB" dirty="0"/>
              <a:t>Who is most at risk? Treatment options?</a:t>
            </a:r>
          </a:p>
          <a:p>
            <a:r>
              <a:rPr lang="en-GB" dirty="0"/>
              <a:t>What is osteosarcoma? (groups 2 and 4)</a:t>
            </a:r>
          </a:p>
          <a:p>
            <a:r>
              <a:rPr lang="en-GB" dirty="0"/>
              <a:t>What are the symptoms?</a:t>
            </a:r>
          </a:p>
          <a:p>
            <a:r>
              <a:rPr lang="en-GB" dirty="0"/>
              <a:t>Which groups are most likely to be affected?</a:t>
            </a:r>
          </a:p>
          <a:p>
            <a:r>
              <a:rPr lang="en-GB" dirty="0"/>
              <a:t>What are the treatment options?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348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907</TotalTime>
  <Words>1252</Words>
  <Application>Microsoft Macintosh PowerPoint</Application>
  <PresentationFormat>Widescreen</PresentationFormat>
  <Paragraphs>140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Bone structure</vt:lpstr>
      <vt:lpstr>Learning objectives</vt:lpstr>
      <vt:lpstr>Lesson aims</vt:lpstr>
      <vt:lpstr>The skeleton</vt:lpstr>
      <vt:lpstr>Bones</vt:lpstr>
      <vt:lpstr>Bones</vt:lpstr>
      <vt:lpstr>Bones</vt:lpstr>
      <vt:lpstr>Composition of bone</vt:lpstr>
      <vt:lpstr>Bone problems</vt:lpstr>
      <vt:lpstr>Questions</vt:lpstr>
      <vt:lpstr>Joints </vt:lpstr>
      <vt:lpstr>Function - how much movement allowed</vt:lpstr>
      <vt:lpstr>Function - how much movement allowed</vt:lpstr>
      <vt:lpstr>Classification based on material in joint</vt:lpstr>
      <vt:lpstr>Classification based on material in joint</vt:lpstr>
      <vt:lpstr>Synovial joints</vt:lpstr>
      <vt:lpstr>Teeth</vt:lpstr>
      <vt:lpstr>Tooth structure</vt:lpstr>
      <vt:lpstr>Summary</vt:lpstr>
      <vt:lpstr>Questions</vt:lpstr>
      <vt:lpstr>Lesson aims</vt:lpstr>
      <vt:lpstr>Key terms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structure</dc:title>
  <dc:creator>Nyree Myatt</dc:creator>
  <cp:lastModifiedBy>James Whittaker</cp:lastModifiedBy>
  <cp:revision>39</cp:revision>
  <cp:lastPrinted>2020-02-13T12:29:55Z</cp:lastPrinted>
  <dcterms:created xsi:type="dcterms:W3CDTF">2020-01-30T15:49:54Z</dcterms:created>
  <dcterms:modified xsi:type="dcterms:W3CDTF">2024-03-24T18:42:23Z</dcterms:modified>
</cp:coreProperties>
</file>