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56" r:id="rId5"/>
    <p:sldId id="257" r:id="rId6"/>
    <p:sldId id="829" r:id="rId7"/>
    <p:sldId id="841" r:id="rId8"/>
    <p:sldId id="261" r:id="rId9"/>
    <p:sldId id="273" r:id="rId10"/>
    <p:sldId id="801" r:id="rId11"/>
    <p:sldId id="834" r:id="rId12"/>
    <p:sldId id="317" r:id="rId13"/>
    <p:sldId id="318" r:id="rId14"/>
    <p:sldId id="319" r:id="rId15"/>
    <p:sldId id="320" r:id="rId16"/>
    <p:sldId id="321" r:id="rId17"/>
    <p:sldId id="351" r:id="rId18"/>
    <p:sldId id="370" r:id="rId19"/>
    <p:sldId id="352" r:id="rId20"/>
    <p:sldId id="828" r:id="rId21"/>
    <p:sldId id="835" r:id="rId22"/>
    <p:sldId id="346" r:id="rId23"/>
    <p:sldId id="276" r:id="rId24"/>
    <p:sldId id="798" r:id="rId25"/>
    <p:sldId id="836" r:id="rId26"/>
    <p:sldId id="800" r:id="rId27"/>
    <p:sldId id="444" r:id="rId28"/>
    <p:sldId id="804" r:id="rId29"/>
    <p:sldId id="445" r:id="rId30"/>
    <p:sldId id="825" r:id="rId31"/>
    <p:sldId id="802" r:id="rId32"/>
    <p:sldId id="803" r:id="rId33"/>
    <p:sldId id="805" r:id="rId34"/>
    <p:sldId id="806" r:id="rId35"/>
    <p:sldId id="824" r:id="rId36"/>
    <p:sldId id="837" r:id="rId37"/>
    <p:sldId id="826" r:id="rId38"/>
    <p:sldId id="827" r:id="rId39"/>
    <p:sldId id="808" r:id="rId40"/>
    <p:sldId id="809" r:id="rId41"/>
    <p:sldId id="810" r:id="rId42"/>
    <p:sldId id="811" r:id="rId43"/>
    <p:sldId id="813" r:id="rId44"/>
    <p:sldId id="812" r:id="rId45"/>
    <p:sldId id="838" r:id="rId46"/>
    <p:sldId id="807" r:id="rId47"/>
    <p:sldId id="461" r:id="rId48"/>
    <p:sldId id="463" r:id="rId49"/>
    <p:sldId id="839" r:id="rId50"/>
    <p:sldId id="447" r:id="rId51"/>
    <p:sldId id="832" r:id="rId52"/>
    <p:sldId id="833" r:id="rId53"/>
    <p:sldId id="831" r:id="rId54"/>
    <p:sldId id="840" r:id="rId55"/>
    <p:sldId id="448" r:id="rId56"/>
    <p:sldId id="262" r:id="rId57"/>
    <p:sldId id="821" r:id="rId58"/>
    <p:sldId id="820" r:id="rId59"/>
    <p:sldId id="453" r:id="rId60"/>
    <p:sldId id="455" r:id="rId61"/>
    <p:sldId id="456" r:id="rId62"/>
    <p:sldId id="457" r:id="rId63"/>
    <p:sldId id="29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B0AF51D-CF79-4005-9412-7D7E9FA2DA72}">
          <p14:sldIdLst>
            <p14:sldId id="256"/>
            <p14:sldId id="257"/>
            <p14:sldId id="829"/>
            <p14:sldId id="841"/>
            <p14:sldId id="261"/>
            <p14:sldId id="273"/>
            <p14:sldId id="801"/>
          </p14:sldIdLst>
        </p14:section>
        <p14:section name="Understanding the assignment brief" id="{CA9227A8-E07F-48E3-8822-9A9BB643FF10}">
          <p14:sldIdLst>
            <p14:sldId id="834"/>
            <p14:sldId id="317"/>
            <p14:sldId id="318"/>
            <p14:sldId id="319"/>
            <p14:sldId id="320"/>
            <p14:sldId id="321"/>
            <p14:sldId id="351"/>
            <p14:sldId id="370"/>
            <p14:sldId id="352"/>
            <p14:sldId id="828"/>
          </p14:sldIdLst>
        </p14:section>
        <p14:section name="Structuring your essay" id="{9D245659-3E73-4B9D-A304-EC56D34C6899}">
          <p14:sldIdLst>
            <p14:sldId id="835"/>
            <p14:sldId id="346"/>
            <p14:sldId id="276"/>
            <p14:sldId id="798"/>
          </p14:sldIdLst>
        </p14:section>
        <p14:section name="Introductions" id="{E51F3326-1B40-4E11-ADD4-8E08FA661D9A}">
          <p14:sldIdLst>
            <p14:sldId id="836"/>
            <p14:sldId id="800"/>
            <p14:sldId id="444"/>
            <p14:sldId id="804"/>
            <p14:sldId id="445"/>
            <p14:sldId id="825"/>
            <p14:sldId id="802"/>
            <p14:sldId id="803"/>
            <p14:sldId id="805"/>
            <p14:sldId id="806"/>
            <p14:sldId id="824"/>
          </p14:sldIdLst>
        </p14:section>
        <p14:section name="Thesis statement" id="{54BAC3B7-F25B-4975-9798-58E170D57EB8}">
          <p14:sldIdLst>
            <p14:sldId id="837"/>
            <p14:sldId id="826"/>
            <p14:sldId id="827"/>
            <p14:sldId id="808"/>
            <p14:sldId id="809"/>
            <p14:sldId id="810"/>
            <p14:sldId id="811"/>
            <p14:sldId id="813"/>
            <p14:sldId id="812"/>
            <p14:sldId id="838"/>
            <p14:sldId id="807"/>
            <p14:sldId id="461"/>
            <p14:sldId id="463"/>
          </p14:sldIdLst>
        </p14:section>
        <p14:section name="Paragraphs" id="{50DA7658-B0DF-45FF-9F08-2836D1E79325}">
          <p14:sldIdLst>
            <p14:sldId id="839"/>
            <p14:sldId id="447"/>
            <p14:sldId id="832"/>
            <p14:sldId id="833"/>
            <p14:sldId id="831"/>
          </p14:sldIdLst>
        </p14:section>
        <p14:section name="The conclusion" id="{683A7729-38A3-4F23-9178-D526B28504A8}">
          <p14:sldIdLst>
            <p14:sldId id="840"/>
            <p14:sldId id="448"/>
            <p14:sldId id="262"/>
            <p14:sldId id="821"/>
            <p14:sldId id="820"/>
            <p14:sldId id="453"/>
            <p14:sldId id="455"/>
          </p14:sldIdLst>
        </p14:section>
        <p14:section name="Closing" id="{4823738B-0095-4CA8-B829-94BE64C328A9}">
          <p14:sldIdLst>
            <p14:sldId id="456"/>
            <p14:sldId id="457"/>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8080"/>
    <a:srgbClr val="0000FF"/>
    <a:srgbClr val="339933"/>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764DA-F939-4FFD-AFB4-35EAB45A3116}" v="41" dt="2023-10-24T05:19:31.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8124" autoAdjust="0"/>
  </p:normalViewPr>
  <p:slideViewPr>
    <p:cSldViewPr snapToGrid="0">
      <p:cViewPr varScale="1">
        <p:scale>
          <a:sx n="59" d="100"/>
          <a:sy n="59" d="100"/>
        </p:scale>
        <p:origin x="7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14.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13.png"/><Relationship Id="rId5" Type="http://schemas.openxmlformats.org/officeDocument/2006/relationships/image" Target="../media/image35.png"/><Relationship Id="rId10" Type="http://schemas.openxmlformats.org/officeDocument/2006/relationships/image" Target="../media/image24.svg"/><Relationship Id="rId4" Type="http://schemas.openxmlformats.org/officeDocument/2006/relationships/image" Target="../media/image34.svg"/><Relationship Id="rId9" Type="http://schemas.openxmlformats.org/officeDocument/2006/relationships/image" Target="../media/image23.png"/><Relationship Id="rId1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14.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13.png"/><Relationship Id="rId5" Type="http://schemas.openxmlformats.org/officeDocument/2006/relationships/image" Target="../media/image35.png"/><Relationship Id="rId10" Type="http://schemas.openxmlformats.org/officeDocument/2006/relationships/image" Target="../media/image24.svg"/><Relationship Id="rId4" Type="http://schemas.openxmlformats.org/officeDocument/2006/relationships/image" Target="../media/image34.svg"/><Relationship Id="rId9" Type="http://schemas.openxmlformats.org/officeDocument/2006/relationships/image" Target="../media/image23.png"/><Relationship Id="rId1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2EB81-CF74-447E-BD36-7338C5DF9D93}"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AD4146E2-EA41-40D7-8D66-6F0BFC902DF7}" type="pres">
      <dgm:prSet presAssocID="{CB52EB81-CF74-447E-BD36-7338C5DF9D93}" presName="compositeShape" presStyleCnt="0">
        <dgm:presLayoutVars>
          <dgm:chMax val="9"/>
          <dgm:dir/>
          <dgm:resizeHandles val="exact"/>
        </dgm:presLayoutVars>
      </dgm:prSet>
      <dgm:spPr/>
    </dgm:pt>
  </dgm:ptLst>
  <dgm:cxnLst>
    <dgm:cxn modelId="{0B99A8FD-15DD-324E-8570-2F7675332283}" type="presOf" srcId="{CB52EB81-CF74-447E-BD36-7338C5DF9D93}" destId="{AD4146E2-EA41-40D7-8D66-6F0BFC902DF7}" srcOrd="0"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16722-1131-4833-AB4D-9261B585DF6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79F4921-55E9-4AF6-AFA6-F52AF867D1DA}">
      <dgm:prSet/>
      <dgm:spPr/>
      <dgm:t>
        <a:bodyPr/>
        <a:lstStyle/>
        <a:p>
          <a:pPr>
            <a:lnSpc>
              <a:spcPct val="100000"/>
            </a:lnSpc>
          </a:pPr>
          <a:r>
            <a:rPr lang="en-GB"/>
            <a:t>Pause and think</a:t>
          </a:r>
          <a:endParaRPr lang="en-US"/>
        </a:p>
      </dgm:t>
    </dgm:pt>
    <dgm:pt modelId="{2591A8D1-D1D5-44CA-BA38-4A85AA3E2A2F}" type="parTrans" cxnId="{61FBD319-9265-47AE-B5BE-519B76B3B45E}">
      <dgm:prSet/>
      <dgm:spPr/>
      <dgm:t>
        <a:bodyPr/>
        <a:lstStyle/>
        <a:p>
          <a:endParaRPr lang="en-US"/>
        </a:p>
      </dgm:t>
    </dgm:pt>
    <dgm:pt modelId="{96014F9F-A284-4457-A924-285BD5265BB2}" type="sibTrans" cxnId="{61FBD319-9265-47AE-B5BE-519B76B3B45E}">
      <dgm:prSet/>
      <dgm:spPr/>
      <dgm:t>
        <a:bodyPr/>
        <a:lstStyle/>
        <a:p>
          <a:endParaRPr lang="en-US"/>
        </a:p>
      </dgm:t>
    </dgm:pt>
    <dgm:pt modelId="{691B860F-F27B-4D46-86D9-0434168942DB}">
      <dgm:prSet/>
      <dgm:spPr/>
      <dgm:t>
        <a:bodyPr/>
        <a:lstStyle/>
        <a:p>
          <a:pPr>
            <a:lnSpc>
              <a:spcPct val="100000"/>
            </a:lnSpc>
          </a:pPr>
          <a:r>
            <a:rPr lang="en-GB"/>
            <a:t>What do you feel strongly about the issue?</a:t>
          </a:r>
          <a:endParaRPr lang="en-US"/>
        </a:p>
      </dgm:t>
    </dgm:pt>
    <dgm:pt modelId="{FCC25004-F23A-4136-B11B-0F92FD26999D}" type="parTrans" cxnId="{EEF8A947-B73A-4A3A-85FA-F20CC92A1DE7}">
      <dgm:prSet/>
      <dgm:spPr/>
      <dgm:t>
        <a:bodyPr/>
        <a:lstStyle/>
        <a:p>
          <a:endParaRPr lang="en-US"/>
        </a:p>
      </dgm:t>
    </dgm:pt>
    <dgm:pt modelId="{71D5272D-17B2-4818-95D7-E498639AAF75}" type="sibTrans" cxnId="{EEF8A947-B73A-4A3A-85FA-F20CC92A1DE7}">
      <dgm:prSet/>
      <dgm:spPr/>
      <dgm:t>
        <a:bodyPr/>
        <a:lstStyle/>
        <a:p>
          <a:endParaRPr lang="en-US"/>
        </a:p>
      </dgm:t>
    </dgm:pt>
    <dgm:pt modelId="{9F00D3A9-79D6-48F6-9C86-458069777E2A}">
      <dgm:prSet/>
      <dgm:spPr/>
      <dgm:t>
        <a:bodyPr/>
        <a:lstStyle/>
        <a:p>
          <a:pPr>
            <a:lnSpc>
              <a:spcPct val="100000"/>
            </a:lnSpc>
          </a:pPr>
          <a:r>
            <a:rPr lang="en-GB"/>
            <a:t>Do you have or can you find the evidence to support it?</a:t>
          </a:r>
          <a:endParaRPr lang="en-US"/>
        </a:p>
      </dgm:t>
    </dgm:pt>
    <dgm:pt modelId="{55E63A51-C29E-477F-B328-0706EA2897D6}" type="parTrans" cxnId="{CDEE8532-72B3-4B26-A4F4-668D3F9A8070}">
      <dgm:prSet/>
      <dgm:spPr/>
      <dgm:t>
        <a:bodyPr/>
        <a:lstStyle/>
        <a:p>
          <a:endParaRPr lang="en-US"/>
        </a:p>
      </dgm:t>
    </dgm:pt>
    <dgm:pt modelId="{E18A8132-C1ED-4901-921A-F1244C9150EB}" type="sibTrans" cxnId="{CDEE8532-72B3-4B26-A4F4-668D3F9A8070}">
      <dgm:prSet/>
      <dgm:spPr/>
      <dgm:t>
        <a:bodyPr/>
        <a:lstStyle/>
        <a:p>
          <a:endParaRPr lang="en-US"/>
        </a:p>
      </dgm:t>
    </dgm:pt>
    <dgm:pt modelId="{2319D8D6-2423-4D66-841F-D0642C62309C}" type="pres">
      <dgm:prSet presAssocID="{3A716722-1131-4833-AB4D-9261B585DF61}" presName="root" presStyleCnt="0">
        <dgm:presLayoutVars>
          <dgm:dir/>
          <dgm:resizeHandles val="exact"/>
        </dgm:presLayoutVars>
      </dgm:prSet>
      <dgm:spPr/>
    </dgm:pt>
    <dgm:pt modelId="{981605EA-A7A6-4F4B-9876-570694CB30D6}" type="pres">
      <dgm:prSet presAssocID="{579F4921-55E9-4AF6-AFA6-F52AF867D1DA}" presName="compNode" presStyleCnt="0"/>
      <dgm:spPr/>
    </dgm:pt>
    <dgm:pt modelId="{149720A0-3503-4A2D-AFB0-01197DFB2889}" type="pres">
      <dgm:prSet presAssocID="{579F4921-55E9-4AF6-AFA6-F52AF867D1DA}" presName="bgRect" presStyleLbl="bgShp" presStyleIdx="0" presStyleCnt="3"/>
      <dgm:spPr/>
    </dgm:pt>
    <dgm:pt modelId="{6775FD5A-AC9C-4437-8BFD-ECF78D258E4A}" type="pres">
      <dgm:prSet presAssocID="{579F4921-55E9-4AF6-AFA6-F52AF867D1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6672DD11-C6FA-4B9C-88B1-CFC0116E70A4}" type="pres">
      <dgm:prSet presAssocID="{579F4921-55E9-4AF6-AFA6-F52AF867D1DA}" presName="spaceRect" presStyleCnt="0"/>
      <dgm:spPr/>
    </dgm:pt>
    <dgm:pt modelId="{64EE1602-271C-4F78-BF2F-904810ED2407}" type="pres">
      <dgm:prSet presAssocID="{579F4921-55E9-4AF6-AFA6-F52AF867D1DA}" presName="parTx" presStyleLbl="revTx" presStyleIdx="0" presStyleCnt="3">
        <dgm:presLayoutVars>
          <dgm:chMax val="0"/>
          <dgm:chPref val="0"/>
        </dgm:presLayoutVars>
      </dgm:prSet>
      <dgm:spPr/>
    </dgm:pt>
    <dgm:pt modelId="{33317E6E-8638-48D5-A1F8-8CF9EF707040}" type="pres">
      <dgm:prSet presAssocID="{96014F9F-A284-4457-A924-285BD5265BB2}" presName="sibTrans" presStyleCnt="0"/>
      <dgm:spPr/>
    </dgm:pt>
    <dgm:pt modelId="{7D2822E6-32D4-4A87-B3EF-B96B89E21CD9}" type="pres">
      <dgm:prSet presAssocID="{691B860F-F27B-4D46-86D9-0434168942DB}" presName="compNode" presStyleCnt="0"/>
      <dgm:spPr/>
    </dgm:pt>
    <dgm:pt modelId="{0078B391-B437-4AD8-BC49-437A9C10D31A}" type="pres">
      <dgm:prSet presAssocID="{691B860F-F27B-4D46-86D9-0434168942DB}" presName="bgRect" presStyleLbl="bgShp" presStyleIdx="1" presStyleCnt="3"/>
      <dgm:spPr/>
    </dgm:pt>
    <dgm:pt modelId="{09E0D285-B924-49A5-AAAF-DE76639C3629}" type="pres">
      <dgm:prSet presAssocID="{691B860F-F27B-4D46-86D9-0434168942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DD88AD09-9ADF-4401-96E8-F38571C2E643}" type="pres">
      <dgm:prSet presAssocID="{691B860F-F27B-4D46-86D9-0434168942DB}" presName="spaceRect" presStyleCnt="0"/>
      <dgm:spPr/>
    </dgm:pt>
    <dgm:pt modelId="{E61E5098-EACC-4CCF-9429-06301777957D}" type="pres">
      <dgm:prSet presAssocID="{691B860F-F27B-4D46-86D9-0434168942DB}" presName="parTx" presStyleLbl="revTx" presStyleIdx="1" presStyleCnt="3">
        <dgm:presLayoutVars>
          <dgm:chMax val="0"/>
          <dgm:chPref val="0"/>
        </dgm:presLayoutVars>
      </dgm:prSet>
      <dgm:spPr/>
    </dgm:pt>
    <dgm:pt modelId="{73E9D72B-0A46-4D0C-9706-04E0CBD3F8CF}" type="pres">
      <dgm:prSet presAssocID="{71D5272D-17B2-4818-95D7-E498639AAF75}" presName="sibTrans" presStyleCnt="0"/>
      <dgm:spPr/>
    </dgm:pt>
    <dgm:pt modelId="{EF5AD34E-B8D7-48AD-BC74-AC9020A9030A}" type="pres">
      <dgm:prSet presAssocID="{9F00D3A9-79D6-48F6-9C86-458069777E2A}" presName="compNode" presStyleCnt="0"/>
      <dgm:spPr/>
    </dgm:pt>
    <dgm:pt modelId="{E74EBD12-2862-4E0E-B471-CDB9BB851068}" type="pres">
      <dgm:prSet presAssocID="{9F00D3A9-79D6-48F6-9C86-458069777E2A}" presName="bgRect" presStyleLbl="bgShp" presStyleIdx="2" presStyleCnt="3"/>
      <dgm:spPr/>
    </dgm:pt>
    <dgm:pt modelId="{2D41B70A-D69B-4DDC-AB94-D24ECC1F9467}" type="pres">
      <dgm:prSet presAssocID="{9F00D3A9-79D6-48F6-9C86-458069777E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CE2A9E93-5EAD-44F1-89FA-AFF25E860226}" type="pres">
      <dgm:prSet presAssocID="{9F00D3A9-79D6-48F6-9C86-458069777E2A}" presName="spaceRect" presStyleCnt="0"/>
      <dgm:spPr/>
    </dgm:pt>
    <dgm:pt modelId="{06710BD1-A379-4812-8EAF-4B1EC4A931A2}" type="pres">
      <dgm:prSet presAssocID="{9F00D3A9-79D6-48F6-9C86-458069777E2A}" presName="parTx" presStyleLbl="revTx" presStyleIdx="2" presStyleCnt="3">
        <dgm:presLayoutVars>
          <dgm:chMax val="0"/>
          <dgm:chPref val="0"/>
        </dgm:presLayoutVars>
      </dgm:prSet>
      <dgm:spPr/>
    </dgm:pt>
  </dgm:ptLst>
  <dgm:cxnLst>
    <dgm:cxn modelId="{FC6C3118-4EB3-483C-9223-CB9A1BBD6A1B}" type="presOf" srcId="{691B860F-F27B-4D46-86D9-0434168942DB}" destId="{E61E5098-EACC-4CCF-9429-06301777957D}" srcOrd="0" destOrd="0" presId="urn:microsoft.com/office/officeart/2018/2/layout/IconVerticalSolidList"/>
    <dgm:cxn modelId="{61FBD319-9265-47AE-B5BE-519B76B3B45E}" srcId="{3A716722-1131-4833-AB4D-9261B585DF61}" destId="{579F4921-55E9-4AF6-AFA6-F52AF867D1DA}" srcOrd="0" destOrd="0" parTransId="{2591A8D1-D1D5-44CA-BA38-4A85AA3E2A2F}" sibTransId="{96014F9F-A284-4457-A924-285BD5265BB2}"/>
    <dgm:cxn modelId="{CDEE8532-72B3-4B26-A4F4-668D3F9A8070}" srcId="{3A716722-1131-4833-AB4D-9261B585DF61}" destId="{9F00D3A9-79D6-48F6-9C86-458069777E2A}" srcOrd="2" destOrd="0" parTransId="{55E63A51-C29E-477F-B328-0706EA2897D6}" sibTransId="{E18A8132-C1ED-4901-921A-F1244C9150EB}"/>
    <dgm:cxn modelId="{2F464137-17E8-466C-B80A-2EAF223BA042}" type="presOf" srcId="{3A716722-1131-4833-AB4D-9261B585DF61}" destId="{2319D8D6-2423-4D66-841F-D0642C62309C}" srcOrd="0" destOrd="0" presId="urn:microsoft.com/office/officeart/2018/2/layout/IconVerticalSolidList"/>
    <dgm:cxn modelId="{EEF8A947-B73A-4A3A-85FA-F20CC92A1DE7}" srcId="{3A716722-1131-4833-AB4D-9261B585DF61}" destId="{691B860F-F27B-4D46-86D9-0434168942DB}" srcOrd="1" destOrd="0" parTransId="{FCC25004-F23A-4136-B11B-0F92FD26999D}" sibTransId="{71D5272D-17B2-4818-95D7-E498639AAF75}"/>
    <dgm:cxn modelId="{DB4E1556-5BE1-4675-A4E9-FF09E84D380F}" type="presOf" srcId="{579F4921-55E9-4AF6-AFA6-F52AF867D1DA}" destId="{64EE1602-271C-4F78-BF2F-904810ED2407}" srcOrd="0" destOrd="0" presId="urn:microsoft.com/office/officeart/2018/2/layout/IconVerticalSolidList"/>
    <dgm:cxn modelId="{A0FC88AF-2A7A-42AB-8D94-A887EA000DF3}" type="presOf" srcId="{9F00D3A9-79D6-48F6-9C86-458069777E2A}" destId="{06710BD1-A379-4812-8EAF-4B1EC4A931A2}" srcOrd="0" destOrd="0" presId="urn:microsoft.com/office/officeart/2018/2/layout/IconVerticalSolidList"/>
    <dgm:cxn modelId="{2D96401F-76BB-466D-9B66-A80E59BD30F3}" type="presParOf" srcId="{2319D8D6-2423-4D66-841F-D0642C62309C}" destId="{981605EA-A7A6-4F4B-9876-570694CB30D6}" srcOrd="0" destOrd="0" presId="urn:microsoft.com/office/officeart/2018/2/layout/IconVerticalSolidList"/>
    <dgm:cxn modelId="{D7F37D10-CC82-44F7-98B5-96624EB5DFD6}" type="presParOf" srcId="{981605EA-A7A6-4F4B-9876-570694CB30D6}" destId="{149720A0-3503-4A2D-AFB0-01197DFB2889}" srcOrd="0" destOrd="0" presId="urn:microsoft.com/office/officeart/2018/2/layout/IconVerticalSolidList"/>
    <dgm:cxn modelId="{C965A48A-CE4D-4206-B26F-F65633284814}" type="presParOf" srcId="{981605EA-A7A6-4F4B-9876-570694CB30D6}" destId="{6775FD5A-AC9C-4437-8BFD-ECF78D258E4A}" srcOrd="1" destOrd="0" presId="urn:microsoft.com/office/officeart/2018/2/layout/IconVerticalSolidList"/>
    <dgm:cxn modelId="{4B86EEDE-EC0C-456D-82F8-7092CD62EC47}" type="presParOf" srcId="{981605EA-A7A6-4F4B-9876-570694CB30D6}" destId="{6672DD11-C6FA-4B9C-88B1-CFC0116E70A4}" srcOrd="2" destOrd="0" presId="urn:microsoft.com/office/officeart/2018/2/layout/IconVerticalSolidList"/>
    <dgm:cxn modelId="{B53BA42F-F6A8-43D8-93B5-96713D27DBDA}" type="presParOf" srcId="{981605EA-A7A6-4F4B-9876-570694CB30D6}" destId="{64EE1602-271C-4F78-BF2F-904810ED2407}" srcOrd="3" destOrd="0" presId="urn:microsoft.com/office/officeart/2018/2/layout/IconVerticalSolidList"/>
    <dgm:cxn modelId="{52E588A5-45B7-4EFA-9DA8-4C0C9598EE41}" type="presParOf" srcId="{2319D8D6-2423-4D66-841F-D0642C62309C}" destId="{33317E6E-8638-48D5-A1F8-8CF9EF707040}" srcOrd="1" destOrd="0" presId="urn:microsoft.com/office/officeart/2018/2/layout/IconVerticalSolidList"/>
    <dgm:cxn modelId="{30203A0F-7A4A-43D6-A0FB-3D57841B91BA}" type="presParOf" srcId="{2319D8D6-2423-4D66-841F-D0642C62309C}" destId="{7D2822E6-32D4-4A87-B3EF-B96B89E21CD9}" srcOrd="2" destOrd="0" presId="urn:microsoft.com/office/officeart/2018/2/layout/IconVerticalSolidList"/>
    <dgm:cxn modelId="{7B868717-6224-4A48-8B48-FEDDFCBD6611}" type="presParOf" srcId="{7D2822E6-32D4-4A87-B3EF-B96B89E21CD9}" destId="{0078B391-B437-4AD8-BC49-437A9C10D31A}" srcOrd="0" destOrd="0" presId="urn:microsoft.com/office/officeart/2018/2/layout/IconVerticalSolidList"/>
    <dgm:cxn modelId="{43B4593E-F670-455A-B639-5FC87D05B3AC}" type="presParOf" srcId="{7D2822E6-32D4-4A87-B3EF-B96B89E21CD9}" destId="{09E0D285-B924-49A5-AAAF-DE76639C3629}" srcOrd="1" destOrd="0" presId="urn:microsoft.com/office/officeart/2018/2/layout/IconVerticalSolidList"/>
    <dgm:cxn modelId="{69A4D639-FCBD-4AAB-B284-1D997BB8A2ED}" type="presParOf" srcId="{7D2822E6-32D4-4A87-B3EF-B96B89E21CD9}" destId="{DD88AD09-9ADF-4401-96E8-F38571C2E643}" srcOrd="2" destOrd="0" presId="urn:microsoft.com/office/officeart/2018/2/layout/IconVerticalSolidList"/>
    <dgm:cxn modelId="{A116BB13-FCD1-4AB4-9CA3-3E950358A5BE}" type="presParOf" srcId="{7D2822E6-32D4-4A87-B3EF-B96B89E21CD9}" destId="{E61E5098-EACC-4CCF-9429-06301777957D}" srcOrd="3" destOrd="0" presId="urn:microsoft.com/office/officeart/2018/2/layout/IconVerticalSolidList"/>
    <dgm:cxn modelId="{1B8FFE2F-C9F1-45E8-82CE-22F296B5DB9E}" type="presParOf" srcId="{2319D8D6-2423-4D66-841F-D0642C62309C}" destId="{73E9D72B-0A46-4D0C-9706-04E0CBD3F8CF}" srcOrd="3" destOrd="0" presId="urn:microsoft.com/office/officeart/2018/2/layout/IconVerticalSolidList"/>
    <dgm:cxn modelId="{5092A8A3-ABF0-411F-A6D4-6732AF436FF0}" type="presParOf" srcId="{2319D8D6-2423-4D66-841F-D0642C62309C}" destId="{EF5AD34E-B8D7-48AD-BC74-AC9020A9030A}" srcOrd="4" destOrd="0" presId="urn:microsoft.com/office/officeart/2018/2/layout/IconVerticalSolidList"/>
    <dgm:cxn modelId="{E3E0CB11-25AD-42D0-A78A-341B254886A2}" type="presParOf" srcId="{EF5AD34E-B8D7-48AD-BC74-AC9020A9030A}" destId="{E74EBD12-2862-4E0E-B471-CDB9BB851068}" srcOrd="0" destOrd="0" presId="urn:microsoft.com/office/officeart/2018/2/layout/IconVerticalSolidList"/>
    <dgm:cxn modelId="{3CC3BDC9-3A2B-4EE5-8BE7-3BFB43B1B052}" type="presParOf" srcId="{EF5AD34E-B8D7-48AD-BC74-AC9020A9030A}" destId="{2D41B70A-D69B-4DDC-AB94-D24ECC1F9467}" srcOrd="1" destOrd="0" presId="urn:microsoft.com/office/officeart/2018/2/layout/IconVerticalSolidList"/>
    <dgm:cxn modelId="{F804CA3A-6B35-43B0-98AC-BD6ACD7BBAD3}" type="presParOf" srcId="{EF5AD34E-B8D7-48AD-BC74-AC9020A9030A}" destId="{CE2A9E93-5EAD-44F1-89FA-AFF25E860226}" srcOrd="2" destOrd="0" presId="urn:microsoft.com/office/officeart/2018/2/layout/IconVerticalSolidList"/>
    <dgm:cxn modelId="{DDE1EF9E-BB73-4282-A185-16E9AE97685E}" type="presParOf" srcId="{EF5AD34E-B8D7-48AD-BC74-AC9020A9030A}" destId="{06710BD1-A379-4812-8EAF-4B1EC4A931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7367E-8389-402C-BC2C-82210541BC3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93DDDF6-68D5-4A34-A2E4-DA648D866971}">
      <dgm:prSet/>
      <dgm:spPr/>
      <dgm:t>
        <a:bodyPr/>
        <a:lstStyle/>
        <a:p>
          <a:pPr>
            <a:lnSpc>
              <a:spcPct val="100000"/>
            </a:lnSpc>
          </a:pPr>
          <a:r>
            <a:rPr lang="en-GB"/>
            <a:t>When you are satisfied with your thesis statement, use it to plan the contents of the rest of your assignment.</a:t>
          </a:r>
          <a:endParaRPr lang="en-US"/>
        </a:p>
      </dgm:t>
    </dgm:pt>
    <dgm:pt modelId="{90C94FAF-6A30-4496-93D3-26462819A0A9}" type="parTrans" cxnId="{9D2F4A6C-940A-42E8-B31F-422BD0B9E7F1}">
      <dgm:prSet/>
      <dgm:spPr/>
      <dgm:t>
        <a:bodyPr/>
        <a:lstStyle/>
        <a:p>
          <a:endParaRPr lang="en-US"/>
        </a:p>
      </dgm:t>
    </dgm:pt>
    <dgm:pt modelId="{AE4FB1CD-4EF6-47AA-8470-2D8B6BF8E23C}" type="sibTrans" cxnId="{9D2F4A6C-940A-42E8-B31F-422BD0B9E7F1}">
      <dgm:prSet/>
      <dgm:spPr/>
      <dgm:t>
        <a:bodyPr/>
        <a:lstStyle/>
        <a:p>
          <a:endParaRPr lang="en-US"/>
        </a:p>
      </dgm:t>
    </dgm:pt>
    <dgm:pt modelId="{7AA49BBF-7FED-4E59-BDE1-A89254BAC01B}">
      <dgm:prSet/>
      <dgm:spPr/>
      <dgm:t>
        <a:bodyPr/>
        <a:lstStyle/>
        <a:p>
          <a:pPr>
            <a:lnSpc>
              <a:spcPct val="100000"/>
            </a:lnSpc>
          </a:pPr>
          <a:r>
            <a:rPr lang="en-GB"/>
            <a:t>In an essay, each paragraph should focus on one main idea.</a:t>
          </a:r>
          <a:endParaRPr lang="en-US"/>
        </a:p>
      </dgm:t>
    </dgm:pt>
    <dgm:pt modelId="{CECEC815-8198-46E5-A3C7-A07894AD5AC6}" type="parTrans" cxnId="{3362CA73-2F64-42BE-93E7-CC04F499EEA7}">
      <dgm:prSet/>
      <dgm:spPr/>
      <dgm:t>
        <a:bodyPr/>
        <a:lstStyle/>
        <a:p>
          <a:endParaRPr lang="en-US"/>
        </a:p>
      </dgm:t>
    </dgm:pt>
    <dgm:pt modelId="{227A82DC-BDED-439E-A901-A6FF16F23C4D}" type="sibTrans" cxnId="{3362CA73-2F64-42BE-93E7-CC04F499EEA7}">
      <dgm:prSet/>
      <dgm:spPr/>
      <dgm:t>
        <a:bodyPr/>
        <a:lstStyle/>
        <a:p>
          <a:endParaRPr lang="en-US"/>
        </a:p>
      </dgm:t>
    </dgm:pt>
    <dgm:pt modelId="{4FDB610C-F8AA-4197-82A1-9B894362828D}">
      <dgm:prSet/>
      <dgm:spPr/>
      <dgm:t>
        <a:bodyPr/>
        <a:lstStyle/>
        <a:p>
          <a:pPr>
            <a:lnSpc>
              <a:spcPct val="100000"/>
            </a:lnSpc>
          </a:pPr>
          <a:r>
            <a:rPr lang="en-GB"/>
            <a:t>Each main idea should connect back to the thesis statement and help to support/prove it. </a:t>
          </a:r>
          <a:endParaRPr lang="en-US"/>
        </a:p>
      </dgm:t>
    </dgm:pt>
    <dgm:pt modelId="{53343504-1D16-4993-A7FF-95C6896EDE26}" type="parTrans" cxnId="{0EA239C3-766F-4B44-A490-D751043444E8}">
      <dgm:prSet/>
      <dgm:spPr/>
      <dgm:t>
        <a:bodyPr/>
        <a:lstStyle/>
        <a:p>
          <a:endParaRPr lang="en-US"/>
        </a:p>
      </dgm:t>
    </dgm:pt>
    <dgm:pt modelId="{62C543DB-E124-47AD-B8A5-02EF98EDA319}" type="sibTrans" cxnId="{0EA239C3-766F-4B44-A490-D751043444E8}">
      <dgm:prSet/>
      <dgm:spPr/>
      <dgm:t>
        <a:bodyPr/>
        <a:lstStyle/>
        <a:p>
          <a:endParaRPr lang="en-US"/>
        </a:p>
      </dgm:t>
    </dgm:pt>
    <dgm:pt modelId="{7A7A7014-02C4-4367-9899-5C70698948E3}" type="pres">
      <dgm:prSet presAssocID="{B457367E-8389-402C-BC2C-82210541BC3E}" presName="root" presStyleCnt="0">
        <dgm:presLayoutVars>
          <dgm:dir/>
          <dgm:resizeHandles val="exact"/>
        </dgm:presLayoutVars>
      </dgm:prSet>
      <dgm:spPr/>
    </dgm:pt>
    <dgm:pt modelId="{58E301F0-D943-4462-94B4-2B4745A5D0F6}" type="pres">
      <dgm:prSet presAssocID="{A93DDDF6-68D5-4A34-A2E4-DA648D866971}" presName="compNode" presStyleCnt="0"/>
      <dgm:spPr/>
    </dgm:pt>
    <dgm:pt modelId="{DA8396C0-C3B0-4A12-AA31-4B46A3DC8BF1}" type="pres">
      <dgm:prSet presAssocID="{A93DDDF6-68D5-4A34-A2E4-DA648D866971}" presName="bgRect" presStyleLbl="bgShp" presStyleIdx="0" presStyleCnt="3"/>
      <dgm:spPr/>
    </dgm:pt>
    <dgm:pt modelId="{4EB6FCBD-CFA0-4C0E-88F6-683F3C1E1CEA}" type="pres">
      <dgm:prSet presAssocID="{A93DDDF6-68D5-4A34-A2E4-DA648D8669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1FBE3F2D-9BC0-4C28-A896-0A8B19794AA7}" type="pres">
      <dgm:prSet presAssocID="{A93DDDF6-68D5-4A34-A2E4-DA648D866971}" presName="spaceRect" presStyleCnt="0"/>
      <dgm:spPr/>
    </dgm:pt>
    <dgm:pt modelId="{627E44C5-00C3-4DE2-B714-A20DE710B5B1}" type="pres">
      <dgm:prSet presAssocID="{A93DDDF6-68D5-4A34-A2E4-DA648D866971}" presName="parTx" presStyleLbl="revTx" presStyleIdx="0" presStyleCnt="3">
        <dgm:presLayoutVars>
          <dgm:chMax val="0"/>
          <dgm:chPref val="0"/>
        </dgm:presLayoutVars>
      </dgm:prSet>
      <dgm:spPr/>
    </dgm:pt>
    <dgm:pt modelId="{F8E73F3D-DC19-4031-BD69-AA051D3DBD53}" type="pres">
      <dgm:prSet presAssocID="{AE4FB1CD-4EF6-47AA-8470-2D8B6BF8E23C}" presName="sibTrans" presStyleCnt="0"/>
      <dgm:spPr/>
    </dgm:pt>
    <dgm:pt modelId="{DC9DA51B-9451-4320-B363-FFC6D85DA9A6}" type="pres">
      <dgm:prSet presAssocID="{7AA49BBF-7FED-4E59-BDE1-A89254BAC01B}" presName="compNode" presStyleCnt="0"/>
      <dgm:spPr/>
    </dgm:pt>
    <dgm:pt modelId="{A88CA88F-F5EF-4BBE-B8D1-BBD330C87C7E}" type="pres">
      <dgm:prSet presAssocID="{7AA49BBF-7FED-4E59-BDE1-A89254BAC01B}" presName="bgRect" presStyleLbl="bgShp" presStyleIdx="1" presStyleCnt="3"/>
      <dgm:spPr/>
    </dgm:pt>
    <dgm:pt modelId="{0455EE67-1376-4A24-ABFC-E0DD0B72F7BB}" type="pres">
      <dgm:prSet presAssocID="{7AA49BBF-7FED-4E59-BDE1-A89254BAC0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F3ED194E-C1E5-492E-AC8A-18FB6DEABF49}" type="pres">
      <dgm:prSet presAssocID="{7AA49BBF-7FED-4E59-BDE1-A89254BAC01B}" presName="spaceRect" presStyleCnt="0"/>
      <dgm:spPr/>
    </dgm:pt>
    <dgm:pt modelId="{EA5F346F-2E93-4888-81C3-F308B8F85FA9}" type="pres">
      <dgm:prSet presAssocID="{7AA49BBF-7FED-4E59-BDE1-A89254BAC01B}" presName="parTx" presStyleLbl="revTx" presStyleIdx="1" presStyleCnt="3">
        <dgm:presLayoutVars>
          <dgm:chMax val="0"/>
          <dgm:chPref val="0"/>
        </dgm:presLayoutVars>
      </dgm:prSet>
      <dgm:spPr/>
    </dgm:pt>
    <dgm:pt modelId="{2DE99100-13B5-4D92-BB7E-561010DC0FA1}" type="pres">
      <dgm:prSet presAssocID="{227A82DC-BDED-439E-A901-A6FF16F23C4D}" presName="sibTrans" presStyleCnt="0"/>
      <dgm:spPr/>
    </dgm:pt>
    <dgm:pt modelId="{6C5BF3B6-6641-46D3-B73C-AEA82B237DE5}" type="pres">
      <dgm:prSet presAssocID="{4FDB610C-F8AA-4197-82A1-9B894362828D}" presName="compNode" presStyleCnt="0"/>
      <dgm:spPr/>
    </dgm:pt>
    <dgm:pt modelId="{68BB3DDD-39C8-46D6-A662-A3FD32D9FDE5}" type="pres">
      <dgm:prSet presAssocID="{4FDB610C-F8AA-4197-82A1-9B894362828D}" presName="bgRect" presStyleLbl="bgShp" presStyleIdx="2" presStyleCnt="3"/>
      <dgm:spPr/>
    </dgm:pt>
    <dgm:pt modelId="{6CA9C525-7503-4DF7-B8F8-3D8423266DD0}" type="pres">
      <dgm:prSet presAssocID="{4FDB610C-F8AA-4197-82A1-9B89436282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Quotation Mark"/>
        </a:ext>
      </dgm:extLst>
    </dgm:pt>
    <dgm:pt modelId="{FEB987E5-1720-44C2-BE7D-0AFB9A9F16AA}" type="pres">
      <dgm:prSet presAssocID="{4FDB610C-F8AA-4197-82A1-9B894362828D}" presName="spaceRect" presStyleCnt="0"/>
      <dgm:spPr/>
    </dgm:pt>
    <dgm:pt modelId="{E7891076-48C7-44A4-9658-B81E47267D56}" type="pres">
      <dgm:prSet presAssocID="{4FDB610C-F8AA-4197-82A1-9B894362828D}" presName="parTx" presStyleLbl="revTx" presStyleIdx="2" presStyleCnt="3">
        <dgm:presLayoutVars>
          <dgm:chMax val="0"/>
          <dgm:chPref val="0"/>
        </dgm:presLayoutVars>
      </dgm:prSet>
      <dgm:spPr/>
    </dgm:pt>
  </dgm:ptLst>
  <dgm:cxnLst>
    <dgm:cxn modelId="{D0DCE407-00A2-4A8C-8BD4-683F62D2C02D}" type="presOf" srcId="{A93DDDF6-68D5-4A34-A2E4-DA648D866971}" destId="{627E44C5-00C3-4DE2-B714-A20DE710B5B1}" srcOrd="0" destOrd="0" presId="urn:microsoft.com/office/officeart/2018/2/layout/IconVerticalSolidList"/>
    <dgm:cxn modelId="{79E45911-F323-4443-A97B-748A02C1B610}" type="presOf" srcId="{4FDB610C-F8AA-4197-82A1-9B894362828D}" destId="{E7891076-48C7-44A4-9658-B81E47267D56}" srcOrd="0" destOrd="0" presId="urn:microsoft.com/office/officeart/2018/2/layout/IconVerticalSolidList"/>
    <dgm:cxn modelId="{8AFF1822-674B-43D2-B8B4-5D430951BF0C}" type="presOf" srcId="{B457367E-8389-402C-BC2C-82210541BC3E}" destId="{7A7A7014-02C4-4367-9899-5C70698948E3}" srcOrd="0" destOrd="0" presId="urn:microsoft.com/office/officeart/2018/2/layout/IconVerticalSolidList"/>
    <dgm:cxn modelId="{8A42F535-22AF-455D-A298-B5F769D6ECE9}" type="presOf" srcId="{7AA49BBF-7FED-4E59-BDE1-A89254BAC01B}" destId="{EA5F346F-2E93-4888-81C3-F308B8F85FA9}" srcOrd="0" destOrd="0" presId="urn:microsoft.com/office/officeart/2018/2/layout/IconVerticalSolidList"/>
    <dgm:cxn modelId="{9D2F4A6C-940A-42E8-B31F-422BD0B9E7F1}" srcId="{B457367E-8389-402C-BC2C-82210541BC3E}" destId="{A93DDDF6-68D5-4A34-A2E4-DA648D866971}" srcOrd="0" destOrd="0" parTransId="{90C94FAF-6A30-4496-93D3-26462819A0A9}" sibTransId="{AE4FB1CD-4EF6-47AA-8470-2D8B6BF8E23C}"/>
    <dgm:cxn modelId="{3362CA73-2F64-42BE-93E7-CC04F499EEA7}" srcId="{B457367E-8389-402C-BC2C-82210541BC3E}" destId="{7AA49BBF-7FED-4E59-BDE1-A89254BAC01B}" srcOrd="1" destOrd="0" parTransId="{CECEC815-8198-46E5-A3C7-A07894AD5AC6}" sibTransId="{227A82DC-BDED-439E-A901-A6FF16F23C4D}"/>
    <dgm:cxn modelId="{0EA239C3-766F-4B44-A490-D751043444E8}" srcId="{B457367E-8389-402C-BC2C-82210541BC3E}" destId="{4FDB610C-F8AA-4197-82A1-9B894362828D}" srcOrd="2" destOrd="0" parTransId="{53343504-1D16-4993-A7FF-95C6896EDE26}" sibTransId="{62C543DB-E124-47AD-B8A5-02EF98EDA319}"/>
    <dgm:cxn modelId="{C5F53B68-4D54-402E-8ABF-310A7E668FDC}" type="presParOf" srcId="{7A7A7014-02C4-4367-9899-5C70698948E3}" destId="{58E301F0-D943-4462-94B4-2B4745A5D0F6}" srcOrd="0" destOrd="0" presId="urn:microsoft.com/office/officeart/2018/2/layout/IconVerticalSolidList"/>
    <dgm:cxn modelId="{599DB9AA-DC28-484C-A85F-495BB16544B9}" type="presParOf" srcId="{58E301F0-D943-4462-94B4-2B4745A5D0F6}" destId="{DA8396C0-C3B0-4A12-AA31-4B46A3DC8BF1}" srcOrd="0" destOrd="0" presId="urn:microsoft.com/office/officeart/2018/2/layout/IconVerticalSolidList"/>
    <dgm:cxn modelId="{79BE19BE-2DD5-45DC-ADEE-E779AC10E582}" type="presParOf" srcId="{58E301F0-D943-4462-94B4-2B4745A5D0F6}" destId="{4EB6FCBD-CFA0-4C0E-88F6-683F3C1E1CEA}" srcOrd="1" destOrd="0" presId="urn:microsoft.com/office/officeart/2018/2/layout/IconVerticalSolidList"/>
    <dgm:cxn modelId="{4F0BFD3B-0609-41D7-A13B-1AFEB9931219}" type="presParOf" srcId="{58E301F0-D943-4462-94B4-2B4745A5D0F6}" destId="{1FBE3F2D-9BC0-4C28-A896-0A8B19794AA7}" srcOrd="2" destOrd="0" presId="urn:microsoft.com/office/officeart/2018/2/layout/IconVerticalSolidList"/>
    <dgm:cxn modelId="{6B086DA8-0F87-4B7D-B83B-1DED43F64249}" type="presParOf" srcId="{58E301F0-D943-4462-94B4-2B4745A5D0F6}" destId="{627E44C5-00C3-4DE2-B714-A20DE710B5B1}" srcOrd="3" destOrd="0" presId="urn:microsoft.com/office/officeart/2018/2/layout/IconVerticalSolidList"/>
    <dgm:cxn modelId="{11739A11-0409-428B-857F-7E2AFF4CAA6B}" type="presParOf" srcId="{7A7A7014-02C4-4367-9899-5C70698948E3}" destId="{F8E73F3D-DC19-4031-BD69-AA051D3DBD53}" srcOrd="1" destOrd="0" presId="urn:microsoft.com/office/officeart/2018/2/layout/IconVerticalSolidList"/>
    <dgm:cxn modelId="{B052DB11-9AFB-4583-B242-45020EC21E2C}" type="presParOf" srcId="{7A7A7014-02C4-4367-9899-5C70698948E3}" destId="{DC9DA51B-9451-4320-B363-FFC6D85DA9A6}" srcOrd="2" destOrd="0" presId="urn:microsoft.com/office/officeart/2018/2/layout/IconVerticalSolidList"/>
    <dgm:cxn modelId="{33641CCA-ECB0-45F3-87C8-69070AB3306C}" type="presParOf" srcId="{DC9DA51B-9451-4320-B363-FFC6D85DA9A6}" destId="{A88CA88F-F5EF-4BBE-B8D1-BBD330C87C7E}" srcOrd="0" destOrd="0" presId="urn:microsoft.com/office/officeart/2018/2/layout/IconVerticalSolidList"/>
    <dgm:cxn modelId="{BE03CA32-3E28-4022-9B1A-E997524AFDD8}" type="presParOf" srcId="{DC9DA51B-9451-4320-B363-FFC6D85DA9A6}" destId="{0455EE67-1376-4A24-ABFC-E0DD0B72F7BB}" srcOrd="1" destOrd="0" presId="urn:microsoft.com/office/officeart/2018/2/layout/IconVerticalSolidList"/>
    <dgm:cxn modelId="{ED9CF6B3-A02D-4D76-8FAA-3D03C8411FBA}" type="presParOf" srcId="{DC9DA51B-9451-4320-B363-FFC6D85DA9A6}" destId="{F3ED194E-C1E5-492E-AC8A-18FB6DEABF49}" srcOrd="2" destOrd="0" presId="urn:microsoft.com/office/officeart/2018/2/layout/IconVerticalSolidList"/>
    <dgm:cxn modelId="{533024EF-9864-45B4-91E2-CB9122AE4CD3}" type="presParOf" srcId="{DC9DA51B-9451-4320-B363-FFC6D85DA9A6}" destId="{EA5F346F-2E93-4888-81C3-F308B8F85FA9}" srcOrd="3" destOrd="0" presId="urn:microsoft.com/office/officeart/2018/2/layout/IconVerticalSolidList"/>
    <dgm:cxn modelId="{8D2B5C63-079E-4069-A68F-14279A23FE76}" type="presParOf" srcId="{7A7A7014-02C4-4367-9899-5C70698948E3}" destId="{2DE99100-13B5-4D92-BB7E-561010DC0FA1}" srcOrd="3" destOrd="0" presId="urn:microsoft.com/office/officeart/2018/2/layout/IconVerticalSolidList"/>
    <dgm:cxn modelId="{F4E80104-DDA2-4159-9E30-87A70BE6100C}" type="presParOf" srcId="{7A7A7014-02C4-4367-9899-5C70698948E3}" destId="{6C5BF3B6-6641-46D3-B73C-AEA82B237DE5}" srcOrd="4" destOrd="0" presId="urn:microsoft.com/office/officeart/2018/2/layout/IconVerticalSolidList"/>
    <dgm:cxn modelId="{4EA598EF-CCB6-45B8-AE9A-E3264D8F9FA5}" type="presParOf" srcId="{6C5BF3B6-6641-46D3-B73C-AEA82B237DE5}" destId="{68BB3DDD-39C8-46D6-A662-A3FD32D9FDE5}" srcOrd="0" destOrd="0" presId="urn:microsoft.com/office/officeart/2018/2/layout/IconVerticalSolidList"/>
    <dgm:cxn modelId="{A351C028-3D87-474D-9B3A-E26DBCCBF011}" type="presParOf" srcId="{6C5BF3B6-6641-46D3-B73C-AEA82B237DE5}" destId="{6CA9C525-7503-4DF7-B8F8-3D8423266DD0}" srcOrd="1" destOrd="0" presId="urn:microsoft.com/office/officeart/2018/2/layout/IconVerticalSolidList"/>
    <dgm:cxn modelId="{5E4349FC-22D5-47F3-8CCE-0D4E00686082}" type="presParOf" srcId="{6C5BF3B6-6641-46D3-B73C-AEA82B237DE5}" destId="{FEB987E5-1720-44C2-BE7D-0AFB9A9F16AA}" srcOrd="2" destOrd="0" presId="urn:microsoft.com/office/officeart/2018/2/layout/IconVerticalSolidList"/>
    <dgm:cxn modelId="{18E6DF16-BAFA-460A-9593-F2C8E1211F39}" type="presParOf" srcId="{6C5BF3B6-6641-46D3-B73C-AEA82B237DE5}" destId="{E7891076-48C7-44A4-9658-B81E47267D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29E016-137C-491C-840E-410398404E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304F99-495B-403A-A870-CD13149989F4}">
      <dgm:prSet/>
      <dgm:spPr/>
      <dgm:t>
        <a:bodyPr/>
        <a:lstStyle/>
        <a:p>
          <a:pPr>
            <a:lnSpc>
              <a:spcPct val="100000"/>
            </a:lnSpc>
          </a:pPr>
          <a:r>
            <a:rPr lang="en-GB" dirty="0">
              <a:solidFill>
                <a:srgbClr val="002060"/>
              </a:solidFill>
            </a:rPr>
            <a:t>In general, an academic essay will have a number of main body paragraphs.</a:t>
          </a:r>
          <a:endParaRPr lang="en-US" dirty="0">
            <a:solidFill>
              <a:srgbClr val="002060"/>
            </a:solidFill>
          </a:endParaRPr>
        </a:p>
      </dgm:t>
    </dgm:pt>
    <dgm:pt modelId="{C1D094F4-FD8A-4F78-A553-717C2A7B9D11}" type="parTrans" cxnId="{AD328866-02E7-4BBC-B4E9-EF7266824C64}">
      <dgm:prSet/>
      <dgm:spPr/>
      <dgm:t>
        <a:bodyPr/>
        <a:lstStyle/>
        <a:p>
          <a:endParaRPr lang="en-US"/>
        </a:p>
      </dgm:t>
    </dgm:pt>
    <dgm:pt modelId="{18E9D801-C8A7-4A20-BF2E-6F75BB6858BF}" type="sibTrans" cxnId="{AD328866-02E7-4BBC-B4E9-EF7266824C64}">
      <dgm:prSet/>
      <dgm:spPr/>
      <dgm:t>
        <a:bodyPr/>
        <a:lstStyle/>
        <a:p>
          <a:endParaRPr lang="en-US"/>
        </a:p>
      </dgm:t>
    </dgm:pt>
    <dgm:pt modelId="{3D2D81CA-1418-4725-942F-7A58B85CEA66}">
      <dgm:prSet/>
      <dgm:spPr/>
      <dgm:t>
        <a:bodyPr/>
        <a:lstStyle/>
        <a:p>
          <a:pPr>
            <a:lnSpc>
              <a:spcPct val="100000"/>
            </a:lnSpc>
          </a:pPr>
          <a:r>
            <a:rPr lang="en-GB" dirty="0">
              <a:solidFill>
                <a:srgbClr val="002060"/>
              </a:solidFill>
            </a:rPr>
            <a:t>Each main body paragraph should focus on ONE main idea.</a:t>
          </a:r>
          <a:endParaRPr lang="en-US" dirty="0">
            <a:solidFill>
              <a:srgbClr val="002060"/>
            </a:solidFill>
          </a:endParaRPr>
        </a:p>
      </dgm:t>
    </dgm:pt>
    <dgm:pt modelId="{D5B0F10A-9BA6-4673-A1E2-77213AEEAC25}" type="parTrans" cxnId="{BC149607-14D6-4F52-B3C7-EB88DC75097B}">
      <dgm:prSet/>
      <dgm:spPr/>
      <dgm:t>
        <a:bodyPr/>
        <a:lstStyle/>
        <a:p>
          <a:endParaRPr lang="en-US"/>
        </a:p>
      </dgm:t>
    </dgm:pt>
    <dgm:pt modelId="{8E606D33-F53D-4ABB-BAD3-EDBC091208C4}" type="sibTrans" cxnId="{BC149607-14D6-4F52-B3C7-EB88DC75097B}">
      <dgm:prSet/>
      <dgm:spPr/>
      <dgm:t>
        <a:bodyPr/>
        <a:lstStyle/>
        <a:p>
          <a:endParaRPr lang="en-US"/>
        </a:p>
      </dgm:t>
    </dgm:pt>
    <dgm:pt modelId="{1B66D949-79D5-444E-BEA0-12B45F7CBEAD}">
      <dgm:prSet/>
      <dgm:spPr/>
      <dgm:t>
        <a:bodyPr/>
        <a:lstStyle/>
        <a:p>
          <a:pPr>
            <a:lnSpc>
              <a:spcPct val="100000"/>
            </a:lnSpc>
          </a:pPr>
          <a:r>
            <a:rPr lang="en-GB" dirty="0">
              <a:solidFill>
                <a:srgbClr val="002060"/>
              </a:solidFill>
            </a:rPr>
            <a:t>In effect, each paragraph will focus on a sub-topic or sub-sub-topic of the main topic of the essay as identified in the thesis statement</a:t>
          </a:r>
          <a:r>
            <a:rPr lang="en-GB" dirty="0"/>
            <a:t>.</a:t>
          </a:r>
          <a:endParaRPr lang="en-US" dirty="0"/>
        </a:p>
      </dgm:t>
    </dgm:pt>
    <dgm:pt modelId="{BD67F41A-24B3-4A5C-920E-8C45593ABFDF}" type="parTrans" cxnId="{1D7A9D26-1199-4A81-8122-5E519A0A74DF}">
      <dgm:prSet/>
      <dgm:spPr/>
      <dgm:t>
        <a:bodyPr/>
        <a:lstStyle/>
        <a:p>
          <a:endParaRPr lang="en-US"/>
        </a:p>
      </dgm:t>
    </dgm:pt>
    <dgm:pt modelId="{FEDE4CA7-BED2-4A05-AD4E-2B3B778A5D2B}" type="sibTrans" cxnId="{1D7A9D26-1199-4A81-8122-5E519A0A74DF}">
      <dgm:prSet/>
      <dgm:spPr/>
      <dgm:t>
        <a:bodyPr/>
        <a:lstStyle/>
        <a:p>
          <a:endParaRPr lang="en-US"/>
        </a:p>
      </dgm:t>
    </dgm:pt>
    <dgm:pt modelId="{363C64D4-AEEE-49DF-97B3-90EC65E62F10}" type="pres">
      <dgm:prSet presAssocID="{2729E016-137C-491C-840E-410398404EC4}" presName="root" presStyleCnt="0">
        <dgm:presLayoutVars>
          <dgm:dir/>
          <dgm:resizeHandles val="exact"/>
        </dgm:presLayoutVars>
      </dgm:prSet>
      <dgm:spPr/>
    </dgm:pt>
    <dgm:pt modelId="{625CF4D9-C869-4993-90A5-A3C91D59F939}" type="pres">
      <dgm:prSet presAssocID="{5D304F99-495B-403A-A870-CD13149989F4}" presName="compNode" presStyleCnt="0"/>
      <dgm:spPr/>
    </dgm:pt>
    <dgm:pt modelId="{524A46EC-6D04-4228-9DC8-1E0571F0C6BD}" type="pres">
      <dgm:prSet presAssocID="{5D304F99-495B-403A-A870-CD13149989F4}" presName="bgRect" presStyleLbl="bgShp" presStyleIdx="0" presStyleCnt="3" custLinFactNeighborX="-3322" custLinFactNeighborY="-827"/>
      <dgm:spPr/>
    </dgm:pt>
    <dgm:pt modelId="{731D5745-A303-43C8-B0EA-C243BB2E89F4}" type="pres">
      <dgm:prSet presAssocID="{5D304F99-495B-403A-A870-CD13149989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F5F3FAF3-C8E0-4F58-BA55-137FA522867F}" type="pres">
      <dgm:prSet presAssocID="{5D304F99-495B-403A-A870-CD13149989F4}" presName="spaceRect" presStyleCnt="0"/>
      <dgm:spPr/>
    </dgm:pt>
    <dgm:pt modelId="{DF8C7028-0485-4630-9C4F-CE5E1117E552}" type="pres">
      <dgm:prSet presAssocID="{5D304F99-495B-403A-A870-CD13149989F4}" presName="parTx" presStyleLbl="revTx" presStyleIdx="0" presStyleCnt="3">
        <dgm:presLayoutVars>
          <dgm:chMax val="0"/>
          <dgm:chPref val="0"/>
        </dgm:presLayoutVars>
      </dgm:prSet>
      <dgm:spPr/>
    </dgm:pt>
    <dgm:pt modelId="{6D523543-D13F-4A01-B3E3-49AC73F8ECDC}" type="pres">
      <dgm:prSet presAssocID="{18E9D801-C8A7-4A20-BF2E-6F75BB6858BF}" presName="sibTrans" presStyleCnt="0"/>
      <dgm:spPr/>
    </dgm:pt>
    <dgm:pt modelId="{4A44C6EF-1279-42B9-84CB-4767C13A2439}" type="pres">
      <dgm:prSet presAssocID="{3D2D81CA-1418-4725-942F-7A58B85CEA66}" presName="compNode" presStyleCnt="0"/>
      <dgm:spPr/>
    </dgm:pt>
    <dgm:pt modelId="{5847CE0A-AB7F-4B50-B72E-8650EBADC129}" type="pres">
      <dgm:prSet presAssocID="{3D2D81CA-1418-4725-942F-7A58B85CEA66}" presName="bgRect" presStyleLbl="bgShp" presStyleIdx="1" presStyleCnt="3"/>
      <dgm:spPr/>
    </dgm:pt>
    <dgm:pt modelId="{22A2FDED-D0DF-4346-94E4-44807294C078}" type="pres">
      <dgm:prSet presAssocID="{3D2D81CA-1418-4725-942F-7A58B85CEA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60EB295C-2595-4CB2-954D-AEC2AF783354}" type="pres">
      <dgm:prSet presAssocID="{3D2D81CA-1418-4725-942F-7A58B85CEA66}" presName="spaceRect" presStyleCnt="0"/>
      <dgm:spPr/>
    </dgm:pt>
    <dgm:pt modelId="{A3425313-5586-414F-BDED-7C9F2AB21FAE}" type="pres">
      <dgm:prSet presAssocID="{3D2D81CA-1418-4725-942F-7A58B85CEA66}" presName="parTx" presStyleLbl="revTx" presStyleIdx="1" presStyleCnt="3">
        <dgm:presLayoutVars>
          <dgm:chMax val="0"/>
          <dgm:chPref val="0"/>
        </dgm:presLayoutVars>
      </dgm:prSet>
      <dgm:spPr/>
    </dgm:pt>
    <dgm:pt modelId="{46F90D84-82E1-41BC-ACC1-20A72332F7E6}" type="pres">
      <dgm:prSet presAssocID="{8E606D33-F53D-4ABB-BAD3-EDBC091208C4}" presName="sibTrans" presStyleCnt="0"/>
      <dgm:spPr/>
    </dgm:pt>
    <dgm:pt modelId="{388840F4-67C2-46D3-88AD-E6D1B21FDCC5}" type="pres">
      <dgm:prSet presAssocID="{1B66D949-79D5-444E-BEA0-12B45F7CBEAD}" presName="compNode" presStyleCnt="0"/>
      <dgm:spPr/>
    </dgm:pt>
    <dgm:pt modelId="{1445D002-F79A-409D-943D-316E4C9D42F6}" type="pres">
      <dgm:prSet presAssocID="{1B66D949-79D5-444E-BEA0-12B45F7CBEAD}" presName="bgRect" presStyleLbl="bgShp" presStyleIdx="2" presStyleCnt="3"/>
      <dgm:spPr/>
    </dgm:pt>
    <dgm:pt modelId="{3D182429-0156-48DC-AE57-C28379FCF81B}" type="pres">
      <dgm:prSet presAssocID="{1B66D949-79D5-444E-BEA0-12B45F7CBE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Quotation Mark"/>
        </a:ext>
      </dgm:extLst>
    </dgm:pt>
    <dgm:pt modelId="{127476E3-4DEE-41AD-A678-490980973BCD}" type="pres">
      <dgm:prSet presAssocID="{1B66D949-79D5-444E-BEA0-12B45F7CBEAD}" presName="spaceRect" presStyleCnt="0"/>
      <dgm:spPr/>
    </dgm:pt>
    <dgm:pt modelId="{7C56E0C3-4ADB-46FF-B526-22D0FC2E3DD1}" type="pres">
      <dgm:prSet presAssocID="{1B66D949-79D5-444E-BEA0-12B45F7CBEAD}" presName="parTx" presStyleLbl="revTx" presStyleIdx="2" presStyleCnt="3">
        <dgm:presLayoutVars>
          <dgm:chMax val="0"/>
          <dgm:chPref val="0"/>
        </dgm:presLayoutVars>
      </dgm:prSet>
      <dgm:spPr/>
    </dgm:pt>
  </dgm:ptLst>
  <dgm:cxnLst>
    <dgm:cxn modelId="{BC149607-14D6-4F52-B3C7-EB88DC75097B}" srcId="{2729E016-137C-491C-840E-410398404EC4}" destId="{3D2D81CA-1418-4725-942F-7A58B85CEA66}" srcOrd="1" destOrd="0" parTransId="{D5B0F10A-9BA6-4673-A1E2-77213AEEAC25}" sibTransId="{8E606D33-F53D-4ABB-BAD3-EDBC091208C4}"/>
    <dgm:cxn modelId="{A7BD6B10-FCF4-46B8-A2E8-7BC0CE9BBB77}" type="presOf" srcId="{5D304F99-495B-403A-A870-CD13149989F4}" destId="{DF8C7028-0485-4630-9C4F-CE5E1117E552}" srcOrd="0" destOrd="0" presId="urn:microsoft.com/office/officeart/2018/2/layout/IconVerticalSolidList"/>
    <dgm:cxn modelId="{1D7A9D26-1199-4A81-8122-5E519A0A74DF}" srcId="{2729E016-137C-491C-840E-410398404EC4}" destId="{1B66D949-79D5-444E-BEA0-12B45F7CBEAD}" srcOrd="2" destOrd="0" parTransId="{BD67F41A-24B3-4A5C-920E-8C45593ABFDF}" sibTransId="{FEDE4CA7-BED2-4A05-AD4E-2B3B778A5D2B}"/>
    <dgm:cxn modelId="{0B600A61-7C00-4212-88F5-2DDDFA024B48}" type="presOf" srcId="{3D2D81CA-1418-4725-942F-7A58B85CEA66}" destId="{A3425313-5586-414F-BDED-7C9F2AB21FAE}" srcOrd="0" destOrd="0" presId="urn:microsoft.com/office/officeart/2018/2/layout/IconVerticalSolidList"/>
    <dgm:cxn modelId="{AD328866-02E7-4BBC-B4E9-EF7266824C64}" srcId="{2729E016-137C-491C-840E-410398404EC4}" destId="{5D304F99-495B-403A-A870-CD13149989F4}" srcOrd="0" destOrd="0" parTransId="{C1D094F4-FD8A-4F78-A553-717C2A7B9D11}" sibTransId="{18E9D801-C8A7-4A20-BF2E-6F75BB6858BF}"/>
    <dgm:cxn modelId="{F8414782-2C82-4055-A83E-660ED1B05369}" type="presOf" srcId="{2729E016-137C-491C-840E-410398404EC4}" destId="{363C64D4-AEEE-49DF-97B3-90EC65E62F10}" srcOrd="0" destOrd="0" presId="urn:microsoft.com/office/officeart/2018/2/layout/IconVerticalSolidList"/>
    <dgm:cxn modelId="{475761A1-5B65-49EA-9482-66FDD5DF42E6}" type="presOf" srcId="{1B66D949-79D5-444E-BEA0-12B45F7CBEAD}" destId="{7C56E0C3-4ADB-46FF-B526-22D0FC2E3DD1}" srcOrd="0" destOrd="0" presId="urn:microsoft.com/office/officeart/2018/2/layout/IconVerticalSolidList"/>
    <dgm:cxn modelId="{87CC93E9-5709-4F53-A604-8049F878CF09}" type="presParOf" srcId="{363C64D4-AEEE-49DF-97B3-90EC65E62F10}" destId="{625CF4D9-C869-4993-90A5-A3C91D59F939}" srcOrd="0" destOrd="0" presId="urn:microsoft.com/office/officeart/2018/2/layout/IconVerticalSolidList"/>
    <dgm:cxn modelId="{A7ECCF70-01ED-47FD-9B0A-C5018DD900BA}" type="presParOf" srcId="{625CF4D9-C869-4993-90A5-A3C91D59F939}" destId="{524A46EC-6D04-4228-9DC8-1E0571F0C6BD}" srcOrd="0" destOrd="0" presId="urn:microsoft.com/office/officeart/2018/2/layout/IconVerticalSolidList"/>
    <dgm:cxn modelId="{6F3E2896-2DB4-4C90-899E-009844994CBC}" type="presParOf" srcId="{625CF4D9-C869-4993-90A5-A3C91D59F939}" destId="{731D5745-A303-43C8-B0EA-C243BB2E89F4}" srcOrd="1" destOrd="0" presId="urn:microsoft.com/office/officeart/2018/2/layout/IconVerticalSolidList"/>
    <dgm:cxn modelId="{82D076D3-5FC1-48E0-8129-F9458571350A}" type="presParOf" srcId="{625CF4D9-C869-4993-90A5-A3C91D59F939}" destId="{F5F3FAF3-C8E0-4F58-BA55-137FA522867F}" srcOrd="2" destOrd="0" presId="urn:microsoft.com/office/officeart/2018/2/layout/IconVerticalSolidList"/>
    <dgm:cxn modelId="{48C4BE88-C8A5-4FAD-8731-D05A635B6624}" type="presParOf" srcId="{625CF4D9-C869-4993-90A5-A3C91D59F939}" destId="{DF8C7028-0485-4630-9C4F-CE5E1117E552}" srcOrd="3" destOrd="0" presId="urn:microsoft.com/office/officeart/2018/2/layout/IconVerticalSolidList"/>
    <dgm:cxn modelId="{AB550E5F-64F3-4F02-A8AB-781E26C3177B}" type="presParOf" srcId="{363C64D4-AEEE-49DF-97B3-90EC65E62F10}" destId="{6D523543-D13F-4A01-B3E3-49AC73F8ECDC}" srcOrd="1" destOrd="0" presId="urn:microsoft.com/office/officeart/2018/2/layout/IconVerticalSolidList"/>
    <dgm:cxn modelId="{0563BE59-496D-4C7D-8E78-C832C62D44C3}" type="presParOf" srcId="{363C64D4-AEEE-49DF-97B3-90EC65E62F10}" destId="{4A44C6EF-1279-42B9-84CB-4767C13A2439}" srcOrd="2" destOrd="0" presId="urn:microsoft.com/office/officeart/2018/2/layout/IconVerticalSolidList"/>
    <dgm:cxn modelId="{F33DB4C9-0D43-447D-B8C6-8B3E3BDEF8D6}" type="presParOf" srcId="{4A44C6EF-1279-42B9-84CB-4767C13A2439}" destId="{5847CE0A-AB7F-4B50-B72E-8650EBADC129}" srcOrd="0" destOrd="0" presId="urn:microsoft.com/office/officeart/2018/2/layout/IconVerticalSolidList"/>
    <dgm:cxn modelId="{C1D897F4-F22A-404F-9F15-1D638EBA871E}" type="presParOf" srcId="{4A44C6EF-1279-42B9-84CB-4767C13A2439}" destId="{22A2FDED-D0DF-4346-94E4-44807294C078}" srcOrd="1" destOrd="0" presId="urn:microsoft.com/office/officeart/2018/2/layout/IconVerticalSolidList"/>
    <dgm:cxn modelId="{A1F3558D-F2B8-401D-8879-F365359B00EC}" type="presParOf" srcId="{4A44C6EF-1279-42B9-84CB-4767C13A2439}" destId="{60EB295C-2595-4CB2-954D-AEC2AF783354}" srcOrd="2" destOrd="0" presId="urn:microsoft.com/office/officeart/2018/2/layout/IconVerticalSolidList"/>
    <dgm:cxn modelId="{20DC5FE4-7563-410D-9B62-5D354486B80E}" type="presParOf" srcId="{4A44C6EF-1279-42B9-84CB-4767C13A2439}" destId="{A3425313-5586-414F-BDED-7C9F2AB21FAE}" srcOrd="3" destOrd="0" presId="urn:microsoft.com/office/officeart/2018/2/layout/IconVerticalSolidList"/>
    <dgm:cxn modelId="{E13CFDAE-44DC-4C7A-93FD-39D0B8DA3116}" type="presParOf" srcId="{363C64D4-AEEE-49DF-97B3-90EC65E62F10}" destId="{46F90D84-82E1-41BC-ACC1-20A72332F7E6}" srcOrd="3" destOrd="0" presId="urn:microsoft.com/office/officeart/2018/2/layout/IconVerticalSolidList"/>
    <dgm:cxn modelId="{55DBC20D-D6BE-4AA6-BC50-795EB564CD76}" type="presParOf" srcId="{363C64D4-AEEE-49DF-97B3-90EC65E62F10}" destId="{388840F4-67C2-46D3-88AD-E6D1B21FDCC5}" srcOrd="4" destOrd="0" presId="urn:microsoft.com/office/officeart/2018/2/layout/IconVerticalSolidList"/>
    <dgm:cxn modelId="{84A9B41B-D4C5-49B4-85E1-1396481DC91A}" type="presParOf" srcId="{388840F4-67C2-46D3-88AD-E6D1B21FDCC5}" destId="{1445D002-F79A-409D-943D-316E4C9D42F6}" srcOrd="0" destOrd="0" presId="urn:microsoft.com/office/officeart/2018/2/layout/IconVerticalSolidList"/>
    <dgm:cxn modelId="{3D877F5F-9038-48AE-833B-28561300AF50}" type="presParOf" srcId="{388840F4-67C2-46D3-88AD-E6D1B21FDCC5}" destId="{3D182429-0156-48DC-AE57-C28379FCF81B}" srcOrd="1" destOrd="0" presId="urn:microsoft.com/office/officeart/2018/2/layout/IconVerticalSolidList"/>
    <dgm:cxn modelId="{71FC2434-8557-4EB3-AF53-5124E07DBB23}" type="presParOf" srcId="{388840F4-67C2-46D3-88AD-E6D1B21FDCC5}" destId="{127476E3-4DEE-41AD-A678-490980973BCD}" srcOrd="2" destOrd="0" presId="urn:microsoft.com/office/officeart/2018/2/layout/IconVerticalSolidList"/>
    <dgm:cxn modelId="{07D511C2-D368-4855-978C-DC9C68EC6095}" type="presParOf" srcId="{388840F4-67C2-46D3-88AD-E6D1B21FDCC5}" destId="{7C56E0C3-4ADB-46FF-B526-22D0FC2E3D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3AC34C-CE82-43A9-A9C4-8ABEB2C934C7}"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D201C0B4-1FD8-464A-97C1-A97EA28EB09B}">
      <dgm:prSet/>
      <dgm:spPr/>
      <dgm:t>
        <a:bodyPr/>
        <a:lstStyle/>
        <a:p>
          <a:r>
            <a:rPr lang="en-US"/>
            <a:t>Review</a:t>
          </a:r>
        </a:p>
      </dgm:t>
    </dgm:pt>
    <dgm:pt modelId="{A89E1E5F-F590-4515-8D90-FC6EC2EDC001}" type="parTrans" cxnId="{BCD36FC2-1AB4-41F4-863B-928079B17B96}">
      <dgm:prSet/>
      <dgm:spPr/>
      <dgm:t>
        <a:bodyPr/>
        <a:lstStyle/>
        <a:p>
          <a:endParaRPr lang="en-US"/>
        </a:p>
      </dgm:t>
    </dgm:pt>
    <dgm:pt modelId="{D7EBCAC0-9226-44A6-BEB5-0C3F6C450773}" type="sibTrans" cxnId="{BCD36FC2-1AB4-41F4-863B-928079B17B96}">
      <dgm:prSet/>
      <dgm:spPr/>
      <dgm:t>
        <a:bodyPr/>
        <a:lstStyle/>
        <a:p>
          <a:endParaRPr lang="en-US"/>
        </a:p>
      </dgm:t>
    </dgm:pt>
    <dgm:pt modelId="{B16195B3-A5F8-493C-A7F4-A2EF898812EC}">
      <dgm:prSet/>
      <dgm:spPr/>
      <dgm:t>
        <a:bodyPr/>
        <a:lstStyle/>
        <a:p>
          <a:r>
            <a:rPr lang="en-US"/>
            <a:t>Review the introduction and main body paragraphs/rephrase the thesis statement</a:t>
          </a:r>
        </a:p>
      </dgm:t>
    </dgm:pt>
    <dgm:pt modelId="{4956BA59-72C9-403D-A289-DC965E904E76}" type="parTrans" cxnId="{C5495668-BAF0-4E55-8B93-16E66CE44AC8}">
      <dgm:prSet/>
      <dgm:spPr/>
      <dgm:t>
        <a:bodyPr/>
        <a:lstStyle/>
        <a:p>
          <a:endParaRPr lang="en-US"/>
        </a:p>
      </dgm:t>
    </dgm:pt>
    <dgm:pt modelId="{7B216CF4-56F1-4166-BCB2-68BB2EFA9CA7}" type="sibTrans" cxnId="{C5495668-BAF0-4E55-8B93-16E66CE44AC8}">
      <dgm:prSet/>
      <dgm:spPr/>
      <dgm:t>
        <a:bodyPr/>
        <a:lstStyle/>
        <a:p>
          <a:endParaRPr lang="en-US"/>
        </a:p>
      </dgm:t>
    </dgm:pt>
    <dgm:pt modelId="{86283FFC-6654-4978-9A54-5FE46D8B50DF}">
      <dgm:prSet/>
      <dgm:spPr/>
      <dgm:t>
        <a:bodyPr/>
        <a:lstStyle/>
        <a:p>
          <a:r>
            <a:rPr lang="en-US"/>
            <a:t>Summarise</a:t>
          </a:r>
        </a:p>
      </dgm:t>
    </dgm:pt>
    <dgm:pt modelId="{54300A1E-EC6E-4798-AF95-F797C7BF4446}" type="parTrans" cxnId="{875F25CA-4C46-425F-8539-9EFCF14E2C56}">
      <dgm:prSet/>
      <dgm:spPr/>
      <dgm:t>
        <a:bodyPr/>
        <a:lstStyle/>
        <a:p>
          <a:endParaRPr lang="en-US"/>
        </a:p>
      </dgm:t>
    </dgm:pt>
    <dgm:pt modelId="{37459B94-E972-4ADC-BA96-31C49E0C6138}" type="sibTrans" cxnId="{875F25CA-4C46-425F-8539-9EFCF14E2C56}">
      <dgm:prSet/>
      <dgm:spPr/>
      <dgm:t>
        <a:bodyPr/>
        <a:lstStyle/>
        <a:p>
          <a:endParaRPr lang="en-US"/>
        </a:p>
      </dgm:t>
    </dgm:pt>
    <dgm:pt modelId="{5D1DAFCC-6401-4C9D-8BC0-2077F7574D58}">
      <dgm:prSet/>
      <dgm:spPr/>
      <dgm:t>
        <a:bodyPr/>
        <a:lstStyle/>
        <a:p>
          <a:r>
            <a:rPr lang="en-US"/>
            <a:t>Summarise the key points</a:t>
          </a:r>
        </a:p>
      </dgm:t>
    </dgm:pt>
    <dgm:pt modelId="{58D1C3D9-2E5A-4B7F-9627-7A8CF1951D2A}" type="parTrans" cxnId="{CF344358-F0EA-4B7D-89FE-CC9C4E888FF4}">
      <dgm:prSet/>
      <dgm:spPr/>
      <dgm:t>
        <a:bodyPr/>
        <a:lstStyle/>
        <a:p>
          <a:endParaRPr lang="en-US"/>
        </a:p>
      </dgm:t>
    </dgm:pt>
    <dgm:pt modelId="{D3FE828A-A92E-4D9F-BEA2-C0075C052610}" type="sibTrans" cxnId="{CF344358-F0EA-4B7D-89FE-CC9C4E888FF4}">
      <dgm:prSet/>
      <dgm:spPr/>
      <dgm:t>
        <a:bodyPr/>
        <a:lstStyle/>
        <a:p>
          <a:endParaRPr lang="en-US"/>
        </a:p>
      </dgm:t>
    </dgm:pt>
    <dgm:pt modelId="{2AE4589A-E0AB-45CD-A596-021960566E75}">
      <dgm:prSet/>
      <dgm:spPr/>
      <dgm:t>
        <a:bodyPr/>
        <a:lstStyle/>
        <a:p>
          <a:r>
            <a:rPr lang="en-US"/>
            <a:t>Explore</a:t>
          </a:r>
        </a:p>
      </dgm:t>
    </dgm:pt>
    <dgm:pt modelId="{2E1D3587-CBCC-4246-B6D4-32F99C5FF3F0}" type="parTrans" cxnId="{851B9F81-95AB-4E49-B451-F6AF793EE531}">
      <dgm:prSet/>
      <dgm:spPr/>
      <dgm:t>
        <a:bodyPr/>
        <a:lstStyle/>
        <a:p>
          <a:endParaRPr lang="en-US"/>
        </a:p>
      </dgm:t>
    </dgm:pt>
    <dgm:pt modelId="{169CCE99-CB20-4A77-A0CF-C365EC607532}" type="sibTrans" cxnId="{851B9F81-95AB-4E49-B451-F6AF793EE531}">
      <dgm:prSet/>
      <dgm:spPr/>
      <dgm:t>
        <a:bodyPr/>
        <a:lstStyle/>
        <a:p>
          <a:endParaRPr lang="en-US"/>
        </a:p>
      </dgm:t>
    </dgm:pt>
    <dgm:pt modelId="{4B291177-7175-4CE9-A342-42DE29C27639}">
      <dgm:prSet/>
      <dgm:spPr/>
      <dgm:t>
        <a:bodyPr/>
        <a:lstStyle/>
        <a:p>
          <a:r>
            <a:rPr lang="en-US"/>
            <a:t>Explore wider significance</a:t>
          </a:r>
        </a:p>
      </dgm:t>
    </dgm:pt>
    <dgm:pt modelId="{C3920FBB-E903-4B75-9216-5BBA8BB5AA56}" type="parTrans" cxnId="{0CC533F1-2D69-44BE-AEAB-C200FD3CF724}">
      <dgm:prSet/>
      <dgm:spPr/>
      <dgm:t>
        <a:bodyPr/>
        <a:lstStyle/>
        <a:p>
          <a:endParaRPr lang="en-US"/>
        </a:p>
      </dgm:t>
    </dgm:pt>
    <dgm:pt modelId="{244FB23C-31CB-4D7D-BDD3-883F2FD0C183}" type="sibTrans" cxnId="{0CC533F1-2D69-44BE-AEAB-C200FD3CF724}">
      <dgm:prSet/>
      <dgm:spPr/>
      <dgm:t>
        <a:bodyPr/>
        <a:lstStyle/>
        <a:p>
          <a:endParaRPr lang="en-US"/>
        </a:p>
      </dgm:t>
    </dgm:pt>
    <dgm:pt modelId="{144F1D4A-428B-429B-BBD8-776C09E917EB}" type="pres">
      <dgm:prSet presAssocID="{E63AC34C-CE82-43A9-A9C4-8ABEB2C934C7}" presName="Name0" presStyleCnt="0">
        <dgm:presLayoutVars>
          <dgm:dir/>
          <dgm:animLvl val="lvl"/>
          <dgm:resizeHandles val="exact"/>
        </dgm:presLayoutVars>
      </dgm:prSet>
      <dgm:spPr/>
    </dgm:pt>
    <dgm:pt modelId="{6711D807-6021-40BF-9F61-844416FCD7EC}" type="pres">
      <dgm:prSet presAssocID="{D201C0B4-1FD8-464A-97C1-A97EA28EB09B}" presName="linNode" presStyleCnt="0"/>
      <dgm:spPr/>
    </dgm:pt>
    <dgm:pt modelId="{E26E9505-A020-479C-B7FA-17A83C335B90}" type="pres">
      <dgm:prSet presAssocID="{D201C0B4-1FD8-464A-97C1-A97EA28EB09B}" presName="parentText" presStyleLbl="solidFgAcc1" presStyleIdx="0" presStyleCnt="3">
        <dgm:presLayoutVars>
          <dgm:chMax val="1"/>
          <dgm:bulletEnabled/>
        </dgm:presLayoutVars>
      </dgm:prSet>
      <dgm:spPr/>
    </dgm:pt>
    <dgm:pt modelId="{02B4E29D-E2A2-45D7-A396-FBCF70173E0C}" type="pres">
      <dgm:prSet presAssocID="{D201C0B4-1FD8-464A-97C1-A97EA28EB09B}" presName="descendantText" presStyleLbl="alignNode1" presStyleIdx="0" presStyleCnt="3">
        <dgm:presLayoutVars>
          <dgm:bulletEnabled/>
        </dgm:presLayoutVars>
      </dgm:prSet>
      <dgm:spPr/>
    </dgm:pt>
    <dgm:pt modelId="{C36F4372-36F0-4052-BF58-FADCB046523C}" type="pres">
      <dgm:prSet presAssocID="{D7EBCAC0-9226-44A6-BEB5-0C3F6C450773}" presName="sp" presStyleCnt="0"/>
      <dgm:spPr/>
    </dgm:pt>
    <dgm:pt modelId="{F60541A8-E1E2-47A4-934A-600D94345A9D}" type="pres">
      <dgm:prSet presAssocID="{86283FFC-6654-4978-9A54-5FE46D8B50DF}" presName="linNode" presStyleCnt="0"/>
      <dgm:spPr/>
    </dgm:pt>
    <dgm:pt modelId="{BA16E554-1B74-4993-BEA0-AFE91F311D55}" type="pres">
      <dgm:prSet presAssocID="{86283FFC-6654-4978-9A54-5FE46D8B50DF}" presName="parentText" presStyleLbl="solidFgAcc1" presStyleIdx="1" presStyleCnt="3">
        <dgm:presLayoutVars>
          <dgm:chMax val="1"/>
          <dgm:bulletEnabled/>
        </dgm:presLayoutVars>
      </dgm:prSet>
      <dgm:spPr/>
    </dgm:pt>
    <dgm:pt modelId="{81ECB9A3-6429-44C7-A348-7E1311376DDC}" type="pres">
      <dgm:prSet presAssocID="{86283FFC-6654-4978-9A54-5FE46D8B50DF}" presName="descendantText" presStyleLbl="alignNode1" presStyleIdx="1" presStyleCnt="3">
        <dgm:presLayoutVars>
          <dgm:bulletEnabled/>
        </dgm:presLayoutVars>
      </dgm:prSet>
      <dgm:spPr/>
    </dgm:pt>
    <dgm:pt modelId="{A6CE7138-F64B-460D-B40F-0499823A48E0}" type="pres">
      <dgm:prSet presAssocID="{37459B94-E972-4ADC-BA96-31C49E0C6138}" presName="sp" presStyleCnt="0"/>
      <dgm:spPr/>
    </dgm:pt>
    <dgm:pt modelId="{B4945910-223D-4D70-B982-2447D4743BBA}" type="pres">
      <dgm:prSet presAssocID="{2AE4589A-E0AB-45CD-A596-021960566E75}" presName="linNode" presStyleCnt="0"/>
      <dgm:spPr/>
    </dgm:pt>
    <dgm:pt modelId="{1B7329F4-1194-4C16-9294-28A2F5AC15EE}" type="pres">
      <dgm:prSet presAssocID="{2AE4589A-E0AB-45CD-A596-021960566E75}" presName="parentText" presStyleLbl="solidFgAcc1" presStyleIdx="2" presStyleCnt="3">
        <dgm:presLayoutVars>
          <dgm:chMax val="1"/>
          <dgm:bulletEnabled/>
        </dgm:presLayoutVars>
      </dgm:prSet>
      <dgm:spPr/>
    </dgm:pt>
    <dgm:pt modelId="{5388E4C0-18B2-468A-BD43-EC395DBEFBEA}" type="pres">
      <dgm:prSet presAssocID="{2AE4589A-E0AB-45CD-A596-021960566E75}" presName="descendantText" presStyleLbl="alignNode1" presStyleIdx="2" presStyleCnt="3">
        <dgm:presLayoutVars>
          <dgm:bulletEnabled/>
        </dgm:presLayoutVars>
      </dgm:prSet>
      <dgm:spPr/>
    </dgm:pt>
  </dgm:ptLst>
  <dgm:cxnLst>
    <dgm:cxn modelId="{3471DB0F-208E-44EE-81E9-3412DB48EDAC}" type="presOf" srcId="{E63AC34C-CE82-43A9-A9C4-8ABEB2C934C7}" destId="{144F1D4A-428B-429B-BBD8-776C09E917EB}" srcOrd="0" destOrd="0" presId="urn:microsoft.com/office/officeart/2016/7/layout/VerticalHollowActionList"/>
    <dgm:cxn modelId="{D9095013-E84B-4BAD-A2AB-5D5A8FE66523}" type="presOf" srcId="{4B291177-7175-4CE9-A342-42DE29C27639}" destId="{5388E4C0-18B2-468A-BD43-EC395DBEFBEA}" srcOrd="0" destOrd="0" presId="urn:microsoft.com/office/officeart/2016/7/layout/VerticalHollowActionList"/>
    <dgm:cxn modelId="{E9C7B41D-053F-426F-B758-9C0FD99579F0}" type="presOf" srcId="{D201C0B4-1FD8-464A-97C1-A97EA28EB09B}" destId="{E26E9505-A020-479C-B7FA-17A83C335B90}" srcOrd="0" destOrd="0" presId="urn:microsoft.com/office/officeart/2016/7/layout/VerticalHollowActionList"/>
    <dgm:cxn modelId="{C5495668-BAF0-4E55-8B93-16E66CE44AC8}" srcId="{D201C0B4-1FD8-464A-97C1-A97EA28EB09B}" destId="{B16195B3-A5F8-493C-A7F4-A2EF898812EC}" srcOrd="0" destOrd="0" parTransId="{4956BA59-72C9-403D-A289-DC965E904E76}" sibTransId="{7B216CF4-56F1-4166-BCB2-68BB2EFA9CA7}"/>
    <dgm:cxn modelId="{CF344358-F0EA-4B7D-89FE-CC9C4E888FF4}" srcId="{86283FFC-6654-4978-9A54-5FE46D8B50DF}" destId="{5D1DAFCC-6401-4C9D-8BC0-2077F7574D58}" srcOrd="0" destOrd="0" parTransId="{58D1C3D9-2E5A-4B7F-9627-7A8CF1951D2A}" sibTransId="{D3FE828A-A92E-4D9F-BEA2-C0075C052610}"/>
    <dgm:cxn modelId="{851B9F81-95AB-4E49-B451-F6AF793EE531}" srcId="{E63AC34C-CE82-43A9-A9C4-8ABEB2C934C7}" destId="{2AE4589A-E0AB-45CD-A596-021960566E75}" srcOrd="2" destOrd="0" parTransId="{2E1D3587-CBCC-4246-B6D4-32F99C5FF3F0}" sibTransId="{169CCE99-CB20-4A77-A0CF-C365EC607532}"/>
    <dgm:cxn modelId="{77BBCBB0-CD09-473A-ADA8-91F09291288E}" type="presOf" srcId="{5D1DAFCC-6401-4C9D-8BC0-2077F7574D58}" destId="{81ECB9A3-6429-44C7-A348-7E1311376DDC}" srcOrd="0" destOrd="0" presId="urn:microsoft.com/office/officeart/2016/7/layout/VerticalHollowActionList"/>
    <dgm:cxn modelId="{3C766CB9-6CAC-475E-BFC9-B758A102A410}" type="presOf" srcId="{B16195B3-A5F8-493C-A7F4-A2EF898812EC}" destId="{02B4E29D-E2A2-45D7-A396-FBCF70173E0C}" srcOrd="0" destOrd="0" presId="urn:microsoft.com/office/officeart/2016/7/layout/VerticalHollowActionList"/>
    <dgm:cxn modelId="{BCD36FC2-1AB4-41F4-863B-928079B17B96}" srcId="{E63AC34C-CE82-43A9-A9C4-8ABEB2C934C7}" destId="{D201C0B4-1FD8-464A-97C1-A97EA28EB09B}" srcOrd="0" destOrd="0" parTransId="{A89E1E5F-F590-4515-8D90-FC6EC2EDC001}" sibTransId="{D7EBCAC0-9226-44A6-BEB5-0C3F6C450773}"/>
    <dgm:cxn modelId="{875F25CA-4C46-425F-8539-9EFCF14E2C56}" srcId="{E63AC34C-CE82-43A9-A9C4-8ABEB2C934C7}" destId="{86283FFC-6654-4978-9A54-5FE46D8B50DF}" srcOrd="1" destOrd="0" parTransId="{54300A1E-EC6E-4798-AF95-F797C7BF4446}" sibTransId="{37459B94-E972-4ADC-BA96-31C49E0C6138}"/>
    <dgm:cxn modelId="{DBA144CF-AC85-4B50-9895-F05E10079451}" type="presOf" srcId="{86283FFC-6654-4978-9A54-5FE46D8B50DF}" destId="{BA16E554-1B74-4993-BEA0-AFE91F311D55}" srcOrd="0" destOrd="0" presId="urn:microsoft.com/office/officeart/2016/7/layout/VerticalHollowActionList"/>
    <dgm:cxn modelId="{4D38B8E9-F333-4339-8A93-6FFCB662EA74}" type="presOf" srcId="{2AE4589A-E0AB-45CD-A596-021960566E75}" destId="{1B7329F4-1194-4C16-9294-28A2F5AC15EE}" srcOrd="0" destOrd="0" presId="urn:microsoft.com/office/officeart/2016/7/layout/VerticalHollowActionList"/>
    <dgm:cxn modelId="{0CC533F1-2D69-44BE-AEAB-C200FD3CF724}" srcId="{2AE4589A-E0AB-45CD-A596-021960566E75}" destId="{4B291177-7175-4CE9-A342-42DE29C27639}" srcOrd="0" destOrd="0" parTransId="{C3920FBB-E903-4B75-9216-5BBA8BB5AA56}" sibTransId="{244FB23C-31CB-4D7D-BDD3-883F2FD0C183}"/>
    <dgm:cxn modelId="{ECBF4582-C948-4BC0-913A-7503860FF0F5}" type="presParOf" srcId="{144F1D4A-428B-429B-BBD8-776C09E917EB}" destId="{6711D807-6021-40BF-9F61-844416FCD7EC}" srcOrd="0" destOrd="0" presId="urn:microsoft.com/office/officeart/2016/7/layout/VerticalHollowActionList"/>
    <dgm:cxn modelId="{FCDED1AC-E5EB-44FE-83B7-29E172C5A6EE}" type="presParOf" srcId="{6711D807-6021-40BF-9F61-844416FCD7EC}" destId="{E26E9505-A020-479C-B7FA-17A83C335B90}" srcOrd="0" destOrd="0" presId="urn:microsoft.com/office/officeart/2016/7/layout/VerticalHollowActionList"/>
    <dgm:cxn modelId="{397098AA-A63D-4B73-9DA4-72E80A074C79}" type="presParOf" srcId="{6711D807-6021-40BF-9F61-844416FCD7EC}" destId="{02B4E29D-E2A2-45D7-A396-FBCF70173E0C}" srcOrd="1" destOrd="0" presId="urn:microsoft.com/office/officeart/2016/7/layout/VerticalHollowActionList"/>
    <dgm:cxn modelId="{836177D1-22A0-4D90-B403-063BF28BDFAB}" type="presParOf" srcId="{144F1D4A-428B-429B-BBD8-776C09E917EB}" destId="{C36F4372-36F0-4052-BF58-FADCB046523C}" srcOrd="1" destOrd="0" presId="urn:microsoft.com/office/officeart/2016/7/layout/VerticalHollowActionList"/>
    <dgm:cxn modelId="{B0E736C4-ACEF-46B1-9B09-00DFBC3A6ACE}" type="presParOf" srcId="{144F1D4A-428B-429B-BBD8-776C09E917EB}" destId="{F60541A8-E1E2-47A4-934A-600D94345A9D}" srcOrd="2" destOrd="0" presId="urn:microsoft.com/office/officeart/2016/7/layout/VerticalHollowActionList"/>
    <dgm:cxn modelId="{5FEFDEC5-B95B-42E0-86D5-92668C65C9E3}" type="presParOf" srcId="{F60541A8-E1E2-47A4-934A-600D94345A9D}" destId="{BA16E554-1B74-4993-BEA0-AFE91F311D55}" srcOrd="0" destOrd="0" presId="urn:microsoft.com/office/officeart/2016/7/layout/VerticalHollowActionList"/>
    <dgm:cxn modelId="{AA4AD05A-C3E8-4A1C-8E71-AF3FC8E955D0}" type="presParOf" srcId="{F60541A8-E1E2-47A4-934A-600D94345A9D}" destId="{81ECB9A3-6429-44C7-A348-7E1311376DDC}" srcOrd="1" destOrd="0" presId="urn:microsoft.com/office/officeart/2016/7/layout/VerticalHollowActionList"/>
    <dgm:cxn modelId="{62B559D0-BC50-4434-857A-FB3C99737806}" type="presParOf" srcId="{144F1D4A-428B-429B-BBD8-776C09E917EB}" destId="{A6CE7138-F64B-460D-B40F-0499823A48E0}" srcOrd="3" destOrd="0" presId="urn:microsoft.com/office/officeart/2016/7/layout/VerticalHollowActionList"/>
    <dgm:cxn modelId="{FD812283-1E52-4C93-A3E0-07D5FF91DFCB}" type="presParOf" srcId="{144F1D4A-428B-429B-BBD8-776C09E917EB}" destId="{B4945910-223D-4D70-B982-2447D4743BBA}" srcOrd="4" destOrd="0" presId="urn:microsoft.com/office/officeart/2016/7/layout/VerticalHollowActionList"/>
    <dgm:cxn modelId="{1ED0CFF8-B142-4F69-8433-9A5FA825B765}" type="presParOf" srcId="{B4945910-223D-4D70-B982-2447D4743BBA}" destId="{1B7329F4-1194-4C16-9294-28A2F5AC15EE}" srcOrd="0" destOrd="0" presId="urn:microsoft.com/office/officeart/2016/7/layout/VerticalHollowActionList"/>
    <dgm:cxn modelId="{AE8CD99D-127E-4F6C-97AA-39D5CCFB4754}" type="presParOf" srcId="{B4945910-223D-4D70-B982-2447D4743BBA}" destId="{5388E4C0-18B2-468A-BD43-EC395DBEFBE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F20FB4-6665-4E61-A778-950B987FCAB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67194B9-4FB8-429E-A1CE-9D918564C2C0}">
      <dgm:prSet/>
      <dgm:spPr/>
      <dgm:t>
        <a:bodyPr/>
        <a:lstStyle/>
        <a:p>
          <a:pPr>
            <a:lnSpc>
              <a:spcPct val="100000"/>
            </a:lnSpc>
            <a:defRPr cap="all"/>
          </a:pPr>
          <a:r>
            <a:rPr lang="en-GB"/>
            <a:t>Flow</a:t>
          </a:r>
          <a:endParaRPr lang="en-US"/>
        </a:p>
      </dgm:t>
    </dgm:pt>
    <dgm:pt modelId="{572A0E31-9875-421B-8768-6FC79E007446}" type="parTrans" cxnId="{284D5D08-3B91-4979-B010-259DD90DF1DE}">
      <dgm:prSet/>
      <dgm:spPr/>
      <dgm:t>
        <a:bodyPr/>
        <a:lstStyle/>
        <a:p>
          <a:endParaRPr lang="en-US"/>
        </a:p>
      </dgm:t>
    </dgm:pt>
    <dgm:pt modelId="{AA2C195C-B12F-4BAD-A1F6-3B33F160A8BB}" type="sibTrans" cxnId="{284D5D08-3B91-4979-B010-259DD90DF1DE}">
      <dgm:prSet/>
      <dgm:spPr/>
      <dgm:t>
        <a:bodyPr/>
        <a:lstStyle/>
        <a:p>
          <a:endParaRPr lang="en-US"/>
        </a:p>
      </dgm:t>
    </dgm:pt>
    <dgm:pt modelId="{E4D8B690-4599-4C08-A834-DEDBCE8A7380}">
      <dgm:prSet/>
      <dgm:spPr/>
      <dgm:t>
        <a:bodyPr/>
        <a:lstStyle/>
        <a:p>
          <a:pPr>
            <a:lnSpc>
              <a:spcPct val="100000"/>
            </a:lnSpc>
            <a:defRPr cap="all"/>
          </a:pPr>
          <a:r>
            <a:rPr lang="en-GB"/>
            <a:t>Structure</a:t>
          </a:r>
          <a:endParaRPr lang="en-US"/>
        </a:p>
      </dgm:t>
    </dgm:pt>
    <dgm:pt modelId="{CB8C7751-4EDC-439A-82E8-72A1997E6FB2}" type="parTrans" cxnId="{DEFFDA30-29CB-42B0-8F9B-1D7EBA65EC1A}">
      <dgm:prSet/>
      <dgm:spPr/>
      <dgm:t>
        <a:bodyPr/>
        <a:lstStyle/>
        <a:p>
          <a:endParaRPr lang="en-US"/>
        </a:p>
      </dgm:t>
    </dgm:pt>
    <dgm:pt modelId="{C6634641-6FE9-456A-B741-AE7B6C02C82B}" type="sibTrans" cxnId="{DEFFDA30-29CB-42B0-8F9B-1D7EBA65EC1A}">
      <dgm:prSet/>
      <dgm:spPr/>
      <dgm:t>
        <a:bodyPr/>
        <a:lstStyle/>
        <a:p>
          <a:endParaRPr lang="en-US"/>
        </a:p>
      </dgm:t>
    </dgm:pt>
    <dgm:pt modelId="{9589D83D-B25A-4C3B-8CA8-BDEC2BF56C59}">
      <dgm:prSet/>
      <dgm:spPr/>
      <dgm:t>
        <a:bodyPr/>
        <a:lstStyle/>
        <a:p>
          <a:pPr>
            <a:lnSpc>
              <a:spcPct val="100000"/>
            </a:lnSpc>
            <a:defRPr cap="all"/>
          </a:pPr>
          <a:r>
            <a:rPr lang="en-GB"/>
            <a:t>Language</a:t>
          </a:r>
          <a:endParaRPr lang="en-US"/>
        </a:p>
      </dgm:t>
    </dgm:pt>
    <dgm:pt modelId="{9514C8BB-175B-40E9-AC73-10408A71ADDB}" type="parTrans" cxnId="{BC4F9DEB-4A38-4E1F-94AF-89E8ADE8D090}">
      <dgm:prSet/>
      <dgm:spPr/>
      <dgm:t>
        <a:bodyPr/>
        <a:lstStyle/>
        <a:p>
          <a:endParaRPr lang="en-US"/>
        </a:p>
      </dgm:t>
    </dgm:pt>
    <dgm:pt modelId="{9958B8B8-5076-42BC-9ED1-8618D074E3F7}" type="sibTrans" cxnId="{BC4F9DEB-4A38-4E1F-94AF-89E8ADE8D090}">
      <dgm:prSet/>
      <dgm:spPr/>
      <dgm:t>
        <a:bodyPr/>
        <a:lstStyle/>
        <a:p>
          <a:endParaRPr lang="en-US"/>
        </a:p>
      </dgm:t>
    </dgm:pt>
    <dgm:pt modelId="{FAEE753C-B74C-4A21-A220-23C4733D4E3C}">
      <dgm:prSet/>
      <dgm:spPr/>
      <dgm:t>
        <a:bodyPr/>
        <a:lstStyle/>
        <a:p>
          <a:pPr>
            <a:lnSpc>
              <a:spcPct val="100000"/>
            </a:lnSpc>
            <a:defRPr cap="all"/>
          </a:pPr>
          <a:r>
            <a:rPr lang="en-GB"/>
            <a:t>Grammar</a:t>
          </a:r>
          <a:endParaRPr lang="en-US"/>
        </a:p>
      </dgm:t>
    </dgm:pt>
    <dgm:pt modelId="{DC563C93-539C-4053-9102-E64716241C1A}" type="parTrans" cxnId="{BDEF1BB5-2F90-4155-BC64-2B0D449D2066}">
      <dgm:prSet/>
      <dgm:spPr/>
      <dgm:t>
        <a:bodyPr/>
        <a:lstStyle/>
        <a:p>
          <a:endParaRPr lang="en-US"/>
        </a:p>
      </dgm:t>
    </dgm:pt>
    <dgm:pt modelId="{EA522F2A-81A6-4AE0-B506-0FD0E5A93874}" type="sibTrans" cxnId="{BDEF1BB5-2F90-4155-BC64-2B0D449D2066}">
      <dgm:prSet/>
      <dgm:spPr/>
      <dgm:t>
        <a:bodyPr/>
        <a:lstStyle/>
        <a:p>
          <a:endParaRPr lang="en-US"/>
        </a:p>
      </dgm:t>
    </dgm:pt>
    <dgm:pt modelId="{6A9A3DBF-CBEC-4B32-B40F-8647302E0C87}">
      <dgm:prSet/>
      <dgm:spPr/>
      <dgm:t>
        <a:bodyPr/>
        <a:lstStyle/>
        <a:p>
          <a:pPr>
            <a:lnSpc>
              <a:spcPct val="100000"/>
            </a:lnSpc>
            <a:defRPr cap="all"/>
          </a:pPr>
          <a:r>
            <a:rPr lang="en-GB"/>
            <a:t>Spelling</a:t>
          </a:r>
          <a:endParaRPr lang="en-US" dirty="0"/>
        </a:p>
      </dgm:t>
    </dgm:pt>
    <dgm:pt modelId="{323CEDA6-6C90-4D2A-97A1-8C2D654E831F}" type="parTrans" cxnId="{6D20FE1D-6A2D-4639-8D96-0F5E15430B1B}">
      <dgm:prSet/>
      <dgm:spPr/>
      <dgm:t>
        <a:bodyPr/>
        <a:lstStyle/>
        <a:p>
          <a:endParaRPr lang="en-US"/>
        </a:p>
      </dgm:t>
    </dgm:pt>
    <dgm:pt modelId="{754F7DF0-B875-418D-97B5-584AB1B7F5FA}" type="sibTrans" cxnId="{6D20FE1D-6A2D-4639-8D96-0F5E15430B1B}">
      <dgm:prSet/>
      <dgm:spPr/>
      <dgm:t>
        <a:bodyPr/>
        <a:lstStyle/>
        <a:p>
          <a:endParaRPr lang="en-US"/>
        </a:p>
      </dgm:t>
    </dgm:pt>
    <dgm:pt modelId="{8E4771B5-1A48-452F-A16D-C65A082EF4AB}">
      <dgm:prSet/>
      <dgm:spPr/>
      <dgm:t>
        <a:bodyPr/>
        <a:lstStyle/>
        <a:p>
          <a:pPr>
            <a:lnSpc>
              <a:spcPct val="100000"/>
            </a:lnSpc>
            <a:defRPr cap="all"/>
          </a:pPr>
          <a:r>
            <a:rPr lang="en-GB"/>
            <a:t>Punctuation</a:t>
          </a:r>
          <a:endParaRPr lang="en-US"/>
        </a:p>
      </dgm:t>
    </dgm:pt>
    <dgm:pt modelId="{F0DDE6DF-A791-40E1-BB8F-2976E2F63E92}" type="parTrans" cxnId="{0A7EA276-03FE-4F4B-8AB5-838C82BA7880}">
      <dgm:prSet/>
      <dgm:spPr/>
      <dgm:t>
        <a:bodyPr/>
        <a:lstStyle/>
        <a:p>
          <a:endParaRPr lang="en-US"/>
        </a:p>
      </dgm:t>
    </dgm:pt>
    <dgm:pt modelId="{DF21296A-B2FA-4538-AA81-E07CD771332D}" type="sibTrans" cxnId="{0A7EA276-03FE-4F4B-8AB5-838C82BA7880}">
      <dgm:prSet/>
      <dgm:spPr/>
      <dgm:t>
        <a:bodyPr/>
        <a:lstStyle/>
        <a:p>
          <a:endParaRPr lang="en-US"/>
        </a:p>
      </dgm:t>
    </dgm:pt>
    <dgm:pt modelId="{8FE03BE0-3319-48D6-B9F7-AD523C976D40}">
      <dgm:prSet/>
      <dgm:spPr/>
      <dgm:t>
        <a:bodyPr/>
        <a:lstStyle/>
        <a:p>
          <a:pPr>
            <a:lnSpc>
              <a:spcPct val="100000"/>
            </a:lnSpc>
            <a:defRPr cap="all"/>
          </a:pPr>
          <a:r>
            <a:rPr lang="en-GB"/>
            <a:t>Academic style</a:t>
          </a:r>
          <a:endParaRPr lang="en-US"/>
        </a:p>
      </dgm:t>
    </dgm:pt>
    <dgm:pt modelId="{A1DD72CA-DCFC-4BFC-A143-F2E668DE24FE}" type="parTrans" cxnId="{3C1200CB-448A-45D3-B355-E6E793C2AE58}">
      <dgm:prSet/>
      <dgm:spPr/>
      <dgm:t>
        <a:bodyPr/>
        <a:lstStyle/>
        <a:p>
          <a:endParaRPr lang="en-US"/>
        </a:p>
      </dgm:t>
    </dgm:pt>
    <dgm:pt modelId="{58D5A8F2-1E87-4499-A27B-C2C741BAB778}" type="sibTrans" cxnId="{3C1200CB-448A-45D3-B355-E6E793C2AE58}">
      <dgm:prSet/>
      <dgm:spPr/>
      <dgm:t>
        <a:bodyPr/>
        <a:lstStyle/>
        <a:p>
          <a:endParaRPr lang="en-US"/>
        </a:p>
      </dgm:t>
    </dgm:pt>
    <dgm:pt modelId="{E7E861E0-6460-4FF0-A8B1-FF8072894186}" type="pres">
      <dgm:prSet presAssocID="{86F20FB4-6665-4E61-A778-950B987FCAB5}" presName="root" presStyleCnt="0">
        <dgm:presLayoutVars>
          <dgm:dir/>
          <dgm:resizeHandles val="exact"/>
        </dgm:presLayoutVars>
      </dgm:prSet>
      <dgm:spPr/>
    </dgm:pt>
    <dgm:pt modelId="{BD73D16C-534E-4891-BCA8-6FD036E2EC7F}" type="pres">
      <dgm:prSet presAssocID="{E67194B9-4FB8-429E-A1CE-9D918564C2C0}" presName="compNode" presStyleCnt="0"/>
      <dgm:spPr/>
    </dgm:pt>
    <dgm:pt modelId="{3A41F080-26F5-49E1-88B8-43D38EB4A0F0}" type="pres">
      <dgm:prSet presAssocID="{E67194B9-4FB8-429E-A1CE-9D918564C2C0}" presName="iconBgRect" presStyleLbl="bgShp" presStyleIdx="0" presStyleCnt="7"/>
      <dgm:spPr/>
    </dgm:pt>
    <dgm:pt modelId="{363124E1-F84E-43A9-81A7-C6C2D8BEBD32}" type="pres">
      <dgm:prSet presAssocID="{E67194B9-4FB8-429E-A1CE-9D918564C2C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ne Arrow: Clockwise curve"/>
        </a:ext>
      </dgm:extLst>
    </dgm:pt>
    <dgm:pt modelId="{3321B06D-0C2C-4B75-A03F-8B60F47A3CE0}" type="pres">
      <dgm:prSet presAssocID="{E67194B9-4FB8-429E-A1CE-9D918564C2C0}" presName="spaceRect" presStyleCnt="0"/>
      <dgm:spPr/>
    </dgm:pt>
    <dgm:pt modelId="{EF612354-E8D7-4FF2-BE93-5411B2EFF02E}" type="pres">
      <dgm:prSet presAssocID="{E67194B9-4FB8-429E-A1CE-9D918564C2C0}" presName="textRect" presStyleLbl="revTx" presStyleIdx="0" presStyleCnt="7">
        <dgm:presLayoutVars>
          <dgm:chMax val="1"/>
          <dgm:chPref val="1"/>
        </dgm:presLayoutVars>
      </dgm:prSet>
      <dgm:spPr/>
    </dgm:pt>
    <dgm:pt modelId="{D2541200-A8E7-4995-86C4-EEB0CAF78C88}" type="pres">
      <dgm:prSet presAssocID="{AA2C195C-B12F-4BAD-A1F6-3B33F160A8BB}" presName="sibTrans" presStyleCnt="0"/>
      <dgm:spPr/>
    </dgm:pt>
    <dgm:pt modelId="{BFE33EB2-2729-4C31-B3D1-CFF885A1EB56}" type="pres">
      <dgm:prSet presAssocID="{E4D8B690-4599-4C08-A834-DEDBCE8A7380}" presName="compNode" presStyleCnt="0"/>
      <dgm:spPr/>
    </dgm:pt>
    <dgm:pt modelId="{99F2EE13-A6D7-480A-AB4B-2099D18EFE1D}" type="pres">
      <dgm:prSet presAssocID="{E4D8B690-4599-4C08-A834-DEDBCE8A7380}" presName="iconBgRect" presStyleLbl="bgShp" presStyleIdx="1" presStyleCnt="7"/>
      <dgm:spPr/>
    </dgm:pt>
    <dgm:pt modelId="{0309CCF0-C261-4CBD-81CE-DE0DFBA6006B}" type="pres">
      <dgm:prSet presAssocID="{E4D8B690-4599-4C08-A834-DEDBCE8A738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ilo"/>
        </a:ext>
      </dgm:extLst>
    </dgm:pt>
    <dgm:pt modelId="{1872CB88-5257-4656-A059-46523DD6D8A3}" type="pres">
      <dgm:prSet presAssocID="{E4D8B690-4599-4C08-A834-DEDBCE8A7380}" presName="spaceRect" presStyleCnt="0"/>
      <dgm:spPr/>
    </dgm:pt>
    <dgm:pt modelId="{9C123DE5-347D-42A3-8745-7A3BBD2D6E13}" type="pres">
      <dgm:prSet presAssocID="{E4D8B690-4599-4C08-A834-DEDBCE8A7380}" presName="textRect" presStyleLbl="revTx" presStyleIdx="1" presStyleCnt="7">
        <dgm:presLayoutVars>
          <dgm:chMax val="1"/>
          <dgm:chPref val="1"/>
        </dgm:presLayoutVars>
      </dgm:prSet>
      <dgm:spPr/>
    </dgm:pt>
    <dgm:pt modelId="{FB86DC5C-A989-4736-9D5F-6C87DEED133F}" type="pres">
      <dgm:prSet presAssocID="{C6634641-6FE9-456A-B741-AE7B6C02C82B}" presName="sibTrans" presStyleCnt="0"/>
      <dgm:spPr/>
    </dgm:pt>
    <dgm:pt modelId="{46AC414B-81A4-41F9-9BC3-63074FB5D7BA}" type="pres">
      <dgm:prSet presAssocID="{9589D83D-B25A-4C3B-8CA8-BDEC2BF56C59}" presName="compNode" presStyleCnt="0"/>
      <dgm:spPr/>
    </dgm:pt>
    <dgm:pt modelId="{5B99D692-D8FC-4A79-9C13-D36F4372068E}" type="pres">
      <dgm:prSet presAssocID="{9589D83D-B25A-4C3B-8CA8-BDEC2BF56C59}" presName="iconBgRect" presStyleLbl="bgShp" presStyleIdx="2" presStyleCnt="7"/>
      <dgm:spPr/>
    </dgm:pt>
    <dgm:pt modelId="{981145CD-2528-4314-A6F3-87FC0EBCC3E2}" type="pres">
      <dgm:prSet presAssocID="{9589D83D-B25A-4C3B-8CA8-BDEC2BF56C5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ech"/>
        </a:ext>
      </dgm:extLst>
    </dgm:pt>
    <dgm:pt modelId="{65483C2C-80B5-4C8E-B25F-27F720121684}" type="pres">
      <dgm:prSet presAssocID="{9589D83D-B25A-4C3B-8CA8-BDEC2BF56C59}" presName="spaceRect" presStyleCnt="0"/>
      <dgm:spPr/>
    </dgm:pt>
    <dgm:pt modelId="{340F0DE1-34B2-4EF8-A3CA-59AFA3C65485}" type="pres">
      <dgm:prSet presAssocID="{9589D83D-B25A-4C3B-8CA8-BDEC2BF56C59}" presName="textRect" presStyleLbl="revTx" presStyleIdx="2" presStyleCnt="7">
        <dgm:presLayoutVars>
          <dgm:chMax val="1"/>
          <dgm:chPref val="1"/>
        </dgm:presLayoutVars>
      </dgm:prSet>
      <dgm:spPr/>
    </dgm:pt>
    <dgm:pt modelId="{9471F5D6-5522-4E59-9BCA-311DD64A69C4}" type="pres">
      <dgm:prSet presAssocID="{9958B8B8-5076-42BC-9ED1-8618D074E3F7}" presName="sibTrans" presStyleCnt="0"/>
      <dgm:spPr/>
    </dgm:pt>
    <dgm:pt modelId="{5D31A634-C8A5-4360-B90B-03EC3A87C7EE}" type="pres">
      <dgm:prSet presAssocID="{FAEE753C-B74C-4A21-A220-23C4733D4E3C}" presName="compNode" presStyleCnt="0"/>
      <dgm:spPr/>
    </dgm:pt>
    <dgm:pt modelId="{26F21267-C1BC-4288-90AA-02AB12F58BCC}" type="pres">
      <dgm:prSet presAssocID="{FAEE753C-B74C-4A21-A220-23C4733D4E3C}" presName="iconBgRect" presStyleLbl="bgShp" presStyleIdx="3" presStyleCnt="7"/>
      <dgm:spPr/>
    </dgm:pt>
    <dgm:pt modelId="{E946A263-F204-49CC-833A-470ACBC27F1B}" type="pres">
      <dgm:prSet presAssocID="{FAEE753C-B74C-4A21-A220-23C4733D4E3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B713B1CB-4406-4965-A6D9-E2E3946CF462}" type="pres">
      <dgm:prSet presAssocID="{FAEE753C-B74C-4A21-A220-23C4733D4E3C}" presName="spaceRect" presStyleCnt="0"/>
      <dgm:spPr/>
    </dgm:pt>
    <dgm:pt modelId="{188595C9-6AF9-4A5E-AEEE-E7218B57A8ED}" type="pres">
      <dgm:prSet presAssocID="{FAEE753C-B74C-4A21-A220-23C4733D4E3C}" presName="textRect" presStyleLbl="revTx" presStyleIdx="3" presStyleCnt="7">
        <dgm:presLayoutVars>
          <dgm:chMax val="1"/>
          <dgm:chPref val="1"/>
        </dgm:presLayoutVars>
      </dgm:prSet>
      <dgm:spPr/>
    </dgm:pt>
    <dgm:pt modelId="{A03095AA-8CEF-4C18-8BE1-F99DB91A66B8}" type="pres">
      <dgm:prSet presAssocID="{EA522F2A-81A6-4AE0-B506-0FD0E5A93874}" presName="sibTrans" presStyleCnt="0"/>
      <dgm:spPr/>
    </dgm:pt>
    <dgm:pt modelId="{9FED0322-81D6-4565-84D4-7067EFB3C223}" type="pres">
      <dgm:prSet presAssocID="{6A9A3DBF-CBEC-4B32-B40F-8647302E0C87}" presName="compNode" presStyleCnt="0"/>
      <dgm:spPr/>
    </dgm:pt>
    <dgm:pt modelId="{C1D084E1-0262-4C21-BF1E-E1B32D1CECA9}" type="pres">
      <dgm:prSet presAssocID="{6A9A3DBF-CBEC-4B32-B40F-8647302E0C87}" presName="iconBgRect" presStyleLbl="bgShp" presStyleIdx="4" presStyleCnt="7"/>
      <dgm:spPr/>
    </dgm:pt>
    <dgm:pt modelId="{630F2815-CB5C-4EBB-A5B3-7038277D911E}" type="pres">
      <dgm:prSet presAssocID="{6A9A3DBF-CBEC-4B32-B40F-8647302E0C8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pen Book"/>
        </a:ext>
      </dgm:extLst>
    </dgm:pt>
    <dgm:pt modelId="{AC996E5D-42E9-496B-BF22-C9FF897A8B98}" type="pres">
      <dgm:prSet presAssocID="{6A9A3DBF-CBEC-4B32-B40F-8647302E0C87}" presName="spaceRect" presStyleCnt="0"/>
      <dgm:spPr/>
    </dgm:pt>
    <dgm:pt modelId="{A06942FE-6FF5-4BAC-A799-0921992EA554}" type="pres">
      <dgm:prSet presAssocID="{6A9A3DBF-CBEC-4B32-B40F-8647302E0C87}" presName="textRect" presStyleLbl="revTx" presStyleIdx="4" presStyleCnt="7">
        <dgm:presLayoutVars>
          <dgm:chMax val="1"/>
          <dgm:chPref val="1"/>
        </dgm:presLayoutVars>
      </dgm:prSet>
      <dgm:spPr/>
    </dgm:pt>
    <dgm:pt modelId="{68C3F149-0C3B-4B58-935B-F72C6752AA23}" type="pres">
      <dgm:prSet presAssocID="{754F7DF0-B875-418D-97B5-584AB1B7F5FA}" presName="sibTrans" presStyleCnt="0"/>
      <dgm:spPr/>
    </dgm:pt>
    <dgm:pt modelId="{F55D989E-5537-4D8E-8752-D7AA73E46D21}" type="pres">
      <dgm:prSet presAssocID="{8E4771B5-1A48-452F-A16D-C65A082EF4AB}" presName="compNode" presStyleCnt="0"/>
      <dgm:spPr/>
    </dgm:pt>
    <dgm:pt modelId="{1F40B323-BA91-40CE-958E-1C30C1C50B0A}" type="pres">
      <dgm:prSet presAssocID="{8E4771B5-1A48-452F-A16D-C65A082EF4AB}" presName="iconBgRect" presStyleLbl="bgShp" presStyleIdx="5" presStyleCnt="7"/>
      <dgm:spPr/>
    </dgm:pt>
    <dgm:pt modelId="{03AA9E0D-17A8-4388-99B2-F36035169D49}" type="pres">
      <dgm:prSet presAssocID="{8E4771B5-1A48-452F-A16D-C65A082EF4A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Question mark"/>
        </a:ext>
      </dgm:extLst>
    </dgm:pt>
    <dgm:pt modelId="{7C7B32AF-2DEC-4BA9-9388-26DA26225481}" type="pres">
      <dgm:prSet presAssocID="{8E4771B5-1A48-452F-A16D-C65A082EF4AB}" presName="spaceRect" presStyleCnt="0"/>
      <dgm:spPr/>
    </dgm:pt>
    <dgm:pt modelId="{E664AFC0-09CA-4867-8287-F8886255C5FC}" type="pres">
      <dgm:prSet presAssocID="{8E4771B5-1A48-452F-A16D-C65A082EF4AB}" presName="textRect" presStyleLbl="revTx" presStyleIdx="5" presStyleCnt="7">
        <dgm:presLayoutVars>
          <dgm:chMax val="1"/>
          <dgm:chPref val="1"/>
        </dgm:presLayoutVars>
      </dgm:prSet>
      <dgm:spPr/>
    </dgm:pt>
    <dgm:pt modelId="{454CFCA4-2BE2-452C-A36C-92642556A195}" type="pres">
      <dgm:prSet presAssocID="{DF21296A-B2FA-4538-AA81-E07CD771332D}" presName="sibTrans" presStyleCnt="0"/>
      <dgm:spPr/>
    </dgm:pt>
    <dgm:pt modelId="{38DB9A11-6874-4143-A45B-B93F9E6D7C50}" type="pres">
      <dgm:prSet presAssocID="{8FE03BE0-3319-48D6-B9F7-AD523C976D40}" presName="compNode" presStyleCnt="0"/>
      <dgm:spPr/>
    </dgm:pt>
    <dgm:pt modelId="{E30EE842-1EB6-401A-8663-0934781D558D}" type="pres">
      <dgm:prSet presAssocID="{8FE03BE0-3319-48D6-B9F7-AD523C976D40}" presName="iconBgRect" presStyleLbl="bgShp" presStyleIdx="6" presStyleCnt="7"/>
      <dgm:spPr/>
    </dgm:pt>
    <dgm:pt modelId="{E78B75CE-5E34-47EB-841B-8B997920DB96}" type="pres">
      <dgm:prSet presAssocID="{8FE03BE0-3319-48D6-B9F7-AD523C976D4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ooks"/>
        </a:ext>
      </dgm:extLst>
    </dgm:pt>
    <dgm:pt modelId="{845C4445-9BF2-4152-8D60-CF1628E9B2A7}" type="pres">
      <dgm:prSet presAssocID="{8FE03BE0-3319-48D6-B9F7-AD523C976D40}" presName="spaceRect" presStyleCnt="0"/>
      <dgm:spPr/>
    </dgm:pt>
    <dgm:pt modelId="{5BBCD3E1-0F07-410A-8256-879123D89F9D}" type="pres">
      <dgm:prSet presAssocID="{8FE03BE0-3319-48D6-B9F7-AD523C976D40}" presName="textRect" presStyleLbl="revTx" presStyleIdx="6" presStyleCnt="7">
        <dgm:presLayoutVars>
          <dgm:chMax val="1"/>
          <dgm:chPref val="1"/>
        </dgm:presLayoutVars>
      </dgm:prSet>
      <dgm:spPr/>
    </dgm:pt>
  </dgm:ptLst>
  <dgm:cxnLst>
    <dgm:cxn modelId="{284D5D08-3B91-4979-B010-259DD90DF1DE}" srcId="{86F20FB4-6665-4E61-A778-950B987FCAB5}" destId="{E67194B9-4FB8-429E-A1CE-9D918564C2C0}" srcOrd="0" destOrd="0" parTransId="{572A0E31-9875-421B-8768-6FC79E007446}" sibTransId="{AA2C195C-B12F-4BAD-A1F6-3B33F160A8BB}"/>
    <dgm:cxn modelId="{6D20FE1D-6A2D-4639-8D96-0F5E15430B1B}" srcId="{86F20FB4-6665-4E61-A778-950B987FCAB5}" destId="{6A9A3DBF-CBEC-4B32-B40F-8647302E0C87}" srcOrd="4" destOrd="0" parTransId="{323CEDA6-6C90-4D2A-97A1-8C2D654E831F}" sibTransId="{754F7DF0-B875-418D-97B5-584AB1B7F5FA}"/>
    <dgm:cxn modelId="{144F4820-37F7-42AE-9FF3-66BCF515EF13}" type="presOf" srcId="{86F20FB4-6665-4E61-A778-950B987FCAB5}" destId="{E7E861E0-6460-4FF0-A8B1-FF8072894186}" srcOrd="0" destOrd="0" presId="urn:microsoft.com/office/officeart/2018/5/layout/IconCircleLabelList"/>
    <dgm:cxn modelId="{DEFFDA30-29CB-42B0-8F9B-1D7EBA65EC1A}" srcId="{86F20FB4-6665-4E61-A778-950B987FCAB5}" destId="{E4D8B690-4599-4C08-A834-DEDBCE8A7380}" srcOrd="1" destOrd="0" parTransId="{CB8C7751-4EDC-439A-82E8-72A1997E6FB2}" sibTransId="{C6634641-6FE9-456A-B741-AE7B6C02C82B}"/>
    <dgm:cxn modelId="{0A7EA276-03FE-4F4B-8AB5-838C82BA7880}" srcId="{86F20FB4-6665-4E61-A778-950B987FCAB5}" destId="{8E4771B5-1A48-452F-A16D-C65A082EF4AB}" srcOrd="5" destOrd="0" parTransId="{F0DDE6DF-A791-40E1-BB8F-2976E2F63E92}" sibTransId="{DF21296A-B2FA-4538-AA81-E07CD771332D}"/>
    <dgm:cxn modelId="{6BC6D456-2F81-4B7D-9B08-18E122550AB2}" type="presOf" srcId="{E4D8B690-4599-4C08-A834-DEDBCE8A7380}" destId="{9C123DE5-347D-42A3-8745-7A3BBD2D6E13}" srcOrd="0" destOrd="0" presId="urn:microsoft.com/office/officeart/2018/5/layout/IconCircleLabelList"/>
    <dgm:cxn modelId="{C3D9B87A-7035-4445-915F-0F9A9E88C3D9}" type="presOf" srcId="{8FE03BE0-3319-48D6-B9F7-AD523C976D40}" destId="{5BBCD3E1-0F07-410A-8256-879123D89F9D}" srcOrd="0" destOrd="0" presId="urn:microsoft.com/office/officeart/2018/5/layout/IconCircleLabelList"/>
    <dgm:cxn modelId="{6891B382-1A73-4D50-B992-84E98DBA5918}" type="presOf" srcId="{E67194B9-4FB8-429E-A1CE-9D918564C2C0}" destId="{EF612354-E8D7-4FF2-BE93-5411B2EFF02E}" srcOrd="0" destOrd="0" presId="urn:microsoft.com/office/officeart/2018/5/layout/IconCircleLabelList"/>
    <dgm:cxn modelId="{ED5BC8A1-67DE-4127-BE1C-DC53490599C0}" type="presOf" srcId="{6A9A3DBF-CBEC-4B32-B40F-8647302E0C87}" destId="{A06942FE-6FF5-4BAC-A799-0921992EA554}" srcOrd="0" destOrd="0" presId="urn:microsoft.com/office/officeart/2018/5/layout/IconCircleLabelList"/>
    <dgm:cxn modelId="{BDEF1BB5-2F90-4155-BC64-2B0D449D2066}" srcId="{86F20FB4-6665-4E61-A778-950B987FCAB5}" destId="{FAEE753C-B74C-4A21-A220-23C4733D4E3C}" srcOrd="3" destOrd="0" parTransId="{DC563C93-539C-4053-9102-E64716241C1A}" sibTransId="{EA522F2A-81A6-4AE0-B506-0FD0E5A93874}"/>
    <dgm:cxn modelId="{EEAA35CA-C671-482D-84B5-F3A8F183F564}" type="presOf" srcId="{8E4771B5-1A48-452F-A16D-C65A082EF4AB}" destId="{E664AFC0-09CA-4867-8287-F8886255C5FC}" srcOrd="0" destOrd="0" presId="urn:microsoft.com/office/officeart/2018/5/layout/IconCircleLabelList"/>
    <dgm:cxn modelId="{3C1200CB-448A-45D3-B355-E6E793C2AE58}" srcId="{86F20FB4-6665-4E61-A778-950B987FCAB5}" destId="{8FE03BE0-3319-48D6-B9F7-AD523C976D40}" srcOrd="6" destOrd="0" parTransId="{A1DD72CA-DCFC-4BFC-A143-F2E668DE24FE}" sibTransId="{58D5A8F2-1E87-4499-A27B-C2C741BAB778}"/>
    <dgm:cxn modelId="{854C4BDA-BBD5-41F5-A820-70403BDB9153}" type="presOf" srcId="{FAEE753C-B74C-4A21-A220-23C4733D4E3C}" destId="{188595C9-6AF9-4A5E-AEEE-E7218B57A8ED}" srcOrd="0" destOrd="0" presId="urn:microsoft.com/office/officeart/2018/5/layout/IconCircleLabelList"/>
    <dgm:cxn modelId="{BC4F9DEB-4A38-4E1F-94AF-89E8ADE8D090}" srcId="{86F20FB4-6665-4E61-A778-950B987FCAB5}" destId="{9589D83D-B25A-4C3B-8CA8-BDEC2BF56C59}" srcOrd="2" destOrd="0" parTransId="{9514C8BB-175B-40E9-AC73-10408A71ADDB}" sibTransId="{9958B8B8-5076-42BC-9ED1-8618D074E3F7}"/>
    <dgm:cxn modelId="{1ECAE2FC-2FDA-4A0C-BD5A-F4E397C6A828}" type="presOf" srcId="{9589D83D-B25A-4C3B-8CA8-BDEC2BF56C59}" destId="{340F0DE1-34B2-4EF8-A3CA-59AFA3C65485}" srcOrd="0" destOrd="0" presId="urn:microsoft.com/office/officeart/2018/5/layout/IconCircleLabelList"/>
    <dgm:cxn modelId="{4F8AA1D2-297E-452A-8AB0-5FB0EAC3970D}" type="presParOf" srcId="{E7E861E0-6460-4FF0-A8B1-FF8072894186}" destId="{BD73D16C-534E-4891-BCA8-6FD036E2EC7F}" srcOrd="0" destOrd="0" presId="urn:microsoft.com/office/officeart/2018/5/layout/IconCircleLabelList"/>
    <dgm:cxn modelId="{B349D55A-F1B7-4DA4-9E82-BBBAD6EBA7EA}" type="presParOf" srcId="{BD73D16C-534E-4891-BCA8-6FD036E2EC7F}" destId="{3A41F080-26F5-49E1-88B8-43D38EB4A0F0}" srcOrd="0" destOrd="0" presId="urn:microsoft.com/office/officeart/2018/5/layout/IconCircleLabelList"/>
    <dgm:cxn modelId="{8BAEA4EF-0E4C-42BB-8CAE-2DCC15859078}" type="presParOf" srcId="{BD73D16C-534E-4891-BCA8-6FD036E2EC7F}" destId="{363124E1-F84E-43A9-81A7-C6C2D8BEBD32}" srcOrd="1" destOrd="0" presId="urn:microsoft.com/office/officeart/2018/5/layout/IconCircleLabelList"/>
    <dgm:cxn modelId="{7DB002CF-E717-4CC1-A892-D45C4BF54E1A}" type="presParOf" srcId="{BD73D16C-534E-4891-BCA8-6FD036E2EC7F}" destId="{3321B06D-0C2C-4B75-A03F-8B60F47A3CE0}" srcOrd="2" destOrd="0" presId="urn:microsoft.com/office/officeart/2018/5/layout/IconCircleLabelList"/>
    <dgm:cxn modelId="{B3A5ABE0-FEFD-43A0-AEB8-EEF2179F20FB}" type="presParOf" srcId="{BD73D16C-534E-4891-BCA8-6FD036E2EC7F}" destId="{EF612354-E8D7-4FF2-BE93-5411B2EFF02E}" srcOrd="3" destOrd="0" presId="urn:microsoft.com/office/officeart/2018/5/layout/IconCircleLabelList"/>
    <dgm:cxn modelId="{FCD4E5BA-1C2D-49F7-BAE4-C2ADCDF5CFD0}" type="presParOf" srcId="{E7E861E0-6460-4FF0-A8B1-FF8072894186}" destId="{D2541200-A8E7-4995-86C4-EEB0CAF78C88}" srcOrd="1" destOrd="0" presId="urn:microsoft.com/office/officeart/2018/5/layout/IconCircleLabelList"/>
    <dgm:cxn modelId="{79B4C435-C09D-4286-8561-8D705A406AF1}" type="presParOf" srcId="{E7E861E0-6460-4FF0-A8B1-FF8072894186}" destId="{BFE33EB2-2729-4C31-B3D1-CFF885A1EB56}" srcOrd="2" destOrd="0" presId="urn:microsoft.com/office/officeart/2018/5/layout/IconCircleLabelList"/>
    <dgm:cxn modelId="{5E0CA5C3-F772-4AAE-AE4E-84A552DD91C1}" type="presParOf" srcId="{BFE33EB2-2729-4C31-B3D1-CFF885A1EB56}" destId="{99F2EE13-A6D7-480A-AB4B-2099D18EFE1D}" srcOrd="0" destOrd="0" presId="urn:microsoft.com/office/officeart/2018/5/layout/IconCircleLabelList"/>
    <dgm:cxn modelId="{87914B22-EAEE-46E7-AB86-AC34DBC60C46}" type="presParOf" srcId="{BFE33EB2-2729-4C31-B3D1-CFF885A1EB56}" destId="{0309CCF0-C261-4CBD-81CE-DE0DFBA6006B}" srcOrd="1" destOrd="0" presId="urn:microsoft.com/office/officeart/2018/5/layout/IconCircleLabelList"/>
    <dgm:cxn modelId="{BD642893-4D2D-410E-8D92-CA60581837A8}" type="presParOf" srcId="{BFE33EB2-2729-4C31-B3D1-CFF885A1EB56}" destId="{1872CB88-5257-4656-A059-46523DD6D8A3}" srcOrd="2" destOrd="0" presId="urn:microsoft.com/office/officeart/2018/5/layout/IconCircleLabelList"/>
    <dgm:cxn modelId="{E7C90380-5DD0-487A-9143-F5C1367A6140}" type="presParOf" srcId="{BFE33EB2-2729-4C31-B3D1-CFF885A1EB56}" destId="{9C123DE5-347D-42A3-8745-7A3BBD2D6E13}" srcOrd="3" destOrd="0" presId="urn:microsoft.com/office/officeart/2018/5/layout/IconCircleLabelList"/>
    <dgm:cxn modelId="{CEF74739-32FF-4C16-A674-7C04E0013CF8}" type="presParOf" srcId="{E7E861E0-6460-4FF0-A8B1-FF8072894186}" destId="{FB86DC5C-A989-4736-9D5F-6C87DEED133F}" srcOrd="3" destOrd="0" presId="urn:microsoft.com/office/officeart/2018/5/layout/IconCircleLabelList"/>
    <dgm:cxn modelId="{C5D144C9-EA7D-4642-B7CC-DBFAF6463358}" type="presParOf" srcId="{E7E861E0-6460-4FF0-A8B1-FF8072894186}" destId="{46AC414B-81A4-41F9-9BC3-63074FB5D7BA}" srcOrd="4" destOrd="0" presId="urn:microsoft.com/office/officeart/2018/5/layout/IconCircleLabelList"/>
    <dgm:cxn modelId="{2957DC4D-B5C1-494C-8336-72BAE8166D20}" type="presParOf" srcId="{46AC414B-81A4-41F9-9BC3-63074FB5D7BA}" destId="{5B99D692-D8FC-4A79-9C13-D36F4372068E}" srcOrd="0" destOrd="0" presId="urn:microsoft.com/office/officeart/2018/5/layout/IconCircleLabelList"/>
    <dgm:cxn modelId="{5D95257C-1306-42B1-93BB-82BD269987E1}" type="presParOf" srcId="{46AC414B-81A4-41F9-9BC3-63074FB5D7BA}" destId="{981145CD-2528-4314-A6F3-87FC0EBCC3E2}" srcOrd="1" destOrd="0" presId="urn:microsoft.com/office/officeart/2018/5/layout/IconCircleLabelList"/>
    <dgm:cxn modelId="{D55D7214-EB32-4210-AD42-BE86FC20CBAA}" type="presParOf" srcId="{46AC414B-81A4-41F9-9BC3-63074FB5D7BA}" destId="{65483C2C-80B5-4C8E-B25F-27F720121684}" srcOrd="2" destOrd="0" presId="urn:microsoft.com/office/officeart/2018/5/layout/IconCircleLabelList"/>
    <dgm:cxn modelId="{1B184BC0-7CF0-4767-B64C-7711FF05FBC8}" type="presParOf" srcId="{46AC414B-81A4-41F9-9BC3-63074FB5D7BA}" destId="{340F0DE1-34B2-4EF8-A3CA-59AFA3C65485}" srcOrd="3" destOrd="0" presId="urn:microsoft.com/office/officeart/2018/5/layout/IconCircleLabelList"/>
    <dgm:cxn modelId="{5FABD145-4D21-43AD-9415-BEE5F137FC14}" type="presParOf" srcId="{E7E861E0-6460-4FF0-A8B1-FF8072894186}" destId="{9471F5D6-5522-4E59-9BCA-311DD64A69C4}" srcOrd="5" destOrd="0" presId="urn:microsoft.com/office/officeart/2018/5/layout/IconCircleLabelList"/>
    <dgm:cxn modelId="{8F8E163A-8B60-4282-BEA8-AA18F1AA7563}" type="presParOf" srcId="{E7E861E0-6460-4FF0-A8B1-FF8072894186}" destId="{5D31A634-C8A5-4360-B90B-03EC3A87C7EE}" srcOrd="6" destOrd="0" presId="urn:microsoft.com/office/officeart/2018/5/layout/IconCircleLabelList"/>
    <dgm:cxn modelId="{BA3B3BBB-0C00-48BF-8D88-F2282EEB0703}" type="presParOf" srcId="{5D31A634-C8A5-4360-B90B-03EC3A87C7EE}" destId="{26F21267-C1BC-4288-90AA-02AB12F58BCC}" srcOrd="0" destOrd="0" presId="urn:microsoft.com/office/officeart/2018/5/layout/IconCircleLabelList"/>
    <dgm:cxn modelId="{AD6DCEDD-DC38-4242-86A4-02E26144AB16}" type="presParOf" srcId="{5D31A634-C8A5-4360-B90B-03EC3A87C7EE}" destId="{E946A263-F204-49CC-833A-470ACBC27F1B}" srcOrd="1" destOrd="0" presId="urn:microsoft.com/office/officeart/2018/5/layout/IconCircleLabelList"/>
    <dgm:cxn modelId="{FE41E9BB-E916-4F91-A0EE-DB904AB1C941}" type="presParOf" srcId="{5D31A634-C8A5-4360-B90B-03EC3A87C7EE}" destId="{B713B1CB-4406-4965-A6D9-E2E3946CF462}" srcOrd="2" destOrd="0" presId="urn:microsoft.com/office/officeart/2018/5/layout/IconCircleLabelList"/>
    <dgm:cxn modelId="{C579B853-A970-4819-BA9E-CBD682A35F7C}" type="presParOf" srcId="{5D31A634-C8A5-4360-B90B-03EC3A87C7EE}" destId="{188595C9-6AF9-4A5E-AEEE-E7218B57A8ED}" srcOrd="3" destOrd="0" presId="urn:microsoft.com/office/officeart/2018/5/layout/IconCircleLabelList"/>
    <dgm:cxn modelId="{171AB735-11BD-4388-91E8-5E2C43F090FB}" type="presParOf" srcId="{E7E861E0-6460-4FF0-A8B1-FF8072894186}" destId="{A03095AA-8CEF-4C18-8BE1-F99DB91A66B8}" srcOrd="7" destOrd="0" presId="urn:microsoft.com/office/officeart/2018/5/layout/IconCircleLabelList"/>
    <dgm:cxn modelId="{A237A327-8139-4CB9-BBB8-DD4CB81F7508}" type="presParOf" srcId="{E7E861E0-6460-4FF0-A8B1-FF8072894186}" destId="{9FED0322-81D6-4565-84D4-7067EFB3C223}" srcOrd="8" destOrd="0" presId="urn:microsoft.com/office/officeart/2018/5/layout/IconCircleLabelList"/>
    <dgm:cxn modelId="{420A7B76-0904-4AD5-A1A3-95BF5326569D}" type="presParOf" srcId="{9FED0322-81D6-4565-84D4-7067EFB3C223}" destId="{C1D084E1-0262-4C21-BF1E-E1B32D1CECA9}" srcOrd="0" destOrd="0" presId="urn:microsoft.com/office/officeart/2018/5/layout/IconCircleLabelList"/>
    <dgm:cxn modelId="{24E3CF4A-8E3F-4F6F-8B19-587DC15F0A5A}" type="presParOf" srcId="{9FED0322-81D6-4565-84D4-7067EFB3C223}" destId="{630F2815-CB5C-4EBB-A5B3-7038277D911E}" srcOrd="1" destOrd="0" presId="urn:microsoft.com/office/officeart/2018/5/layout/IconCircleLabelList"/>
    <dgm:cxn modelId="{02CC1CC6-9134-4B17-848F-3307D967C189}" type="presParOf" srcId="{9FED0322-81D6-4565-84D4-7067EFB3C223}" destId="{AC996E5D-42E9-496B-BF22-C9FF897A8B98}" srcOrd="2" destOrd="0" presId="urn:microsoft.com/office/officeart/2018/5/layout/IconCircleLabelList"/>
    <dgm:cxn modelId="{A4D396AC-26E8-4ECC-B1A2-3C0AB778C9DA}" type="presParOf" srcId="{9FED0322-81D6-4565-84D4-7067EFB3C223}" destId="{A06942FE-6FF5-4BAC-A799-0921992EA554}" srcOrd="3" destOrd="0" presId="urn:microsoft.com/office/officeart/2018/5/layout/IconCircleLabelList"/>
    <dgm:cxn modelId="{ADB2B99F-EBAA-4320-B078-3404CD047B91}" type="presParOf" srcId="{E7E861E0-6460-4FF0-A8B1-FF8072894186}" destId="{68C3F149-0C3B-4B58-935B-F72C6752AA23}" srcOrd="9" destOrd="0" presId="urn:microsoft.com/office/officeart/2018/5/layout/IconCircleLabelList"/>
    <dgm:cxn modelId="{87B5356B-14B3-4808-B36B-6D7D7FD1EC78}" type="presParOf" srcId="{E7E861E0-6460-4FF0-A8B1-FF8072894186}" destId="{F55D989E-5537-4D8E-8752-D7AA73E46D21}" srcOrd="10" destOrd="0" presId="urn:microsoft.com/office/officeart/2018/5/layout/IconCircleLabelList"/>
    <dgm:cxn modelId="{F34876B4-DDB6-493F-B578-1BE8AD9F2993}" type="presParOf" srcId="{F55D989E-5537-4D8E-8752-D7AA73E46D21}" destId="{1F40B323-BA91-40CE-958E-1C30C1C50B0A}" srcOrd="0" destOrd="0" presId="urn:microsoft.com/office/officeart/2018/5/layout/IconCircleLabelList"/>
    <dgm:cxn modelId="{3C8599D4-B0F5-46CA-ACD0-F3BA2368BC11}" type="presParOf" srcId="{F55D989E-5537-4D8E-8752-D7AA73E46D21}" destId="{03AA9E0D-17A8-4388-99B2-F36035169D49}" srcOrd="1" destOrd="0" presId="urn:microsoft.com/office/officeart/2018/5/layout/IconCircleLabelList"/>
    <dgm:cxn modelId="{51BD6413-F59F-44ED-8B8B-506609265CB3}" type="presParOf" srcId="{F55D989E-5537-4D8E-8752-D7AA73E46D21}" destId="{7C7B32AF-2DEC-4BA9-9388-26DA26225481}" srcOrd="2" destOrd="0" presId="urn:microsoft.com/office/officeart/2018/5/layout/IconCircleLabelList"/>
    <dgm:cxn modelId="{DCF02E4F-0961-461E-AFDE-0A9B6C8C2F7F}" type="presParOf" srcId="{F55D989E-5537-4D8E-8752-D7AA73E46D21}" destId="{E664AFC0-09CA-4867-8287-F8886255C5FC}" srcOrd="3" destOrd="0" presId="urn:microsoft.com/office/officeart/2018/5/layout/IconCircleLabelList"/>
    <dgm:cxn modelId="{047D1847-BDEE-4029-B139-E9D4B508F41D}" type="presParOf" srcId="{E7E861E0-6460-4FF0-A8B1-FF8072894186}" destId="{454CFCA4-2BE2-452C-A36C-92642556A195}" srcOrd="11" destOrd="0" presId="urn:microsoft.com/office/officeart/2018/5/layout/IconCircleLabelList"/>
    <dgm:cxn modelId="{34F79DEF-78A4-4050-B4AC-48D2B6B0AE59}" type="presParOf" srcId="{E7E861E0-6460-4FF0-A8B1-FF8072894186}" destId="{38DB9A11-6874-4143-A45B-B93F9E6D7C50}" srcOrd="12" destOrd="0" presId="urn:microsoft.com/office/officeart/2018/5/layout/IconCircleLabelList"/>
    <dgm:cxn modelId="{7953F1B3-81C0-4168-BDB8-D2EDF2310F2D}" type="presParOf" srcId="{38DB9A11-6874-4143-A45B-B93F9E6D7C50}" destId="{E30EE842-1EB6-401A-8663-0934781D558D}" srcOrd="0" destOrd="0" presId="urn:microsoft.com/office/officeart/2018/5/layout/IconCircleLabelList"/>
    <dgm:cxn modelId="{C2E8420E-2D82-4D59-A62E-C88A87AEEB25}" type="presParOf" srcId="{38DB9A11-6874-4143-A45B-B93F9E6D7C50}" destId="{E78B75CE-5E34-47EB-841B-8B997920DB96}" srcOrd="1" destOrd="0" presId="urn:microsoft.com/office/officeart/2018/5/layout/IconCircleLabelList"/>
    <dgm:cxn modelId="{CBCE1E18-EEFA-42B4-87C0-061A3E642BFD}" type="presParOf" srcId="{38DB9A11-6874-4143-A45B-B93F9E6D7C50}" destId="{845C4445-9BF2-4152-8D60-CF1628E9B2A7}" srcOrd="2" destOrd="0" presId="urn:microsoft.com/office/officeart/2018/5/layout/IconCircleLabelList"/>
    <dgm:cxn modelId="{F3820D9F-BF19-43B4-A05A-3B9F740E9B36}" type="presParOf" srcId="{38DB9A11-6874-4143-A45B-B93F9E6D7C50}" destId="{5BBCD3E1-0F07-410A-8256-879123D89F9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720A0-3503-4A2D-AFB0-01197DFB2889}">
      <dsp:nvSpPr>
        <dsp:cNvPr id="0" name=""/>
        <dsp:cNvSpPr/>
      </dsp:nvSpPr>
      <dsp:spPr>
        <a:xfrm>
          <a:off x="0" y="480"/>
          <a:ext cx="5703273" cy="11245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5FD5A-AC9C-4437-8BFD-ECF78D258E4A}">
      <dsp:nvSpPr>
        <dsp:cNvPr id="0" name=""/>
        <dsp:cNvSpPr/>
      </dsp:nvSpPr>
      <dsp:spPr>
        <a:xfrm>
          <a:off x="340186" y="253511"/>
          <a:ext cx="618520" cy="618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E1602-271C-4F78-BF2F-904810ED2407}">
      <dsp:nvSpPr>
        <dsp:cNvPr id="0" name=""/>
        <dsp:cNvSpPr/>
      </dsp:nvSpPr>
      <dsp:spPr>
        <a:xfrm>
          <a:off x="1298892" y="480"/>
          <a:ext cx="4404380" cy="112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18" tIns="119018" rIns="119018" bIns="119018" numCol="1" spcCol="1270" anchor="ctr" anchorCtr="0">
          <a:noAutofit/>
        </a:bodyPr>
        <a:lstStyle/>
        <a:p>
          <a:pPr marL="0" lvl="0" indent="0" algn="l" defTabSz="1111250">
            <a:lnSpc>
              <a:spcPct val="100000"/>
            </a:lnSpc>
            <a:spcBef>
              <a:spcPct val="0"/>
            </a:spcBef>
            <a:spcAft>
              <a:spcPct val="35000"/>
            </a:spcAft>
            <a:buNone/>
          </a:pPr>
          <a:r>
            <a:rPr lang="en-GB" sz="2500" kern="1200"/>
            <a:t>Pause and think</a:t>
          </a:r>
          <a:endParaRPr lang="en-US" sz="2500" kern="1200"/>
        </a:p>
      </dsp:txBody>
      <dsp:txXfrm>
        <a:off x="1298892" y="480"/>
        <a:ext cx="4404380" cy="1124582"/>
      </dsp:txXfrm>
    </dsp:sp>
    <dsp:sp modelId="{0078B391-B437-4AD8-BC49-437A9C10D31A}">
      <dsp:nvSpPr>
        <dsp:cNvPr id="0" name=""/>
        <dsp:cNvSpPr/>
      </dsp:nvSpPr>
      <dsp:spPr>
        <a:xfrm>
          <a:off x="0" y="1406208"/>
          <a:ext cx="5703273" cy="11245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0D285-B924-49A5-AAAF-DE76639C3629}">
      <dsp:nvSpPr>
        <dsp:cNvPr id="0" name=""/>
        <dsp:cNvSpPr/>
      </dsp:nvSpPr>
      <dsp:spPr>
        <a:xfrm>
          <a:off x="340186" y="1659239"/>
          <a:ext cx="618520" cy="618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E5098-EACC-4CCF-9429-06301777957D}">
      <dsp:nvSpPr>
        <dsp:cNvPr id="0" name=""/>
        <dsp:cNvSpPr/>
      </dsp:nvSpPr>
      <dsp:spPr>
        <a:xfrm>
          <a:off x="1298892" y="1406208"/>
          <a:ext cx="4404380" cy="112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18" tIns="119018" rIns="119018" bIns="119018" numCol="1" spcCol="1270" anchor="ctr" anchorCtr="0">
          <a:noAutofit/>
        </a:bodyPr>
        <a:lstStyle/>
        <a:p>
          <a:pPr marL="0" lvl="0" indent="0" algn="l" defTabSz="1111250">
            <a:lnSpc>
              <a:spcPct val="100000"/>
            </a:lnSpc>
            <a:spcBef>
              <a:spcPct val="0"/>
            </a:spcBef>
            <a:spcAft>
              <a:spcPct val="35000"/>
            </a:spcAft>
            <a:buNone/>
          </a:pPr>
          <a:r>
            <a:rPr lang="en-GB" sz="2500" kern="1200"/>
            <a:t>What do you feel strongly about the issue?</a:t>
          </a:r>
          <a:endParaRPr lang="en-US" sz="2500" kern="1200"/>
        </a:p>
      </dsp:txBody>
      <dsp:txXfrm>
        <a:off x="1298892" y="1406208"/>
        <a:ext cx="4404380" cy="1124582"/>
      </dsp:txXfrm>
    </dsp:sp>
    <dsp:sp modelId="{E74EBD12-2862-4E0E-B471-CDB9BB851068}">
      <dsp:nvSpPr>
        <dsp:cNvPr id="0" name=""/>
        <dsp:cNvSpPr/>
      </dsp:nvSpPr>
      <dsp:spPr>
        <a:xfrm>
          <a:off x="0" y="2811936"/>
          <a:ext cx="5703273" cy="11245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1B70A-D69B-4DDC-AB94-D24ECC1F9467}">
      <dsp:nvSpPr>
        <dsp:cNvPr id="0" name=""/>
        <dsp:cNvSpPr/>
      </dsp:nvSpPr>
      <dsp:spPr>
        <a:xfrm>
          <a:off x="340186" y="3064967"/>
          <a:ext cx="618520" cy="618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10BD1-A379-4812-8EAF-4B1EC4A931A2}">
      <dsp:nvSpPr>
        <dsp:cNvPr id="0" name=""/>
        <dsp:cNvSpPr/>
      </dsp:nvSpPr>
      <dsp:spPr>
        <a:xfrm>
          <a:off x="1298892" y="2811936"/>
          <a:ext cx="4404380" cy="112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18" tIns="119018" rIns="119018" bIns="119018" numCol="1" spcCol="1270" anchor="ctr" anchorCtr="0">
          <a:noAutofit/>
        </a:bodyPr>
        <a:lstStyle/>
        <a:p>
          <a:pPr marL="0" lvl="0" indent="0" algn="l" defTabSz="1111250">
            <a:lnSpc>
              <a:spcPct val="100000"/>
            </a:lnSpc>
            <a:spcBef>
              <a:spcPct val="0"/>
            </a:spcBef>
            <a:spcAft>
              <a:spcPct val="35000"/>
            </a:spcAft>
            <a:buNone/>
          </a:pPr>
          <a:r>
            <a:rPr lang="en-GB" sz="2500" kern="1200"/>
            <a:t>Do you have or can you find the evidence to support it?</a:t>
          </a:r>
          <a:endParaRPr lang="en-US" sz="2500" kern="1200"/>
        </a:p>
      </dsp:txBody>
      <dsp:txXfrm>
        <a:off x="1298892" y="2811936"/>
        <a:ext cx="4404380" cy="1124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396C0-C3B0-4A12-AA31-4B46A3DC8BF1}">
      <dsp:nvSpPr>
        <dsp:cNvPr id="0" name=""/>
        <dsp:cNvSpPr/>
      </dsp:nvSpPr>
      <dsp:spPr>
        <a:xfrm>
          <a:off x="0" y="480"/>
          <a:ext cx="11562796" cy="11245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6FCBD-CFA0-4C0E-88F6-683F3C1E1CEA}">
      <dsp:nvSpPr>
        <dsp:cNvPr id="0" name=""/>
        <dsp:cNvSpPr/>
      </dsp:nvSpPr>
      <dsp:spPr>
        <a:xfrm>
          <a:off x="340186" y="253511"/>
          <a:ext cx="618520" cy="618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E44C5-00C3-4DE2-B714-A20DE710B5B1}">
      <dsp:nvSpPr>
        <dsp:cNvPr id="0" name=""/>
        <dsp:cNvSpPr/>
      </dsp:nvSpPr>
      <dsp:spPr>
        <a:xfrm>
          <a:off x="1298892" y="480"/>
          <a:ext cx="10263903" cy="112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18" tIns="119018" rIns="119018" bIns="119018" numCol="1" spcCol="1270" anchor="ctr" anchorCtr="0">
          <a:noAutofit/>
        </a:bodyPr>
        <a:lstStyle/>
        <a:p>
          <a:pPr marL="0" lvl="0" indent="0" algn="l" defTabSz="1111250">
            <a:lnSpc>
              <a:spcPct val="100000"/>
            </a:lnSpc>
            <a:spcBef>
              <a:spcPct val="0"/>
            </a:spcBef>
            <a:spcAft>
              <a:spcPct val="35000"/>
            </a:spcAft>
            <a:buNone/>
          </a:pPr>
          <a:r>
            <a:rPr lang="en-GB" sz="2500" kern="1200"/>
            <a:t>When you are satisfied with your thesis statement, use it to plan the contents of the rest of your assignment.</a:t>
          </a:r>
          <a:endParaRPr lang="en-US" sz="2500" kern="1200"/>
        </a:p>
      </dsp:txBody>
      <dsp:txXfrm>
        <a:off x="1298892" y="480"/>
        <a:ext cx="10263903" cy="1124582"/>
      </dsp:txXfrm>
    </dsp:sp>
    <dsp:sp modelId="{A88CA88F-F5EF-4BBE-B8D1-BBD330C87C7E}">
      <dsp:nvSpPr>
        <dsp:cNvPr id="0" name=""/>
        <dsp:cNvSpPr/>
      </dsp:nvSpPr>
      <dsp:spPr>
        <a:xfrm>
          <a:off x="0" y="1406208"/>
          <a:ext cx="11562796" cy="11245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5EE67-1376-4A24-ABFC-E0DD0B72F7BB}">
      <dsp:nvSpPr>
        <dsp:cNvPr id="0" name=""/>
        <dsp:cNvSpPr/>
      </dsp:nvSpPr>
      <dsp:spPr>
        <a:xfrm>
          <a:off x="340186" y="1659239"/>
          <a:ext cx="618520" cy="618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F346F-2E93-4888-81C3-F308B8F85FA9}">
      <dsp:nvSpPr>
        <dsp:cNvPr id="0" name=""/>
        <dsp:cNvSpPr/>
      </dsp:nvSpPr>
      <dsp:spPr>
        <a:xfrm>
          <a:off x="1298892" y="1406208"/>
          <a:ext cx="10263903" cy="112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18" tIns="119018" rIns="119018" bIns="119018" numCol="1" spcCol="1270" anchor="ctr" anchorCtr="0">
          <a:noAutofit/>
        </a:bodyPr>
        <a:lstStyle/>
        <a:p>
          <a:pPr marL="0" lvl="0" indent="0" algn="l" defTabSz="1111250">
            <a:lnSpc>
              <a:spcPct val="100000"/>
            </a:lnSpc>
            <a:spcBef>
              <a:spcPct val="0"/>
            </a:spcBef>
            <a:spcAft>
              <a:spcPct val="35000"/>
            </a:spcAft>
            <a:buNone/>
          </a:pPr>
          <a:r>
            <a:rPr lang="en-GB" sz="2500" kern="1200"/>
            <a:t>In an essay, each paragraph should focus on one main idea.</a:t>
          </a:r>
          <a:endParaRPr lang="en-US" sz="2500" kern="1200"/>
        </a:p>
      </dsp:txBody>
      <dsp:txXfrm>
        <a:off x="1298892" y="1406208"/>
        <a:ext cx="10263903" cy="1124582"/>
      </dsp:txXfrm>
    </dsp:sp>
    <dsp:sp modelId="{68BB3DDD-39C8-46D6-A662-A3FD32D9FDE5}">
      <dsp:nvSpPr>
        <dsp:cNvPr id="0" name=""/>
        <dsp:cNvSpPr/>
      </dsp:nvSpPr>
      <dsp:spPr>
        <a:xfrm>
          <a:off x="0" y="2811936"/>
          <a:ext cx="11562796" cy="11245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9C525-7503-4DF7-B8F8-3D8423266DD0}">
      <dsp:nvSpPr>
        <dsp:cNvPr id="0" name=""/>
        <dsp:cNvSpPr/>
      </dsp:nvSpPr>
      <dsp:spPr>
        <a:xfrm>
          <a:off x="340186" y="3064967"/>
          <a:ext cx="618520" cy="618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91076-48C7-44A4-9658-B81E47267D56}">
      <dsp:nvSpPr>
        <dsp:cNvPr id="0" name=""/>
        <dsp:cNvSpPr/>
      </dsp:nvSpPr>
      <dsp:spPr>
        <a:xfrm>
          <a:off x="1298892" y="2811936"/>
          <a:ext cx="10263903" cy="112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18" tIns="119018" rIns="119018" bIns="119018" numCol="1" spcCol="1270" anchor="ctr" anchorCtr="0">
          <a:noAutofit/>
        </a:bodyPr>
        <a:lstStyle/>
        <a:p>
          <a:pPr marL="0" lvl="0" indent="0" algn="l" defTabSz="1111250">
            <a:lnSpc>
              <a:spcPct val="100000"/>
            </a:lnSpc>
            <a:spcBef>
              <a:spcPct val="0"/>
            </a:spcBef>
            <a:spcAft>
              <a:spcPct val="35000"/>
            </a:spcAft>
            <a:buNone/>
          </a:pPr>
          <a:r>
            <a:rPr lang="en-GB" sz="2500" kern="1200"/>
            <a:t>Each main idea should connect back to the thesis statement and help to support/prove it. </a:t>
          </a:r>
          <a:endParaRPr lang="en-US" sz="2500" kern="1200"/>
        </a:p>
      </dsp:txBody>
      <dsp:txXfrm>
        <a:off x="1298892" y="2811936"/>
        <a:ext cx="10263903" cy="1124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A46EC-6D04-4228-9DC8-1E0571F0C6BD}">
      <dsp:nvSpPr>
        <dsp:cNvPr id="0" name=""/>
        <dsp:cNvSpPr/>
      </dsp:nvSpPr>
      <dsp:spPr>
        <a:xfrm>
          <a:off x="0" y="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D5745-A303-43C8-B0EA-C243BB2E89F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C7028-0485-4630-9C4F-CE5E1117E55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solidFill>
                <a:srgbClr val="002060"/>
              </a:solidFill>
            </a:rPr>
            <a:t>In general, an academic essay will have a number of main body paragraphs.</a:t>
          </a:r>
          <a:endParaRPr lang="en-US" sz="2500" kern="1200" dirty="0">
            <a:solidFill>
              <a:srgbClr val="002060"/>
            </a:solidFill>
          </a:endParaRPr>
        </a:p>
      </dsp:txBody>
      <dsp:txXfrm>
        <a:off x="1435590" y="531"/>
        <a:ext cx="9080009" cy="1242935"/>
      </dsp:txXfrm>
    </dsp:sp>
    <dsp:sp modelId="{5847CE0A-AB7F-4B50-B72E-8650EBADC129}">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2FDED-D0DF-4346-94E4-44807294C07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25313-5586-414F-BDED-7C9F2AB21FA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solidFill>
                <a:srgbClr val="002060"/>
              </a:solidFill>
            </a:rPr>
            <a:t>Each main body paragraph should focus on ONE main idea.</a:t>
          </a:r>
          <a:endParaRPr lang="en-US" sz="2500" kern="1200" dirty="0">
            <a:solidFill>
              <a:srgbClr val="002060"/>
            </a:solidFill>
          </a:endParaRPr>
        </a:p>
      </dsp:txBody>
      <dsp:txXfrm>
        <a:off x="1435590" y="1554201"/>
        <a:ext cx="9080009" cy="1242935"/>
      </dsp:txXfrm>
    </dsp:sp>
    <dsp:sp modelId="{1445D002-F79A-409D-943D-316E4C9D42F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82429-0156-48DC-AE57-C28379FCF81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6E0C3-4ADB-46FF-B526-22D0FC2E3DD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solidFill>
                <a:srgbClr val="002060"/>
              </a:solidFill>
            </a:rPr>
            <a:t>In effect, each paragraph will focus on a sub-topic or sub-sub-topic of the main topic of the essay as identified in the thesis statement</a:t>
          </a:r>
          <a:r>
            <a:rPr lang="en-GB" sz="2500" kern="1200" dirty="0"/>
            <a:t>.</a:t>
          </a:r>
          <a:endParaRPr lang="en-US" sz="2500" kern="1200" dirty="0"/>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4E29D-E2A2-45D7-A396-FBCF70173E0C}">
      <dsp:nvSpPr>
        <dsp:cNvPr id="0" name=""/>
        <dsp:cNvSpPr/>
      </dsp:nvSpPr>
      <dsp:spPr>
        <a:xfrm>
          <a:off x="2103120" y="1359"/>
          <a:ext cx="8412480" cy="13937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Review the introduction and main body paragraphs/rephrase the thesis statement</a:t>
          </a:r>
        </a:p>
      </dsp:txBody>
      <dsp:txXfrm>
        <a:off x="2103120" y="1359"/>
        <a:ext cx="8412480" cy="1393787"/>
      </dsp:txXfrm>
    </dsp:sp>
    <dsp:sp modelId="{E26E9505-A020-479C-B7FA-17A83C335B90}">
      <dsp:nvSpPr>
        <dsp:cNvPr id="0" name=""/>
        <dsp:cNvSpPr/>
      </dsp:nvSpPr>
      <dsp:spPr>
        <a:xfrm>
          <a:off x="0" y="1359"/>
          <a:ext cx="2103120" cy="139378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Review</a:t>
          </a:r>
        </a:p>
      </dsp:txBody>
      <dsp:txXfrm>
        <a:off x="0" y="1359"/>
        <a:ext cx="2103120" cy="1393787"/>
      </dsp:txXfrm>
    </dsp:sp>
    <dsp:sp modelId="{81ECB9A3-6429-44C7-A348-7E1311376DDC}">
      <dsp:nvSpPr>
        <dsp:cNvPr id="0" name=""/>
        <dsp:cNvSpPr/>
      </dsp:nvSpPr>
      <dsp:spPr>
        <a:xfrm>
          <a:off x="2103120" y="1478775"/>
          <a:ext cx="8412480" cy="139378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Summarise the key points</a:t>
          </a:r>
        </a:p>
      </dsp:txBody>
      <dsp:txXfrm>
        <a:off x="2103120" y="1478775"/>
        <a:ext cx="8412480" cy="1393787"/>
      </dsp:txXfrm>
    </dsp:sp>
    <dsp:sp modelId="{BA16E554-1B74-4993-BEA0-AFE91F311D55}">
      <dsp:nvSpPr>
        <dsp:cNvPr id="0" name=""/>
        <dsp:cNvSpPr/>
      </dsp:nvSpPr>
      <dsp:spPr>
        <a:xfrm>
          <a:off x="0" y="1478775"/>
          <a:ext cx="2103120" cy="1393787"/>
        </a:xfrm>
        <a:prstGeom prst="rect">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Summarise</a:t>
          </a:r>
        </a:p>
      </dsp:txBody>
      <dsp:txXfrm>
        <a:off x="0" y="1478775"/>
        <a:ext cx="2103120" cy="1393787"/>
      </dsp:txXfrm>
    </dsp:sp>
    <dsp:sp modelId="{5388E4C0-18B2-468A-BD43-EC395DBEFBEA}">
      <dsp:nvSpPr>
        <dsp:cNvPr id="0" name=""/>
        <dsp:cNvSpPr/>
      </dsp:nvSpPr>
      <dsp:spPr>
        <a:xfrm>
          <a:off x="2103120" y="2956190"/>
          <a:ext cx="8412480" cy="139378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Explore wider significance</a:t>
          </a:r>
        </a:p>
      </dsp:txBody>
      <dsp:txXfrm>
        <a:off x="2103120" y="2956190"/>
        <a:ext cx="8412480" cy="1393787"/>
      </dsp:txXfrm>
    </dsp:sp>
    <dsp:sp modelId="{1B7329F4-1194-4C16-9294-28A2F5AC15EE}">
      <dsp:nvSpPr>
        <dsp:cNvPr id="0" name=""/>
        <dsp:cNvSpPr/>
      </dsp:nvSpPr>
      <dsp:spPr>
        <a:xfrm>
          <a:off x="0" y="2956190"/>
          <a:ext cx="2103120" cy="1393787"/>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Explore</a:t>
          </a:r>
        </a:p>
      </dsp:txBody>
      <dsp:txXfrm>
        <a:off x="0" y="2956190"/>
        <a:ext cx="2103120" cy="1393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1F080-26F5-49E1-88B8-43D38EB4A0F0}">
      <dsp:nvSpPr>
        <dsp:cNvPr id="0" name=""/>
        <dsp:cNvSpPr/>
      </dsp:nvSpPr>
      <dsp:spPr>
        <a:xfrm>
          <a:off x="898829"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124E1-F84E-43A9-81A7-C6C2D8BEBD32}">
      <dsp:nvSpPr>
        <dsp:cNvPr id="0" name=""/>
        <dsp:cNvSpPr/>
      </dsp:nvSpPr>
      <dsp:spPr>
        <a:xfrm>
          <a:off x="1112262"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12354-E8D7-4FF2-BE93-5411B2EFF02E}">
      <dsp:nvSpPr>
        <dsp:cNvPr id="0" name=""/>
        <dsp:cNvSpPr/>
      </dsp:nvSpPr>
      <dsp:spPr>
        <a:xfrm>
          <a:off x="5786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Flow</a:t>
          </a:r>
          <a:endParaRPr lang="en-US" sz="2100" kern="1200"/>
        </a:p>
      </dsp:txBody>
      <dsp:txXfrm>
        <a:off x="578678" y="1313725"/>
        <a:ext cx="1641796" cy="656718"/>
      </dsp:txXfrm>
    </dsp:sp>
    <dsp:sp modelId="{99F2EE13-A6D7-480A-AB4B-2099D18EFE1D}">
      <dsp:nvSpPr>
        <dsp:cNvPr id="0" name=""/>
        <dsp:cNvSpPr/>
      </dsp:nvSpPr>
      <dsp:spPr>
        <a:xfrm>
          <a:off x="2827940"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9CCF0-C261-4CBD-81CE-DE0DFBA6006B}">
      <dsp:nvSpPr>
        <dsp:cNvPr id="0" name=""/>
        <dsp:cNvSpPr/>
      </dsp:nvSpPr>
      <dsp:spPr>
        <a:xfrm>
          <a:off x="3041374"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23DE5-347D-42A3-8745-7A3BBD2D6E13}">
      <dsp:nvSpPr>
        <dsp:cNvPr id="0" name=""/>
        <dsp:cNvSpPr/>
      </dsp:nvSpPr>
      <dsp:spPr>
        <a:xfrm>
          <a:off x="250779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Structure</a:t>
          </a:r>
          <a:endParaRPr lang="en-US" sz="2100" kern="1200"/>
        </a:p>
      </dsp:txBody>
      <dsp:txXfrm>
        <a:off x="2507790" y="1313725"/>
        <a:ext cx="1641796" cy="656718"/>
      </dsp:txXfrm>
    </dsp:sp>
    <dsp:sp modelId="{5B99D692-D8FC-4A79-9C13-D36F4372068E}">
      <dsp:nvSpPr>
        <dsp:cNvPr id="0" name=""/>
        <dsp:cNvSpPr/>
      </dsp:nvSpPr>
      <dsp:spPr>
        <a:xfrm>
          <a:off x="4757051"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145CD-2528-4314-A6F3-87FC0EBCC3E2}">
      <dsp:nvSpPr>
        <dsp:cNvPr id="0" name=""/>
        <dsp:cNvSpPr/>
      </dsp:nvSpPr>
      <dsp:spPr>
        <a:xfrm>
          <a:off x="4970485"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F0DE1-34B2-4EF8-A3CA-59AFA3C65485}">
      <dsp:nvSpPr>
        <dsp:cNvPr id="0" name=""/>
        <dsp:cNvSpPr/>
      </dsp:nvSpPr>
      <dsp:spPr>
        <a:xfrm>
          <a:off x="443690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Language</a:t>
          </a:r>
          <a:endParaRPr lang="en-US" sz="2100" kern="1200"/>
        </a:p>
      </dsp:txBody>
      <dsp:txXfrm>
        <a:off x="4436901" y="1313725"/>
        <a:ext cx="1641796" cy="656718"/>
      </dsp:txXfrm>
    </dsp:sp>
    <dsp:sp modelId="{26F21267-C1BC-4288-90AA-02AB12F58BCC}">
      <dsp:nvSpPr>
        <dsp:cNvPr id="0" name=""/>
        <dsp:cNvSpPr/>
      </dsp:nvSpPr>
      <dsp:spPr>
        <a:xfrm>
          <a:off x="6686163"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6A263-F204-49CC-833A-470ACBC27F1B}">
      <dsp:nvSpPr>
        <dsp:cNvPr id="0" name=""/>
        <dsp:cNvSpPr/>
      </dsp:nvSpPr>
      <dsp:spPr>
        <a:xfrm>
          <a:off x="6899596" y="213721"/>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595C9-6AF9-4A5E-AEEE-E7218B57A8ED}">
      <dsp:nvSpPr>
        <dsp:cNvPr id="0" name=""/>
        <dsp:cNvSpPr/>
      </dsp:nvSpPr>
      <dsp:spPr>
        <a:xfrm>
          <a:off x="636601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Grammar</a:t>
          </a:r>
          <a:endParaRPr lang="en-US" sz="2100" kern="1200"/>
        </a:p>
      </dsp:txBody>
      <dsp:txXfrm>
        <a:off x="6366012" y="1313725"/>
        <a:ext cx="1641796" cy="656718"/>
      </dsp:txXfrm>
    </dsp:sp>
    <dsp:sp modelId="{C1D084E1-0262-4C21-BF1E-E1B32D1CECA9}">
      <dsp:nvSpPr>
        <dsp:cNvPr id="0" name=""/>
        <dsp:cNvSpPr/>
      </dsp:nvSpPr>
      <dsp:spPr>
        <a:xfrm>
          <a:off x="8615274"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F2815-CB5C-4EBB-A5B3-7038277D911E}">
      <dsp:nvSpPr>
        <dsp:cNvPr id="0" name=""/>
        <dsp:cNvSpPr/>
      </dsp:nvSpPr>
      <dsp:spPr>
        <a:xfrm>
          <a:off x="8828708" y="213721"/>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942FE-6FF5-4BAC-A799-0921992EA554}">
      <dsp:nvSpPr>
        <dsp:cNvPr id="0" name=""/>
        <dsp:cNvSpPr/>
      </dsp:nvSpPr>
      <dsp:spPr>
        <a:xfrm>
          <a:off x="829512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Spelling</a:t>
          </a:r>
          <a:endParaRPr lang="en-US" sz="2100" kern="1200" dirty="0"/>
        </a:p>
      </dsp:txBody>
      <dsp:txXfrm>
        <a:off x="8295124" y="1313725"/>
        <a:ext cx="1641796" cy="656718"/>
      </dsp:txXfrm>
    </dsp:sp>
    <dsp:sp modelId="{1F40B323-BA91-40CE-958E-1C30C1C50B0A}">
      <dsp:nvSpPr>
        <dsp:cNvPr id="0" name=""/>
        <dsp:cNvSpPr/>
      </dsp:nvSpPr>
      <dsp:spPr>
        <a:xfrm>
          <a:off x="3792496" y="2380893"/>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A9E0D-17A8-4388-99B2-F36035169D49}">
      <dsp:nvSpPr>
        <dsp:cNvPr id="0" name=""/>
        <dsp:cNvSpPr/>
      </dsp:nvSpPr>
      <dsp:spPr>
        <a:xfrm>
          <a:off x="4005929" y="2594327"/>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4AFC0-09CA-4867-8287-F8886255C5FC}">
      <dsp:nvSpPr>
        <dsp:cNvPr id="0" name=""/>
        <dsp:cNvSpPr/>
      </dsp:nvSpPr>
      <dsp:spPr>
        <a:xfrm>
          <a:off x="3472345"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Punctuation</a:t>
          </a:r>
          <a:endParaRPr lang="en-US" sz="2100" kern="1200"/>
        </a:p>
      </dsp:txBody>
      <dsp:txXfrm>
        <a:off x="3472345" y="3694331"/>
        <a:ext cx="1641796" cy="656718"/>
      </dsp:txXfrm>
    </dsp:sp>
    <dsp:sp modelId="{E30EE842-1EB6-401A-8663-0934781D558D}">
      <dsp:nvSpPr>
        <dsp:cNvPr id="0" name=""/>
        <dsp:cNvSpPr/>
      </dsp:nvSpPr>
      <dsp:spPr>
        <a:xfrm>
          <a:off x="5721607" y="2380893"/>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B75CE-5E34-47EB-841B-8B997920DB96}">
      <dsp:nvSpPr>
        <dsp:cNvPr id="0" name=""/>
        <dsp:cNvSpPr/>
      </dsp:nvSpPr>
      <dsp:spPr>
        <a:xfrm>
          <a:off x="5935041" y="2594327"/>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CD3E1-0F07-410A-8256-879123D89F9D}">
      <dsp:nvSpPr>
        <dsp:cNvPr id="0" name=""/>
        <dsp:cNvSpPr/>
      </dsp:nvSpPr>
      <dsp:spPr>
        <a:xfrm>
          <a:off x="5401457"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Academic style</a:t>
          </a:r>
          <a:endParaRPr lang="en-US" sz="2100" kern="1200"/>
        </a:p>
      </dsp:txBody>
      <dsp:txXfrm>
        <a:off x="5401457" y="3694331"/>
        <a:ext cx="1641796" cy="6567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18385-6749-4E40-9D07-996B0DB2F6C5}"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E9E6D-7FE2-47C6-825A-E1FA8BE25D9F}" type="slidenum">
              <a:rPr lang="en-GB" smtClean="0"/>
              <a:t>‹#›</a:t>
            </a:fld>
            <a:endParaRPr lang="en-GB"/>
          </a:p>
        </p:txBody>
      </p:sp>
    </p:spTree>
    <p:extLst>
      <p:ext uri="{BB962C8B-B14F-4D97-AF65-F5344CB8AC3E}">
        <p14:creationId xmlns:p14="http://schemas.microsoft.com/office/powerpoint/2010/main" val="414440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Click arrow or mouse to reveal these suggestions.</a:t>
            </a:r>
            <a:endParaRPr lang="en-AU" dirty="0"/>
          </a:p>
        </p:txBody>
      </p:sp>
      <p:sp>
        <p:nvSpPr>
          <p:cNvPr id="4" name="Slide Number Placeholder 3"/>
          <p:cNvSpPr>
            <a:spLocks noGrp="1"/>
          </p:cNvSpPr>
          <p:nvPr>
            <p:ph type="sldNum" sz="quarter" idx="10"/>
          </p:nvPr>
        </p:nvSpPr>
        <p:spPr/>
        <p:txBody>
          <a:bodyPr/>
          <a:lstStyle/>
          <a:p>
            <a:fld id="{C0ADD402-C145-400E-84BA-B6BF84AE88A2}" type="slidenum">
              <a:rPr lang="en-AU" smtClean="0"/>
              <a:t>5</a:t>
            </a:fld>
            <a:endParaRPr lang="en-AU" dirty="0"/>
          </a:p>
        </p:txBody>
      </p:sp>
    </p:spTree>
    <p:extLst>
      <p:ext uri="{BB962C8B-B14F-4D97-AF65-F5344CB8AC3E}">
        <p14:creationId xmlns:p14="http://schemas.microsoft.com/office/powerpoint/2010/main" val="342843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really, who cares?</a:t>
            </a:r>
          </a:p>
        </p:txBody>
      </p:sp>
      <p:sp>
        <p:nvSpPr>
          <p:cNvPr id="4" name="Slide Number Placeholder 3"/>
          <p:cNvSpPr>
            <a:spLocks noGrp="1"/>
          </p:cNvSpPr>
          <p:nvPr>
            <p:ph type="sldNum" sz="quarter" idx="5"/>
          </p:nvPr>
        </p:nvSpPr>
        <p:spPr/>
        <p:txBody>
          <a:bodyPr/>
          <a:lstStyle/>
          <a:p>
            <a:fld id="{00942D00-D33B-6747-961F-9152114FB45F}" type="slidenum">
              <a:rPr lang="en-US" smtClean="0"/>
              <a:t>37</a:t>
            </a:fld>
            <a:endParaRPr lang="en-US"/>
          </a:p>
        </p:txBody>
      </p:sp>
    </p:spTree>
    <p:extLst>
      <p:ext uri="{BB962C8B-B14F-4D97-AF65-F5344CB8AC3E}">
        <p14:creationId xmlns:p14="http://schemas.microsoft.com/office/powerpoint/2010/main" val="600979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Roboto" panose="02000000000000000000" pitchFamily="2" charset="0"/>
              </a:rPr>
              <a:t>After thinking about your answers to these questions, you decide to focus on the one impact you feel strongly about and have strong evidence for:</a:t>
            </a:r>
          </a:p>
          <a:p>
            <a:r>
              <a:rPr lang="en-GB" b="0" dirty="0">
                <a:solidFill>
                  <a:srgbClr val="007FAE"/>
                </a:solidFill>
                <a:effectLst/>
              </a:rPr>
              <a:t>Because not every voice on social media is reliable, people have become much more critical consumers of information, and thus, more informed voters.</a:t>
            </a:r>
          </a:p>
          <a:p>
            <a:endParaRPr lang="en-GB" dirty="0"/>
          </a:p>
        </p:txBody>
      </p:sp>
      <p:sp>
        <p:nvSpPr>
          <p:cNvPr id="4" name="Slide Number Placeholder 3"/>
          <p:cNvSpPr>
            <a:spLocks noGrp="1"/>
          </p:cNvSpPr>
          <p:nvPr>
            <p:ph type="sldNum" sz="quarter" idx="5"/>
          </p:nvPr>
        </p:nvSpPr>
        <p:spPr/>
        <p:txBody>
          <a:bodyPr/>
          <a:lstStyle/>
          <a:p>
            <a:fld id="{00942D00-D33B-6747-961F-9152114FB45F}" type="slidenum">
              <a:rPr lang="en-US" smtClean="0"/>
              <a:t>38</a:t>
            </a:fld>
            <a:endParaRPr lang="en-US"/>
          </a:p>
        </p:txBody>
      </p:sp>
    </p:spTree>
    <p:extLst>
      <p:ext uri="{BB962C8B-B14F-4D97-AF65-F5344CB8AC3E}">
        <p14:creationId xmlns:p14="http://schemas.microsoft.com/office/powerpoint/2010/main" val="294583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a:t>
            </a:r>
          </a:p>
        </p:txBody>
      </p:sp>
      <p:sp>
        <p:nvSpPr>
          <p:cNvPr id="4" name="Slide Number Placeholder 3"/>
          <p:cNvSpPr>
            <a:spLocks noGrp="1"/>
          </p:cNvSpPr>
          <p:nvPr>
            <p:ph type="sldNum" sz="quarter" idx="5"/>
          </p:nvPr>
        </p:nvSpPr>
        <p:spPr/>
        <p:txBody>
          <a:bodyPr/>
          <a:lstStyle/>
          <a:p>
            <a:fld id="{ADBE9E6D-7FE2-47C6-825A-E1FA8BE25D9F}" type="slidenum">
              <a:rPr lang="en-GB" smtClean="0"/>
              <a:t>41</a:t>
            </a:fld>
            <a:endParaRPr lang="en-GB"/>
          </a:p>
        </p:txBody>
      </p:sp>
    </p:spTree>
    <p:extLst>
      <p:ext uri="{BB962C8B-B14F-4D97-AF65-F5344CB8AC3E}">
        <p14:creationId xmlns:p14="http://schemas.microsoft.com/office/powerpoint/2010/main" val="3281640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a:t>
            </a:r>
          </a:p>
        </p:txBody>
      </p:sp>
      <p:sp>
        <p:nvSpPr>
          <p:cNvPr id="4" name="Slide Number Placeholder 3"/>
          <p:cNvSpPr>
            <a:spLocks noGrp="1"/>
          </p:cNvSpPr>
          <p:nvPr>
            <p:ph type="sldNum" sz="quarter" idx="5"/>
          </p:nvPr>
        </p:nvSpPr>
        <p:spPr/>
        <p:txBody>
          <a:bodyPr/>
          <a:lstStyle/>
          <a:p>
            <a:fld id="{ADBE9E6D-7FE2-47C6-825A-E1FA8BE25D9F}" type="slidenum">
              <a:rPr lang="en-GB" smtClean="0"/>
              <a:t>43</a:t>
            </a:fld>
            <a:endParaRPr lang="en-GB"/>
          </a:p>
        </p:txBody>
      </p:sp>
    </p:spTree>
    <p:extLst>
      <p:ext uri="{BB962C8B-B14F-4D97-AF65-F5344CB8AC3E}">
        <p14:creationId xmlns:p14="http://schemas.microsoft.com/office/powerpoint/2010/main" val="341981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https://www.mdpi.com/1660-4601/18/9/4955</a:t>
            </a:r>
          </a:p>
        </p:txBody>
      </p:sp>
      <p:sp>
        <p:nvSpPr>
          <p:cNvPr id="4" name="Slide Number Placeholder 3"/>
          <p:cNvSpPr>
            <a:spLocks noGrp="1"/>
          </p:cNvSpPr>
          <p:nvPr>
            <p:ph type="sldNum" sz="quarter" idx="5"/>
          </p:nvPr>
        </p:nvSpPr>
        <p:spPr/>
        <p:txBody>
          <a:bodyPr/>
          <a:lstStyle/>
          <a:p>
            <a:fld id="{ACDCBBCD-CADF-4AFB-B70E-06496079619D}" type="slidenum">
              <a:rPr lang="en-GB" smtClean="0"/>
              <a:t>55</a:t>
            </a:fld>
            <a:endParaRPr lang="en-GB"/>
          </a:p>
        </p:txBody>
      </p:sp>
    </p:spTree>
    <p:extLst>
      <p:ext uri="{BB962C8B-B14F-4D97-AF65-F5344CB8AC3E}">
        <p14:creationId xmlns:p14="http://schemas.microsoft.com/office/powerpoint/2010/main" val="57814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a:t>
            </a:r>
          </a:p>
        </p:txBody>
      </p:sp>
      <p:sp>
        <p:nvSpPr>
          <p:cNvPr id="4" name="Slide Number Placeholder 3"/>
          <p:cNvSpPr>
            <a:spLocks noGrp="1"/>
          </p:cNvSpPr>
          <p:nvPr>
            <p:ph type="sldNum" sz="quarter" idx="5"/>
          </p:nvPr>
        </p:nvSpPr>
        <p:spPr/>
        <p:txBody>
          <a:bodyPr/>
          <a:lstStyle/>
          <a:p>
            <a:fld id="{6792C125-EE93-4D57-89D0-8A8348853E63}" type="slidenum">
              <a:rPr lang="en-GB" smtClean="0"/>
              <a:t>14</a:t>
            </a:fld>
            <a:endParaRPr lang="en-GB" dirty="0"/>
          </a:p>
        </p:txBody>
      </p:sp>
    </p:spTree>
    <p:extLst>
      <p:ext uri="{BB962C8B-B14F-4D97-AF65-F5344CB8AC3E}">
        <p14:creationId xmlns:p14="http://schemas.microsoft.com/office/powerpoint/2010/main" val="174139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p>
        </p:txBody>
      </p:sp>
      <p:sp>
        <p:nvSpPr>
          <p:cNvPr id="4" name="Slide Number Placeholder 3"/>
          <p:cNvSpPr>
            <a:spLocks noGrp="1"/>
          </p:cNvSpPr>
          <p:nvPr>
            <p:ph type="sldNum" sz="quarter" idx="5"/>
          </p:nvPr>
        </p:nvSpPr>
        <p:spPr/>
        <p:txBody>
          <a:bodyPr/>
          <a:lstStyle/>
          <a:p>
            <a:fld id="{ADBE9E6D-7FE2-47C6-825A-E1FA8BE25D9F}" type="slidenum">
              <a:rPr lang="en-GB" smtClean="0"/>
              <a:t>15</a:t>
            </a:fld>
            <a:endParaRPr lang="en-GB"/>
          </a:p>
        </p:txBody>
      </p:sp>
    </p:spTree>
    <p:extLst>
      <p:ext uri="{BB962C8B-B14F-4D97-AF65-F5344CB8AC3E}">
        <p14:creationId xmlns:p14="http://schemas.microsoft.com/office/powerpoint/2010/main" val="236858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p>
        </p:txBody>
      </p:sp>
      <p:sp>
        <p:nvSpPr>
          <p:cNvPr id="4" name="Slide Number Placeholder 3"/>
          <p:cNvSpPr>
            <a:spLocks noGrp="1"/>
          </p:cNvSpPr>
          <p:nvPr>
            <p:ph type="sldNum" sz="quarter" idx="5"/>
          </p:nvPr>
        </p:nvSpPr>
        <p:spPr/>
        <p:txBody>
          <a:bodyPr/>
          <a:lstStyle/>
          <a:p>
            <a:fld id="{ADBE9E6D-7FE2-47C6-825A-E1FA8BE25D9F}" type="slidenum">
              <a:rPr lang="en-GB" smtClean="0"/>
              <a:t>16</a:t>
            </a:fld>
            <a:endParaRPr lang="en-GB"/>
          </a:p>
        </p:txBody>
      </p:sp>
    </p:spTree>
    <p:extLst>
      <p:ext uri="{BB962C8B-B14F-4D97-AF65-F5344CB8AC3E}">
        <p14:creationId xmlns:p14="http://schemas.microsoft.com/office/powerpoint/2010/main" val="331320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942D00-D33B-6747-961F-9152114FB45F}" type="slidenum">
              <a:rPr lang="en-US" smtClean="0"/>
              <a:t>17</a:t>
            </a:fld>
            <a:endParaRPr lang="en-US"/>
          </a:p>
        </p:txBody>
      </p:sp>
    </p:spTree>
    <p:extLst>
      <p:ext uri="{BB962C8B-B14F-4D97-AF65-F5344CB8AC3E}">
        <p14:creationId xmlns:p14="http://schemas.microsoft.com/office/powerpoint/2010/main" val="256901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7CB098AF-63CD-7D49-B69A-65424071C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B8FA75DB-23EF-244E-9A09-2E7EBC9A6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1" name="Slide Number Placeholder 3">
            <a:extLst>
              <a:ext uri="{FF2B5EF4-FFF2-40B4-BE49-F238E27FC236}">
                <a16:creationId xmlns:a16="http://schemas.microsoft.com/office/drawing/2014/main" id="{64ABBE3B-5245-844D-B817-55DA7B0CF6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fld id="{5575C6FD-1C6F-1540-9488-D045864ABB07}" type="slidenum">
              <a:rPr lang="en-US" altLang="en-US">
                <a:latin typeface="Calibri" panose="020F0502020204030204" pitchFamily="34" charset="0"/>
              </a:rPr>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9580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certainly not the only way but it is a common formula. If you are stuck for an opener, use this.</a:t>
            </a:r>
          </a:p>
        </p:txBody>
      </p:sp>
      <p:sp>
        <p:nvSpPr>
          <p:cNvPr id="4" name="Slide Number Placeholder 3"/>
          <p:cNvSpPr>
            <a:spLocks noGrp="1"/>
          </p:cNvSpPr>
          <p:nvPr>
            <p:ph type="sldNum" sz="quarter" idx="5"/>
          </p:nvPr>
        </p:nvSpPr>
        <p:spPr/>
        <p:txBody>
          <a:bodyPr/>
          <a:lstStyle/>
          <a:p>
            <a:fld id="{ADBE9E6D-7FE2-47C6-825A-E1FA8BE25D9F}" type="slidenum">
              <a:rPr lang="en-GB" smtClean="0"/>
              <a:t>26</a:t>
            </a:fld>
            <a:endParaRPr lang="en-GB"/>
          </a:p>
        </p:txBody>
      </p:sp>
    </p:spTree>
    <p:extLst>
      <p:ext uri="{BB962C8B-B14F-4D97-AF65-F5344CB8AC3E}">
        <p14:creationId xmlns:p14="http://schemas.microsoft.com/office/powerpoint/2010/main" val="247121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333333"/>
                </a:solidFill>
                <a:effectLst/>
                <a:latin typeface="Roboto" panose="02000000000000000000" pitchFamily="2" charset="0"/>
              </a:rPr>
              <a:t>makes a claim that others might dispute.</a:t>
            </a:r>
          </a:p>
          <a:p>
            <a:pPr algn="l">
              <a:buFont typeface="Arial" panose="020B0604020202020204" pitchFamily="34" charset="0"/>
              <a:buChar char="•"/>
            </a:pPr>
            <a:r>
              <a:rPr lang="en-GB" b="0" i="0" dirty="0">
                <a:solidFill>
                  <a:srgbClr val="333333"/>
                </a:solidFill>
                <a:effectLst/>
                <a:latin typeface="Roboto" panose="02000000000000000000" pitchFamily="2" charset="0"/>
              </a:rPr>
              <a:t>is usually a single sentence near the beginning of your paper (most often, at the end of the first paragraph) that presents your argument to the reader. The rest of the paper, the body of the essay, gathers and organizes evidence that will persuade the reader of the logic of your interpretation</a:t>
            </a:r>
          </a:p>
          <a:p>
            <a:r>
              <a:rPr lang="en-US" sz="1800" dirty="0">
                <a:effectLst/>
                <a:latin typeface="Cambria" panose="02040503050406030204" pitchFamily="18" charset="0"/>
                <a:ea typeface="Yu Mincho" panose="02020400000000000000" pitchFamily="18" charset="-128"/>
                <a:cs typeface="Times New Roman" panose="02020603050405020304" pitchFamily="18" charset="0"/>
              </a:rPr>
              <a:t>Thesis statements are essentially the driving force and backbone of an academic essay. Without a thesis statement, your essay will lack a cohesive argument and will read more like a list of statistics, quotations or connecting ideas</a:t>
            </a:r>
            <a:endParaRPr lang="en-GB" dirty="0"/>
          </a:p>
        </p:txBody>
      </p:sp>
      <p:sp>
        <p:nvSpPr>
          <p:cNvPr id="4" name="Slide Number Placeholder 3"/>
          <p:cNvSpPr>
            <a:spLocks noGrp="1"/>
          </p:cNvSpPr>
          <p:nvPr>
            <p:ph type="sldNum" sz="quarter" idx="5"/>
          </p:nvPr>
        </p:nvSpPr>
        <p:spPr/>
        <p:txBody>
          <a:bodyPr/>
          <a:lstStyle/>
          <a:p>
            <a:fld id="{00942D00-D33B-6747-961F-9152114FB45F}" type="slidenum">
              <a:rPr lang="en-US" smtClean="0"/>
              <a:t>34</a:t>
            </a:fld>
            <a:endParaRPr lang="en-US"/>
          </a:p>
        </p:txBody>
      </p:sp>
    </p:spTree>
    <p:extLst>
      <p:ext uri="{BB962C8B-B14F-4D97-AF65-F5344CB8AC3E}">
        <p14:creationId xmlns:p14="http://schemas.microsoft.com/office/powerpoint/2010/main" val="104705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Pretend you’re answering a question</a:t>
            </a:r>
          </a:p>
        </p:txBody>
      </p:sp>
      <p:sp>
        <p:nvSpPr>
          <p:cNvPr id="4" name="Slide Number Placeholder 3"/>
          <p:cNvSpPr>
            <a:spLocks noGrp="1"/>
          </p:cNvSpPr>
          <p:nvPr>
            <p:ph type="sldNum" sz="quarter" idx="5"/>
          </p:nvPr>
        </p:nvSpPr>
        <p:spPr/>
        <p:txBody>
          <a:bodyPr/>
          <a:lstStyle/>
          <a:p>
            <a:fld id="{00942D00-D33B-6747-961F-9152114FB45F}" type="slidenum">
              <a:rPr lang="en-US" smtClean="0"/>
              <a:t>35</a:t>
            </a:fld>
            <a:endParaRPr lang="en-US"/>
          </a:p>
        </p:txBody>
      </p:sp>
    </p:spTree>
    <p:extLst>
      <p:ext uri="{BB962C8B-B14F-4D97-AF65-F5344CB8AC3E}">
        <p14:creationId xmlns:p14="http://schemas.microsoft.com/office/powerpoint/2010/main" val="85376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2E9E-8071-C8FF-CE4A-1F730742B4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0EA245-2699-7E3C-4046-C3BFD021F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BC7387-5310-941B-E85E-7488CD7165D9}"/>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5" name="Footer Placeholder 4">
            <a:extLst>
              <a:ext uri="{FF2B5EF4-FFF2-40B4-BE49-F238E27FC236}">
                <a16:creationId xmlns:a16="http://schemas.microsoft.com/office/drawing/2014/main" id="{82777C28-ED39-5084-38F5-34A4709DA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44181-3836-4990-9782-66A5651DD12B}"/>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53371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EBDA-8726-5D10-EA74-40DAC21FB1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B6709-599D-D13F-9746-4592625ACA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C02A9-9226-6CD3-29CC-A05D3C64258C}"/>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5" name="Footer Placeholder 4">
            <a:extLst>
              <a:ext uri="{FF2B5EF4-FFF2-40B4-BE49-F238E27FC236}">
                <a16:creationId xmlns:a16="http://schemas.microsoft.com/office/drawing/2014/main" id="{54A4320C-3BF1-AB31-48D1-F7C8B3DA5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F6DE44-B8BE-0C29-8128-26DBB63AC246}"/>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14343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8AED8-D0D7-289D-B811-800EEFBD07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248FE0-1D17-C437-1AE4-64308A8714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AE388D-955A-A890-78BB-3DA5AA0A0F60}"/>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5" name="Footer Placeholder 4">
            <a:extLst>
              <a:ext uri="{FF2B5EF4-FFF2-40B4-BE49-F238E27FC236}">
                <a16:creationId xmlns:a16="http://schemas.microsoft.com/office/drawing/2014/main" id="{891239D8-0F7C-90EA-5F01-160793F4DD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469AD-8427-3D68-089E-B8F9C2EEFC8C}"/>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203158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5" y="1748367"/>
            <a:ext cx="1156279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867"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1490775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6" y="1748367"/>
            <a:ext cx="5703273"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867"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6107821" y="1748367"/>
            <a:ext cx="5703273"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867"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258901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2606327"/>
            <a:ext cx="5780741" cy="1545083"/>
          </a:xfrm>
          <a:prstGeom prst="rect">
            <a:avLst/>
          </a:prstGeom>
        </p:spPr>
      </p:pic>
    </p:spTree>
    <p:extLst>
      <p:ext uri="{BB962C8B-B14F-4D97-AF65-F5344CB8AC3E}">
        <p14:creationId xmlns:p14="http://schemas.microsoft.com/office/powerpoint/2010/main" val="147656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6944-8E3E-8CA1-6323-26A5405435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634F06-F430-5329-5CB5-6A5D34577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EF53AC-F9A6-6C77-DC27-8C32B4BFEC47}"/>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5" name="Footer Placeholder 4">
            <a:extLst>
              <a:ext uri="{FF2B5EF4-FFF2-40B4-BE49-F238E27FC236}">
                <a16:creationId xmlns:a16="http://schemas.microsoft.com/office/drawing/2014/main" id="{369F6656-17DB-9B8D-E79C-243465EEB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758F45-DEAA-0176-F240-DFB0649A736B}"/>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7505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3448-E27D-EB38-09C8-A23CBF62F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852FDB-F4D4-0F48-C76B-23CC73B06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F3F4E7-5F7F-D20D-3479-A175B14D3EE5}"/>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5" name="Footer Placeholder 4">
            <a:extLst>
              <a:ext uri="{FF2B5EF4-FFF2-40B4-BE49-F238E27FC236}">
                <a16:creationId xmlns:a16="http://schemas.microsoft.com/office/drawing/2014/main" id="{738692BA-81E5-393D-945D-B620F63EE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6A1CF3-6178-7140-904D-AD98867CA67F}"/>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368432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8C73-41A5-2FB4-43B3-5C464BDDB3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0ABB95-9C28-1A9D-CCDD-C6AABC57A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EA9295-2CFD-9465-4207-347AA107B1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BB5313-1CB5-4AEA-8124-CC69C72111EC}"/>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6" name="Footer Placeholder 5">
            <a:extLst>
              <a:ext uri="{FF2B5EF4-FFF2-40B4-BE49-F238E27FC236}">
                <a16:creationId xmlns:a16="http://schemas.microsoft.com/office/drawing/2014/main" id="{0CAA083F-E8F8-F0EE-03A9-B3972C86D1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826C6B-26B3-864D-0BF2-B74880A287D5}"/>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28019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C3CC-8564-A9DA-5EE4-CC9CAD5354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E785BB-A5D9-89C8-7461-355C023D9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19FA2-6A7B-C8F4-0EB5-F9ACFB8E20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588A8E-B025-7B42-091F-1D674F204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F06152-7466-91E0-DFF6-F98C04E245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145B9E-F13B-585C-A849-FFF2E7769FB2}"/>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8" name="Footer Placeholder 7">
            <a:extLst>
              <a:ext uri="{FF2B5EF4-FFF2-40B4-BE49-F238E27FC236}">
                <a16:creationId xmlns:a16="http://schemas.microsoft.com/office/drawing/2014/main" id="{F233A4D3-7AD2-6F0D-BADA-42A2CB26B9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E72921-F081-922C-9288-45EDB752C682}"/>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322999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14EE-ABAA-AC23-72AB-C9DD8D3E5B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BEA3F6-7385-C6CB-FE50-FE3979A6A7CD}"/>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4" name="Footer Placeholder 3">
            <a:extLst>
              <a:ext uri="{FF2B5EF4-FFF2-40B4-BE49-F238E27FC236}">
                <a16:creationId xmlns:a16="http://schemas.microsoft.com/office/drawing/2014/main" id="{440973D5-596E-613D-3434-00E596F223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096D23-E4C9-F18E-C25D-1EEB2D1E808E}"/>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45055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EE13D-26D0-5AD0-4BD4-651C5EED78AD}"/>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3" name="Footer Placeholder 2">
            <a:extLst>
              <a:ext uri="{FF2B5EF4-FFF2-40B4-BE49-F238E27FC236}">
                <a16:creationId xmlns:a16="http://schemas.microsoft.com/office/drawing/2014/main" id="{4837B2A6-5768-DAC9-70FF-31BE9BF333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3046D1-F6AF-FE5B-F059-7F623813CF7A}"/>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244208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1AF5-EDF3-E905-8BEE-85AD8361C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1F6158-F88E-698D-E72E-5C8C95712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DE30BE-4ADC-B4BD-8DC9-8B23AAC2D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7E3C5B-BB44-6DBF-6392-8AAE75A124A9}"/>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6" name="Footer Placeholder 5">
            <a:extLst>
              <a:ext uri="{FF2B5EF4-FFF2-40B4-BE49-F238E27FC236}">
                <a16:creationId xmlns:a16="http://schemas.microsoft.com/office/drawing/2014/main" id="{B6C1149C-E588-B1E1-76A6-E5BA12EF08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856021-9FEA-F0C5-846A-C37B1A141219}"/>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309710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92A3-099B-8192-5AA6-52ADC0CC9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8E51B9-FBB2-6654-C935-793DB869E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65526D-189A-745C-46EB-5AD8A83EC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7D93E-4765-0238-6165-E604892F731D}"/>
              </a:ext>
            </a:extLst>
          </p:cNvPr>
          <p:cNvSpPr>
            <a:spLocks noGrp="1"/>
          </p:cNvSpPr>
          <p:nvPr>
            <p:ph type="dt" sz="half" idx="10"/>
          </p:nvPr>
        </p:nvSpPr>
        <p:spPr/>
        <p:txBody>
          <a:bodyPr/>
          <a:lstStyle/>
          <a:p>
            <a:fld id="{FE3A0DD7-7A41-47F5-901F-3A236453D25A}" type="datetimeFigureOut">
              <a:rPr lang="en-GB" smtClean="0"/>
              <a:t>24/10/2023</a:t>
            </a:fld>
            <a:endParaRPr lang="en-GB"/>
          </a:p>
        </p:txBody>
      </p:sp>
      <p:sp>
        <p:nvSpPr>
          <p:cNvPr id="6" name="Footer Placeholder 5">
            <a:extLst>
              <a:ext uri="{FF2B5EF4-FFF2-40B4-BE49-F238E27FC236}">
                <a16:creationId xmlns:a16="http://schemas.microsoft.com/office/drawing/2014/main" id="{F5BFA2BC-430C-E7E3-6635-16EEFF326B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C8AA26-CD06-E9E5-40E4-AD93E89E9C75}"/>
              </a:ext>
            </a:extLst>
          </p:cNvPr>
          <p:cNvSpPr>
            <a:spLocks noGrp="1"/>
          </p:cNvSpPr>
          <p:nvPr>
            <p:ph type="sldNum" sz="quarter" idx="12"/>
          </p:nvPr>
        </p:nvSpPr>
        <p:spPr/>
        <p:txBody>
          <a:bodyPr/>
          <a:lstStyle/>
          <a:p>
            <a:fld id="{122E4DA7-086B-4E49-A5FF-A92B7F347687}" type="slidenum">
              <a:rPr lang="en-GB" smtClean="0"/>
              <a:t>‹#›</a:t>
            </a:fld>
            <a:endParaRPr lang="en-GB"/>
          </a:p>
        </p:txBody>
      </p:sp>
    </p:spTree>
    <p:extLst>
      <p:ext uri="{BB962C8B-B14F-4D97-AF65-F5344CB8AC3E}">
        <p14:creationId xmlns:p14="http://schemas.microsoft.com/office/powerpoint/2010/main" val="395695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06117-82B7-0ED6-31BE-0B7EAA4EE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A31FCA-A84B-9437-7F3E-39B9BEDA4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36252A-665B-B50C-F8B5-15C8C39E8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0DD7-7A41-47F5-901F-3A236453D25A}" type="datetimeFigureOut">
              <a:rPr lang="en-GB" smtClean="0"/>
              <a:t>24/10/2023</a:t>
            </a:fld>
            <a:endParaRPr lang="en-GB"/>
          </a:p>
        </p:txBody>
      </p:sp>
      <p:sp>
        <p:nvSpPr>
          <p:cNvPr id="5" name="Footer Placeholder 4">
            <a:extLst>
              <a:ext uri="{FF2B5EF4-FFF2-40B4-BE49-F238E27FC236}">
                <a16:creationId xmlns:a16="http://schemas.microsoft.com/office/drawing/2014/main" id="{DF026C99-6EF5-C677-B09C-F7809FBAE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A9389C-092C-659C-5E34-EE6A15B83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E4DA7-086B-4E49-A5FF-A92B7F347687}" type="slidenum">
              <a:rPr lang="en-GB" smtClean="0"/>
              <a:t>‹#›</a:t>
            </a:fld>
            <a:endParaRPr lang="en-GB"/>
          </a:p>
        </p:txBody>
      </p:sp>
    </p:spTree>
    <p:extLst>
      <p:ext uri="{BB962C8B-B14F-4D97-AF65-F5344CB8AC3E}">
        <p14:creationId xmlns:p14="http://schemas.microsoft.com/office/powerpoint/2010/main" val="336336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dalesio@qmu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250C-08A4-0F34-75E0-542F0EE9AE1D}"/>
              </a:ext>
            </a:extLst>
          </p:cNvPr>
          <p:cNvSpPr>
            <a:spLocks noGrp="1"/>
          </p:cNvSpPr>
          <p:nvPr>
            <p:ph type="ctrTitle"/>
          </p:nvPr>
        </p:nvSpPr>
        <p:spPr/>
        <p:txBody>
          <a:bodyPr/>
          <a:lstStyle/>
          <a:p>
            <a:r>
              <a:rPr lang="en-GB" dirty="0">
                <a:solidFill>
                  <a:srgbClr val="CC00FF"/>
                </a:solidFill>
              </a:rPr>
              <a:t>Academic writing at university</a:t>
            </a:r>
          </a:p>
        </p:txBody>
      </p:sp>
      <p:sp>
        <p:nvSpPr>
          <p:cNvPr id="3" name="Subtitle 2">
            <a:extLst>
              <a:ext uri="{FF2B5EF4-FFF2-40B4-BE49-F238E27FC236}">
                <a16:creationId xmlns:a16="http://schemas.microsoft.com/office/drawing/2014/main" id="{891DB688-7D5C-1DF4-8A6C-4D4C1D300488}"/>
              </a:ext>
            </a:extLst>
          </p:cNvPr>
          <p:cNvSpPr>
            <a:spLocks noGrp="1"/>
          </p:cNvSpPr>
          <p:nvPr>
            <p:ph type="subTitle" idx="1"/>
          </p:nvPr>
        </p:nvSpPr>
        <p:spPr>
          <a:xfrm>
            <a:off x="1041400" y="4795838"/>
            <a:ext cx="9144000" cy="1655762"/>
          </a:xfrm>
        </p:spPr>
        <p:txBody>
          <a:bodyPr/>
          <a:lstStyle/>
          <a:p>
            <a:pPr algn="l"/>
            <a:r>
              <a:rPr lang="en-GB" dirty="0">
                <a:solidFill>
                  <a:srgbClr val="002060"/>
                </a:solidFill>
              </a:rPr>
              <a:t>Rosella D’Alesio</a:t>
            </a:r>
          </a:p>
          <a:p>
            <a:pPr algn="l"/>
            <a:r>
              <a:rPr lang="en-GB" dirty="0">
                <a:hlinkClick r:id="rId2"/>
              </a:rPr>
              <a:t>r.dalesio@qmul.ac.uk</a:t>
            </a:r>
            <a:endParaRPr lang="en-GB" dirty="0"/>
          </a:p>
          <a:p>
            <a:pPr algn="l"/>
            <a:r>
              <a:rPr lang="en-US" dirty="0">
                <a:solidFill>
                  <a:srgbClr val="002060"/>
                </a:solidFill>
              </a:rPr>
              <a:t>Senior Academic Skills Adviser</a:t>
            </a:r>
          </a:p>
          <a:p>
            <a:endParaRPr lang="en-GB" dirty="0"/>
          </a:p>
          <a:p>
            <a:endParaRPr lang="en-GB" dirty="0"/>
          </a:p>
        </p:txBody>
      </p:sp>
    </p:spTree>
    <p:extLst>
      <p:ext uri="{BB962C8B-B14F-4D97-AF65-F5344CB8AC3E}">
        <p14:creationId xmlns:p14="http://schemas.microsoft.com/office/powerpoint/2010/main" val="206262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D4F652-063A-A8AB-9721-59E188F9515B}"/>
              </a:ext>
            </a:extLst>
          </p:cNvPr>
          <p:cNvSpPr>
            <a:spLocks noGrp="1"/>
          </p:cNvSpPr>
          <p:nvPr>
            <p:ph sz="quarter" idx="10"/>
          </p:nvPr>
        </p:nvSpPr>
        <p:spPr/>
        <p:txBody>
          <a:bodyPr/>
          <a:lstStyle/>
          <a:p>
            <a:endParaRPr lang="en-GB"/>
          </a:p>
        </p:txBody>
      </p:sp>
      <p:sp>
        <p:nvSpPr>
          <p:cNvPr id="6" name="Text Placeholder 5">
            <a:extLst>
              <a:ext uri="{FF2B5EF4-FFF2-40B4-BE49-F238E27FC236}">
                <a16:creationId xmlns:a16="http://schemas.microsoft.com/office/drawing/2014/main" id="{0DCBDA54-2F20-7303-B0E9-6B92816D151F}"/>
              </a:ext>
            </a:extLst>
          </p:cNvPr>
          <p:cNvSpPr>
            <a:spLocks noGrp="1"/>
          </p:cNvSpPr>
          <p:nvPr>
            <p:ph type="body" sz="quarter" idx="13"/>
          </p:nvPr>
        </p:nvSpPr>
        <p:spPr/>
        <p:txBody>
          <a:bodyPr/>
          <a:lstStyle/>
          <a:p>
            <a:pPr>
              <a:lnSpc>
                <a:spcPct val="150000"/>
              </a:lnSpc>
            </a:pPr>
            <a:r>
              <a:rPr lang="en-GB" sz="2667" dirty="0">
                <a:solidFill>
                  <a:srgbClr val="0070C0"/>
                </a:solidFill>
                <a:latin typeface="Calibri" panose="020F0502020204030204" pitchFamily="34" charset="0"/>
                <a:cs typeface="Calibri" panose="020F0502020204030204" pitchFamily="34" charset="0"/>
              </a:rPr>
              <a:t>Outline the problems facing UK Universities today. Discuss possible solutions to the problems and evaluate the effectiveness of such solutions. You may relate these to your chosen study area.</a:t>
            </a:r>
          </a:p>
          <a:p>
            <a:endParaRPr lang="en-GB" dirty="0"/>
          </a:p>
        </p:txBody>
      </p:sp>
    </p:spTree>
    <p:extLst>
      <p:ext uri="{BB962C8B-B14F-4D97-AF65-F5344CB8AC3E}">
        <p14:creationId xmlns:p14="http://schemas.microsoft.com/office/powerpoint/2010/main" val="180579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399A7F-6931-47F4-53DF-00AFF814A765}"/>
              </a:ext>
            </a:extLst>
          </p:cNvPr>
          <p:cNvSpPr>
            <a:spLocks noGrp="1"/>
          </p:cNvSpPr>
          <p:nvPr>
            <p:ph type="body" sz="quarter" idx="13"/>
          </p:nvPr>
        </p:nvSpPr>
        <p:spPr>
          <a:xfrm>
            <a:off x="248795" y="1375795"/>
            <a:ext cx="11562796" cy="4309572"/>
          </a:xfrm>
        </p:spPr>
        <p:txBody>
          <a:bodyPr/>
          <a:lstStyle/>
          <a:p>
            <a:r>
              <a:rPr lang="en-GB" sz="3200" b="1" dirty="0">
                <a:solidFill>
                  <a:srgbClr val="FFC000"/>
                </a:solidFill>
                <a:latin typeface="Calibri" panose="020F0502020204030204" pitchFamily="34" charset="0"/>
                <a:cs typeface="Calibri" panose="020F0502020204030204" pitchFamily="34" charset="0"/>
              </a:rPr>
              <a:t>Outline </a:t>
            </a:r>
            <a:r>
              <a:rPr lang="en-GB" sz="3200" b="1" dirty="0">
                <a:solidFill>
                  <a:srgbClr val="002060"/>
                </a:solidFill>
                <a:latin typeface="Calibri" panose="020F0502020204030204" pitchFamily="34" charset="0"/>
                <a:cs typeface="Calibri" panose="020F0502020204030204" pitchFamily="34" charset="0"/>
              </a:rPr>
              <a:t>the </a:t>
            </a:r>
            <a:r>
              <a:rPr lang="en-GB" sz="3200" b="1" dirty="0">
                <a:solidFill>
                  <a:srgbClr val="92D050"/>
                </a:solidFill>
                <a:latin typeface="Calibri" panose="020F0502020204030204" pitchFamily="34" charset="0"/>
                <a:cs typeface="Calibri" panose="020F0502020204030204" pitchFamily="34" charset="0"/>
              </a:rPr>
              <a:t>problems facing </a:t>
            </a:r>
            <a:r>
              <a:rPr lang="en-GB" sz="3200" b="1" dirty="0">
                <a:solidFill>
                  <a:srgbClr val="00B0F0"/>
                </a:solidFill>
                <a:latin typeface="Calibri" panose="020F0502020204030204" pitchFamily="34" charset="0"/>
                <a:cs typeface="Calibri" panose="020F0502020204030204" pitchFamily="34" charset="0"/>
              </a:rPr>
              <a:t>UK Universities </a:t>
            </a:r>
            <a:r>
              <a:rPr lang="en-GB" sz="3200" b="1" dirty="0">
                <a:solidFill>
                  <a:srgbClr val="FF0000"/>
                </a:solidFill>
                <a:latin typeface="Calibri" panose="020F0502020204030204" pitchFamily="34" charset="0"/>
                <a:cs typeface="Calibri" panose="020F0502020204030204" pitchFamily="34" charset="0"/>
              </a:rPr>
              <a:t>today</a:t>
            </a:r>
            <a:r>
              <a:rPr lang="en-GB" sz="3200" b="1" dirty="0">
                <a:solidFill>
                  <a:srgbClr val="002060"/>
                </a:solidFill>
                <a:latin typeface="Calibri" panose="020F0502020204030204" pitchFamily="34" charset="0"/>
                <a:cs typeface="Calibri" panose="020F0502020204030204" pitchFamily="34" charset="0"/>
              </a:rPr>
              <a:t>. </a:t>
            </a:r>
            <a:r>
              <a:rPr lang="en-GB" sz="3200" b="1" dirty="0">
                <a:solidFill>
                  <a:srgbClr val="FFC000"/>
                </a:solidFill>
                <a:latin typeface="Calibri" panose="020F0502020204030204" pitchFamily="34" charset="0"/>
                <a:cs typeface="Calibri" panose="020F0502020204030204" pitchFamily="34" charset="0"/>
              </a:rPr>
              <a:t>Discuss</a:t>
            </a:r>
            <a:r>
              <a:rPr lang="en-GB" sz="3200" b="1" dirty="0">
                <a:solidFill>
                  <a:srgbClr val="002060"/>
                </a:solidFill>
                <a:latin typeface="Calibri" panose="020F0502020204030204" pitchFamily="34" charset="0"/>
                <a:cs typeface="Calibri" panose="020F0502020204030204" pitchFamily="34" charset="0"/>
              </a:rPr>
              <a:t> possible solutions to the problems and </a:t>
            </a:r>
            <a:r>
              <a:rPr lang="en-GB" sz="3200" b="1" dirty="0">
                <a:solidFill>
                  <a:srgbClr val="FFC000"/>
                </a:solidFill>
                <a:latin typeface="Calibri" panose="020F0502020204030204" pitchFamily="34" charset="0"/>
                <a:cs typeface="Calibri" panose="020F0502020204030204" pitchFamily="34" charset="0"/>
              </a:rPr>
              <a:t>evaluate</a:t>
            </a:r>
            <a:r>
              <a:rPr lang="en-GB" sz="3200" b="1" dirty="0">
                <a:solidFill>
                  <a:srgbClr val="002060"/>
                </a:solidFill>
                <a:latin typeface="Calibri" panose="020F0502020204030204" pitchFamily="34" charset="0"/>
                <a:cs typeface="Calibri" panose="020F0502020204030204" pitchFamily="34" charset="0"/>
              </a:rPr>
              <a:t> the </a:t>
            </a:r>
            <a:r>
              <a:rPr lang="en-GB" sz="3200" b="1" dirty="0">
                <a:solidFill>
                  <a:srgbClr val="92D050"/>
                </a:solidFill>
                <a:latin typeface="Calibri" panose="020F0502020204030204" pitchFamily="34" charset="0"/>
                <a:cs typeface="Calibri" panose="020F0502020204030204" pitchFamily="34" charset="0"/>
              </a:rPr>
              <a:t>effectiveness of such solutions</a:t>
            </a:r>
            <a:r>
              <a:rPr lang="en-GB" sz="3200" b="1" dirty="0">
                <a:solidFill>
                  <a:srgbClr val="002060"/>
                </a:solidFill>
                <a:latin typeface="Calibri" panose="020F0502020204030204" pitchFamily="34" charset="0"/>
                <a:cs typeface="Calibri" panose="020F0502020204030204" pitchFamily="34" charset="0"/>
              </a:rPr>
              <a:t>. You </a:t>
            </a:r>
            <a:r>
              <a:rPr lang="en-GB" sz="3200" b="1" dirty="0">
                <a:solidFill>
                  <a:srgbClr val="FF0000"/>
                </a:solidFill>
                <a:latin typeface="Calibri" panose="020F0502020204030204" pitchFamily="34" charset="0"/>
                <a:cs typeface="Calibri" panose="020F0502020204030204" pitchFamily="34" charset="0"/>
              </a:rPr>
              <a:t>may relate these to your chosen study area </a:t>
            </a:r>
          </a:p>
          <a:p>
            <a:endParaRPr lang="en-GB" sz="3200" dirty="0">
              <a:solidFill>
                <a:srgbClr val="00B0F0"/>
              </a:solidFill>
              <a:latin typeface="Calibri" panose="020F0502020204030204" pitchFamily="34" charset="0"/>
              <a:cs typeface="Calibri" panose="020F0502020204030204" pitchFamily="34" charset="0"/>
            </a:endParaRPr>
          </a:p>
          <a:p>
            <a:pPr marL="609585" indent="-609585">
              <a:buFont typeface="Wingdings" pitchFamily="2" charset="2"/>
              <a:buChar char="§"/>
            </a:pPr>
            <a:r>
              <a:rPr lang="en-GB" sz="3200" dirty="0">
                <a:solidFill>
                  <a:srgbClr val="00B0F0"/>
                </a:solidFill>
                <a:latin typeface="Calibri" panose="020F0502020204030204" pitchFamily="34" charset="0"/>
                <a:cs typeface="Calibri" panose="020F0502020204030204" pitchFamily="34" charset="0"/>
              </a:rPr>
              <a:t>   topic</a:t>
            </a:r>
          </a:p>
          <a:p>
            <a:pPr marL="609585" indent="-609585">
              <a:buFont typeface="Wingdings" pitchFamily="2" charset="2"/>
              <a:buChar char="§"/>
            </a:pPr>
            <a:r>
              <a:rPr lang="en-GB" sz="3200" dirty="0">
                <a:solidFill>
                  <a:srgbClr val="FF0000"/>
                </a:solidFill>
                <a:latin typeface="Calibri" panose="020F0502020204030204" pitchFamily="34" charset="0"/>
                <a:cs typeface="Calibri" panose="020F0502020204030204" pitchFamily="34" charset="0"/>
              </a:rPr>
              <a:t>     restriction / expansion</a:t>
            </a:r>
            <a:r>
              <a:rPr lang="en-GB" sz="3200" dirty="0">
                <a:latin typeface="Calibri" panose="020F0502020204030204" pitchFamily="34" charset="0"/>
                <a:cs typeface="Calibri" panose="020F0502020204030204" pitchFamily="34" charset="0"/>
              </a:rPr>
              <a:t> </a:t>
            </a:r>
          </a:p>
          <a:p>
            <a:pPr marL="609585" indent="-609585">
              <a:buFont typeface="Wingdings" pitchFamily="2" charset="2"/>
              <a:buChar char="§"/>
            </a:pPr>
            <a:r>
              <a:rPr lang="en-GB" sz="3200" dirty="0">
                <a:solidFill>
                  <a:srgbClr val="92D050"/>
                </a:solidFill>
                <a:latin typeface="Calibri" panose="020F0502020204030204" pitchFamily="34" charset="0"/>
                <a:cs typeface="Calibri" panose="020F0502020204030204" pitchFamily="34" charset="0"/>
              </a:rPr>
              <a:t>   aspect / angle</a:t>
            </a:r>
            <a:endParaRPr lang="en-GB" sz="3200" dirty="0">
              <a:solidFill>
                <a:schemeClr val="accent5">
                  <a:lumMod val="50000"/>
                </a:schemeClr>
              </a:solidFill>
              <a:latin typeface="Calibri" panose="020F0502020204030204" pitchFamily="34" charset="0"/>
              <a:cs typeface="Calibri" panose="020F0502020204030204" pitchFamily="34" charset="0"/>
            </a:endParaRPr>
          </a:p>
          <a:p>
            <a:pPr marL="609585" indent="-609585">
              <a:buFont typeface="Wingdings" pitchFamily="2" charset="2"/>
              <a:buChar char="§"/>
            </a:pPr>
            <a:r>
              <a:rPr lang="en-GB" sz="3200" dirty="0">
                <a:solidFill>
                  <a:srgbClr val="FFC000"/>
                </a:solidFill>
                <a:latin typeface="Calibri" panose="020F0502020204030204" pitchFamily="34" charset="0"/>
                <a:cs typeface="Calibri" panose="020F0502020204030204" pitchFamily="34" charset="0"/>
              </a:rPr>
              <a:t>   Instructions</a:t>
            </a:r>
            <a:endParaRPr lang="en-GB" sz="32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34688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FBE10D-217F-84BA-EAD2-CEFDE9F97CFA}"/>
              </a:ext>
            </a:extLst>
          </p:cNvPr>
          <p:cNvSpPr>
            <a:spLocks noGrp="1"/>
          </p:cNvSpPr>
          <p:nvPr>
            <p:ph sz="quarter" idx="10"/>
          </p:nvPr>
        </p:nvSpPr>
        <p:spPr/>
        <p:txBody>
          <a:bodyPr/>
          <a:lstStyle/>
          <a:p>
            <a:r>
              <a:rPr lang="en-GB" dirty="0"/>
              <a:t>Try it with these…</a:t>
            </a:r>
          </a:p>
        </p:txBody>
      </p:sp>
      <p:sp>
        <p:nvSpPr>
          <p:cNvPr id="3" name="Text Placeholder 2">
            <a:extLst>
              <a:ext uri="{FF2B5EF4-FFF2-40B4-BE49-F238E27FC236}">
                <a16:creationId xmlns:a16="http://schemas.microsoft.com/office/drawing/2014/main" id="{C82A3AC9-529D-1611-30BF-CB97F1981948}"/>
              </a:ext>
            </a:extLst>
          </p:cNvPr>
          <p:cNvSpPr>
            <a:spLocks noGrp="1"/>
          </p:cNvSpPr>
          <p:nvPr>
            <p:ph type="body" sz="quarter" idx="13"/>
          </p:nvPr>
        </p:nvSpPr>
        <p:spPr>
          <a:xfrm>
            <a:off x="248795" y="1057978"/>
            <a:ext cx="11562796" cy="3463222"/>
          </a:xfrm>
        </p:spPr>
        <p:txBody>
          <a:bodyPr>
            <a:normAutofit fontScale="70000" lnSpcReduction="20000"/>
          </a:bodyPr>
          <a:lstStyle/>
          <a:p>
            <a:pPr marL="457200" lvl="0" indent="-457200">
              <a:buSzPts val="1000"/>
              <a:buFont typeface="+mj-lt"/>
              <a:buAutoNum type="arabicPeriod"/>
              <a:tabLst>
                <a:tab pos="457200" algn="l"/>
              </a:tabLst>
            </a:pPr>
            <a:r>
              <a:rPr lang="en-GB" sz="4000" dirty="0">
                <a:solidFill>
                  <a:srgbClr val="0070C0"/>
                </a:solidFill>
                <a:effectLst/>
                <a:latin typeface="Source Sans Pro" panose="020B0503030403020204" pitchFamily="34" charset="0"/>
                <a:ea typeface="Times New Roman" panose="02020603050405020304" pitchFamily="18" charset="0"/>
              </a:rPr>
              <a:t>France is no longer exceptional.’ Discuss with reference to France under the presidency of Emmanuel Macron. </a:t>
            </a:r>
          </a:p>
          <a:p>
            <a:pPr marL="457200" lvl="0" indent="-457200">
              <a:buSzPts val="1000"/>
              <a:buFont typeface="+mj-lt"/>
              <a:buAutoNum type="arabicPeriod"/>
              <a:tabLst>
                <a:tab pos="457200" algn="l"/>
              </a:tabLst>
            </a:pPr>
            <a:endParaRPr lang="en-GB" sz="4000" dirty="0">
              <a:solidFill>
                <a:srgbClr val="0070C0"/>
              </a:solidFill>
              <a:effectLst/>
              <a:latin typeface="Calibri" panose="020F0502020204030204" pitchFamily="34" charset="0"/>
              <a:ea typeface="Calibri" panose="020F0502020204030204" pitchFamily="34" charset="0"/>
            </a:endParaRPr>
          </a:p>
          <a:p>
            <a:pPr marL="457200" lvl="0" indent="-457200">
              <a:buSzPts val="1000"/>
              <a:buFont typeface="+mj-lt"/>
              <a:buAutoNum type="arabicPeriod"/>
              <a:tabLst>
                <a:tab pos="457200" algn="l"/>
              </a:tabLst>
            </a:pPr>
            <a:r>
              <a:rPr lang="en-GB" sz="4000" dirty="0">
                <a:solidFill>
                  <a:srgbClr val="0070C0"/>
                </a:solidFill>
                <a:effectLst/>
                <a:latin typeface="Source Sans Pro" panose="020B0503030403020204" pitchFamily="34" charset="0"/>
                <a:ea typeface="Times New Roman" panose="02020603050405020304" pitchFamily="18" charset="0"/>
              </a:rPr>
              <a:t>What does the recent ‘abaya controversy’ involving Muslim schoolgirls tell us about the relationship between the French Republic and Islam?</a:t>
            </a:r>
          </a:p>
          <a:p>
            <a:pPr marL="457200" lvl="0" indent="-457200">
              <a:buSzPts val="1000"/>
              <a:buFont typeface="+mj-lt"/>
              <a:buAutoNum type="arabicPeriod"/>
              <a:tabLst>
                <a:tab pos="457200" algn="l"/>
              </a:tabLst>
            </a:pPr>
            <a:endParaRPr lang="en-GB" sz="4000" dirty="0">
              <a:solidFill>
                <a:srgbClr val="0070C0"/>
              </a:solidFill>
              <a:effectLst/>
              <a:latin typeface="Calibri" panose="020F0502020204030204" pitchFamily="34" charset="0"/>
              <a:ea typeface="Calibri" panose="020F0502020204030204" pitchFamily="34" charset="0"/>
            </a:endParaRPr>
          </a:p>
          <a:p>
            <a:pPr marL="457200" lvl="0" indent="-457200">
              <a:buSzPts val="1000"/>
              <a:buFont typeface="+mj-lt"/>
              <a:buAutoNum type="arabicPeriod"/>
              <a:tabLst>
                <a:tab pos="457200" algn="l"/>
              </a:tabLst>
            </a:pPr>
            <a:r>
              <a:rPr lang="en-GB" sz="4000" dirty="0">
                <a:solidFill>
                  <a:srgbClr val="0070C0"/>
                </a:solidFill>
                <a:effectLst/>
                <a:latin typeface="Source Sans Pro" panose="020B0503030403020204" pitchFamily="34" charset="0"/>
                <a:ea typeface="Times New Roman" panose="02020603050405020304" pitchFamily="18" charset="0"/>
              </a:rPr>
              <a:t>To what extent do current debates surrounding a new immigration law signal a right-wing shift in French politics? </a:t>
            </a:r>
            <a:endParaRPr lang="en-GB" sz="4000" dirty="0">
              <a:solidFill>
                <a:srgbClr val="0070C0"/>
              </a:solidFill>
              <a:effectLst/>
              <a:latin typeface="Calibri" panose="020F0502020204030204" pitchFamily="34" charset="0"/>
              <a:ea typeface="Calibri" panose="020F0502020204030204" pitchFamily="34" charset="0"/>
            </a:endParaRPr>
          </a:p>
          <a:p>
            <a:pPr marL="457200" indent="-457200">
              <a:buFont typeface="+mj-lt"/>
              <a:buAutoNum type="arabicPeriod"/>
            </a:pPr>
            <a:endParaRPr lang="en-GB" dirty="0"/>
          </a:p>
        </p:txBody>
      </p:sp>
      <p:sp>
        <p:nvSpPr>
          <p:cNvPr id="4" name="TextBox 3">
            <a:extLst>
              <a:ext uri="{FF2B5EF4-FFF2-40B4-BE49-F238E27FC236}">
                <a16:creationId xmlns:a16="http://schemas.microsoft.com/office/drawing/2014/main" id="{713DBDDD-2959-417E-F407-D5A095D4FD49}"/>
              </a:ext>
            </a:extLst>
          </p:cNvPr>
          <p:cNvSpPr txBox="1"/>
          <p:nvPr/>
        </p:nvSpPr>
        <p:spPr>
          <a:xfrm>
            <a:off x="6334125" y="4305300"/>
            <a:ext cx="4343400" cy="2092881"/>
          </a:xfrm>
          <a:prstGeom prst="rect">
            <a:avLst/>
          </a:prstGeom>
          <a:noFill/>
        </p:spPr>
        <p:txBody>
          <a:bodyPr wrap="square" rtlCol="0">
            <a:spAutoFit/>
          </a:bodyPr>
          <a:lstStyle/>
          <a:p>
            <a:endParaRPr lang="en-GB" sz="1800" dirty="0">
              <a:solidFill>
                <a:srgbClr val="00B0F0"/>
              </a:solidFill>
              <a:latin typeface="Calibri" panose="020F0502020204030204" pitchFamily="34" charset="0"/>
              <a:cs typeface="Calibri" panose="020F0502020204030204" pitchFamily="34" charset="0"/>
            </a:endParaRPr>
          </a:p>
          <a:p>
            <a:pPr marL="609585" indent="-609585">
              <a:buFont typeface="Wingdings" pitchFamily="2" charset="2"/>
              <a:buChar char="§"/>
            </a:pPr>
            <a:r>
              <a:rPr lang="en-GB" sz="2800" dirty="0">
                <a:solidFill>
                  <a:srgbClr val="00B0F0"/>
                </a:solidFill>
                <a:latin typeface="Calibri" panose="020F0502020204030204" pitchFamily="34" charset="0"/>
                <a:cs typeface="Calibri" panose="020F0502020204030204" pitchFamily="34" charset="0"/>
              </a:rPr>
              <a:t>   topic</a:t>
            </a:r>
          </a:p>
          <a:p>
            <a:pPr marL="609585" indent="-609585">
              <a:buFont typeface="Wingdings" pitchFamily="2" charset="2"/>
              <a:buChar char="§"/>
            </a:pPr>
            <a:r>
              <a:rPr lang="en-GB" sz="2800" dirty="0">
                <a:solidFill>
                  <a:srgbClr val="FF0000"/>
                </a:solidFill>
                <a:latin typeface="Calibri" panose="020F0502020204030204" pitchFamily="34" charset="0"/>
                <a:cs typeface="Calibri" panose="020F0502020204030204" pitchFamily="34" charset="0"/>
              </a:rPr>
              <a:t>   restriction / expansion</a:t>
            </a:r>
            <a:r>
              <a:rPr lang="en-GB" sz="2800" dirty="0">
                <a:latin typeface="Calibri" panose="020F0502020204030204" pitchFamily="34" charset="0"/>
                <a:cs typeface="Calibri" panose="020F0502020204030204" pitchFamily="34" charset="0"/>
              </a:rPr>
              <a:t> </a:t>
            </a:r>
          </a:p>
          <a:p>
            <a:pPr marL="609585" indent="-609585">
              <a:buFont typeface="Wingdings" pitchFamily="2" charset="2"/>
              <a:buChar char="§"/>
            </a:pPr>
            <a:r>
              <a:rPr lang="en-GB" sz="2800" dirty="0">
                <a:solidFill>
                  <a:srgbClr val="92D050"/>
                </a:solidFill>
                <a:latin typeface="Calibri" panose="020F0502020204030204" pitchFamily="34" charset="0"/>
                <a:cs typeface="Calibri" panose="020F0502020204030204" pitchFamily="34" charset="0"/>
              </a:rPr>
              <a:t>   aspect / angle</a:t>
            </a:r>
            <a:endParaRPr lang="en-GB" sz="2800" dirty="0">
              <a:solidFill>
                <a:schemeClr val="accent5">
                  <a:lumMod val="50000"/>
                </a:schemeClr>
              </a:solidFill>
              <a:latin typeface="Calibri" panose="020F0502020204030204" pitchFamily="34" charset="0"/>
              <a:cs typeface="Calibri" panose="020F0502020204030204" pitchFamily="34" charset="0"/>
            </a:endParaRPr>
          </a:p>
          <a:p>
            <a:pPr marL="609585" indent="-609585">
              <a:buFont typeface="Wingdings" pitchFamily="2" charset="2"/>
              <a:buChar char="§"/>
            </a:pPr>
            <a:r>
              <a:rPr lang="en-GB" sz="2800" dirty="0">
                <a:solidFill>
                  <a:srgbClr val="FFC000"/>
                </a:solidFill>
                <a:latin typeface="Calibri" panose="020F0502020204030204" pitchFamily="34" charset="0"/>
                <a:cs typeface="Calibri" panose="020F0502020204030204" pitchFamily="34" charset="0"/>
              </a:rPr>
              <a:t>   Instructions</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473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AF78D-924C-0C1A-1303-6A7B48305C83}"/>
              </a:ext>
            </a:extLst>
          </p:cNvPr>
          <p:cNvSpPr>
            <a:spLocks noGrp="1"/>
          </p:cNvSpPr>
          <p:nvPr>
            <p:ph type="body" sz="quarter" idx="13"/>
          </p:nvPr>
        </p:nvSpPr>
        <p:spPr>
          <a:xfrm>
            <a:off x="314602" y="1176867"/>
            <a:ext cx="11562796" cy="3937000"/>
          </a:xfrm>
        </p:spPr>
        <p:txBody>
          <a:bodyPr>
            <a:normAutofit fontScale="92500" lnSpcReduction="10000"/>
          </a:bodyPr>
          <a:lstStyle/>
          <a:p>
            <a:pPr marL="342900" lvl="0" indent="-342900">
              <a:buSzPts val="1000"/>
              <a:buFont typeface="Symbol" panose="05050102010706020507" pitchFamily="18" charset="2"/>
              <a:buChar char=""/>
              <a:tabLst>
                <a:tab pos="457200" algn="l"/>
              </a:tabLst>
            </a:pPr>
            <a:r>
              <a:rPr lang="en-GB" sz="3200" dirty="0">
                <a:solidFill>
                  <a:srgbClr val="00B0F0"/>
                </a:solidFill>
                <a:effectLst/>
                <a:latin typeface="Source Sans Pro" panose="020B0503030403020204" pitchFamily="34" charset="0"/>
                <a:ea typeface="Times New Roman" panose="02020603050405020304" pitchFamily="18" charset="0"/>
              </a:rPr>
              <a:t>France</a:t>
            </a:r>
            <a:r>
              <a:rPr lang="en-GB" sz="3200" dirty="0">
                <a:solidFill>
                  <a:srgbClr val="1D2125"/>
                </a:solidFill>
                <a:effectLst/>
                <a:latin typeface="Source Sans Pro" panose="020B0503030403020204" pitchFamily="34" charset="0"/>
                <a:ea typeface="Times New Roman" panose="02020603050405020304" pitchFamily="18" charset="0"/>
              </a:rPr>
              <a:t> </a:t>
            </a:r>
            <a:r>
              <a:rPr lang="en-GB" sz="3200" dirty="0">
                <a:solidFill>
                  <a:srgbClr val="00B050"/>
                </a:solidFill>
                <a:effectLst/>
                <a:latin typeface="Source Sans Pro" panose="020B0503030403020204" pitchFamily="34" charset="0"/>
                <a:ea typeface="Times New Roman" panose="02020603050405020304" pitchFamily="18" charset="0"/>
              </a:rPr>
              <a:t>is no longer exceptional</a:t>
            </a:r>
            <a:r>
              <a:rPr lang="en-GB" sz="3200" dirty="0">
                <a:solidFill>
                  <a:srgbClr val="1D2125"/>
                </a:solidFill>
                <a:effectLst/>
                <a:latin typeface="Source Sans Pro" panose="020B0503030403020204" pitchFamily="34" charset="0"/>
                <a:ea typeface="Times New Roman" panose="02020603050405020304" pitchFamily="18" charset="0"/>
              </a:rPr>
              <a:t>.’ </a:t>
            </a:r>
            <a:r>
              <a:rPr lang="en-GB" sz="3200" dirty="0">
                <a:solidFill>
                  <a:srgbClr val="FFC000"/>
                </a:solidFill>
                <a:effectLst/>
                <a:latin typeface="Source Sans Pro" panose="020B0503030403020204" pitchFamily="34" charset="0"/>
                <a:ea typeface="Times New Roman" panose="02020603050405020304" pitchFamily="18" charset="0"/>
              </a:rPr>
              <a:t>Discuss</a:t>
            </a:r>
            <a:r>
              <a:rPr lang="en-GB" sz="3200" dirty="0">
                <a:solidFill>
                  <a:srgbClr val="FFE599"/>
                </a:solidFill>
                <a:effectLst/>
                <a:latin typeface="Source Sans Pro" panose="020B0503030403020204" pitchFamily="34" charset="0"/>
                <a:ea typeface="Times New Roman" panose="02020603050405020304" pitchFamily="18" charset="0"/>
              </a:rPr>
              <a:t> </a:t>
            </a:r>
            <a:r>
              <a:rPr lang="en-GB" sz="3200" dirty="0">
                <a:solidFill>
                  <a:srgbClr val="1D2125"/>
                </a:solidFill>
                <a:effectLst/>
                <a:latin typeface="Source Sans Pro" panose="020B0503030403020204" pitchFamily="34" charset="0"/>
                <a:ea typeface="Times New Roman" panose="02020603050405020304" pitchFamily="18" charset="0"/>
              </a:rPr>
              <a:t>with </a:t>
            </a:r>
            <a:r>
              <a:rPr lang="en-GB" sz="3200" dirty="0">
                <a:solidFill>
                  <a:srgbClr val="FF0000"/>
                </a:solidFill>
                <a:effectLst/>
                <a:latin typeface="Source Sans Pro" panose="020B0503030403020204" pitchFamily="34" charset="0"/>
                <a:ea typeface="Times New Roman" panose="02020603050405020304" pitchFamily="18" charset="0"/>
              </a:rPr>
              <a:t>reference to France under the presidency of Emmanuel Macron.</a:t>
            </a:r>
            <a:r>
              <a:rPr lang="en-GB" sz="3200" dirty="0">
                <a:solidFill>
                  <a:srgbClr val="1D2125"/>
                </a:solidFill>
                <a:effectLst/>
                <a:latin typeface="Source Sans Pro" panose="020B0503030403020204" pitchFamily="34" charset="0"/>
                <a:ea typeface="Times New Roman" panose="02020603050405020304" pitchFamily="18" charset="0"/>
              </a:rPr>
              <a:t> </a:t>
            </a:r>
          </a:p>
          <a:p>
            <a:pPr marL="342900" lvl="0" indent="-342900">
              <a:buSzPts val="1000"/>
              <a:buFont typeface="Symbol" panose="05050102010706020507" pitchFamily="18" charset="2"/>
              <a:buChar char=""/>
              <a:tabLst>
                <a:tab pos="457200" algn="l"/>
              </a:tabLst>
            </a:pPr>
            <a:endParaRPr lang="en-GB" sz="3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3200" dirty="0">
                <a:solidFill>
                  <a:srgbClr val="FFC000"/>
                </a:solidFill>
                <a:effectLst/>
                <a:latin typeface="Source Sans Pro" panose="020B0503030403020204" pitchFamily="34" charset="0"/>
                <a:ea typeface="Times New Roman" panose="02020603050405020304" pitchFamily="18" charset="0"/>
              </a:rPr>
              <a:t>What does</a:t>
            </a:r>
            <a:r>
              <a:rPr lang="en-GB" sz="3200" dirty="0">
                <a:solidFill>
                  <a:srgbClr val="1D2125"/>
                </a:solidFill>
                <a:effectLst/>
                <a:latin typeface="Source Sans Pro" panose="020B0503030403020204" pitchFamily="34" charset="0"/>
                <a:ea typeface="Times New Roman" panose="02020603050405020304" pitchFamily="18" charset="0"/>
              </a:rPr>
              <a:t> </a:t>
            </a:r>
            <a:r>
              <a:rPr lang="en-GB" sz="3200" dirty="0">
                <a:solidFill>
                  <a:srgbClr val="FF0000"/>
                </a:solidFill>
                <a:effectLst/>
                <a:latin typeface="Source Sans Pro" panose="020B0503030403020204" pitchFamily="34" charset="0"/>
                <a:ea typeface="Times New Roman" panose="02020603050405020304" pitchFamily="18" charset="0"/>
              </a:rPr>
              <a:t>the recent ‘abaya controversy’ involving Muslim schoolgirls</a:t>
            </a:r>
            <a:r>
              <a:rPr lang="en-GB" sz="3200" dirty="0">
                <a:solidFill>
                  <a:srgbClr val="1D2125"/>
                </a:solidFill>
                <a:effectLst/>
                <a:latin typeface="Source Sans Pro" panose="020B0503030403020204" pitchFamily="34" charset="0"/>
                <a:ea typeface="Times New Roman" panose="02020603050405020304" pitchFamily="18" charset="0"/>
              </a:rPr>
              <a:t> </a:t>
            </a:r>
            <a:r>
              <a:rPr lang="en-GB" sz="3200" dirty="0">
                <a:solidFill>
                  <a:srgbClr val="FFC000"/>
                </a:solidFill>
                <a:effectLst/>
                <a:latin typeface="Source Sans Pro" panose="020B0503030403020204" pitchFamily="34" charset="0"/>
                <a:ea typeface="Times New Roman" panose="02020603050405020304" pitchFamily="18" charset="0"/>
              </a:rPr>
              <a:t>tell us</a:t>
            </a:r>
            <a:r>
              <a:rPr lang="en-GB" sz="3200" dirty="0">
                <a:solidFill>
                  <a:srgbClr val="1D2125"/>
                </a:solidFill>
                <a:effectLst/>
                <a:latin typeface="Source Sans Pro" panose="020B0503030403020204" pitchFamily="34" charset="0"/>
                <a:ea typeface="Times New Roman" panose="02020603050405020304" pitchFamily="18" charset="0"/>
              </a:rPr>
              <a:t> </a:t>
            </a:r>
            <a:r>
              <a:rPr lang="en-GB" sz="3200" dirty="0">
                <a:solidFill>
                  <a:srgbClr val="00B050"/>
                </a:solidFill>
                <a:effectLst/>
                <a:latin typeface="Source Sans Pro" panose="020B0503030403020204" pitchFamily="34" charset="0"/>
                <a:ea typeface="Times New Roman" panose="02020603050405020304" pitchFamily="18" charset="0"/>
              </a:rPr>
              <a:t>about the relationship between</a:t>
            </a:r>
            <a:r>
              <a:rPr lang="en-GB" sz="3200" dirty="0">
                <a:solidFill>
                  <a:srgbClr val="1D2125"/>
                </a:solidFill>
                <a:effectLst/>
                <a:latin typeface="Source Sans Pro" panose="020B0503030403020204" pitchFamily="34" charset="0"/>
                <a:ea typeface="Times New Roman" panose="02020603050405020304" pitchFamily="18" charset="0"/>
              </a:rPr>
              <a:t> the </a:t>
            </a:r>
            <a:r>
              <a:rPr lang="en-GB" sz="3200" dirty="0">
                <a:solidFill>
                  <a:srgbClr val="00B0F0"/>
                </a:solidFill>
                <a:effectLst/>
                <a:latin typeface="Source Sans Pro" panose="020B0503030403020204" pitchFamily="34" charset="0"/>
                <a:ea typeface="Times New Roman" panose="02020603050405020304" pitchFamily="18" charset="0"/>
              </a:rPr>
              <a:t>French Republic and Islam</a:t>
            </a:r>
            <a:r>
              <a:rPr lang="en-GB" sz="3200" dirty="0">
                <a:solidFill>
                  <a:srgbClr val="1D2125"/>
                </a:solidFill>
                <a:effectLst/>
                <a:latin typeface="Source Sans Pro" panose="020B0503030403020204" pitchFamily="34" charset="0"/>
                <a:ea typeface="Times New Roman" panose="02020603050405020304" pitchFamily="18" charset="0"/>
              </a:rPr>
              <a:t>?</a:t>
            </a:r>
          </a:p>
          <a:p>
            <a:pPr marL="342900" lvl="0" indent="-342900">
              <a:buSzPts val="1000"/>
              <a:buFont typeface="Symbol" panose="05050102010706020507" pitchFamily="18" charset="2"/>
              <a:buChar char=""/>
              <a:tabLst>
                <a:tab pos="457200" algn="l"/>
              </a:tabLst>
            </a:pPr>
            <a:endParaRPr lang="en-GB" sz="3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3200" dirty="0">
                <a:solidFill>
                  <a:srgbClr val="FFC000"/>
                </a:solidFill>
                <a:effectLst/>
                <a:latin typeface="Source Sans Pro" panose="020B0503030403020204" pitchFamily="34" charset="0"/>
                <a:ea typeface="Times New Roman" panose="02020603050405020304" pitchFamily="18" charset="0"/>
              </a:rPr>
              <a:t>To what extent</a:t>
            </a:r>
            <a:r>
              <a:rPr lang="en-GB" sz="3200" dirty="0">
                <a:solidFill>
                  <a:srgbClr val="1D2125"/>
                </a:solidFill>
                <a:effectLst/>
                <a:latin typeface="Source Sans Pro" panose="020B0503030403020204" pitchFamily="34" charset="0"/>
                <a:ea typeface="Times New Roman" panose="02020603050405020304" pitchFamily="18" charset="0"/>
              </a:rPr>
              <a:t> do </a:t>
            </a:r>
            <a:r>
              <a:rPr lang="en-GB" sz="3200" dirty="0">
                <a:solidFill>
                  <a:srgbClr val="FF0000"/>
                </a:solidFill>
                <a:effectLst/>
                <a:latin typeface="Source Sans Pro" panose="020B0503030403020204" pitchFamily="34" charset="0"/>
                <a:ea typeface="Times New Roman" panose="02020603050405020304" pitchFamily="18" charset="0"/>
              </a:rPr>
              <a:t>current debates surrounding a new immigration law signa</a:t>
            </a:r>
            <a:r>
              <a:rPr lang="en-GB" sz="3200" dirty="0">
                <a:solidFill>
                  <a:srgbClr val="00B050"/>
                </a:solidFill>
                <a:effectLst/>
                <a:latin typeface="Source Sans Pro" panose="020B0503030403020204" pitchFamily="34" charset="0"/>
                <a:ea typeface="Times New Roman" panose="02020603050405020304" pitchFamily="18" charset="0"/>
              </a:rPr>
              <a:t>l a right-wing shift</a:t>
            </a:r>
            <a:r>
              <a:rPr lang="en-GB" sz="3200" dirty="0">
                <a:solidFill>
                  <a:srgbClr val="1D2125"/>
                </a:solidFill>
                <a:effectLst/>
                <a:latin typeface="Source Sans Pro" panose="020B0503030403020204" pitchFamily="34" charset="0"/>
                <a:ea typeface="Times New Roman" panose="02020603050405020304" pitchFamily="18" charset="0"/>
              </a:rPr>
              <a:t> in </a:t>
            </a:r>
            <a:r>
              <a:rPr lang="en-GB" sz="3200" dirty="0">
                <a:solidFill>
                  <a:srgbClr val="00B0F0"/>
                </a:solidFill>
                <a:effectLst/>
                <a:latin typeface="Source Sans Pro" panose="020B0503030403020204" pitchFamily="34" charset="0"/>
                <a:ea typeface="Times New Roman" panose="02020603050405020304" pitchFamily="18" charset="0"/>
              </a:rPr>
              <a:t>French politics</a:t>
            </a:r>
            <a:r>
              <a:rPr lang="en-GB" sz="3200" dirty="0">
                <a:solidFill>
                  <a:srgbClr val="1D2125"/>
                </a:solidFill>
                <a:effectLst/>
                <a:latin typeface="Source Sans Pro" panose="020B0503030403020204" pitchFamily="34" charset="0"/>
                <a:ea typeface="Times New Roman" panose="02020603050405020304" pitchFamily="18" charset="0"/>
              </a:rPr>
              <a:t>? </a:t>
            </a:r>
            <a:endParaRPr lang="en-GB" sz="32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64244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p:cNvSpPr>
            <a:spLocks noChangeArrowheads="1"/>
          </p:cNvSpPr>
          <p:nvPr/>
        </p:nvSpPr>
        <p:spPr bwMode="auto">
          <a:xfrm>
            <a:off x="0" y="1146711"/>
            <a:ext cx="1219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alt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Remember, very little in life is 0% or 100%. You need to take a position somewhere in the middle.</a:t>
            </a:r>
          </a:p>
          <a:p>
            <a:pPr eaLnBrk="0" fontAlgn="base" hangingPunct="0">
              <a:spcBef>
                <a:spcPct val="0"/>
              </a:spcBef>
              <a:spcAft>
                <a:spcPct val="0"/>
              </a:spcAft>
            </a:pPr>
            <a:endParaRPr lang="en-GB" altLang="en-US" sz="2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GB" altLang="en-US" sz="2800" dirty="0">
                <a:solidFill>
                  <a:srgbClr val="002060"/>
                </a:solidFill>
                <a:latin typeface="Calibri" panose="020F0502020204030204" pitchFamily="34" charset="0"/>
                <a:cs typeface="Times New Roman" panose="02020603050405020304" pitchFamily="18" charset="0"/>
              </a:rPr>
              <a:t>‘</a:t>
            </a:r>
            <a:r>
              <a:rPr lang="en-GB" altLang="en-US" sz="2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To what</a:t>
            </a:r>
            <a:r>
              <a:rPr lang="en-GB" altLang="en-US" sz="28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extent’</a:t>
            </a:r>
            <a:r>
              <a:rPr lang="en-GB" altLang="en-US" sz="2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 ‘How far? / How much?’</a:t>
            </a:r>
          </a:p>
          <a:p>
            <a:pPr eaLnBrk="0" fontAlgn="base" hangingPunct="0">
              <a:spcBef>
                <a:spcPct val="0"/>
              </a:spcBef>
              <a:spcAft>
                <a:spcPct val="0"/>
              </a:spcAft>
            </a:pPr>
            <a:endParaRPr lang="en-GB" altLang="en-US" sz="2800" u="sng" dirty="0">
              <a:latin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GB" altLang="en-US" sz="2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(stronger statement/assertion)</a:t>
            </a:r>
            <a:endParaRPr lang="en-GB" altLang="en-US" sz="2800" dirty="0">
              <a:solidFill>
                <a:srgbClr val="002060"/>
              </a:solidFill>
            </a:endParaRPr>
          </a:p>
          <a:p>
            <a:pPr algn="ctr" eaLnBrk="0" fontAlgn="base" hangingPunct="0">
              <a:spcBef>
                <a:spcPct val="0"/>
              </a:spcBef>
              <a:spcAft>
                <a:spcPct val="0"/>
              </a:spcAft>
            </a:pPr>
            <a:r>
              <a:rPr lang="en-GB" altLang="en-US" sz="2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(moderate statement/assertion)</a:t>
            </a:r>
            <a:endParaRPr lang="en-GB" altLang="en-US" sz="2800" dirty="0">
              <a:solidFill>
                <a:srgbClr val="002060"/>
              </a:solidFill>
            </a:endParaRPr>
          </a:p>
          <a:p>
            <a:pPr algn="ctr" eaLnBrk="0" fontAlgn="base" hangingPunct="0">
              <a:spcBef>
                <a:spcPct val="0"/>
              </a:spcBef>
              <a:spcAft>
                <a:spcPct val="0"/>
              </a:spcAft>
            </a:pPr>
            <a:r>
              <a:rPr lang="en-GB" altLang="en-US" sz="2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(weaker statement/assertion)</a:t>
            </a:r>
            <a:endParaRPr lang="en-GB" altLang="en-US" sz="2800" dirty="0">
              <a:solidFill>
                <a:srgbClr val="002060"/>
              </a:solidFill>
              <a:latin typeface="Arial" panose="020B0604020202020204" pitchFamily="34" charset="0"/>
            </a:endParaRPr>
          </a:p>
        </p:txBody>
      </p:sp>
      <p:sp>
        <p:nvSpPr>
          <p:cNvPr id="16" name="Down Arrow 15"/>
          <p:cNvSpPr/>
          <p:nvPr/>
        </p:nvSpPr>
        <p:spPr>
          <a:xfrm>
            <a:off x="2920172" y="3001164"/>
            <a:ext cx="716162" cy="1090275"/>
          </a:xfrm>
          <a:prstGeom prst="downArrow">
            <a:avLst/>
          </a:prstGeom>
          <a:gradFill flip="none" rotWithShape="1">
            <a:gsLst>
              <a:gs pos="56000">
                <a:schemeClr val="accent3">
                  <a:lumMod val="74000"/>
                  <a:lumOff val="26000"/>
                </a:schemeClr>
              </a:gs>
              <a:gs pos="0">
                <a:schemeClr val="tx1"/>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 name="Title 1"/>
          <p:cNvSpPr>
            <a:spLocks noGrp="1"/>
          </p:cNvSpPr>
          <p:nvPr>
            <p:ph type="title"/>
          </p:nvPr>
        </p:nvSpPr>
        <p:spPr>
          <a:xfrm>
            <a:off x="1981200" y="90959"/>
            <a:ext cx="8229600" cy="731202"/>
          </a:xfrm>
        </p:spPr>
        <p:txBody>
          <a:bodyPr/>
          <a:lstStyle/>
          <a:p>
            <a:pPr algn="ctr"/>
            <a:r>
              <a:rPr lang="en-GB" b="1" dirty="0">
                <a:solidFill>
                  <a:srgbClr val="0070C0"/>
                </a:solidFill>
              </a:rPr>
              <a:t>‘To what extent’ questions</a:t>
            </a:r>
          </a:p>
        </p:txBody>
      </p:sp>
      <p:sp>
        <p:nvSpPr>
          <p:cNvPr id="15" name="Left-Right Arrow 14"/>
          <p:cNvSpPr/>
          <p:nvPr/>
        </p:nvSpPr>
        <p:spPr>
          <a:xfrm>
            <a:off x="2276383" y="4450080"/>
            <a:ext cx="7131777" cy="751840"/>
          </a:xfrm>
          <a:prstGeom prst="leftRightArrow">
            <a:avLst/>
          </a:prstGeom>
          <a:gradFill>
            <a:gsLst>
              <a:gs pos="0">
                <a:schemeClr val="tx1">
                  <a:lumMod val="75000"/>
                  <a:lumOff val="25000"/>
                </a:schemeClr>
              </a:gs>
              <a:gs pos="45000">
                <a:schemeClr val="accent3">
                  <a:lumMod val="97000"/>
                  <a:lumOff val="3000"/>
                </a:schemeClr>
              </a:gs>
              <a:gs pos="100000">
                <a:srgbClr val="FFFFFF"/>
              </a:gs>
            </a:gsLst>
            <a:lin ang="108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p:cNvSpPr/>
          <p:nvPr/>
        </p:nvSpPr>
        <p:spPr>
          <a:xfrm>
            <a:off x="7204295" y="5443602"/>
            <a:ext cx="1574256" cy="1323439"/>
          </a:xfrm>
          <a:prstGeom prst="rect">
            <a:avLst/>
          </a:prstGeom>
          <a:solidFill>
            <a:schemeClr val="accent3">
              <a:lumMod val="75000"/>
            </a:schemeClr>
          </a:solidFill>
        </p:spPr>
        <p:txBody>
          <a:bodyPr wrap="square" lIns="91440" tIns="45720" rIns="91440" bIns="45720" anchor="t">
            <a:spAutoFit/>
          </a:bodyPr>
          <a:lstStyle/>
          <a:p>
            <a:r>
              <a:rPr lang="en-GB" altLang="en-US" sz="2000" dirty="0">
                <a:solidFill>
                  <a:schemeClr val="bg1"/>
                </a:solidFill>
                <a:latin typeface="Calibri"/>
                <a:ea typeface="Times New Roman" panose="02020603050405020304" pitchFamily="18" charset="0"/>
                <a:cs typeface="Times New Roman"/>
              </a:rPr>
              <a:t>...to a great / large / significant </a:t>
            </a:r>
            <a:r>
              <a:rPr lang="en-GB" altLang="en-US" sz="2000" b="1" dirty="0">
                <a:solidFill>
                  <a:schemeClr val="bg1"/>
                </a:solidFill>
                <a:latin typeface="Calibri"/>
                <a:ea typeface="Times New Roman" panose="02020603050405020304" pitchFamily="18" charset="0"/>
                <a:cs typeface="Times New Roman"/>
              </a:rPr>
              <a:t>extent</a:t>
            </a:r>
            <a:r>
              <a:rPr lang="en-GB" altLang="en-US" sz="2000" dirty="0">
                <a:solidFill>
                  <a:schemeClr val="bg1"/>
                </a:solidFill>
                <a:latin typeface="Calibri"/>
                <a:ea typeface="Times New Roman" panose="02020603050405020304" pitchFamily="18" charset="0"/>
                <a:cs typeface="Times New Roman"/>
              </a:rPr>
              <a:t>...</a:t>
            </a:r>
            <a:r>
              <a:rPr lang="en-GB" altLang="en-US" sz="2000" dirty="0">
                <a:latin typeface="Calibri"/>
                <a:ea typeface="Times New Roman" panose="02020603050405020304" pitchFamily="18" charset="0"/>
                <a:cs typeface="Times New Roman"/>
              </a:rPr>
              <a:t> </a:t>
            </a:r>
            <a:endParaRPr lang="en-GB" sz="2000" dirty="0"/>
          </a:p>
        </p:txBody>
      </p:sp>
      <p:sp>
        <p:nvSpPr>
          <p:cNvPr id="4" name="Rectangle 3"/>
          <p:cNvSpPr/>
          <p:nvPr/>
        </p:nvSpPr>
        <p:spPr>
          <a:xfrm>
            <a:off x="4928005" y="5383033"/>
            <a:ext cx="1340715" cy="1015663"/>
          </a:xfrm>
          <a:prstGeom prst="rect">
            <a:avLst/>
          </a:prstGeom>
          <a:solidFill>
            <a:schemeClr val="accent3">
              <a:lumMod val="60000"/>
              <a:lumOff val="40000"/>
            </a:schemeClr>
          </a:solidFill>
        </p:spPr>
        <p:txBody>
          <a:bodyPr wrap="square">
            <a:spAutoFit/>
          </a:bodyPr>
          <a:lstStyle/>
          <a:p>
            <a:r>
              <a:rPr lang="en-GB" altLang="en-US" sz="2000" dirty="0">
                <a:latin typeface="Calibri" panose="020F0502020204030204" pitchFamily="34" charset="0"/>
                <a:ea typeface="Times New Roman" panose="02020603050405020304" pitchFamily="18" charset="0"/>
                <a:cs typeface="Times New Roman" panose="02020603050405020304" pitchFamily="18" charset="0"/>
              </a:rPr>
              <a:t>...to some/ a certain </a:t>
            </a:r>
            <a:r>
              <a:rPr lang="en-GB" altLang="en-US" sz="2000" b="1" dirty="0">
                <a:latin typeface="Calibri" panose="020F0502020204030204" pitchFamily="34" charset="0"/>
                <a:ea typeface="Times New Roman" panose="02020603050405020304" pitchFamily="18" charset="0"/>
                <a:cs typeface="Times New Roman" panose="02020603050405020304" pitchFamily="18" charset="0"/>
              </a:rPr>
              <a:t>extent</a:t>
            </a:r>
            <a:r>
              <a:rPr lang="en-GB" alt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en-GB" sz="2000" dirty="0"/>
          </a:p>
        </p:txBody>
      </p:sp>
      <p:sp>
        <p:nvSpPr>
          <p:cNvPr id="5" name="Rectangle 4"/>
          <p:cNvSpPr/>
          <p:nvPr/>
        </p:nvSpPr>
        <p:spPr>
          <a:xfrm>
            <a:off x="2611662" y="5383033"/>
            <a:ext cx="1574257" cy="1323439"/>
          </a:xfrm>
          <a:prstGeom prst="rect">
            <a:avLst/>
          </a:prstGeom>
          <a:solidFill>
            <a:schemeClr val="accent3">
              <a:lumMod val="20000"/>
              <a:lumOff val="80000"/>
            </a:schemeClr>
          </a:solidFill>
        </p:spPr>
        <p:txBody>
          <a:bodyPr wrap="square">
            <a:spAutoFit/>
          </a:bodyPr>
          <a:lstStyle/>
          <a:p>
            <a:r>
              <a:rPr lang="en-GB" altLang="en-US" sz="2000" dirty="0">
                <a:latin typeface="Calibri" panose="020F0502020204030204" pitchFamily="34" charset="0"/>
                <a:ea typeface="Times New Roman" panose="02020603050405020304" pitchFamily="18" charset="0"/>
                <a:cs typeface="Times New Roman" panose="02020603050405020304" pitchFamily="18" charset="0"/>
              </a:rPr>
              <a:t>...to a [very] small/limited/lesser </a:t>
            </a:r>
            <a:r>
              <a:rPr lang="en-GB" altLang="en-US" sz="2000" b="1" dirty="0">
                <a:latin typeface="Calibri" panose="020F0502020204030204" pitchFamily="34" charset="0"/>
                <a:ea typeface="Times New Roman" panose="02020603050405020304" pitchFamily="18" charset="0"/>
                <a:cs typeface="Times New Roman" panose="02020603050405020304" pitchFamily="18" charset="0"/>
              </a:rPr>
              <a:t>extent</a:t>
            </a:r>
            <a:r>
              <a:rPr lang="en-GB" alt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en-GB" sz="2000" dirty="0"/>
          </a:p>
        </p:txBody>
      </p:sp>
    </p:spTree>
    <p:extLst>
      <p:ext uri="{BB962C8B-B14F-4D97-AF65-F5344CB8AC3E}">
        <p14:creationId xmlns:p14="http://schemas.microsoft.com/office/powerpoint/2010/main" val="33688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750935-68D2-4949-9FDB-9F1711B6A3A5}"/>
              </a:ext>
            </a:extLst>
          </p:cNvPr>
          <p:cNvSpPr txBox="1"/>
          <p:nvPr/>
        </p:nvSpPr>
        <p:spPr>
          <a:xfrm>
            <a:off x="366156" y="676894"/>
            <a:ext cx="11459688" cy="584775"/>
          </a:xfrm>
          <a:prstGeom prst="rect">
            <a:avLst/>
          </a:prstGeom>
          <a:noFill/>
        </p:spPr>
        <p:txBody>
          <a:bodyPr wrap="square" rtlCol="0">
            <a:spAutoFit/>
          </a:bodyPr>
          <a:lstStyle/>
          <a:p>
            <a:pPr algn="ctr"/>
            <a:r>
              <a:rPr lang="en-US" sz="3200" b="1" dirty="0">
                <a:solidFill>
                  <a:srgbClr val="0070C0"/>
                </a:solidFill>
              </a:rPr>
              <a:t>To what extent is climate change the result of human activities?</a:t>
            </a:r>
          </a:p>
        </p:txBody>
      </p:sp>
      <p:sp>
        <p:nvSpPr>
          <p:cNvPr id="3" name="TextBox 2">
            <a:extLst>
              <a:ext uri="{FF2B5EF4-FFF2-40B4-BE49-F238E27FC236}">
                <a16:creationId xmlns:a16="http://schemas.microsoft.com/office/drawing/2014/main" id="{62CA63CA-6733-4650-BE79-70D42F52B272}"/>
              </a:ext>
            </a:extLst>
          </p:cNvPr>
          <p:cNvSpPr txBox="1"/>
          <p:nvPr/>
        </p:nvSpPr>
        <p:spPr>
          <a:xfrm>
            <a:off x="632178" y="1794933"/>
            <a:ext cx="10848622" cy="4118948"/>
          </a:xfrm>
          <a:prstGeom prst="rect">
            <a:avLst/>
          </a:prstGeom>
          <a:noFill/>
        </p:spPr>
        <p:txBody>
          <a:bodyPr wrap="square" rtlCol="0">
            <a:spAutoFit/>
          </a:bodyPr>
          <a:lstStyle/>
          <a:p>
            <a:r>
              <a:rPr lang="en-GB" sz="2800" dirty="0">
                <a:solidFill>
                  <a:srgbClr val="002060"/>
                </a:solidFill>
                <a:latin typeface="Calibri" panose="020F0502020204030204" pitchFamily="34" charset="0"/>
              </a:rPr>
              <a:t>Some scientists and researchers believe:</a:t>
            </a:r>
          </a:p>
          <a:p>
            <a:endParaRPr lang="en-GB" sz="2800" dirty="0">
              <a:solidFill>
                <a:srgbClr val="002060"/>
              </a:solidFill>
              <a:latin typeface="Calibri" panose="020F0502020204030204" pitchFamily="34" charset="0"/>
            </a:endParaRPr>
          </a:p>
          <a:p>
            <a:pPr marL="342900" indent="-342900">
              <a:lnSpc>
                <a:spcPct val="150000"/>
              </a:lnSpc>
              <a:buFont typeface="Arial" panose="020B0604020202020204" pitchFamily="34" charset="0"/>
              <a:buChar char="•"/>
            </a:pPr>
            <a:r>
              <a:rPr lang="en-US" sz="2800" dirty="0">
                <a:solidFill>
                  <a:srgbClr val="002060"/>
                </a:solidFill>
              </a:rPr>
              <a:t>climate change (CC) is mainly the result of human activities</a:t>
            </a:r>
          </a:p>
          <a:p>
            <a:pPr marL="342900" indent="-342900">
              <a:lnSpc>
                <a:spcPct val="150000"/>
              </a:lnSpc>
              <a:buFont typeface="Arial" panose="020B0604020202020204" pitchFamily="34" charset="0"/>
              <a:buChar char="•"/>
            </a:pPr>
            <a:r>
              <a:rPr lang="en-US" sz="2800" dirty="0">
                <a:solidFill>
                  <a:srgbClr val="002060"/>
                </a:solidFill>
              </a:rPr>
              <a:t>CC is not only the result of human activities, but also thousands of years of natural processes</a:t>
            </a:r>
          </a:p>
          <a:p>
            <a:pPr>
              <a:lnSpc>
                <a:spcPct val="150000"/>
              </a:lnSpc>
            </a:pPr>
            <a:endParaRPr lang="en-US" sz="2800" dirty="0">
              <a:solidFill>
                <a:srgbClr val="002060"/>
              </a:solidFill>
            </a:endParaRPr>
          </a:p>
          <a:p>
            <a:pPr>
              <a:lnSpc>
                <a:spcPct val="150000"/>
              </a:lnSpc>
            </a:pPr>
            <a:r>
              <a:rPr lang="en-GB" sz="2800" dirty="0">
                <a:solidFill>
                  <a:srgbClr val="7030A0"/>
                </a:solidFill>
                <a:latin typeface="Calibri" panose="020F0502020204030204" pitchFamily="34" charset="0"/>
              </a:rPr>
              <a:t>In your answer you should explain clearly </a:t>
            </a:r>
            <a:r>
              <a:rPr lang="en-GB" sz="2800" b="1" dirty="0">
                <a:solidFill>
                  <a:srgbClr val="7030A0"/>
                </a:solidFill>
                <a:latin typeface="Calibri" panose="020F0502020204030204" pitchFamily="34" charset="0"/>
              </a:rPr>
              <a:t>why </a:t>
            </a:r>
            <a:r>
              <a:rPr lang="en-GB" sz="2800" dirty="0">
                <a:solidFill>
                  <a:srgbClr val="7030A0"/>
                </a:solidFill>
                <a:latin typeface="Calibri" panose="020F0502020204030204" pitchFamily="34" charset="0"/>
              </a:rPr>
              <a:t>the factor is a contributor</a:t>
            </a:r>
            <a:endParaRPr lang="en-GB" sz="2800" dirty="0">
              <a:solidFill>
                <a:srgbClr val="7030A0"/>
              </a:solidFill>
            </a:endParaRPr>
          </a:p>
        </p:txBody>
      </p:sp>
    </p:spTree>
    <p:extLst>
      <p:ext uri="{BB962C8B-B14F-4D97-AF65-F5344CB8AC3E}">
        <p14:creationId xmlns:p14="http://schemas.microsoft.com/office/powerpoint/2010/main" val="400136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p:cNvSpPr>
            <a:spLocks noChangeArrowheads="1"/>
          </p:cNvSpPr>
          <p:nvPr/>
        </p:nvSpPr>
        <p:spPr bwMode="auto">
          <a:xfrm>
            <a:off x="1507933" y="1587451"/>
            <a:ext cx="95605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latin typeface="Calibri" panose="020F0502020204030204" pitchFamily="34" charset="0"/>
                <a:ea typeface="Times New Roman" panose="02020603050405020304" pitchFamily="18" charset="0"/>
                <a:cs typeface="Times New Roman" panose="02020603050405020304" pitchFamily="18" charset="0"/>
              </a:rPr>
              <a:t>...</a:t>
            </a:r>
            <a:r>
              <a:rPr lang="en-GB" alt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to a great / large / significant </a:t>
            </a:r>
            <a:r>
              <a:rPr lang="en-GB" altLang="en-US"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extent</a:t>
            </a:r>
            <a:r>
              <a:rPr lang="en-GB" alt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(stronger statement/assertion)</a:t>
            </a:r>
            <a:endParaRPr lang="en-GB" altLang="en-US" sz="2400" dirty="0">
              <a:solidFill>
                <a:srgbClr val="002060"/>
              </a:solidFill>
            </a:endParaRPr>
          </a:p>
          <a:p>
            <a:pPr eaLnBrk="0" fontAlgn="base" hangingPunct="0">
              <a:spcBef>
                <a:spcPct val="0"/>
              </a:spcBef>
              <a:spcAft>
                <a:spcPct val="0"/>
              </a:spcAft>
            </a:pPr>
            <a:r>
              <a:rPr lang="en-GB" alt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...to some / a certain </a:t>
            </a:r>
            <a:r>
              <a:rPr lang="en-GB" altLang="en-US"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extent</a:t>
            </a:r>
            <a:r>
              <a:rPr lang="en-GB" alt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(moderate statement/assertion)</a:t>
            </a:r>
            <a:endParaRPr lang="en-GB" altLang="en-US" sz="2400" dirty="0">
              <a:solidFill>
                <a:srgbClr val="002060"/>
              </a:solidFill>
            </a:endParaRPr>
          </a:p>
          <a:p>
            <a:pPr eaLnBrk="0" fontAlgn="base" hangingPunct="0">
              <a:spcBef>
                <a:spcPct val="0"/>
              </a:spcBef>
              <a:spcAft>
                <a:spcPct val="0"/>
              </a:spcAft>
            </a:pPr>
            <a:r>
              <a:rPr lang="en-GB" alt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...to a [very] small / limited / lesser </a:t>
            </a:r>
            <a:r>
              <a:rPr lang="en-GB" altLang="en-US" sz="24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extent</a:t>
            </a:r>
            <a:r>
              <a:rPr lang="en-GB" altLang="en-US"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(weaker statement/assertion</a:t>
            </a:r>
            <a:r>
              <a:rPr lang="en-GB" altLang="en-US" sz="2400" dirty="0">
                <a:latin typeface="Calibri" panose="020F0502020204030204" pitchFamily="34" charset="0"/>
                <a:ea typeface="Times New Roman" panose="02020603050405020304" pitchFamily="18" charset="0"/>
                <a:cs typeface="Times New Roman" panose="02020603050405020304" pitchFamily="18" charset="0"/>
              </a:rPr>
              <a:t>)</a:t>
            </a:r>
            <a:endParaRPr lang="en-GB" altLang="en-US" sz="2400" dirty="0">
              <a:latin typeface="Arial" panose="020B0604020202020204" pitchFamily="34" charset="0"/>
            </a:endParaRPr>
          </a:p>
        </p:txBody>
      </p:sp>
      <p:sp>
        <p:nvSpPr>
          <p:cNvPr id="3" name="Rectangle 2"/>
          <p:cNvSpPr/>
          <p:nvPr/>
        </p:nvSpPr>
        <p:spPr>
          <a:xfrm>
            <a:off x="4197121" y="4820572"/>
            <a:ext cx="2388578" cy="461665"/>
          </a:xfrm>
          <a:prstGeom prst="rect">
            <a:avLst/>
          </a:prstGeom>
          <a:solidFill>
            <a:schemeClr val="accent4">
              <a:lumMod val="40000"/>
              <a:lumOff val="60000"/>
            </a:schemeClr>
          </a:solidFill>
        </p:spPr>
        <p:txBody>
          <a:bodyPr wrap="square" anchor="t">
            <a:spAutoFit/>
          </a:bodyPr>
          <a:lstStyle/>
          <a:p>
            <a:pPr algn="ctr"/>
            <a:r>
              <a:rPr lang="en-GB" sz="2400" dirty="0">
                <a:solidFill>
                  <a:srgbClr val="000000"/>
                </a:solidFill>
                <a:latin typeface="Calibri" panose="020F0502020204030204" pitchFamily="34" charset="0"/>
              </a:rPr>
              <a:t>human activities?</a:t>
            </a:r>
          </a:p>
        </p:txBody>
      </p:sp>
      <p:sp>
        <p:nvSpPr>
          <p:cNvPr id="5" name="Rectangle 4"/>
          <p:cNvSpPr/>
          <p:nvPr/>
        </p:nvSpPr>
        <p:spPr>
          <a:xfrm>
            <a:off x="4108447" y="5528608"/>
            <a:ext cx="2581357" cy="461665"/>
          </a:xfrm>
          <a:prstGeom prst="rect">
            <a:avLst/>
          </a:prstGeom>
          <a:solidFill>
            <a:schemeClr val="accent4">
              <a:lumMod val="40000"/>
              <a:lumOff val="60000"/>
            </a:schemeClr>
          </a:solidFill>
        </p:spPr>
        <p:txBody>
          <a:bodyPr wrap="square" lIns="91440" tIns="45720" rIns="91440" bIns="45720" anchor="t">
            <a:spAutoFit/>
          </a:bodyPr>
          <a:lstStyle/>
          <a:p>
            <a:pPr algn="ctr"/>
            <a:r>
              <a:rPr lang="en-GB" sz="2400" dirty="0">
                <a:solidFill>
                  <a:srgbClr val="000000"/>
                </a:solidFill>
                <a:latin typeface="Calibri"/>
                <a:cs typeface="Calibri"/>
              </a:rPr>
              <a:t>natural processes? </a:t>
            </a:r>
            <a:endParaRPr lang="en-GB" sz="2400" dirty="0">
              <a:solidFill>
                <a:srgbClr val="000000"/>
              </a:solidFill>
              <a:latin typeface="Calibri" panose="020F0502020204030204" pitchFamily="34" charset="0"/>
            </a:endParaRPr>
          </a:p>
        </p:txBody>
      </p:sp>
      <p:sp>
        <p:nvSpPr>
          <p:cNvPr id="6" name="TextBox 5"/>
          <p:cNvSpPr txBox="1"/>
          <p:nvPr/>
        </p:nvSpPr>
        <p:spPr>
          <a:xfrm>
            <a:off x="9535654" y="4452483"/>
            <a:ext cx="1977656" cy="203132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GB" dirty="0"/>
              <a:t>What is your position/stance?</a:t>
            </a:r>
          </a:p>
          <a:p>
            <a:endParaRPr lang="en-GB" dirty="0"/>
          </a:p>
          <a:p>
            <a:r>
              <a:rPr lang="en-GB" dirty="0"/>
              <a:t>(You do </a:t>
            </a:r>
            <a:r>
              <a:rPr lang="en-GB" b="1" dirty="0"/>
              <a:t>not</a:t>
            </a:r>
            <a:r>
              <a:rPr lang="en-GB" dirty="0"/>
              <a:t> have to have the same position as anyone else )</a:t>
            </a:r>
          </a:p>
        </p:txBody>
      </p:sp>
      <p:sp>
        <p:nvSpPr>
          <p:cNvPr id="12" name="Down Arrow 15">
            <a:extLst>
              <a:ext uri="{FF2B5EF4-FFF2-40B4-BE49-F238E27FC236}">
                <a16:creationId xmlns:a16="http://schemas.microsoft.com/office/drawing/2014/main" id="{CAF7167F-7255-4B98-8663-FEEEA48075CF}"/>
              </a:ext>
            </a:extLst>
          </p:cNvPr>
          <p:cNvSpPr/>
          <p:nvPr/>
        </p:nvSpPr>
        <p:spPr>
          <a:xfrm>
            <a:off x="680581" y="1577596"/>
            <a:ext cx="716162" cy="1342662"/>
          </a:xfrm>
          <a:prstGeom prst="downArrow">
            <a:avLst/>
          </a:prstGeom>
          <a:gradFill flip="none" rotWithShape="1">
            <a:gsLst>
              <a:gs pos="56000">
                <a:schemeClr val="accent3">
                  <a:lumMod val="74000"/>
                  <a:lumOff val="26000"/>
                </a:schemeClr>
              </a:gs>
              <a:gs pos="0">
                <a:schemeClr val="tx1"/>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Left-Right Arrow 14">
            <a:extLst>
              <a:ext uri="{FF2B5EF4-FFF2-40B4-BE49-F238E27FC236}">
                <a16:creationId xmlns:a16="http://schemas.microsoft.com/office/drawing/2014/main" id="{C03111B1-115C-4642-BA23-BF04ACCEADCB}"/>
              </a:ext>
            </a:extLst>
          </p:cNvPr>
          <p:cNvSpPr/>
          <p:nvPr/>
        </p:nvSpPr>
        <p:spPr>
          <a:xfrm>
            <a:off x="1825522" y="3782274"/>
            <a:ext cx="7131777" cy="751840"/>
          </a:xfrm>
          <a:prstGeom prst="leftRightArrow">
            <a:avLst/>
          </a:prstGeom>
          <a:gradFill>
            <a:gsLst>
              <a:gs pos="0">
                <a:schemeClr val="tx1">
                  <a:lumMod val="75000"/>
                  <a:lumOff val="25000"/>
                </a:schemeClr>
              </a:gs>
              <a:gs pos="45000">
                <a:schemeClr val="accent3">
                  <a:lumMod val="97000"/>
                  <a:lumOff val="3000"/>
                </a:schemeClr>
              </a:gs>
              <a:gs pos="100000">
                <a:srgbClr val="FFFFFF"/>
              </a:gs>
            </a:gsLst>
            <a:lin ang="108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TextBox 6">
            <a:extLst>
              <a:ext uri="{FF2B5EF4-FFF2-40B4-BE49-F238E27FC236}">
                <a16:creationId xmlns:a16="http://schemas.microsoft.com/office/drawing/2014/main" id="{1C7D9B34-1D32-4CF2-9E16-A96B89F7DB3D}"/>
              </a:ext>
            </a:extLst>
          </p:cNvPr>
          <p:cNvSpPr txBox="1"/>
          <p:nvPr/>
        </p:nvSpPr>
        <p:spPr>
          <a:xfrm>
            <a:off x="4908861" y="305374"/>
            <a:ext cx="2758704" cy="523220"/>
          </a:xfrm>
          <a:prstGeom prst="rect">
            <a:avLst/>
          </a:prstGeom>
          <a:noFill/>
        </p:spPr>
        <p:txBody>
          <a:bodyPr wrap="none" rtlCol="0">
            <a:spAutoFit/>
          </a:bodyPr>
          <a:lstStyle/>
          <a:p>
            <a:r>
              <a:rPr lang="en-GB" sz="2800" dirty="0">
                <a:solidFill>
                  <a:srgbClr val="002060"/>
                </a:solidFill>
              </a:rPr>
              <a:t>To what extent…?</a:t>
            </a:r>
          </a:p>
        </p:txBody>
      </p:sp>
    </p:spTree>
    <p:extLst>
      <p:ext uri="{BB962C8B-B14F-4D97-AF65-F5344CB8AC3E}">
        <p14:creationId xmlns:p14="http://schemas.microsoft.com/office/powerpoint/2010/main" val="107832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36AAB8-9C39-0926-129C-14E44C0C606E}"/>
              </a:ext>
            </a:extLst>
          </p:cNvPr>
          <p:cNvSpPr>
            <a:spLocks noGrp="1"/>
          </p:cNvSpPr>
          <p:nvPr>
            <p:ph sz="quarter" idx="10"/>
          </p:nvPr>
        </p:nvSpPr>
        <p:spPr/>
        <p:txBody>
          <a:bodyPr/>
          <a:lstStyle/>
          <a:p>
            <a:r>
              <a:rPr lang="en-GB" dirty="0"/>
              <a:t>Ideas session- can you answer these questions?</a:t>
            </a:r>
          </a:p>
        </p:txBody>
      </p:sp>
      <p:sp>
        <p:nvSpPr>
          <p:cNvPr id="6" name="Text Placeholder 5">
            <a:extLst>
              <a:ext uri="{FF2B5EF4-FFF2-40B4-BE49-F238E27FC236}">
                <a16:creationId xmlns:a16="http://schemas.microsoft.com/office/drawing/2014/main" id="{17483EEB-5051-80B9-9830-FFC6646E0EC0}"/>
              </a:ext>
            </a:extLst>
          </p:cNvPr>
          <p:cNvSpPr>
            <a:spLocks noGrp="1"/>
          </p:cNvSpPr>
          <p:nvPr>
            <p:ph type="body" sz="quarter" idx="13"/>
          </p:nvPr>
        </p:nvSpPr>
        <p:spPr/>
        <p:txBody>
          <a:bodyPr>
            <a:normAutofit/>
          </a:bodyPr>
          <a:lstStyle/>
          <a:p>
            <a:pPr marL="342900" indent="-342900">
              <a:buFont typeface="Wingdings" panose="05000000000000000000" pitchFamily="2" charset="2"/>
              <a:buChar char="§"/>
            </a:pPr>
            <a:r>
              <a:rPr lang="en-GB" sz="2800" dirty="0">
                <a:latin typeface="+mn-lt"/>
              </a:rPr>
              <a:t>What are the various issues/problems that characterise your topic?</a:t>
            </a:r>
          </a:p>
          <a:p>
            <a:pPr marL="342900" indent="-342900">
              <a:buFont typeface="Wingdings" panose="05000000000000000000" pitchFamily="2" charset="2"/>
              <a:buChar char="§"/>
            </a:pPr>
            <a:r>
              <a:rPr lang="en-GB" sz="2800" dirty="0">
                <a:latin typeface="+mn-lt"/>
              </a:rPr>
              <a:t>What theories or examples of research relate to your topic?</a:t>
            </a:r>
          </a:p>
          <a:p>
            <a:pPr marL="342900" indent="-342900">
              <a:buFont typeface="Wingdings" panose="05000000000000000000" pitchFamily="2" charset="2"/>
              <a:buChar char="§"/>
            </a:pPr>
            <a:r>
              <a:rPr lang="en-GB" sz="2800" dirty="0">
                <a:latin typeface="+mn-lt"/>
              </a:rPr>
              <a:t>What questions arise when thinking about your topic?</a:t>
            </a:r>
          </a:p>
          <a:p>
            <a:pPr marL="342900" indent="-342900">
              <a:buFont typeface="Wingdings" panose="05000000000000000000" pitchFamily="2" charset="2"/>
              <a:buChar char="§"/>
            </a:pPr>
            <a:r>
              <a:rPr lang="en-GB" sz="2800" dirty="0">
                <a:latin typeface="+mn-lt"/>
              </a:rPr>
              <a:t>What tricky or contentious terms need to be defined within your topic area?</a:t>
            </a:r>
          </a:p>
        </p:txBody>
      </p:sp>
    </p:spTree>
    <p:extLst>
      <p:ext uri="{BB962C8B-B14F-4D97-AF65-F5344CB8AC3E}">
        <p14:creationId xmlns:p14="http://schemas.microsoft.com/office/powerpoint/2010/main" val="1146554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6ED0-442B-183B-FBDA-92A72CA6C641}"/>
              </a:ext>
            </a:extLst>
          </p:cNvPr>
          <p:cNvSpPr>
            <a:spLocks noGrp="1"/>
          </p:cNvSpPr>
          <p:nvPr>
            <p:ph type="title"/>
          </p:nvPr>
        </p:nvSpPr>
        <p:spPr/>
        <p:txBody>
          <a:bodyPr/>
          <a:lstStyle/>
          <a:p>
            <a:r>
              <a:rPr lang="en-GB" dirty="0">
                <a:solidFill>
                  <a:srgbClr val="CC00FF"/>
                </a:solidFill>
              </a:rPr>
              <a:t>Structuring your essay</a:t>
            </a:r>
          </a:p>
        </p:txBody>
      </p:sp>
      <p:sp>
        <p:nvSpPr>
          <p:cNvPr id="3" name="Text Placeholder 2">
            <a:extLst>
              <a:ext uri="{FF2B5EF4-FFF2-40B4-BE49-F238E27FC236}">
                <a16:creationId xmlns:a16="http://schemas.microsoft.com/office/drawing/2014/main" id="{F98F912D-6D72-FDC8-9411-616C38EAF09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8728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357" y="0"/>
            <a:ext cx="7971286" cy="623248"/>
          </a:xfrm>
          <a:prstGeom prst="rect">
            <a:avLst/>
          </a:prstGeom>
          <a:noFill/>
        </p:spPr>
        <p:txBody>
          <a:bodyPr vert="horz" wrap="square" lIns="82292" tIns="41148" rIns="82292" bIns="41148" rtlCol="0">
            <a:spAutoFit/>
          </a:bodyPr>
          <a:lstStyle/>
          <a:p>
            <a:pPr algn="ctr"/>
            <a:r>
              <a:rPr lang="en-GB" sz="3510" b="1" dirty="0">
                <a:solidFill>
                  <a:srgbClr val="000000"/>
                </a:solidFill>
                <a:latin typeface="Calibri - 53"/>
              </a:rPr>
              <a:t>Break your essay into smaller tasks</a:t>
            </a: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528056" y="2097818"/>
            <a:ext cx="7135887" cy="3510047"/>
          </a:xfrm>
          <a:prstGeom prst="rect">
            <a:avLst/>
          </a:prstGeom>
          <a:solidFill>
            <a:scrgbClr r="0" g="0" b="0">
              <a:alpha val="0"/>
            </a:scrgbClr>
          </a:solidFill>
        </p:spPr>
      </p:pic>
      <p:sp>
        <p:nvSpPr>
          <p:cNvPr id="6" name="TextBox 5"/>
          <p:cNvSpPr txBox="1"/>
          <p:nvPr/>
        </p:nvSpPr>
        <p:spPr>
          <a:xfrm>
            <a:off x="4593510" y="1444923"/>
            <a:ext cx="3004978" cy="513987"/>
          </a:xfrm>
          <a:prstGeom prst="rect">
            <a:avLst/>
          </a:prstGeom>
          <a:noFill/>
        </p:spPr>
        <p:txBody>
          <a:bodyPr vert="horz" wrap="square" lIns="82292" tIns="41148" rIns="82292" bIns="41148" rtlCol="0">
            <a:spAutoFit/>
          </a:bodyPr>
          <a:lstStyle/>
          <a:p>
            <a:pPr algn="ctr"/>
            <a:r>
              <a:rPr lang="en-GB" sz="2800" b="1" dirty="0">
                <a:solidFill>
                  <a:srgbClr val="000000"/>
                </a:solidFill>
                <a:latin typeface="Arial" panose="020B0604020202020204" pitchFamily="34" charset="0"/>
                <a:cs typeface="Arial" panose="020B0604020202020204" pitchFamily="34" charset="0"/>
              </a:rPr>
              <a:t>Essay Structure</a:t>
            </a:r>
          </a:p>
        </p:txBody>
      </p:sp>
    </p:spTree>
    <p:extLst>
      <p:ext uri="{BB962C8B-B14F-4D97-AF65-F5344CB8AC3E}">
        <p14:creationId xmlns:p14="http://schemas.microsoft.com/office/powerpoint/2010/main" val="310000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48B6-3219-80B8-C18E-B4FCF0E47C94}"/>
              </a:ext>
            </a:extLst>
          </p:cNvPr>
          <p:cNvSpPr>
            <a:spLocks noGrp="1"/>
          </p:cNvSpPr>
          <p:nvPr>
            <p:ph type="title"/>
          </p:nvPr>
        </p:nvSpPr>
        <p:spPr/>
        <p:txBody>
          <a:bodyPr/>
          <a:lstStyle/>
          <a:p>
            <a:r>
              <a:rPr lang="en-GB" dirty="0">
                <a:solidFill>
                  <a:srgbClr val="002060"/>
                </a:solidFill>
              </a:rPr>
              <a:t>Today’s session</a:t>
            </a:r>
          </a:p>
        </p:txBody>
      </p:sp>
      <p:sp>
        <p:nvSpPr>
          <p:cNvPr id="3" name="Content Placeholder 2">
            <a:extLst>
              <a:ext uri="{FF2B5EF4-FFF2-40B4-BE49-F238E27FC236}">
                <a16:creationId xmlns:a16="http://schemas.microsoft.com/office/drawing/2014/main" id="{6BB69477-C556-08B6-709D-B92A6ECA095A}"/>
              </a:ext>
            </a:extLst>
          </p:cNvPr>
          <p:cNvSpPr>
            <a:spLocks noGrp="1"/>
          </p:cNvSpPr>
          <p:nvPr>
            <p:ph idx="1"/>
          </p:nvPr>
        </p:nvSpPr>
        <p:spPr/>
        <p:txBody>
          <a:bodyPr/>
          <a:lstStyle/>
          <a:p>
            <a:endParaRPr lang="en-GB" dirty="0"/>
          </a:p>
          <a:p>
            <a:endParaRPr lang="en-GB" dirty="0"/>
          </a:p>
          <a:p>
            <a:r>
              <a:rPr lang="en-GB" dirty="0">
                <a:solidFill>
                  <a:srgbClr val="002060"/>
                </a:solidFill>
              </a:rPr>
              <a:t>Preparing to write</a:t>
            </a:r>
          </a:p>
          <a:p>
            <a:r>
              <a:rPr lang="en-GB" dirty="0">
                <a:solidFill>
                  <a:srgbClr val="002060"/>
                </a:solidFill>
              </a:rPr>
              <a:t>Understanding the assignment brief</a:t>
            </a:r>
          </a:p>
          <a:p>
            <a:r>
              <a:rPr lang="en-GB" dirty="0">
                <a:solidFill>
                  <a:srgbClr val="002060"/>
                </a:solidFill>
              </a:rPr>
              <a:t>Structuring your essay</a:t>
            </a:r>
          </a:p>
          <a:p>
            <a:r>
              <a:rPr lang="en-GB" dirty="0">
                <a:solidFill>
                  <a:srgbClr val="002060"/>
                </a:solidFill>
              </a:rPr>
              <a:t>The </a:t>
            </a:r>
            <a:r>
              <a:rPr lang="en-GB">
                <a:solidFill>
                  <a:srgbClr val="002060"/>
                </a:solidFill>
              </a:rPr>
              <a:t>thesis statement</a:t>
            </a:r>
            <a:endParaRPr lang="en-GB" dirty="0">
              <a:solidFill>
                <a:srgbClr val="002060"/>
              </a:solidFill>
            </a:endParaRPr>
          </a:p>
        </p:txBody>
      </p:sp>
      <p:pic>
        <p:nvPicPr>
          <p:cNvPr id="5" name="Picture 4" descr="Person using digital pen">
            <a:extLst>
              <a:ext uri="{FF2B5EF4-FFF2-40B4-BE49-F238E27FC236}">
                <a16:creationId xmlns:a16="http://schemas.microsoft.com/office/drawing/2014/main" id="{5A238BF8-14E3-490D-9427-2E22B717CE48}"/>
              </a:ext>
            </a:extLst>
          </p:cNvPr>
          <p:cNvPicPr>
            <a:picLocks noChangeAspect="1"/>
          </p:cNvPicPr>
          <p:nvPr/>
        </p:nvPicPr>
        <p:blipFill rotWithShape="1">
          <a:blip r:embed="rId2">
            <a:extLst>
              <a:ext uri="{28A0092B-C50C-407E-A947-70E740481C1C}">
                <a14:useLocalDpi xmlns:a14="http://schemas.microsoft.com/office/drawing/2010/main" val="0"/>
              </a:ext>
            </a:extLst>
          </a:blip>
          <a:srcRect l="26790" r="23136"/>
          <a:stretch/>
        </p:blipFill>
        <p:spPr>
          <a:xfrm>
            <a:off x="7040880" y="0"/>
            <a:ext cx="5151120" cy="6858000"/>
          </a:xfrm>
          <a:prstGeom prst="rect">
            <a:avLst/>
          </a:prstGeom>
        </p:spPr>
      </p:pic>
    </p:spTree>
    <p:extLst>
      <p:ext uri="{BB962C8B-B14F-4D97-AF65-F5344CB8AC3E}">
        <p14:creationId xmlns:p14="http://schemas.microsoft.com/office/powerpoint/2010/main" val="118192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ED1317-AD7B-CB40-B87A-D71F4BFFAFA5}"/>
              </a:ext>
            </a:extLst>
          </p:cNvPr>
          <p:cNvGraphicFramePr>
            <a:graphicFrameLocks noGrp="1"/>
          </p:cNvGraphicFramePr>
          <p:nvPr>
            <p:ph idx="1"/>
          </p:nvPr>
        </p:nvGraphicFramePr>
        <p:xfrm>
          <a:off x="1843088" y="1277140"/>
          <a:ext cx="5302779" cy="5487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sosceles Triangle 4">
            <a:extLst>
              <a:ext uri="{FF2B5EF4-FFF2-40B4-BE49-F238E27FC236}">
                <a16:creationId xmlns:a16="http://schemas.microsoft.com/office/drawing/2014/main" id="{F3349115-C321-3E4D-8AFE-8F5BB8784192}"/>
              </a:ext>
            </a:extLst>
          </p:cNvPr>
          <p:cNvSpPr/>
          <p:nvPr/>
        </p:nvSpPr>
        <p:spPr>
          <a:xfrm>
            <a:off x="4960337" y="5513033"/>
            <a:ext cx="1219200" cy="1120616"/>
          </a:xfrm>
          <a:prstGeom prst="triangle">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Isosceles Triangle 5">
            <a:extLst>
              <a:ext uri="{FF2B5EF4-FFF2-40B4-BE49-F238E27FC236}">
                <a16:creationId xmlns:a16="http://schemas.microsoft.com/office/drawing/2014/main" id="{A8BC579F-AB4F-B742-9544-BC4A1369830D}"/>
              </a:ext>
            </a:extLst>
          </p:cNvPr>
          <p:cNvSpPr/>
          <p:nvPr/>
        </p:nvSpPr>
        <p:spPr>
          <a:xfrm rot="10800000">
            <a:off x="4873840" y="1277139"/>
            <a:ext cx="1222159" cy="1090763"/>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7" name="Rectangle 6">
            <a:extLst>
              <a:ext uri="{FF2B5EF4-FFF2-40B4-BE49-F238E27FC236}">
                <a16:creationId xmlns:a16="http://schemas.microsoft.com/office/drawing/2014/main" id="{DC42FF00-9BF0-D74D-9D4B-A84F8996BBBE}"/>
              </a:ext>
            </a:extLst>
          </p:cNvPr>
          <p:cNvSpPr/>
          <p:nvPr/>
        </p:nvSpPr>
        <p:spPr>
          <a:xfrm>
            <a:off x="4669823" y="2926708"/>
            <a:ext cx="1899653" cy="245519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16396" name="TextBox 7">
            <a:extLst>
              <a:ext uri="{FF2B5EF4-FFF2-40B4-BE49-F238E27FC236}">
                <a16:creationId xmlns:a16="http://schemas.microsoft.com/office/drawing/2014/main" id="{89A5DB5A-E743-1D40-B455-CACB46D22AA5}"/>
              </a:ext>
            </a:extLst>
          </p:cNvPr>
          <p:cNvSpPr txBox="1">
            <a:spLocks noChangeArrowheads="1"/>
          </p:cNvSpPr>
          <p:nvPr/>
        </p:nvSpPr>
        <p:spPr bwMode="auto">
          <a:xfrm>
            <a:off x="2762395" y="1318211"/>
            <a:ext cx="1738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eaLnBrk="1" hangingPunct="1"/>
            <a:r>
              <a:rPr lang="en-US" altLang="en-US" sz="2400" dirty="0">
                <a:highlight>
                  <a:srgbClr val="00FFFF"/>
                </a:highlight>
                <a:latin typeface="Calibri" panose="020F0502020204030204" pitchFamily="34" charset="0"/>
                <a:cs typeface="Calibri" panose="020F0502020204030204" pitchFamily="34" charset="0"/>
              </a:rPr>
              <a:t>Introduction</a:t>
            </a:r>
            <a:endParaRPr lang="en-US" altLang="en-US" dirty="0">
              <a:highlight>
                <a:srgbClr val="00FFFF"/>
              </a:highlight>
              <a:latin typeface="Calibri" panose="020F0502020204030204" pitchFamily="34" charset="0"/>
              <a:cs typeface="Calibri" panose="020F0502020204030204" pitchFamily="34" charset="0"/>
            </a:endParaRPr>
          </a:p>
        </p:txBody>
      </p:sp>
      <p:sp>
        <p:nvSpPr>
          <p:cNvPr id="16397" name="TextBox 8">
            <a:extLst>
              <a:ext uri="{FF2B5EF4-FFF2-40B4-BE49-F238E27FC236}">
                <a16:creationId xmlns:a16="http://schemas.microsoft.com/office/drawing/2014/main" id="{35F06769-3155-DA47-AEF1-B9D7EA5C91BB}"/>
              </a:ext>
            </a:extLst>
          </p:cNvPr>
          <p:cNvSpPr txBox="1">
            <a:spLocks noChangeArrowheads="1"/>
          </p:cNvSpPr>
          <p:nvPr/>
        </p:nvSpPr>
        <p:spPr bwMode="auto">
          <a:xfrm>
            <a:off x="2868289" y="3848176"/>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eaLnBrk="1" hangingPunct="1"/>
            <a:r>
              <a:rPr lang="en-US" altLang="en-US" sz="2400" dirty="0">
                <a:highlight>
                  <a:srgbClr val="00FFFF"/>
                </a:highlight>
                <a:latin typeface="Calibri" panose="020F0502020204030204" pitchFamily="34" charset="0"/>
                <a:cs typeface="Calibri" panose="020F0502020204030204" pitchFamily="34" charset="0"/>
              </a:rPr>
              <a:t>Main Body</a:t>
            </a:r>
            <a:endParaRPr lang="en-US" altLang="en-US" dirty="0">
              <a:highlight>
                <a:srgbClr val="00FFFF"/>
              </a:highlight>
              <a:latin typeface="Calibri" panose="020F0502020204030204" pitchFamily="34" charset="0"/>
              <a:cs typeface="Calibri" panose="020F0502020204030204" pitchFamily="34" charset="0"/>
            </a:endParaRPr>
          </a:p>
        </p:txBody>
      </p:sp>
      <p:sp>
        <p:nvSpPr>
          <p:cNvPr id="16398" name="TextBox 9">
            <a:extLst>
              <a:ext uri="{FF2B5EF4-FFF2-40B4-BE49-F238E27FC236}">
                <a16:creationId xmlns:a16="http://schemas.microsoft.com/office/drawing/2014/main" id="{2CA90534-A77A-A34F-94C8-CA97EBB3A669}"/>
              </a:ext>
            </a:extLst>
          </p:cNvPr>
          <p:cNvSpPr txBox="1">
            <a:spLocks noChangeArrowheads="1"/>
          </p:cNvSpPr>
          <p:nvPr/>
        </p:nvSpPr>
        <p:spPr bwMode="auto">
          <a:xfrm>
            <a:off x="2845847" y="5842508"/>
            <a:ext cx="1548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eaLnBrk="1" hangingPunct="1"/>
            <a:r>
              <a:rPr lang="en-US" altLang="en-US" sz="2400" dirty="0">
                <a:highlight>
                  <a:srgbClr val="00FFFF"/>
                </a:highlight>
                <a:latin typeface="Calibri" panose="020F0502020204030204" pitchFamily="34" charset="0"/>
                <a:cs typeface="Calibri" panose="020F0502020204030204" pitchFamily="34" charset="0"/>
              </a:rPr>
              <a:t>Conclusion</a:t>
            </a:r>
            <a:endParaRPr lang="en-US" altLang="en-US" dirty="0">
              <a:highlight>
                <a:srgbClr val="00FFFF"/>
              </a:highlight>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F690E19-F42C-8345-A581-EA71EABDBA3F}"/>
              </a:ext>
            </a:extLst>
          </p:cNvPr>
          <p:cNvSpPr/>
          <p:nvPr/>
        </p:nvSpPr>
        <p:spPr>
          <a:xfrm>
            <a:off x="5327726" y="2447242"/>
            <a:ext cx="314386" cy="342883"/>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16402" name="TextBox 11">
            <a:extLst>
              <a:ext uri="{FF2B5EF4-FFF2-40B4-BE49-F238E27FC236}">
                <a16:creationId xmlns:a16="http://schemas.microsoft.com/office/drawing/2014/main" id="{1845856D-4467-5A40-9C54-D02013546A79}"/>
              </a:ext>
            </a:extLst>
          </p:cNvPr>
          <p:cNvSpPr txBox="1">
            <a:spLocks noChangeArrowheads="1"/>
          </p:cNvSpPr>
          <p:nvPr/>
        </p:nvSpPr>
        <p:spPr bwMode="auto">
          <a:xfrm>
            <a:off x="2171143" y="2447242"/>
            <a:ext cx="232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eaLnBrk="1" hangingPunct="1"/>
            <a:r>
              <a:rPr lang="en-US" altLang="en-US" sz="2400" dirty="0">
                <a:highlight>
                  <a:srgbClr val="00FFFF"/>
                </a:highlight>
                <a:latin typeface="Calibri" panose="020F0502020204030204" pitchFamily="34" charset="0"/>
                <a:cs typeface="Calibri" panose="020F0502020204030204" pitchFamily="34" charset="0"/>
              </a:rPr>
              <a:t>Thesis Statement</a:t>
            </a:r>
            <a:endParaRPr lang="en-US" altLang="en-US" dirty="0">
              <a:highlight>
                <a:srgbClr val="00FFFF"/>
              </a:highligh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7C5843E-96CC-44C2-8838-FE1C18EEB5C7}"/>
              </a:ext>
            </a:extLst>
          </p:cNvPr>
          <p:cNvSpPr txBox="1"/>
          <p:nvPr/>
        </p:nvSpPr>
        <p:spPr>
          <a:xfrm>
            <a:off x="3509105" y="24997"/>
            <a:ext cx="5173788" cy="584775"/>
          </a:xfrm>
          <a:prstGeom prst="rect">
            <a:avLst/>
          </a:prstGeom>
          <a:noFill/>
        </p:spPr>
        <p:txBody>
          <a:bodyPr wrap="square" rtlCol="0">
            <a:spAutoFit/>
          </a:bodyPr>
          <a:lstStyle/>
          <a:p>
            <a:pPr algn="ctr"/>
            <a:r>
              <a:rPr lang="en-GB" sz="3200" b="1" dirty="0">
                <a:highlight>
                  <a:srgbClr val="FFFF00"/>
                </a:highlight>
              </a:rPr>
              <a:t>Essay </a:t>
            </a:r>
          </a:p>
        </p:txBody>
      </p:sp>
    </p:spTree>
    <p:extLst>
      <p:ext uri="{BB962C8B-B14F-4D97-AF65-F5344CB8AC3E}">
        <p14:creationId xmlns:p14="http://schemas.microsoft.com/office/powerpoint/2010/main" val="325775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78A772-2E5E-B239-E9A1-8F6E2DEE5E4B}"/>
              </a:ext>
            </a:extLst>
          </p:cNvPr>
          <p:cNvSpPr>
            <a:spLocks noGrp="1"/>
          </p:cNvSpPr>
          <p:nvPr>
            <p:ph sz="quarter" idx="10"/>
          </p:nvPr>
        </p:nvSpPr>
        <p:spPr/>
        <p:txBody>
          <a:bodyPr/>
          <a:lstStyle/>
          <a:p>
            <a:r>
              <a:rPr lang="en-GB" dirty="0">
                <a:solidFill>
                  <a:schemeClr val="accent2"/>
                </a:solidFill>
              </a:rPr>
              <a:t>Organise your structure</a:t>
            </a:r>
          </a:p>
        </p:txBody>
      </p:sp>
      <p:sp>
        <p:nvSpPr>
          <p:cNvPr id="3" name="Text Placeholder 2">
            <a:extLst>
              <a:ext uri="{FF2B5EF4-FFF2-40B4-BE49-F238E27FC236}">
                <a16:creationId xmlns:a16="http://schemas.microsoft.com/office/drawing/2014/main" id="{EF66F2C1-4E93-23B8-256E-30A114D624B8}"/>
              </a:ext>
            </a:extLst>
          </p:cNvPr>
          <p:cNvSpPr>
            <a:spLocks noGrp="1"/>
          </p:cNvSpPr>
          <p:nvPr>
            <p:ph type="body" sz="quarter" idx="13"/>
          </p:nvPr>
        </p:nvSpPr>
        <p:spPr/>
        <p:txBody>
          <a:bodyPr>
            <a:noAutofit/>
          </a:bodyPr>
          <a:lstStyle/>
          <a:p>
            <a:r>
              <a:rPr lang="en-GB" sz="2800" dirty="0">
                <a:latin typeface="+mn-lt"/>
              </a:rPr>
              <a:t>How many words?   2000 words</a:t>
            </a:r>
          </a:p>
          <a:p>
            <a:endParaRPr lang="en-GB" sz="2800" dirty="0">
              <a:latin typeface="+mn-lt"/>
            </a:endParaRPr>
          </a:p>
          <a:p>
            <a:r>
              <a:rPr lang="en-GB" sz="2800" dirty="0">
                <a:latin typeface="+mn-lt"/>
              </a:rPr>
              <a:t>The introduction  - approx. 10% =  200 words</a:t>
            </a:r>
          </a:p>
          <a:p>
            <a:endParaRPr lang="en-GB" sz="2800" dirty="0">
              <a:latin typeface="+mn-lt"/>
            </a:endParaRPr>
          </a:p>
          <a:p>
            <a:r>
              <a:rPr lang="en-GB" sz="2800" dirty="0">
                <a:latin typeface="+mn-lt"/>
              </a:rPr>
              <a:t>Main body paragraphs – 1400 words</a:t>
            </a:r>
          </a:p>
          <a:p>
            <a:endParaRPr lang="en-GB" sz="2800" dirty="0">
              <a:latin typeface="+mn-lt"/>
            </a:endParaRPr>
          </a:p>
          <a:p>
            <a:r>
              <a:rPr lang="en-GB" sz="2800" dirty="0">
                <a:latin typeface="+mn-lt"/>
              </a:rPr>
              <a:t>The conclusion – approx. 10% - 200 words</a:t>
            </a:r>
          </a:p>
        </p:txBody>
      </p:sp>
      <p:pic>
        <p:nvPicPr>
          <p:cNvPr id="2050" name="Picture 2" descr="Free Grayscale Photography of Scafoldings Stock Photo">
            <a:extLst>
              <a:ext uri="{FF2B5EF4-FFF2-40B4-BE49-F238E27FC236}">
                <a16:creationId xmlns:a16="http://schemas.microsoft.com/office/drawing/2014/main" id="{50B05C2B-C42C-C4E7-E608-1DD2F1D6A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562" y="129310"/>
            <a:ext cx="5138644" cy="656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81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2B1D0B-C224-DA6C-14A3-A8980846DB5F}"/>
              </a:ext>
            </a:extLst>
          </p:cNvPr>
          <p:cNvSpPr>
            <a:spLocks noGrp="1"/>
          </p:cNvSpPr>
          <p:nvPr>
            <p:ph type="title"/>
          </p:nvPr>
        </p:nvSpPr>
        <p:spPr/>
        <p:txBody>
          <a:bodyPr/>
          <a:lstStyle/>
          <a:p>
            <a:r>
              <a:rPr lang="en-GB" dirty="0">
                <a:solidFill>
                  <a:srgbClr val="CC00FF"/>
                </a:solidFill>
              </a:rPr>
              <a:t>Introductions</a:t>
            </a:r>
          </a:p>
        </p:txBody>
      </p:sp>
      <p:sp>
        <p:nvSpPr>
          <p:cNvPr id="6" name="Text Placeholder 5">
            <a:extLst>
              <a:ext uri="{FF2B5EF4-FFF2-40B4-BE49-F238E27FC236}">
                <a16:creationId xmlns:a16="http://schemas.microsoft.com/office/drawing/2014/main" id="{237A6464-3AA7-57EC-86EE-D9B7B3A16CA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7701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35A2-1F8E-477D-9CA7-3FB52342576F}"/>
              </a:ext>
            </a:extLst>
          </p:cNvPr>
          <p:cNvSpPr>
            <a:spLocks noGrp="1"/>
          </p:cNvSpPr>
          <p:nvPr>
            <p:ph type="title"/>
          </p:nvPr>
        </p:nvSpPr>
        <p:spPr>
          <a:xfrm>
            <a:off x="838200" y="365125"/>
            <a:ext cx="10515600" cy="817499"/>
          </a:xfrm>
        </p:spPr>
        <p:txBody>
          <a:bodyPr/>
          <a:lstStyle/>
          <a:p>
            <a:r>
              <a:rPr lang="en-US" altLang="en-US" dirty="0"/>
              <a:t>Introductions</a:t>
            </a:r>
            <a:endParaRPr lang="en-GB" dirty="0"/>
          </a:p>
        </p:txBody>
      </p:sp>
      <p:sp>
        <p:nvSpPr>
          <p:cNvPr id="3" name="Content Placeholder 2">
            <a:extLst>
              <a:ext uri="{FF2B5EF4-FFF2-40B4-BE49-F238E27FC236}">
                <a16:creationId xmlns:a16="http://schemas.microsoft.com/office/drawing/2014/main" id="{A4774B9C-B1A5-4B7C-9BB9-1D409112E454}"/>
              </a:ext>
            </a:extLst>
          </p:cNvPr>
          <p:cNvSpPr>
            <a:spLocks noGrp="1"/>
          </p:cNvSpPr>
          <p:nvPr>
            <p:ph idx="1"/>
          </p:nvPr>
        </p:nvSpPr>
        <p:spPr>
          <a:xfrm>
            <a:off x="838200" y="1267968"/>
            <a:ext cx="10515600" cy="5352288"/>
          </a:xfrm>
        </p:spPr>
        <p:txBody>
          <a:bodyPr>
            <a:normAutofit fontScale="92500" lnSpcReduction="20000"/>
          </a:bodyPr>
          <a:lstStyle/>
          <a:p>
            <a:pPr>
              <a:defRPr/>
            </a:pPr>
            <a:r>
              <a:rPr lang="en-US" dirty="0">
                <a:solidFill>
                  <a:srgbClr val="002060"/>
                </a:solidFill>
              </a:rPr>
              <a:t>10% of essay</a:t>
            </a:r>
          </a:p>
          <a:p>
            <a:pPr>
              <a:defRPr/>
            </a:pPr>
            <a:r>
              <a:rPr lang="en-US" dirty="0">
                <a:solidFill>
                  <a:srgbClr val="002060"/>
                </a:solidFill>
              </a:rPr>
              <a:t>one paragraph in a piece of 1000 – 2000 words</a:t>
            </a:r>
          </a:p>
          <a:p>
            <a:pPr>
              <a:defRPr/>
            </a:pPr>
            <a:r>
              <a:rPr lang="en-US" dirty="0">
                <a:solidFill>
                  <a:srgbClr val="002060"/>
                </a:solidFill>
              </a:rPr>
              <a:t>gives the reader information they need to read essay</a:t>
            </a:r>
          </a:p>
          <a:p>
            <a:pPr>
              <a:defRPr/>
            </a:pPr>
            <a:r>
              <a:rPr lang="en-US" dirty="0">
                <a:solidFill>
                  <a:srgbClr val="002060"/>
                </a:solidFill>
              </a:rPr>
              <a:t>route map to essay</a:t>
            </a:r>
          </a:p>
          <a:p>
            <a:pPr>
              <a:defRPr/>
            </a:pPr>
            <a:endParaRPr lang="en-US" dirty="0">
              <a:solidFill>
                <a:srgbClr val="002060"/>
              </a:solidFill>
            </a:endParaRPr>
          </a:p>
          <a:p>
            <a:pPr marL="0" indent="0">
              <a:buNone/>
              <a:defRPr/>
            </a:pPr>
            <a:r>
              <a:rPr lang="en-US" dirty="0">
                <a:solidFill>
                  <a:srgbClr val="002060"/>
                </a:solidFill>
              </a:rPr>
              <a:t>Introduction may:</a:t>
            </a:r>
          </a:p>
          <a:p>
            <a:pPr>
              <a:defRPr/>
            </a:pPr>
            <a:r>
              <a:rPr lang="en-US" dirty="0">
                <a:solidFill>
                  <a:srgbClr val="FF0000"/>
                </a:solidFill>
              </a:rPr>
              <a:t>explain how you interpret the question and define any terms</a:t>
            </a:r>
          </a:p>
          <a:p>
            <a:pPr>
              <a:defRPr/>
            </a:pPr>
            <a:r>
              <a:rPr lang="en-US" dirty="0">
                <a:solidFill>
                  <a:srgbClr val="00B050"/>
                </a:solidFill>
              </a:rPr>
              <a:t>identify issues you will explore</a:t>
            </a:r>
          </a:p>
          <a:p>
            <a:pPr>
              <a:defRPr/>
            </a:pPr>
            <a:r>
              <a:rPr lang="en-US" dirty="0">
                <a:solidFill>
                  <a:srgbClr val="0070C0"/>
                </a:solidFill>
              </a:rPr>
              <a:t>outline how you will deal with each issue, in what order and the sources you will use to support this</a:t>
            </a:r>
          </a:p>
          <a:p>
            <a:pPr>
              <a:defRPr/>
            </a:pPr>
            <a:r>
              <a:rPr lang="en-US" dirty="0">
                <a:solidFill>
                  <a:srgbClr val="7030A0"/>
                </a:solidFill>
              </a:rPr>
              <a:t>Thesis statement (usually at the end) brief statement of what you hope to       find</a:t>
            </a:r>
          </a:p>
          <a:p>
            <a:pPr>
              <a:defRPr/>
            </a:pPr>
            <a:r>
              <a:rPr lang="en-US" dirty="0">
                <a:solidFill>
                  <a:srgbClr val="7030A0"/>
                </a:solidFill>
              </a:rPr>
              <a:t>NB. This is an introduction to the essay, not to the whole subject</a:t>
            </a:r>
          </a:p>
          <a:p>
            <a:endParaRPr lang="en-GB" dirty="0"/>
          </a:p>
        </p:txBody>
      </p:sp>
    </p:spTree>
    <p:extLst>
      <p:ext uri="{BB962C8B-B14F-4D97-AF65-F5344CB8AC3E}">
        <p14:creationId xmlns:p14="http://schemas.microsoft.com/office/powerpoint/2010/main" val="21968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erge 1"/>
          <p:cNvSpPr/>
          <p:nvPr/>
        </p:nvSpPr>
        <p:spPr>
          <a:xfrm>
            <a:off x="223699" y="790370"/>
            <a:ext cx="8424936" cy="5544616"/>
          </a:xfrm>
          <a:prstGeom prst="flowChartMerg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p:cNvCxnSpPr>
            <a:cxnSpLocks/>
          </p:cNvCxnSpPr>
          <p:nvPr/>
        </p:nvCxnSpPr>
        <p:spPr>
          <a:xfrm>
            <a:off x="915133" y="1688343"/>
            <a:ext cx="70420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1378271" y="2322736"/>
            <a:ext cx="61157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680285" y="4011665"/>
            <a:ext cx="34877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3318933" y="4857134"/>
            <a:ext cx="22013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22782" y="920621"/>
            <a:ext cx="6226769" cy="5016758"/>
          </a:xfrm>
          <a:prstGeom prst="rect">
            <a:avLst/>
          </a:prstGeom>
          <a:noFill/>
        </p:spPr>
        <p:txBody>
          <a:bodyPr wrap="none" rtlCol="0">
            <a:spAutoFit/>
          </a:bodyPr>
          <a:lstStyle/>
          <a:p>
            <a:pPr algn="ctr"/>
            <a:r>
              <a:rPr lang="en-GB" sz="2000" b="1" dirty="0"/>
              <a:t>State the wider topic situation + background information</a:t>
            </a:r>
          </a:p>
          <a:p>
            <a:pPr algn="ctr"/>
            <a:endParaRPr lang="en-GB" sz="2000" b="1" dirty="0"/>
          </a:p>
          <a:p>
            <a:pPr algn="ctr"/>
            <a:endParaRPr lang="en-GB" sz="2000" b="1" dirty="0"/>
          </a:p>
          <a:p>
            <a:pPr algn="ctr"/>
            <a:r>
              <a:rPr lang="en-GB" sz="2000" b="1" dirty="0"/>
              <a:t>Provide definition(s)</a:t>
            </a:r>
          </a:p>
          <a:p>
            <a:pPr algn="ctr"/>
            <a:endParaRPr lang="en-GB" sz="2000" b="1" dirty="0"/>
          </a:p>
          <a:p>
            <a:pPr algn="ctr"/>
            <a:endParaRPr lang="en-GB" sz="2000" b="1" dirty="0"/>
          </a:p>
          <a:p>
            <a:pPr algn="ctr"/>
            <a:r>
              <a:rPr lang="en-GB" sz="2000" b="1" dirty="0"/>
              <a:t>Contextualise more specifically</a:t>
            </a:r>
          </a:p>
          <a:p>
            <a:pPr algn="ctr"/>
            <a:r>
              <a:rPr lang="en-GB" sz="2000" b="1" dirty="0"/>
              <a:t>Overview the current discussion / ideas</a:t>
            </a:r>
          </a:p>
          <a:p>
            <a:pPr algn="ctr"/>
            <a:endParaRPr lang="en-GB" sz="2000" b="1" dirty="0"/>
          </a:p>
          <a:p>
            <a:pPr algn="ctr"/>
            <a:endParaRPr lang="en-GB" sz="2000" b="1" dirty="0"/>
          </a:p>
          <a:p>
            <a:pPr algn="ctr"/>
            <a:endParaRPr lang="en-GB" sz="2000" b="1" dirty="0"/>
          </a:p>
          <a:p>
            <a:pPr algn="ctr"/>
            <a:r>
              <a:rPr lang="en-GB" sz="2000" b="1" dirty="0"/>
              <a:t>Thesis statement</a:t>
            </a:r>
          </a:p>
          <a:p>
            <a:pPr algn="ctr"/>
            <a:endParaRPr lang="en-GB" sz="2000" b="1" dirty="0"/>
          </a:p>
          <a:p>
            <a:pPr algn="ctr"/>
            <a:endParaRPr lang="en-GB" sz="1000" b="1" dirty="0"/>
          </a:p>
          <a:p>
            <a:pPr algn="ctr"/>
            <a:r>
              <a:rPr lang="en-GB" sz="2000" b="1" dirty="0"/>
              <a:t>Outline </a:t>
            </a:r>
          </a:p>
          <a:p>
            <a:pPr algn="ctr"/>
            <a:r>
              <a:rPr lang="en-GB" sz="2000" b="1" dirty="0"/>
              <a:t>statement</a:t>
            </a:r>
          </a:p>
        </p:txBody>
      </p:sp>
      <p:sp>
        <p:nvSpPr>
          <p:cNvPr id="3" name="TextBox 2">
            <a:extLst>
              <a:ext uri="{FF2B5EF4-FFF2-40B4-BE49-F238E27FC236}">
                <a16:creationId xmlns:a16="http://schemas.microsoft.com/office/drawing/2014/main" id="{B70B4DE7-2F31-42BC-9ABD-6870DA26D256}"/>
              </a:ext>
            </a:extLst>
          </p:cNvPr>
          <p:cNvSpPr txBox="1"/>
          <p:nvPr/>
        </p:nvSpPr>
        <p:spPr>
          <a:xfrm>
            <a:off x="3356487" y="126766"/>
            <a:ext cx="2126223" cy="523220"/>
          </a:xfrm>
          <a:prstGeom prst="rect">
            <a:avLst/>
          </a:prstGeom>
          <a:solidFill>
            <a:srgbClr val="FFC000"/>
          </a:solidFill>
        </p:spPr>
        <p:txBody>
          <a:bodyPr wrap="none" rtlCol="0">
            <a:spAutoFit/>
          </a:bodyPr>
          <a:lstStyle/>
          <a:p>
            <a:pPr algn="ctr"/>
            <a:r>
              <a:rPr lang="en-GB" sz="2800" b="1" dirty="0"/>
              <a:t>Introduction </a:t>
            </a:r>
          </a:p>
        </p:txBody>
      </p:sp>
      <p:sp>
        <p:nvSpPr>
          <p:cNvPr id="13" name="TextBox 12">
            <a:extLst>
              <a:ext uri="{FF2B5EF4-FFF2-40B4-BE49-F238E27FC236}">
                <a16:creationId xmlns:a16="http://schemas.microsoft.com/office/drawing/2014/main" id="{C74C483B-988F-42FF-B1CE-9E870071C09D}"/>
              </a:ext>
            </a:extLst>
          </p:cNvPr>
          <p:cNvSpPr txBox="1"/>
          <p:nvPr/>
        </p:nvSpPr>
        <p:spPr>
          <a:xfrm>
            <a:off x="9953352" y="1054299"/>
            <a:ext cx="1975555" cy="4832092"/>
          </a:xfrm>
          <a:prstGeom prst="rect">
            <a:avLst/>
          </a:prstGeom>
          <a:noFill/>
        </p:spPr>
        <p:txBody>
          <a:bodyPr wrap="square" rtlCol="0">
            <a:spAutoFit/>
          </a:bodyPr>
          <a:lstStyle/>
          <a:p>
            <a:r>
              <a:rPr lang="en-GB" sz="2000" b="1" dirty="0"/>
              <a:t>2-3 sentences</a:t>
            </a:r>
          </a:p>
          <a:p>
            <a:endParaRPr lang="en-GB" sz="2000" b="1" dirty="0"/>
          </a:p>
          <a:p>
            <a:endParaRPr lang="en-GB" sz="1200" b="1" dirty="0"/>
          </a:p>
          <a:p>
            <a:r>
              <a:rPr lang="en-GB" sz="2000" b="1" dirty="0"/>
              <a:t>1-2 sentences</a:t>
            </a:r>
          </a:p>
          <a:p>
            <a:endParaRPr lang="en-GB" sz="2000" b="1" dirty="0"/>
          </a:p>
          <a:p>
            <a:endParaRPr lang="en-GB" sz="2000" b="1" dirty="0"/>
          </a:p>
          <a:p>
            <a:endParaRPr lang="en-GB" sz="800" b="1" dirty="0"/>
          </a:p>
          <a:p>
            <a:r>
              <a:rPr lang="en-GB" sz="2000" b="1" dirty="0"/>
              <a:t>3-4 sentences</a:t>
            </a:r>
          </a:p>
          <a:p>
            <a:endParaRPr lang="en-GB" sz="2000" b="1" dirty="0"/>
          </a:p>
          <a:p>
            <a:endParaRPr lang="en-GB" sz="2000" b="1" dirty="0"/>
          </a:p>
          <a:p>
            <a:endParaRPr lang="en-GB" sz="2000" b="1" dirty="0"/>
          </a:p>
          <a:p>
            <a:endParaRPr lang="en-GB" sz="1200" b="1" dirty="0"/>
          </a:p>
          <a:p>
            <a:r>
              <a:rPr lang="en-GB" sz="2000" b="1" dirty="0"/>
              <a:t>1 sentence</a:t>
            </a:r>
          </a:p>
          <a:p>
            <a:endParaRPr lang="en-GB" sz="2000" b="1" dirty="0"/>
          </a:p>
          <a:p>
            <a:endParaRPr lang="en-GB" sz="2000" b="1" dirty="0"/>
          </a:p>
          <a:p>
            <a:endParaRPr lang="en-GB" sz="400" b="1" dirty="0"/>
          </a:p>
          <a:p>
            <a:r>
              <a:rPr lang="en-GB" sz="2000" b="1" dirty="0"/>
              <a:t>1 sentence</a:t>
            </a:r>
          </a:p>
        </p:txBody>
      </p:sp>
      <p:sp>
        <p:nvSpPr>
          <p:cNvPr id="14" name="Arrow: Right 13">
            <a:extLst>
              <a:ext uri="{FF2B5EF4-FFF2-40B4-BE49-F238E27FC236}">
                <a16:creationId xmlns:a16="http://schemas.microsoft.com/office/drawing/2014/main" id="{68BFCB48-E0CD-4668-8E4F-C2201AEB67D7}"/>
              </a:ext>
            </a:extLst>
          </p:cNvPr>
          <p:cNvSpPr/>
          <p:nvPr/>
        </p:nvSpPr>
        <p:spPr>
          <a:xfrm>
            <a:off x="8161867" y="1162756"/>
            <a:ext cx="1791485" cy="2935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6">
            <a:extLst>
              <a:ext uri="{FF2B5EF4-FFF2-40B4-BE49-F238E27FC236}">
                <a16:creationId xmlns:a16="http://schemas.microsoft.com/office/drawing/2014/main" id="{E8CDA16F-1ABE-4BAE-B8ED-ACF67416ACCB}"/>
              </a:ext>
            </a:extLst>
          </p:cNvPr>
          <p:cNvSpPr/>
          <p:nvPr/>
        </p:nvSpPr>
        <p:spPr>
          <a:xfrm>
            <a:off x="7564619" y="1869524"/>
            <a:ext cx="2388733" cy="2935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127D1A9D-2861-45FB-B6D8-B7E67BA8283C}"/>
              </a:ext>
            </a:extLst>
          </p:cNvPr>
          <p:cNvSpPr/>
          <p:nvPr/>
        </p:nvSpPr>
        <p:spPr>
          <a:xfrm>
            <a:off x="6864684" y="2957129"/>
            <a:ext cx="3088668" cy="2935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id="{8CAEC6A8-3803-427B-BF97-CCE4078C6F14}"/>
              </a:ext>
            </a:extLst>
          </p:cNvPr>
          <p:cNvSpPr/>
          <p:nvPr/>
        </p:nvSpPr>
        <p:spPr>
          <a:xfrm>
            <a:off x="5773134" y="4315131"/>
            <a:ext cx="4180218" cy="2935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Right 20">
            <a:extLst>
              <a:ext uri="{FF2B5EF4-FFF2-40B4-BE49-F238E27FC236}">
                <a16:creationId xmlns:a16="http://schemas.microsoft.com/office/drawing/2014/main" id="{85B7ADBC-A869-4B5B-9344-983FF55E99D8}"/>
              </a:ext>
            </a:extLst>
          </p:cNvPr>
          <p:cNvSpPr/>
          <p:nvPr/>
        </p:nvSpPr>
        <p:spPr>
          <a:xfrm>
            <a:off x="5073199" y="5307354"/>
            <a:ext cx="4880153" cy="2935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303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5190-EE6A-2942-AB3A-07CBE3A8D664}"/>
              </a:ext>
            </a:extLst>
          </p:cNvPr>
          <p:cNvSpPr>
            <a:spLocks noGrp="1"/>
          </p:cNvSpPr>
          <p:nvPr>
            <p:ph type="title"/>
          </p:nvPr>
        </p:nvSpPr>
        <p:spPr>
          <a:xfrm>
            <a:off x="838200" y="365125"/>
            <a:ext cx="10515600" cy="662781"/>
          </a:xfrm>
        </p:spPr>
        <p:txBody>
          <a:bodyPr>
            <a:normAutofit fontScale="90000"/>
          </a:bodyPr>
          <a:lstStyle/>
          <a:p>
            <a:r>
              <a:rPr lang="en-US" dirty="0">
                <a:solidFill>
                  <a:srgbClr val="0070C0"/>
                </a:solidFill>
              </a:rPr>
              <a:t>What you should include in your introduction:</a:t>
            </a:r>
          </a:p>
        </p:txBody>
      </p:sp>
      <p:sp>
        <p:nvSpPr>
          <p:cNvPr id="3" name="Content Placeholder 2">
            <a:extLst>
              <a:ext uri="{FF2B5EF4-FFF2-40B4-BE49-F238E27FC236}">
                <a16:creationId xmlns:a16="http://schemas.microsoft.com/office/drawing/2014/main" id="{E28FB733-36B3-7D42-BB08-AC99BA68673E}"/>
              </a:ext>
            </a:extLst>
          </p:cNvPr>
          <p:cNvSpPr>
            <a:spLocks noGrp="1"/>
          </p:cNvSpPr>
          <p:nvPr>
            <p:ph idx="1"/>
          </p:nvPr>
        </p:nvSpPr>
        <p:spPr>
          <a:xfrm>
            <a:off x="838200" y="1243584"/>
            <a:ext cx="10515600" cy="5437632"/>
          </a:xfrm>
        </p:spPr>
        <p:txBody>
          <a:bodyPr>
            <a:normAutofit/>
          </a:bodyPr>
          <a:lstStyle/>
          <a:p>
            <a:pPr>
              <a:lnSpc>
                <a:spcPct val="150000"/>
              </a:lnSpc>
            </a:pPr>
            <a:r>
              <a:rPr lang="en-US" dirty="0">
                <a:solidFill>
                  <a:srgbClr val="002060"/>
                </a:solidFill>
              </a:rPr>
              <a:t>Start with a broad general statement about your </a:t>
            </a:r>
            <a:r>
              <a:rPr lang="en-US" b="1" dirty="0">
                <a:solidFill>
                  <a:srgbClr val="002060"/>
                </a:solidFill>
              </a:rPr>
              <a:t>topic area</a:t>
            </a:r>
          </a:p>
          <a:p>
            <a:pPr>
              <a:lnSpc>
                <a:spcPct val="150000"/>
              </a:lnSpc>
            </a:pPr>
            <a:r>
              <a:rPr lang="en-US" dirty="0">
                <a:solidFill>
                  <a:srgbClr val="002060"/>
                </a:solidFill>
              </a:rPr>
              <a:t>Narrows down to a Thesis Statement (your main line of argument)</a:t>
            </a:r>
          </a:p>
          <a:p>
            <a:pPr>
              <a:lnSpc>
                <a:spcPct val="150000"/>
              </a:lnSpc>
            </a:pPr>
            <a:r>
              <a:rPr lang="en-US" dirty="0">
                <a:solidFill>
                  <a:srgbClr val="002060"/>
                </a:solidFill>
              </a:rPr>
              <a:t>Try to make the first word or phrase the topic of the essay/report:</a:t>
            </a:r>
          </a:p>
          <a:p>
            <a:pPr>
              <a:lnSpc>
                <a:spcPct val="150000"/>
              </a:lnSpc>
            </a:pPr>
            <a:r>
              <a:rPr lang="en-US" dirty="0">
                <a:solidFill>
                  <a:srgbClr val="002060"/>
                </a:solidFill>
              </a:rPr>
              <a:t>For example: If you are writing an essay about international education you could start with ‘</a:t>
            </a:r>
            <a:r>
              <a:rPr lang="en-US" i="1" dirty="0">
                <a:solidFill>
                  <a:srgbClr val="002060"/>
                </a:solidFill>
              </a:rPr>
              <a:t>International education is…’</a:t>
            </a:r>
          </a:p>
          <a:p>
            <a:pPr>
              <a:lnSpc>
                <a:spcPct val="150000"/>
              </a:lnSpc>
            </a:pPr>
            <a:r>
              <a:rPr lang="en-US" dirty="0">
                <a:solidFill>
                  <a:srgbClr val="002060"/>
                </a:solidFill>
              </a:rPr>
              <a:t>Or if your report is about fast food habits of children, you could start with </a:t>
            </a:r>
            <a:r>
              <a:rPr lang="en-US" i="1" dirty="0">
                <a:solidFill>
                  <a:srgbClr val="002060"/>
                </a:solidFill>
              </a:rPr>
              <a:t>‘the consumption of fast food by children is…’</a:t>
            </a:r>
          </a:p>
        </p:txBody>
      </p:sp>
      <p:sp>
        <p:nvSpPr>
          <p:cNvPr id="4" name="Isosceles Triangle 5">
            <a:extLst>
              <a:ext uri="{FF2B5EF4-FFF2-40B4-BE49-F238E27FC236}">
                <a16:creationId xmlns:a16="http://schemas.microsoft.com/office/drawing/2014/main" id="{EDA93163-C749-364C-ADFE-436660C4E2AD}"/>
              </a:ext>
            </a:extLst>
          </p:cNvPr>
          <p:cNvSpPr/>
          <p:nvPr/>
        </p:nvSpPr>
        <p:spPr>
          <a:xfrm rot="10800000">
            <a:off x="10444161" y="1027906"/>
            <a:ext cx="1219200" cy="1219200"/>
          </a:xfrm>
          <a:prstGeom prst="triangle">
            <a:avLst/>
          </a:prstGeom>
        </p:spPr>
        <p:style>
          <a:lnRef idx="0">
            <a:schemeClr val="accent3"/>
          </a:lnRef>
          <a:fillRef idx="3">
            <a:schemeClr val="accent3"/>
          </a:fillRef>
          <a:effectRef idx="3">
            <a:schemeClr val="accent3"/>
          </a:effectRef>
          <a:fontRef idx="minor">
            <a:schemeClr val="lt1"/>
          </a:fontRef>
        </p:style>
        <p:txBody>
          <a:bodyPr anchor="ct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Oval 4">
            <a:extLst>
              <a:ext uri="{FF2B5EF4-FFF2-40B4-BE49-F238E27FC236}">
                <a16:creationId xmlns:a16="http://schemas.microsoft.com/office/drawing/2014/main" id="{9AC099F8-801E-CC48-B290-88705D7B4499}"/>
              </a:ext>
            </a:extLst>
          </p:cNvPr>
          <p:cNvSpPr/>
          <p:nvPr/>
        </p:nvSpPr>
        <p:spPr>
          <a:xfrm>
            <a:off x="10977561" y="2481263"/>
            <a:ext cx="152400" cy="152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lvl1pPr>
              <a:defRPr>
                <a:solidFill>
                  <a:schemeClr val="tx1"/>
                </a:solidFill>
                <a:latin typeface="Cambria" panose="02040503050406030204" pitchFamily="18" charset="0"/>
                <a:cs typeface="Arial" panose="020B0604020202020204" pitchFamily="34" charset="0"/>
              </a:defRPr>
            </a:lvl1pPr>
            <a:lvl2pPr marL="742950" indent="-285750">
              <a:defRPr>
                <a:solidFill>
                  <a:schemeClr val="tx1"/>
                </a:solidFill>
                <a:latin typeface="Cambria" panose="02040503050406030204" pitchFamily="18" charset="0"/>
                <a:cs typeface="Arial" panose="020B0604020202020204" pitchFamily="34" charset="0"/>
              </a:defRPr>
            </a:lvl2pPr>
            <a:lvl3pPr marL="1143000" indent="-228600">
              <a:defRPr>
                <a:solidFill>
                  <a:schemeClr val="tx1"/>
                </a:solidFill>
                <a:latin typeface="Cambria" panose="02040503050406030204" pitchFamily="18" charset="0"/>
                <a:cs typeface="Arial" panose="020B0604020202020204" pitchFamily="34" charset="0"/>
              </a:defRPr>
            </a:lvl3pPr>
            <a:lvl4pPr marL="1600200" indent="-228600">
              <a:defRPr>
                <a:solidFill>
                  <a:schemeClr val="tx1"/>
                </a:solidFill>
                <a:latin typeface="Cambria" panose="02040503050406030204" pitchFamily="18" charset="0"/>
                <a:cs typeface="Arial" panose="020B0604020202020204" pitchFamily="34" charset="0"/>
              </a:defRPr>
            </a:lvl4pPr>
            <a:lvl5pPr marL="2057400" indent="-228600">
              <a:defRPr>
                <a:solidFill>
                  <a:schemeClr val="tx1"/>
                </a:solidFill>
                <a:latin typeface="Cambria" panose="0204050305040603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mbria" panose="02040503050406030204" pitchFamily="18" charset="0"/>
                <a:cs typeface="Arial" panose="020B0604020202020204" pitchFamily="34" charset="0"/>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309279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11788" y="5134104"/>
            <a:ext cx="9763496" cy="855386"/>
          </a:xfrm>
          <a:prstGeom prst="rect">
            <a:avLst/>
          </a:prstGeom>
        </p:spPr>
      </p:pic>
      <p:sp>
        <p:nvSpPr>
          <p:cNvPr id="4" name="TextBox 3">
            <a:extLst>
              <a:ext uri="{FF2B5EF4-FFF2-40B4-BE49-F238E27FC236}">
                <a16:creationId xmlns:a16="http://schemas.microsoft.com/office/drawing/2014/main" id="{CE9E2C0D-8AE8-4919-A4AE-B416A72076B6}"/>
              </a:ext>
            </a:extLst>
          </p:cNvPr>
          <p:cNvSpPr txBox="1"/>
          <p:nvPr/>
        </p:nvSpPr>
        <p:spPr>
          <a:xfrm>
            <a:off x="271153" y="10816"/>
            <a:ext cx="11649694" cy="646331"/>
          </a:xfrm>
          <a:prstGeom prst="rect">
            <a:avLst/>
          </a:prstGeom>
          <a:noFill/>
        </p:spPr>
        <p:txBody>
          <a:bodyPr wrap="square" rtlCol="0">
            <a:spAutoFit/>
          </a:bodyPr>
          <a:lstStyle/>
          <a:p>
            <a:pPr algn="ctr"/>
            <a:r>
              <a:rPr lang="en-GB" sz="3600" b="1" dirty="0">
                <a:solidFill>
                  <a:srgbClr val="0070C0"/>
                </a:solidFill>
              </a:rPr>
              <a:t>Language Focus</a:t>
            </a:r>
          </a:p>
        </p:txBody>
      </p:sp>
      <p:sp>
        <p:nvSpPr>
          <p:cNvPr id="5" name="TextBox 4">
            <a:extLst>
              <a:ext uri="{FF2B5EF4-FFF2-40B4-BE49-F238E27FC236}">
                <a16:creationId xmlns:a16="http://schemas.microsoft.com/office/drawing/2014/main" id="{00681BE1-A60E-4C69-BCBD-00F8ADA71D14}"/>
              </a:ext>
            </a:extLst>
          </p:cNvPr>
          <p:cNvSpPr txBox="1"/>
          <p:nvPr/>
        </p:nvSpPr>
        <p:spPr>
          <a:xfrm>
            <a:off x="176151" y="726812"/>
            <a:ext cx="11649694" cy="2492990"/>
          </a:xfrm>
          <a:prstGeom prst="rect">
            <a:avLst/>
          </a:prstGeom>
          <a:noFill/>
        </p:spPr>
        <p:txBody>
          <a:bodyPr wrap="square" rtlCol="0">
            <a:spAutoFit/>
          </a:bodyPr>
          <a:lstStyle/>
          <a:p>
            <a:r>
              <a:rPr lang="en-GB" sz="2600" dirty="0"/>
              <a:t>The first sentence of an essay (of the introduction) can be the most difficult to write.</a:t>
            </a:r>
          </a:p>
          <a:p>
            <a:r>
              <a:rPr lang="en-GB" sz="2600" dirty="0"/>
              <a:t>However, many opening sentences follow a similar pattern:</a:t>
            </a:r>
          </a:p>
          <a:p>
            <a:endParaRPr lang="en-GB" sz="2600" dirty="0"/>
          </a:p>
          <a:p>
            <a:r>
              <a:rPr lang="en-GB" sz="2600" dirty="0"/>
              <a:t>Time Phrase + Topic + Development</a:t>
            </a:r>
          </a:p>
          <a:p>
            <a:endParaRPr lang="en-GB" sz="2600" dirty="0"/>
          </a:p>
          <a:p>
            <a:r>
              <a:rPr lang="en-GB" sz="2600" dirty="0"/>
              <a:t>Example:</a:t>
            </a:r>
          </a:p>
        </p:txBody>
      </p:sp>
      <p:graphicFrame>
        <p:nvGraphicFramePr>
          <p:cNvPr id="7" name="Table 7">
            <a:extLst>
              <a:ext uri="{FF2B5EF4-FFF2-40B4-BE49-F238E27FC236}">
                <a16:creationId xmlns:a16="http://schemas.microsoft.com/office/drawing/2014/main" id="{B3852DA0-C19B-4A33-95E7-7E12AB1A0635}"/>
              </a:ext>
            </a:extLst>
          </p:cNvPr>
          <p:cNvGraphicFramePr>
            <a:graphicFrameLocks noGrp="1"/>
          </p:cNvGraphicFramePr>
          <p:nvPr/>
        </p:nvGraphicFramePr>
        <p:xfrm>
          <a:off x="471054" y="3122053"/>
          <a:ext cx="11249892" cy="2012051"/>
        </p:xfrm>
        <a:graphic>
          <a:graphicData uri="http://schemas.openxmlformats.org/drawingml/2006/table">
            <a:tbl>
              <a:tblPr firstRow="1" bandRow="1">
                <a:tableStyleId>{5C22544A-7EE6-4342-B048-85BDC9FD1C3A}</a:tableStyleId>
              </a:tblPr>
              <a:tblGrid>
                <a:gridCol w="3749964">
                  <a:extLst>
                    <a:ext uri="{9D8B030D-6E8A-4147-A177-3AD203B41FA5}">
                      <a16:colId xmlns:a16="http://schemas.microsoft.com/office/drawing/2014/main" val="3721619309"/>
                    </a:ext>
                  </a:extLst>
                </a:gridCol>
                <a:gridCol w="3749964">
                  <a:extLst>
                    <a:ext uri="{9D8B030D-6E8A-4147-A177-3AD203B41FA5}">
                      <a16:colId xmlns:a16="http://schemas.microsoft.com/office/drawing/2014/main" val="280332892"/>
                    </a:ext>
                  </a:extLst>
                </a:gridCol>
                <a:gridCol w="3749964">
                  <a:extLst>
                    <a:ext uri="{9D8B030D-6E8A-4147-A177-3AD203B41FA5}">
                      <a16:colId xmlns:a16="http://schemas.microsoft.com/office/drawing/2014/main" val="1349100237"/>
                    </a:ext>
                  </a:extLst>
                </a:gridCol>
              </a:tblGrid>
              <a:tr h="457571">
                <a:tc>
                  <a:txBody>
                    <a:bodyPr/>
                    <a:lstStyle/>
                    <a:p>
                      <a:pPr algn="ctr"/>
                      <a:r>
                        <a:rPr lang="en-GB" sz="2400" dirty="0">
                          <a:solidFill>
                            <a:schemeClr val="tx1"/>
                          </a:solidFill>
                        </a:rPr>
                        <a:t>Time Phrase</a:t>
                      </a:r>
                    </a:p>
                  </a:txBody>
                  <a:tcPr/>
                </a:tc>
                <a:tc>
                  <a:txBody>
                    <a:bodyPr/>
                    <a:lstStyle/>
                    <a:p>
                      <a:pPr algn="ctr"/>
                      <a:r>
                        <a:rPr lang="en-GB" sz="2400" dirty="0">
                          <a:solidFill>
                            <a:schemeClr val="tx1"/>
                          </a:solidFill>
                        </a:rPr>
                        <a:t>Topic</a:t>
                      </a:r>
                    </a:p>
                  </a:txBody>
                  <a:tcPr/>
                </a:tc>
                <a:tc>
                  <a:txBody>
                    <a:bodyPr/>
                    <a:lstStyle/>
                    <a:p>
                      <a:pPr algn="ctr"/>
                      <a:r>
                        <a:rPr lang="en-GB" sz="2400" dirty="0">
                          <a:solidFill>
                            <a:schemeClr val="tx1"/>
                          </a:solidFill>
                        </a:rPr>
                        <a:t>Development</a:t>
                      </a:r>
                    </a:p>
                  </a:txBody>
                  <a:tcPr/>
                </a:tc>
                <a:extLst>
                  <a:ext uri="{0D108BD9-81ED-4DB2-BD59-A6C34878D82A}">
                    <a16:rowId xmlns:a16="http://schemas.microsoft.com/office/drawing/2014/main" val="1977590257"/>
                  </a:ext>
                </a:extLst>
              </a:tr>
              <a:tr h="789779">
                <a:tc>
                  <a:txBody>
                    <a:bodyPr/>
                    <a:lstStyle/>
                    <a:p>
                      <a:endParaRPr lang="en-GB" sz="2400" dirty="0">
                        <a:solidFill>
                          <a:schemeClr val="tx1"/>
                        </a:solidFill>
                      </a:endParaRPr>
                    </a:p>
                    <a:p>
                      <a:r>
                        <a:rPr lang="en-GB" sz="2400" dirty="0">
                          <a:solidFill>
                            <a:schemeClr val="tx1"/>
                          </a:solidFill>
                        </a:rPr>
                        <a:t>In recent years,</a:t>
                      </a:r>
                    </a:p>
                  </a:txBody>
                  <a:tcPr/>
                </a:tc>
                <a:tc>
                  <a:txBody>
                    <a:bodyPr/>
                    <a:lstStyle/>
                    <a:p>
                      <a:endParaRPr lang="en-GB" sz="2400" dirty="0">
                        <a:solidFill>
                          <a:schemeClr val="tx1"/>
                        </a:solidFill>
                      </a:endParaRPr>
                    </a:p>
                    <a:p>
                      <a:r>
                        <a:rPr lang="en-GB" sz="2400" dirty="0">
                          <a:solidFill>
                            <a:schemeClr val="tx1"/>
                          </a:solidFill>
                        </a:rPr>
                        <a:t>the impact of globalisation on employment </a:t>
                      </a:r>
                    </a:p>
                    <a:p>
                      <a:endParaRPr lang="en-GB" sz="2400" dirty="0">
                        <a:solidFill>
                          <a:schemeClr val="tx1"/>
                        </a:solidFill>
                      </a:endParaRPr>
                    </a:p>
                  </a:txBody>
                  <a:tcPr/>
                </a:tc>
                <a:tc>
                  <a:txBody>
                    <a:bodyPr/>
                    <a:lstStyle/>
                    <a:p>
                      <a:endParaRPr lang="en-GB" sz="2400" dirty="0">
                        <a:solidFill>
                          <a:schemeClr val="tx1"/>
                        </a:solidFill>
                      </a:endParaRPr>
                    </a:p>
                    <a:p>
                      <a:r>
                        <a:rPr lang="en-GB" sz="2400" dirty="0">
                          <a:solidFill>
                            <a:schemeClr val="tx1"/>
                          </a:solidFill>
                        </a:rPr>
                        <a:t>has increased in all parts of the world.</a:t>
                      </a:r>
                    </a:p>
                  </a:txBody>
                  <a:tcPr/>
                </a:tc>
                <a:extLst>
                  <a:ext uri="{0D108BD9-81ED-4DB2-BD59-A6C34878D82A}">
                    <a16:rowId xmlns:a16="http://schemas.microsoft.com/office/drawing/2014/main" val="3369861822"/>
                  </a:ext>
                </a:extLst>
              </a:tr>
            </a:tbl>
          </a:graphicData>
        </a:graphic>
      </p:graphicFrame>
    </p:spTree>
    <p:extLst>
      <p:ext uri="{BB962C8B-B14F-4D97-AF65-F5344CB8AC3E}">
        <p14:creationId xmlns:p14="http://schemas.microsoft.com/office/powerpoint/2010/main" val="312802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F1C7C8B-E5E1-8665-DB7F-82475B279A80}"/>
              </a:ext>
            </a:extLst>
          </p:cNvPr>
          <p:cNvGraphicFramePr>
            <a:graphicFrameLocks noGrp="1"/>
          </p:cNvGraphicFramePr>
          <p:nvPr>
            <p:extLst>
              <p:ext uri="{D42A27DB-BD31-4B8C-83A1-F6EECF244321}">
                <p14:modId xmlns:p14="http://schemas.microsoft.com/office/powerpoint/2010/main" val="4105088090"/>
              </p:ext>
            </p:extLst>
          </p:nvPr>
        </p:nvGraphicFramePr>
        <p:xfrm>
          <a:off x="574476" y="1261036"/>
          <a:ext cx="11277098" cy="5159058"/>
        </p:xfrm>
        <a:graphic>
          <a:graphicData uri="http://schemas.openxmlformats.org/drawingml/2006/table">
            <a:tbl>
              <a:tblPr firstRow="1" firstCol="1" bandRow="1">
                <a:tableStyleId>{3B4B98B0-60AC-42C2-AFA5-B58CD77FA1E5}</a:tableStyleId>
              </a:tblPr>
              <a:tblGrid>
                <a:gridCol w="2655613">
                  <a:extLst>
                    <a:ext uri="{9D8B030D-6E8A-4147-A177-3AD203B41FA5}">
                      <a16:colId xmlns:a16="http://schemas.microsoft.com/office/drawing/2014/main" val="2532497595"/>
                    </a:ext>
                  </a:extLst>
                </a:gridCol>
                <a:gridCol w="4251366">
                  <a:extLst>
                    <a:ext uri="{9D8B030D-6E8A-4147-A177-3AD203B41FA5}">
                      <a16:colId xmlns:a16="http://schemas.microsoft.com/office/drawing/2014/main" val="2956888341"/>
                    </a:ext>
                  </a:extLst>
                </a:gridCol>
                <a:gridCol w="4370119">
                  <a:extLst>
                    <a:ext uri="{9D8B030D-6E8A-4147-A177-3AD203B41FA5}">
                      <a16:colId xmlns:a16="http://schemas.microsoft.com/office/drawing/2014/main" val="4110295037"/>
                    </a:ext>
                  </a:extLst>
                </a:gridCol>
              </a:tblGrid>
              <a:tr h="0">
                <a:tc>
                  <a:txBody>
                    <a:bodyPr/>
                    <a:lstStyle/>
                    <a:p>
                      <a:pPr>
                        <a:lnSpc>
                          <a:spcPct val="107000"/>
                        </a:lnSpc>
                        <a:spcAft>
                          <a:spcPts val="800"/>
                        </a:spcAft>
                      </a:pPr>
                      <a:r>
                        <a:rPr lang="en-GB" sz="2000" kern="1200" dirty="0">
                          <a:solidFill>
                            <a:srgbClr val="0070C0"/>
                          </a:solidFill>
                          <a:effectLst/>
                        </a:rPr>
                        <a:t>Time phrase</a:t>
                      </a:r>
                      <a:endParaRPr lang="en-GB" sz="2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200" dirty="0">
                          <a:solidFill>
                            <a:srgbClr val="0070C0"/>
                          </a:solidFill>
                          <a:effectLst/>
                        </a:rPr>
                        <a:t>Topic</a:t>
                      </a:r>
                      <a:endParaRPr lang="en-GB" sz="2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kern="1200" dirty="0">
                          <a:solidFill>
                            <a:srgbClr val="0070C0"/>
                          </a:solidFill>
                          <a:effectLst/>
                        </a:rPr>
                        <a:t>Development</a:t>
                      </a:r>
                      <a:endParaRPr lang="en-GB" sz="2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5666935"/>
                  </a:ext>
                </a:extLst>
              </a:tr>
              <a:tr h="0">
                <a:tc>
                  <a:txBody>
                    <a:bodyPr/>
                    <a:lstStyle/>
                    <a:p>
                      <a:pPr>
                        <a:lnSpc>
                          <a:spcPct val="107000"/>
                        </a:lnSpc>
                        <a:spcAft>
                          <a:spcPts val="800"/>
                        </a:spcAft>
                      </a:pPr>
                      <a:r>
                        <a:rPr lang="en-GB" sz="2400" b="0" kern="100" dirty="0">
                          <a:solidFill>
                            <a:srgbClr val="7030A0"/>
                          </a:solidFill>
                          <a:effectLst/>
                        </a:rPr>
                        <a:t>In summer 2016,</a:t>
                      </a:r>
                      <a:endParaRPr lang="en-GB" sz="2400" b="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kern="100" dirty="0">
                          <a:solidFill>
                            <a:srgbClr val="7030A0"/>
                          </a:solidFill>
                          <a:effectLst/>
                        </a:rPr>
                        <a:t>France witnessed a legal and political controversy</a:t>
                      </a:r>
                      <a:endParaRPr lang="en-GB"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kern="100" dirty="0">
                          <a:solidFill>
                            <a:srgbClr val="7030A0"/>
                          </a:solidFill>
                          <a:effectLst/>
                        </a:rPr>
                        <a:t>surrounding the use of the full-body swimsuits (often generically referred to as burkinis or burqinis™) in public beaches (Almeida, 2018)</a:t>
                      </a:r>
                      <a:endParaRPr lang="en-GB"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4733032"/>
                  </a:ext>
                </a:extLst>
              </a:tr>
              <a:tr h="0">
                <a:tc>
                  <a:txBody>
                    <a:bodyPr/>
                    <a:lstStyle/>
                    <a:p>
                      <a:pPr>
                        <a:lnSpc>
                          <a:spcPct val="107000"/>
                        </a:lnSpc>
                        <a:spcAft>
                          <a:spcPts val="800"/>
                        </a:spcAft>
                      </a:pPr>
                      <a:r>
                        <a:rPr lang="en-GB" sz="2400" b="0" kern="100" dirty="0">
                          <a:solidFill>
                            <a:srgbClr val="FF0000"/>
                          </a:solidFill>
                          <a:effectLst/>
                        </a:rPr>
                        <a:t>During the course of the past ten years (1986-1996),</a:t>
                      </a:r>
                      <a:endParaRPr lang="en-GB" sz="2400" b="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b="0" kern="100" dirty="0">
                          <a:solidFill>
                            <a:srgbClr val="FF0000"/>
                          </a:solidFill>
                          <a:effectLst/>
                        </a:rPr>
                        <a:t>privatisation in France</a:t>
                      </a:r>
                      <a:endParaRPr lang="en-GB" sz="2400" b="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b="0" kern="100" dirty="0">
                          <a:solidFill>
                            <a:srgbClr val="FF0000"/>
                          </a:solidFill>
                          <a:effectLst/>
                        </a:rPr>
                        <a:t>has served as a mirror to a changing society (Maclean, 1997)</a:t>
                      </a:r>
                    </a:p>
                    <a:p>
                      <a:pPr>
                        <a:lnSpc>
                          <a:spcPct val="107000"/>
                        </a:lnSpc>
                        <a:spcAft>
                          <a:spcPts val="800"/>
                        </a:spcAft>
                      </a:pPr>
                      <a:r>
                        <a:rPr lang="en-GB" sz="2400" b="0" kern="100" dirty="0">
                          <a:solidFill>
                            <a:srgbClr val="FF0000"/>
                          </a:solidFill>
                          <a:effectLst/>
                        </a:rPr>
                        <a:t> </a:t>
                      </a:r>
                      <a:endParaRPr lang="en-GB" sz="2400" b="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0976284"/>
                  </a:ext>
                </a:extLst>
              </a:tr>
              <a:tr h="0">
                <a:tc>
                  <a:txBody>
                    <a:bodyPr/>
                    <a:lstStyle/>
                    <a:p>
                      <a:pPr>
                        <a:lnSpc>
                          <a:spcPct val="107000"/>
                        </a:lnSpc>
                        <a:spcAft>
                          <a:spcPts val="800"/>
                        </a:spcAft>
                      </a:pPr>
                      <a:r>
                        <a:rPr lang="en-GB" sz="2400" b="0" kern="1200" dirty="0">
                          <a:solidFill>
                            <a:srgbClr val="0070C0"/>
                          </a:solidFill>
                          <a:effectLst/>
                        </a:rPr>
                        <a:t>In spring 2002</a:t>
                      </a:r>
                      <a:endParaRPr lang="en-GB" sz="2400" b="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kern="1200" dirty="0">
                          <a:solidFill>
                            <a:srgbClr val="0070C0"/>
                          </a:solidFill>
                          <a:effectLst/>
                        </a:rPr>
                        <a:t>the democratic opinion in the world, in Europe, and France in particular,  was  shocked  </a:t>
                      </a:r>
                      <a:endParaRPr lang="en-GB"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kern="1200" dirty="0">
                          <a:solidFill>
                            <a:srgbClr val="0070C0"/>
                          </a:solidFill>
                          <a:effectLst/>
                        </a:rPr>
                        <a:t>by  the  outcomes  of   the  French  presidential  elections (</a:t>
                      </a:r>
                      <a:r>
                        <a:rPr lang="en-GB" sz="2400" kern="100" dirty="0">
                          <a:solidFill>
                            <a:srgbClr val="0070C0"/>
                          </a:solidFill>
                          <a:effectLst/>
                        </a:rPr>
                        <a:t>Van Der </a:t>
                      </a:r>
                      <a:r>
                        <a:rPr lang="en-GB" sz="2400" kern="100" dirty="0" err="1">
                          <a:solidFill>
                            <a:srgbClr val="0070C0"/>
                          </a:solidFill>
                          <a:effectLst/>
                        </a:rPr>
                        <a:t>Valk</a:t>
                      </a:r>
                      <a:r>
                        <a:rPr lang="en-GB" sz="2400" kern="100" dirty="0">
                          <a:solidFill>
                            <a:srgbClr val="0070C0"/>
                          </a:solidFill>
                          <a:effectLst/>
                        </a:rPr>
                        <a:t>, 2003)</a:t>
                      </a:r>
                    </a:p>
                    <a:p>
                      <a:pPr>
                        <a:lnSpc>
                          <a:spcPct val="107000"/>
                        </a:lnSpc>
                        <a:spcAft>
                          <a:spcPts val="800"/>
                        </a:spcAft>
                      </a:pPr>
                      <a:r>
                        <a:rPr lang="en-GB" sz="2400" kern="100" dirty="0">
                          <a:solidFill>
                            <a:srgbClr val="0070C0"/>
                          </a:solidFill>
                          <a:effectLst/>
                        </a:rPr>
                        <a:t> </a:t>
                      </a:r>
                      <a:endParaRPr lang="en-GB"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7092702"/>
                  </a:ext>
                </a:extLst>
              </a:tr>
            </a:tbl>
          </a:graphicData>
        </a:graphic>
      </p:graphicFrame>
      <p:sp>
        <p:nvSpPr>
          <p:cNvPr id="3" name="Rectangle 1">
            <a:extLst>
              <a:ext uri="{FF2B5EF4-FFF2-40B4-BE49-F238E27FC236}">
                <a16:creationId xmlns:a16="http://schemas.microsoft.com/office/drawing/2014/main" id="{8F5EAD28-520A-6619-16D4-C76C48473CD8}"/>
              </a:ext>
            </a:extLst>
          </p:cNvPr>
          <p:cNvSpPr>
            <a:spLocks noChangeArrowheads="1"/>
          </p:cNvSpPr>
          <p:nvPr/>
        </p:nvSpPr>
        <p:spPr bwMode="auto">
          <a:xfrm>
            <a:off x="752289" y="14149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55050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C0D-8AE8-4919-A4AE-B416A72076B6}"/>
              </a:ext>
            </a:extLst>
          </p:cNvPr>
          <p:cNvSpPr txBox="1"/>
          <p:nvPr/>
        </p:nvSpPr>
        <p:spPr>
          <a:xfrm>
            <a:off x="271153" y="425344"/>
            <a:ext cx="11649694" cy="584775"/>
          </a:xfrm>
          <a:prstGeom prst="rect">
            <a:avLst/>
          </a:prstGeom>
          <a:noFill/>
        </p:spPr>
        <p:txBody>
          <a:bodyPr wrap="square" rtlCol="0">
            <a:spAutoFit/>
          </a:bodyPr>
          <a:lstStyle/>
          <a:p>
            <a:pPr algn="ctr"/>
            <a:r>
              <a:rPr lang="en-GB" sz="3200" b="1" dirty="0">
                <a:solidFill>
                  <a:srgbClr val="0070C0"/>
                </a:solidFill>
              </a:rPr>
              <a:t>Different elements of the introduction – Background Information</a:t>
            </a:r>
          </a:p>
        </p:txBody>
      </p:sp>
      <p:sp>
        <p:nvSpPr>
          <p:cNvPr id="5" name="TextBox 4">
            <a:extLst>
              <a:ext uri="{FF2B5EF4-FFF2-40B4-BE49-F238E27FC236}">
                <a16:creationId xmlns:a16="http://schemas.microsoft.com/office/drawing/2014/main" id="{00681BE1-A60E-4C69-BCBD-00F8ADA71D14}"/>
              </a:ext>
            </a:extLst>
          </p:cNvPr>
          <p:cNvSpPr txBox="1"/>
          <p:nvPr/>
        </p:nvSpPr>
        <p:spPr>
          <a:xfrm>
            <a:off x="271153" y="1287644"/>
            <a:ext cx="11649694" cy="5047536"/>
          </a:xfrm>
          <a:prstGeom prst="rect">
            <a:avLst/>
          </a:prstGeom>
          <a:noFill/>
        </p:spPr>
        <p:txBody>
          <a:bodyPr wrap="square" rtlCol="0">
            <a:spAutoFit/>
          </a:bodyPr>
          <a:lstStyle/>
          <a:p>
            <a:r>
              <a:rPr lang="en-US" sz="2800" dirty="0"/>
              <a:t>Include </a:t>
            </a:r>
            <a:r>
              <a:rPr lang="en-US" sz="2800" b="1" dirty="0"/>
              <a:t>background information </a:t>
            </a:r>
            <a:r>
              <a:rPr lang="en-US" sz="2800" dirty="0"/>
              <a:t>that is </a:t>
            </a:r>
            <a:r>
              <a:rPr lang="en-US" sz="2800" i="1" dirty="0"/>
              <a:t>specific</a:t>
            </a:r>
            <a:r>
              <a:rPr lang="en-US" sz="2800" b="1" dirty="0"/>
              <a:t> </a:t>
            </a:r>
            <a:r>
              <a:rPr lang="en-US" sz="2800" dirty="0"/>
              <a:t>and</a:t>
            </a:r>
            <a:r>
              <a:rPr lang="en-US" sz="2800" i="1" dirty="0"/>
              <a:t> relevant </a:t>
            </a:r>
            <a:r>
              <a:rPr lang="en-US" sz="2800" dirty="0"/>
              <a:t>to the essay question.</a:t>
            </a:r>
          </a:p>
          <a:p>
            <a:endParaRPr lang="en-GB" sz="2800" dirty="0"/>
          </a:p>
          <a:p>
            <a:endParaRPr lang="en-GB" sz="2800" dirty="0"/>
          </a:p>
          <a:p>
            <a:r>
              <a:rPr lang="en-GB" sz="2800" b="1" i="1" dirty="0"/>
              <a:t>Over 300,000 students come to study in the UK every year (</a:t>
            </a:r>
            <a:r>
              <a:rPr lang="en-GB" sz="2800" b="1" i="1" dirty="0">
                <a:solidFill>
                  <a:srgbClr val="CC00FF"/>
                </a:solidFill>
              </a:rPr>
              <a:t>UCAS, 2023</a:t>
            </a:r>
            <a:r>
              <a:rPr lang="en-GB" sz="2800" b="1" i="1" dirty="0"/>
              <a:t>).</a:t>
            </a:r>
            <a:endParaRPr lang="en-GB" sz="2800" b="1" dirty="0"/>
          </a:p>
          <a:p>
            <a:endParaRPr lang="en-GB" sz="2600" i="1" dirty="0"/>
          </a:p>
          <a:p>
            <a:endParaRPr lang="en-GB" sz="2600" dirty="0"/>
          </a:p>
          <a:p>
            <a:r>
              <a:rPr lang="en-GB" sz="2600" b="1" dirty="0"/>
              <a:t>Correct</a:t>
            </a:r>
          </a:p>
          <a:p>
            <a:endParaRPr lang="en-GB" sz="2600" dirty="0"/>
          </a:p>
          <a:p>
            <a:r>
              <a:rPr lang="en-GB" sz="2600" dirty="0"/>
              <a:t>This is a good example as it gives specific concise information which is relevant to the topic and question. It also shows that the writer has conducted some credible research (</a:t>
            </a:r>
            <a:r>
              <a:rPr lang="en-GB" sz="2600" dirty="0">
                <a:solidFill>
                  <a:srgbClr val="CC00FF"/>
                </a:solidFill>
              </a:rPr>
              <a:t>with in-text citation</a:t>
            </a:r>
            <a:r>
              <a:rPr lang="en-GB" sz="2600" dirty="0"/>
              <a:t>).</a:t>
            </a:r>
          </a:p>
        </p:txBody>
      </p:sp>
    </p:spTree>
    <p:extLst>
      <p:ext uri="{BB962C8B-B14F-4D97-AF65-F5344CB8AC3E}">
        <p14:creationId xmlns:p14="http://schemas.microsoft.com/office/powerpoint/2010/main" val="148671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C0D-8AE8-4919-A4AE-B416A72076B6}"/>
              </a:ext>
            </a:extLst>
          </p:cNvPr>
          <p:cNvSpPr txBox="1"/>
          <p:nvPr/>
        </p:nvSpPr>
        <p:spPr>
          <a:xfrm>
            <a:off x="271153" y="449728"/>
            <a:ext cx="11649694" cy="584775"/>
          </a:xfrm>
          <a:prstGeom prst="rect">
            <a:avLst/>
          </a:prstGeom>
          <a:noFill/>
        </p:spPr>
        <p:txBody>
          <a:bodyPr wrap="square" rtlCol="0">
            <a:spAutoFit/>
          </a:bodyPr>
          <a:lstStyle/>
          <a:p>
            <a:pPr algn="ctr"/>
            <a:r>
              <a:rPr lang="en-GB" sz="3200" b="1" dirty="0">
                <a:solidFill>
                  <a:srgbClr val="0070C0"/>
                </a:solidFill>
              </a:rPr>
              <a:t>Different elements of the introduction – Background Information</a:t>
            </a:r>
          </a:p>
        </p:txBody>
      </p:sp>
      <p:sp>
        <p:nvSpPr>
          <p:cNvPr id="5" name="TextBox 4">
            <a:extLst>
              <a:ext uri="{FF2B5EF4-FFF2-40B4-BE49-F238E27FC236}">
                <a16:creationId xmlns:a16="http://schemas.microsoft.com/office/drawing/2014/main" id="{00681BE1-A60E-4C69-BCBD-00F8ADA71D14}"/>
              </a:ext>
            </a:extLst>
          </p:cNvPr>
          <p:cNvSpPr txBox="1"/>
          <p:nvPr/>
        </p:nvSpPr>
        <p:spPr>
          <a:xfrm>
            <a:off x="271153" y="1190108"/>
            <a:ext cx="11649694" cy="5078313"/>
          </a:xfrm>
          <a:prstGeom prst="rect">
            <a:avLst/>
          </a:prstGeom>
          <a:noFill/>
        </p:spPr>
        <p:txBody>
          <a:bodyPr wrap="square" rtlCol="0">
            <a:spAutoFit/>
          </a:bodyPr>
          <a:lstStyle/>
          <a:p>
            <a:r>
              <a:rPr lang="en-US" sz="2800" dirty="0"/>
              <a:t>Include </a:t>
            </a:r>
            <a:r>
              <a:rPr lang="en-US" sz="2800" b="1" dirty="0"/>
              <a:t>background information </a:t>
            </a:r>
            <a:r>
              <a:rPr lang="en-US" sz="2800" dirty="0"/>
              <a:t>that is </a:t>
            </a:r>
            <a:r>
              <a:rPr lang="en-US" sz="2800" i="1" dirty="0"/>
              <a:t>specific</a:t>
            </a:r>
            <a:r>
              <a:rPr lang="en-US" sz="2800" b="1" dirty="0"/>
              <a:t> </a:t>
            </a:r>
            <a:r>
              <a:rPr lang="en-US" sz="2800" dirty="0"/>
              <a:t>and</a:t>
            </a:r>
            <a:r>
              <a:rPr lang="en-US" sz="2800" i="1" dirty="0"/>
              <a:t> relevant </a:t>
            </a:r>
            <a:r>
              <a:rPr lang="en-US" sz="2800" dirty="0"/>
              <a:t>to the essay question.</a:t>
            </a:r>
          </a:p>
          <a:p>
            <a:endParaRPr lang="en-GB" sz="2600" dirty="0"/>
          </a:p>
          <a:p>
            <a:endParaRPr lang="en-GB" sz="2600" dirty="0"/>
          </a:p>
          <a:p>
            <a:r>
              <a:rPr lang="en-GB" sz="2800" dirty="0"/>
              <a:t>Consider this next example:</a:t>
            </a:r>
          </a:p>
          <a:p>
            <a:endParaRPr lang="en-GB" sz="2800" dirty="0"/>
          </a:p>
          <a:p>
            <a:r>
              <a:rPr lang="en-GB" sz="2800" b="1" i="1" dirty="0"/>
              <a:t>People have been coming to study in the UK for many years, some of them want to study arts and business.</a:t>
            </a:r>
            <a:endParaRPr lang="en-GB" sz="2800" b="1" dirty="0"/>
          </a:p>
          <a:p>
            <a:endParaRPr lang="en-GB" sz="2600" i="1" dirty="0"/>
          </a:p>
          <a:p>
            <a:endParaRPr lang="en-GB" sz="2600" dirty="0"/>
          </a:p>
          <a:p>
            <a:r>
              <a:rPr lang="en-GB" sz="2600" dirty="0"/>
              <a:t>Do you judge this to be a good example or a poor example as background information for the reader?</a:t>
            </a:r>
          </a:p>
        </p:txBody>
      </p:sp>
    </p:spTree>
    <p:extLst>
      <p:ext uri="{BB962C8B-B14F-4D97-AF65-F5344CB8AC3E}">
        <p14:creationId xmlns:p14="http://schemas.microsoft.com/office/powerpoint/2010/main" val="32902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4AC7-7C3F-911A-2E3F-112071659731}"/>
              </a:ext>
            </a:extLst>
          </p:cNvPr>
          <p:cNvSpPr>
            <a:spLocks noGrp="1"/>
          </p:cNvSpPr>
          <p:nvPr>
            <p:ph type="title"/>
          </p:nvPr>
        </p:nvSpPr>
        <p:spPr>
          <a:xfrm>
            <a:off x="838200" y="2580005"/>
            <a:ext cx="10515600" cy="1325563"/>
          </a:xfrm>
        </p:spPr>
        <p:txBody>
          <a:bodyPr>
            <a:normAutofit fontScale="90000"/>
          </a:bodyPr>
          <a:lstStyle/>
          <a:p>
            <a:pPr algn="ctr"/>
            <a:r>
              <a:rPr lang="en-GB" sz="6000" dirty="0">
                <a:solidFill>
                  <a:srgbClr val="002060"/>
                </a:solidFill>
              </a:rPr>
              <a:t>What is good academic writing?</a:t>
            </a:r>
            <a:br>
              <a:rPr lang="en-GB" sz="6000" dirty="0">
                <a:solidFill>
                  <a:srgbClr val="002060"/>
                </a:solidFill>
              </a:rPr>
            </a:br>
            <a:br>
              <a:rPr lang="en-GB" sz="6000" dirty="0">
                <a:solidFill>
                  <a:srgbClr val="002060"/>
                </a:solidFill>
              </a:rPr>
            </a:br>
            <a:r>
              <a:rPr lang="en-GB" sz="4000" dirty="0">
                <a:solidFill>
                  <a:srgbClr val="0070C0"/>
                </a:solidFill>
              </a:rPr>
              <a:t>What makes academic writing different from other writing?</a:t>
            </a:r>
            <a:endParaRPr lang="en-GB" sz="6000" dirty="0">
              <a:solidFill>
                <a:srgbClr val="0070C0"/>
              </a:solidFill>
            </a:endParaRPr>
          </a:p>
        </p:txBody>
      </p:sp>
    </p:spTree>
    <p:extLst>
      <p:ext uri="{BB962C8B-B14F-4D97-AF65-F5344CB8AC3E}">
        <p14:creationId xmlns:p14="http://schemas.microsoft.com/office/powerpoint/2010/main" val="3667488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C0D-8AE8-4919-A4AE-B416A72076B6}"/>
              </a:ext>
            </a:extLst>
          </p:cNvPr>
          <p:cNvSpPr txBox="1"/>
          <p:nvPr/>
        </p:nvSpPr>
        <p:spPr>
          <a:xfrm>
            <a:off x="271153" y="413152"/>
            <a:ext cx="11649694" cy="584775"/>
          </a:xfrm>
          <a:prstGeom prst="rect">
            <a:avLst/>
          </a:prstGeom>
          <a:noFill/>
        </p:spPr>
        <p:txBody>
          <a:bodyPr wrap="square" rtlCol="0">
            <a:spAutoFit/>
          </a:bodyPr>
          <a:lstStyle/>
          <a:p>
            <a:pPr algn="ctr"/>
            <a:r>
              <a:rPr lang="en-GB" sz="3200" b="1" dirty="0">
                <a:solidFill>
                  <a:srgbClr val="0070C0"/>
                </a:solidFill>
              </a:rPr>
              <a:t>Different elements of the introduction – Background Information</a:t>
            </a:r>
          </a:p>
        </p:txBody>
      </p:sp>
      <p:sp>
        <p:nvSpPr>
          <p:cNvPr id="5" name="TextBox 4">
            <a:extLst>
              <a:ext uri="{FF2B5EF4-FFF2-40B4-BE49-F238E27FC236}">
                <a16:creationId xmlns:a16="http://schemas.microsoft.com/office/drawing/2014/main" id="{00681BE1-A60E-4C69-BCBD-00F8ADA71D14}"/>
              </a:ext>
            </a:extLst>
          </p:cNvPr>
          <p:cNvSpPr txBox="1"/>
          <p:nvPr/>
        </p:nvSpPr>
        <p:spPr>
          <a:xfrm>
            <a:off x="380881" y="1104764"/>
            <a:ext cx="11649694" cy="5047536"/>
          </a:xfrm>
          <a:prstGeom prst="rect">
            <a:avLst/>
          </a:prstGeom>
          <a:noFill/>
        </p:spPr>
        <p:txBody>
          <a:bodyPr wrap="square" rtlCol="0">
            <a:spAutoFit/>
          </a:bodyPr>
          <a:lstStyle/>
          <a:p>
            <a:r>
              <a:rPr lang="en-US" sz="2800" dirty="0">
                <a:solidFill>
                  <a:srgbClr val="002060"/>
                </a:solidFill>
              </a:rPr>
              <a:t>Include </a:t>
            </a:r>
            <a:r>
              <a:rPr lang="en-US" sz="2800" b="1" dirty="0">
                <a:solidFill>
                  <a:srgbClr val="002060"/>
                </a:solidFill>
              </a:rPr>
              <a:t>background information </a:t>
            </a:r>
            <a:r>
              <a:rPr lang="en-US" sz="2800" dirty="0">
                <a:solidFill>
                  <a:srgbClr val="002060"/>
                </a:solidFill>
              </a:rPr>
              <a:t>that is </a:t>
            </a:r>
            <a:r>
              <a:rPr lang="en-US" sz="2800" i="1" dirty="0">
                <a:solidFill>
                  <a:srgbClr val="002060"/>
                </a:solidFill>
              </a:rPr>
              <a:t>specific</a:t>
            </a:r>
            <a:r>
              <a:rPr lang="en-US" sz="2800" b="1" dirty="0">
                <a:solidFill>
                  <a:srgbClr val="002060"/>
                </a:solidFill>
              </a:rPr>
              <a:t> </a:t>
            </a:r>
            <a:r>
              <a:rPr lang="en-US" sz="2800" dirty="0">
                <a:solidFill>
                  <a:srgbClr val="002060"/>
                </a:solidFill>
              </a:rPr>
              <a:t>and</a:t>
            </a:r>
            <a:r>
              <a:rPr lang="en-US" sz="2800" i="1" dirty="0">
                <a:solidFill>
                  <a:srgbClr val="002060"/>
                </a:solidFill>
              </a:rPr>
              <a:t> relevant </a:t>
            </a:r>
            <a:r>
              <a:rPr lang="en-US" sz="2800" dirty="0">
                <a:solidFill>
                  <a:srgbClr val="002060"/>
                </a:solidFill>
              </a:rPr>
              <a:t>to the essay question.</a:t>
            </a:r>
          </a:p>
          <a:p>
            <a:endParaRPr lang="en-GB" sz="2600" dirty="0">
              <a:solidFill>
                <a:srgbClr val="002060"/>
              </a:solidFill>
            </a:endParaRPr>
          </a:p>
          <a:p>
            <a:endParaRPr lang="en-GB" sz="2800" dirty="0">
              <a:solidFill>
                <a:srgbClr val="002060"/>
              </a:solidFill>
            </a:endParaRPr>
          </a:p>
          <a:p>
            <a:r>
              <a:rPr lang="en-GB" sz="2800" b="1" i="1" dirty="0">
                <a:solidFill>
                  <a:srgbClr val="002060"/>
                </a:solidFill>
              </a:rPr>
              <a:t>People have been coming to study in the UK for many years, some of them want to study arts and business.</a:t>
            </a:r>
            <a:endParaRPr lang="en-GB" sz="2800" b="1" dirty="0">
              <a:solidFill>
                <a:srgbClr val="002060"/>
              </a:solidFill>
            </a:endParaRPr>
          </a:p>
          <a:p>
            <a:endParaRPr lang="en-GB" sz="2600" i="1" dirty="0">
              <a:solidFill>
                <a:srgbClr val="002060"/>
              </a:solidFill>
            </a:endParaRPr>
          </a:p>
          <a:p>
            <a:endParaRPr lang="en-GB" sz="2600" dirty="0">
              <a:solidFill>
                <a:srgbClr val="002060"/>
              </a:solidFill>
            </a:endParaRPr>
          </a:p>
          <a:p>
            <a:r>
              <a:rPr lang="en-GB" sz="2600" b="1" dirty="0">
                <a:solidFill>
                  <a:srgbClr val="002060"/>
                </a:solidFill>
              </a:rPr>
              <a:t>Correct</a:t>
            </a:r>
          </a:p>
          <a:p>
            <a:endParaRPr lang="en-GB" sz="2600" b="1" dirty="0">
              <a:solidFill>
                <a:srgbClr val="002060"/>
              </a:solidFill>
            </a:endParaRPr>
          </a:p>
          <a:p>
            <a:r>
              <a:rPr lang="en-GB" sz="2600" dirty="0">
                <a:solidFill>
                  <a:srgbClr val="002060"/>
                </a:solidFill>
              </a:rPr>
              <a:t>This is a poor example because it lacks relevance and is far too generalised. Sentences like this have very little impact on the reader and are too general to support a point.</a:t>
            </a:r>
          </a:p>
        </p:txBody>
      </p:sp>
    </p:spTree>
    <p:extLst>
      <p:ext uri="{BB962C8B-B14F-4D97-AF65-F5344CB8AC3E}">
        <p14:creationId xmlns:p14="http://schemas.microsoft.com/office/powerpoint/2010/main" val="1552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C0D-8AE8-4919-A4AE-B416A72076B6}"/>
              </a:ext>
            </a:extLst>
          </p:cNvPr>
          <p:cNvSpPr txBox="1"/>
          <p:nvPr/>
        </p:nvSpPr>
        <p:spPr>
          <a:xfrm>
            <a:off x="271153" y="413152"/>
            <a:ext cx="11649694" cy="584775"/>
          </a:xfrm>
          <a:prstGeom prst="rect">
            <a:avLst/>
          </a:prstGeom>
          <a:noFill/>
        </p:spPr>
        <p:txBody>
          <a:bodyPr wrap="square" rtlCol="0">
            <a:spAutoFit/>
          </a:bodyPr>
          <a:lstStyle/>
          <a:p>
            <a:pPr algn="ctr"/>
            <a:r>
              <a:rPr lang="en-GB" sz="3200" b="1" dirty="0">
                <a:solidFill>
                  <a:srgbClr val="0070C0"/>
                </a:solidFill>
              </a:rPr>
              <a:t>Different elements of the introduction – Definitions</a:t>
            </a:r>
          </a:p>
        </p:txBody>
      </p:sp>
      <p:sp>
        <p:nvSpPr>
          <p:cNvPr id="5" name="TextBox 4">
            <a:extLst>
              <a:ext uri="{FF2B5EF4-FFF2-40B4-BE49-F238E27FC236}">
                <a16:creationId xmlns:a16="http://schemas.microsoft.com/office/drawing/2014/main" id="{00681BE1-A60E-4C69-BCBD-00F8ADA71D14}"/>
              </a:ext>
            </a:extLst>
          </p:cNvPr>
          <p:cNvSpPr txBox="1"/>
          <p:nvPr/>
        </p:nvSpPr>
        <p:spPr>
          <a:xfrm>
            <a:off x="380881" y="1104764"/>
            <a:ext cx="11649694" cy="4247317"/>
          </a:xfrm>
          <a:prstGeom prst="rect">
            <a:avLst/>
          </a:prstGeom>
          <a:noFill/>
        </p:spPr>
        <p:txBody>
          <a:bodyPr wrap="square" rtlCol="0">
            <a:spAutoFit/>
          </a:bodyPr>
          <a:lstStyle/>
          <a:p>
            <a:r>
              <a:rPr lang="en-US" sz="2800" dirty="0">
                <a:solidFill>
                  <a:srgbClr val="002060"/>
                </a:solidFill>
              </a:rPr>
              <a:t>It is common to include short </a:t>
            </a:r>
            <a:r>
              <a:rPr lang="en-US" sz="2800" b="1" dirty="0">
                <a:solidFill>
                  <a:srgbClr val="002060"/>
                </a:solidFill>
              </a:rPr>
              <a:t>definitions of key terms</a:t>
            </a:r>
            <a:r>
              <a:rPr lang="en-US" sz="2800" dirty="0">
                <a:solidFill>
                  <a:srgbClr val="002060"/>
                </a:solidFill>
              </a:rPr>
              <a:t> in an introduction such as ‘university’.</a:t>
            </a:r>
          </a:p>
          <a:p>
            <a:endParaRPr lang="en-US" sz="2800" dirty="0">
              <a:solidFill>
                <a:srgbClr val="002060"/>
              </a:solidFill>
            </a:endParaRPr>
          </a:p>
          <a:p>
            <a:endParaRPr lang="en-US" sz="2800" dirty="0">
              <a:solidFill>
                <a:srgbClr val="002060"/>
              </a:solidFill>
            </a:endParaRPr>
          </a:p>
          <a:p>
            <a:r>
              <a:rPr lang="en-GB" sz="2600" dirty="0">
                <a:solidFill>
                  <a:srgbClr val="002060"/>
                </a:solidFill>
              </a:rPr>
              <a:t>For example, </a:t>
            </a:r>
            <a:r>
              <a:rPr lang="en-GB" sz="2600" b="1" i="1" dirty="0">
                <a:solidFill>
                  <a:srgbClr val="002060"/>
                </a:solidFill>
              </a:rPr>
              <a:t>Davies (2010) defines a university as ‘…’.</a:t>
            </a:r>
          </a:p>
          <a:p>
            <a:endParaRPr lang="en-GB" sz="2600" dirty="0">
              <a:solidFill>
                <a:srgbClr val="002060"/>
              </a:solidFill>
            </a:endParaRPr>
          </a:p>
          <a:p>
            <a:endParaRPr lang="en-GB" sz="2600" dirty="0">
              <a:solidFill>
                <a:srgbClr val="002060"/>
              </a:solidFill>
            </a:endParaRPr>
          </a:p>
          <a:p>
            <a:r>
              <a:rPr lang="en-GB" sz="2600" dirty="0">
                <a:solidFill>
                  <a:srgbClr val="002060"/>
                </a:solidFill>
              </a:rPr>
              <a:t>However, if you need to define more complex concepts such as ‘culture’ it is better to devote a whole paragraph to this in the main body of your assignment.</a:t>
            </a:r>
          </a:p>
          <a:p>
            <a:endParaRPr lang="en-GB" sz="2800" dirty="0"/>
          </a:p>
        </p:txBody>
      </p:sp>
    </p:spTree>
    <p:extLst>
      <p:ext uri="{BB962C8B-B14F-4D97-AF65-F5344CB8AC3E}">
        <p14:creationId xmlns:p14="http://schemas.microsoft.com/office/powerpoint/2010/main" val="42220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C0D-8AE8-4919-A4AE-B416A72076B6}"/>
              </a:ext>
            </a:extLst>
          </p:cNvPr>
          <p:cNvSpPr txBox="1"/>
          <p:nvPr/>
        </p:nvSpPr>
        <p:spPr>
          <a:xfrm>
            <a:off x="271153" y="519989"/>
            <a:ext cx="11649694" cy="584775"/>
          </a:xfrm>
          <a:prstGeom prst="rect">
            <a:avLst/>
          </a:prstGeom>
          <a:noFill/>
        </p:spPr>
        <p:txBody>
          <a:bodyPr wrap="square" rtlCol="0">
            <a:spAutoFit/>
          </a:bodyPr>
          <a:lstStyle/>
          <a:p>
            <a:pPr algn="ctr"/>
            <a:r>
              <a:rPr lang="en-GB" sz="3200" b="1" dirty="0">
                <a:solidFill>
                  <a:srgbClr val="0070C0"/>
                </a:solidFill>
              </a:rPr>
              <a:t>Different elements of the introduction – Rationale</a:t>
            </a:r>
          </a:p>
        </p:txBody>
      </p:sp>
      <p:sp>
        <p:nvSpPr>
          <p:cNvPr id="5" name="TextBox 4">
            <a:extLst>
              <a:ext uri="{FF2B5EF4-FFF2-40B4-BE49-F238E27FC236}">
                <a16:creationId xmlns:a16="http://schemas.microsoft.com/office/drawing/2014/main" id="{00681BE1-A60E-4C69-BCBD-00F8ADA71D14}"/>
              </a:ext>
            </a:extLst>
          </p:cNvPr>
          <p:cNvSpPr txBox="1"/>
          <p:nvPr/>
        </p:nvSpPr>
        <p:spPr>
          <a:xfrm>
            <a:off x="397507" y="1104764"/>
            <a:ext cx="11649694" cy="5940088"/>
          </a:xfrm>
          <a:prstGeom prst="rect">
            <a:avLst/>
          </a:prstGeom>
          <a:noFill/>
        </p:spPr>
        <p:txBody>
          <a:bodyPr wrap="square" rtlCol="0">
            <a:spAutoFit/>
          </a:bodyPr>
          <a:lstStyle/>
          <a:p>
            <a:r>
              <a:rPr lang="en-US" sz="2800" dirty="0">
                <a:solidFill>
                  <a:srgbClr val="002060"/>
                </a:solidFill>
              </a:rPr>
              <a:t>The rationale shows your line of reasoning for the argument you are putting forward. It gives context to your argument or research and suggests why your study is worthwhile.</a:t>
            </a:r>
          </a:p>
          <a:p>
            <a:endParaRPr lang="en-US" sz="2800" dirty="0">
              <a:solidFill>
                <a:srgbClr val="002060"/>
              </a:solidFill>
            </a:endParaRPr>
          </a:p>
          <a:p>
            <a:r>
              <a:rPr lang="en-US" sz="2800" dirty="0">
                <a:solidFill>
                  <a:srgbClr val="002060"/>
                </a:solidFill>
              </a:rPr>
              <a:t>Basically, </a:t>
            </a:r>
            <a:r>
              <a:rPr lang="en-US" sz="2800" b="1" dirty="0">
                <a:solidFill>
                  <a:srgbClr val="002060"/>
                </a:solidFill>
              </a:rPr>
              <a:t>the reason why researching and writing about this is worthwhile</a:t>
            </a:r>
          </a:p>
          <a:p>
            <a:endParaRPr lang="en-US" sz="2800" dirty="0">
              <a:solidFill>
                <a:srgbClr val="002060"/>
              </a:solidFill>
            </a:endParaRPr>
          </a:p>
          <a:p>
            <a:r>
              <a:rPr lang="en-US" sz="2800" b="1" i="1" dirty="0">
                <a:solidFill>
                  <a:srgbClr val="002060"/>
                </a:solidFill>
              </a:rPr>
              <a:t>Rationale examples:</a:t>
            </a:r>
          </a:p>
          <a:p>
            <a:endParaRPr lang="en-GB" sz="2600" b="1" i="1" dirty="0">
              <a:solidFill>
                <a:srgbClr val="002060"/>
              </a:solidFill>
            </a:endParaRPr>
          </a:p>
          <a:p>
            <a:r>
              <a:rPr lang="en-GB" sz="2600" dirty="0">
                <a:solidFill>
                  <a:srgbClr val="002060"/>
                </a:solidFill>
              </a:rPr>
              <a:t>Due to changes in immigration controls, the international education sector is increasingly under threat.</a:t>
            </a:r>
          </a:p>
          <a:p>
            <a:endParaRPr lang="en-GB" sz="2600" dirty="0">
              <a:solidFill>
                <a:srgbClr val="002060"/>
              </a:solidFill>
            </a:endParaRPr>
          </a:p>
          <a:p>
            <a:r>
              <a:rPr lang="en-GB" sz="2600" dirty="0">
                <a:solidFill>
                  <a:srgbClr val="002060"/>
                </a:solidFill>
              </a:rPr>
              <a:t>Increasing awareness of climate change, and new building regulations, mean that sustainable building is more relevant than ever.</a:t>
            </a:r>
          </a:p>
          <a:p>
            <a:endParaRPr lang="en-GB" sz="2800" dirty="0"/>
          </a:p>
        </p:txBody>
      </p:sp>
    </p:spTree>
    <p:extLst>
      <p:ext uri="{BB962C8B-B14F-4D97-AF65-F5344CB8AC3E}">
        <p14:creationId xmlns:p14="http://schemas.microsoft.com/office/powerpoint/2010/main" val="16510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C06B-4C60-B7F4-47A3-46E335574BC0}"/>
              </a:ext>
            </a:extLst>
          </p:cNvPr>
          <p:cNvSpPr>
            <a:spLocks noGrp="1"/>
          </p:cNvSpPr>
          <p:nvPr>
            <p:ph type="title"/>
          </p:nvPr>
        </p:nvSpPr>
        <p:spPr/>
        <p:txBody>
          <a:bodyPr/>
          <a:lstStyle/>
          <a:p>
            <a:r>
              <a:rPr lang="en-GB" dirty="0">
                <a:solidFill>
                  <a:srgbClr val="CC00FF"/>
                </a:solidFill>
              </a:rPr>
              <a:t>Thesis statement</a:t>
            </a:r>
          </a:p>
        </p:txBody>
      </p:sp>
      <p:sp>
        <p:nvSpPr>
          <p:cNvPr id="3" name="Text Placeholder 2">
            <a:extLst>
              <a:ext uri="{FF2B5EF4-FFF2-40B4-BE49-F238E27FC236}">
                <a16:creationId xmlns:a16="http://schemas.microsoft.com/office/drawing/2014/main" id="{5972552A-6BC8-67DB-DBA8-9F3ACB9DC40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73586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999BD5-C5F5-4B56-93B7-D316CECE03ED}"/>
              </a:ext>
            </a:extLst>
          </p:cNvPr>
          <p:cNvSpPr txBox="1"/>
          <p:nvPr/>
        </p:nvSpPr>
        <p:spPr>
          <a:xfrm>
            <a:off x="6823876" y="-541979"/>
            <a:ext cx="4491821" cy="1616203"/>
          </a:xfrm>
          <a:prstGeom prst="rect">
            <a:avLst/>
          </a:prstGeom>
        </p:spPr>
        <p:txBody>
          <a:bodyPr vert="horz" lIns="121920" tIns="60960" rIns="121920" bIns="60960" rtlCol="0" anchor="b">
            <a:normAutofit/>
          </a:bodyPr>
          <a:lstStyle/>
          <a:p>
            <a:pPr defTabSz="1219170">
              <a:lnSpc>
                <a:spcPct val="90000"/>
              </a:lnSpc>
              <a:spcBef>
                <a:spcPct val="0"/>
              </a:spcBef>
              <a:spcAft>
                <a:spcPts val="800"/>
              </a:spcAft>
            </a:pPr>
            <a:r>
              <a:rPr lang="en-US" sz="3200" b="1" dirty="0">
                <a:solidFill>
                  <a:schemeClr val="accent2"/>
                </a:solidFill>
                <a:latin typeface="+mj-lt"/>
                <a:ea typeface="+mj-ea"/>
                <a:cs typeface="+mj-cs"/>
              </a:rPr>
              <a:t>Thesis Statement</a:t>
            </a:r>
          </a:p>
        </p:txBody>
      </p:sp>
      <p:pic>
        <p:nvPicPr>
          <p:cNvPr id="32" name="Picture 31">
            <a:extLst>
              <a:ext uri="{FF2B5EF4-FFF2-40B4-BE49-F238E27FC236}">
                <a16:creationId xmlns:a16="http://schemas.microsoft.com/office/drawing/2014/main" id="{1AA86A93-B0D5-0A8F-6F3A-7685C7E2A6CA}"/>
              </a:ext>
            </a:extLst>
          </p:cNvPr>
          <p:cNvPicPr>
            <a:picLocks noChangeAspect="1"/>
          </p:cNvPicPr>
          <p:nvPr/>
        </p:nvPicPr>
        <p:blipFill rotWithShape="1">
          <a:blip r:embed="rId3"/>
          <a:srcRect l="22722" r="27278"/>
          <a:stretch/>
        </p:blipFill>
        <p:spPr>
          <a:xfrm>
            <a:off x="27" y="13"/>
            <a:ext cx="6095973" cy="6857987"/>
          </a:xfrm>
          <a:prstGeom prst="rect">
            <a:avLst/>
          </a:prstGeom>
        </p:spPr>
      </p:pic>
      <p:sp>
        <p:nvSpPr>
          <p:cNvPr id="3" name="TextBox 2">
            <a:extLst>
              <a:ext uri="{FF2B5EF4-FFF2-40B4-BE49-F238E27FC236}">
                <a16:creationId xmlns:a16="http://schemas.microsoft.com/office/drawing/2014/main" id="{01385A06-E0DE-477F-B5E6-3A84687B886B}"/>
              </a:ext>
            </a:extLst>
          </p:cNvPr>
          <p:cNvSpPr txBox="1"/>
          <p:nvPr/>
        </p:nvSpPr>
        <p:spPr>
          <a:xfrm>
            <a:off x="6823877" y="1705084"/>
            <a:ext cx="4491820" cy="3447832"/>
          </a:xfrm>
          <a:prstGeom prst="rect">
            <a:avLst/>
          </a:prstGeom>
        </p:spPr>
        <p:txBody>
          <a:bodyPr vert="horz" lIns="121920" tIns="60960" rIns="121920" bIns="60960" rtlCol="0" anchor="t">
            <a:normAutofit/>
          </a:bodyPr>
          <a:lstStyle/>
          <a:p>
            <a:pPr defTabSz="1219170">
              <a:lnSpc>
                <a:spcPct val="90000"/>
              </a:lnSpc>
              <a:spcAft>
                <a:spcPts val="800"/>
              </a:spcAft>
            </a:pPr>
            <a:r>
              <a:rPr lang="en-US" sz="1867" b="1" dirty="0">
                <a:solidFill>
                  <a:schemeClr val="accent1"/>
                </a:solidFill>
              </a:rPr>
              <a:t>What is this?</a:t>
            </a:r>
          </a:p>
          <a:p>
            <a:pPr indent="-304792" defTabSz="1219170">
              <a:lnSpc>
                <a:spcPct val="90000"/>
              </a:lnSpc>
              <a:spcAft>
                <a:spcPts val="800"/>
              </a:spcAft>
              <a:buFont typeface="Arial" panose="020B0604020202020204" pitchFamily="34" charset="0"/>
              <a:buChar char="•"/>
            </a:pPr>
            <a:endParaRPr lang="en-US" sz="1867" b="1" dirty="0"/>
          </a:p>
          <a:p>
            <a:pPr indent="-304792" defTabSz="1219170">
              <a:lnSpc>
                <a:spcPct val="90000"/>
              </a:lnSpc>
              <a:spcAft>
                <a:spcPts val="800"/>
              </a:spcAft>
              <a:buFont typeface="Arial" panose="020B0604020202020204" pitchFamily="34" charset="0"/>
              <a:buChar char="•"/>
            </a:pPr>
            <a:r>
              <a:rPr lang="en-US" sz="1867" dirty="0">
                <a:solidFill>
                  <a:srgbClr val="002060"/>
                </a:solidFill>
              </a:rPr>
              <a:t>It contains the main idea / overall argument/position of the essay</a:t>
            </a:r>
          </a:p>
          <a:p>
            <a:pPr indent="-304792" defTabSz="1219170">
              <a:lnSpc>
                <a:spcPct val="90000"/>
              </a:lnSpc>
              <a:spcAft>
                <a:spcPts val="800"/>
              </a:spcAft>
              <a:buFont typeface="Arial" panose="020B0604020202020204" pitchFamily="34" charset="0"/>
              <a:buChar char="•"/>
            </a:pPr>
            <a:endParaRPr lang="en-US" sz="1867" b="1" dirty="0"/>
          </a:p>
          <a:p>
            <a:pPr defTabSz="1219170">
              <a:lnSpc>
                <a:spcPct val="90000"/>
              </a:lnSpc>
              <a:spcAft>
                <a:spcPts val="800"/>
              </a:spcAft>
            </a:pPr>
            <a:r>
              <a:rPr lang="en-US" sz="1867" b="1" dirty="0">
                <a:solidFill>
                  <a:schemeClr val="accent1"/>
                </a:solidFill>
              </a:rPr>
              <a:t>What does it tell the reader?</a:t>
            </a:r>
          </a:p>
          <a:p>
            <a:pPr indent="-304792" defTabSz="1219170">
              <a:lnSpc>
                <a:spcPct val="90000"/>
              </a:lnSpc>
              <a:spcAft>
                <a:spcPts val="800"/>
              </a:spcAft>
              <a:buFont typeface="Arial" panose="020B0604020202020204" pitchFamily="34" charset="0"/>
              <a:buChar char="•"/>
            </a:pPr>
            <a:endParaRPr lang="en-US" sz="1867" b="1" dirty="0">
              <a:solidFill>
                <a:srgbClr val="002060"/>
              </a:solidFill>
            </a:endParaRPr>
          </a:p>
          <a:p>
            <a:pPr indent="-304792" defTabSz="1219170">
              <a:lnSpc>
                <a:spcPct val="90000"/>
              </a:lnSpc>
              <a:spcAft>
                <a:spcPts val="800"/>
              </a:spcAft>
              <a:buFont typeface="Arial" panose="020B0604020202020204" pitchFamily="34" charset="0"/>
              <a:buChar char="•"/>
            </a:pPr>
            <a:r>
              <a:rPr lang="en-US" sz="1867" dirty="0">
                <a:solidFill>
                  <a:srgbClr val="002060"/>
                </a:solidFill>
              </a:rPr>
              <a:t>It tells the reader your position on the topic (your answer to the Q) and how you will discuss it (your reason)</a:t>
            </a:r>
          </a:p>
        </p:txBody>
      </p:sp>
    </p:spTree>
    <p:extLst>
      <p:ext uri="{BB962C8B-B14F-4D97-AF65-F5344CB8AC3E}">
        <p14:creationId xmlns:p14="http://schemas.microsoft.com/office/powerpoint/2010/main" val="38055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19968-B890-0046-614F-4146C318568C}"/>
              </a:ext>
            </a:extLst>
          </p:cNvPr>
          <p:cNvSpPr>
            <a:spLocks noGrp="1"/>
          </p:cNvSpPr>
          <p:nvPr>
            <p:ph sz="quarter" idx="10"/>
          </p:nvPr>
        </p:nvSpPr>
        <p:spPr/>
        <p:txBody>
          <a:bodyPr/>
          <a:lstStyle/>
          <a:p>
            <a:r>
              <a:rPr lang="en-GB" dirty="0"/>
              <a:t>Create a working thesis </a:t>
            </a:r>
          </a:p>
        </p:txBody>
      </p:sp>
      <p:sp>
        <p:nvSpPr>
          <p:cNvPr id="3" name="Text Placeholder 2">
            <a:extLst>
              <a:ext uri="{FF2B5EF4-FFF2-40B4-BE49-F238E27FC236}">
                <a16:creationId xmlns:a16="http://schemas.microsoft.com/office/drawing/2014/main" id="{66D90FBE-A23E-8222-85A6-6207D5E911D8}"/>
              </a:ext>
            </a:extLst>
          </p:cNvPr>
          <p:cNvSpPr>
            <a:spLocks noGrp="1"/>
          </p:cNvSpPr>
          <p:nvPr>
            <p:ph type="body" sz="quarter" idx="13"/>
          </p:nvPr>
        </p:nvSpPr>
        <p:spPr>
          <a:xfrm>
            <a:off x="248796" y="1748367"/>
            <a:ext cx="4833344" cy="3937000"/>
          </a:xfrm>
        </p:spPr>
        <p:txBody>
          <a:bodyPr/>
          <a:lstStyle/>
          <a:p>
            <a:r>
              <a:rPr lang="en-GB" b="0" i="0" dirty="0">
                <a:solidFill>
                  <a:srgbClr val="0070C0"/>
                </a:solidFill>
                <a:effectLst/>
                <a:latin typeface="Lucida Sans" panose="020B0602030504020204" pitchFamily="34" charset="0"/>
              </a:rPr>
              <a:t>Thesis statements are essentially the driving force and backbone of an academic essay.  </a:t>
            </a:r>
            <a:r>
              <a:rPr lang="en-GB" b="0" i="0">
                <a:solidFill>
                  <a:srgbClr val="0070C0"/>
                </a:solidFill>
                <a:effectLst/>
                <a:latin typeface="Lucida Sans" panose="020B0602030504020204" pitchFamily="34" charset="0"/>
              </a:rPr>
              <a:t>They are the goal of your essay.</a:t>
            </a:r>
            <a:endParaRPr lang="en-GB" b="0" i="0" dirty="0">
              <a:solidFill>
                <a:srgbClr val="0070C0"/>
              </a:solidFill>
              <a:effectLst/>
              <a:latin typeface="Lucida Sans" panose="020B0602030504020204" pitchFamily="34" charset="0"/>
            </a:endParaRPr>
          </a:p>
          <a:p>
            <a:endParaRPr lang="en-GB" b="0" i="0" dirty="0">
              <a:solidFill>
                <a:srgbClr val="0070C0"/>
              </a:solidFill>
              <a:effectLst/>
              <a:latin typeface="Lucida Sans" panose="020B0602030504020204" pitchFamily="34" charset="0"/>
            </a:endParaRPr>
          </a:p>
          <a:p>
            <a:r>
              <a:rPr lang="en-GB" b="0" i="0" dirty="0">
                <a:solidFill>
                  <a:srgbClr val="0070C0"/>
                </a:solidFill>
                <a:effectLst/>
                <a:latin typeface="Lucida Sans" panose="020B0602030504020204" pitchFamily="34" charset="0"/>
              </a:rPr>
              <a:t>Without a thesis statement, your work will lack a cohesive argument and will read more like a list of statistics, quotations or connecting ideas. </a:t>
            </a:r>
            <a:endParaRPr lang="en-GB" dirty="0">
              <a:solidFill>
                <a:srgbClr val="0070C0"/>
              </a:solidFill>
              <a:latin typeface="Lucida Sans" panose="020B0602030504020204" pitchFamily="34" charset="0"/>
            </a:endParaRPr>
          </a:p>
        </p:txBody>
      </p:sp>
      <p:pic>
        <p:nvPicPr>
          <p:cNvPr id="1026" name="Picture 2" descr="How the spine works | About the spine | London Norwich Spine Clinic">
            <a:extLst>
              <a:ext uri="{FF2B5EF4-FFF2-40B4-BE49-F238E27FC236}">
                <a16:creationId xmlns:a16="http://schemas.microsoft.com/office/drawing/2014/main" id="{D020605F-0863-5A10-284C-8F8CDF42E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373" y="1233573"/>
            <a:ext cx="23241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10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D34E8-1E02-2E84-544B-21D08397C5C0}"/>
              </a:ext>
            </a:extLst>
          </p:cNvPr>
          <p:cNvSpPr>
            <a:spLocks noGrp="1"/>
          </p:cNvSpPr>
          <p:nvPr>
            <p:ph sz="quarter" idx="10"/>
          </p:nvPr>
        </p:nvSpPr>
        <p:spPr/>
        <p:txBody>
          <a:bodyPr/>
          <a:lstStyle/>
          <a:p>
            <a:r>
              <a:rPr lang="en-GB" dirty="0"/>
              <a:t>Imagine this assignment topic:  </a:t>
            </a:r>
            <a:r>
              <a:rPr lang="en-GB" b="0" i="0" dirty="0">
                <a:solidFill>
                  <a:srgbClr val="C00000"/>
                </a:solidFill>
                <a:effectLst/>
                <a:latin typeface="Roboto" panose="02000000000000000000" pitchFamily="2" charset="0"/>
              </a:rPr>
              <a:t>Discuss the impact of social media on public awareness.</a:t>
            </a:r>
            <a:endParaRPr lang="en-GB" dirty="0">
              <a:solidFill>
                <a:srgbClr val="C00000"/>
              </a:solidFill>
            </a:endParaRPr>
          </a:p>
        </p:txBody>
      </p:sp>
      <p:sp>
        <p:nvSpPr>
          <p:cNvPr id="3" name="Text Placeholder 2">
            <a:extLst>
              <a:ext uri="{FF2B5EF4-FFF2-40B4-BE49-F238E27FC236}">
                <a16:creationId xmlns:a16="http://schemas.microsoft.com/office/drawing/2014/main" id="{663951AF-7010-0783-5B6F-21FB42FA8929}"/>
              </a:ext>
            </a:extLst>
          </p:cNvPr>
          <p:cNvSpPr>
            <a:spLocks noGrp="1"/>
          </p:cNvSpPr>
          <p:nvPr>
            <p:ph type="body" sz="quarter" idx="13"/>
          </p:nvPr>
        </p:nvSpPr>
        <p:spPr/>
        <p:txBody>
          <a:bodyPr/>
          <a:lstStyle/>
          <a:p>
            <a:pPr algn="ctr"/>
            <a:endParaRPr lang="en-GB" sz="2400" dirty="0">
              <a:solidFill>
                <a:srgbClr val="007FAE"/>
              </a:solidFill>
              <a:latin typeface="Roboto" panose="02000000000000000000" pitchFamily="2" charset="0"/>
            </a:endParaRPr>
          </a:p>
          <a:p>
            <a:pPr algn="ctr"/>
            <a:endParaRPr lang="en-GB" sz="2400" dirty="0">
              <a:solidFill>
                <a:srgbClr val="007FAE"/>
              </a:solidFill>
              <a:latin typeface="Roboto" panose="02000000000000000000" pitchFamily="2" charset="0"/>
            </a:endParaRPr>
          </a:p>
          <a:p>
            <a:pPr algn="ctr"/>
            <a:endParaRPr lang="en-GB" sz="2400" dirty="0">
              <a:solidFill>
                <a:srgbClr val="007FAE"/>
              </a:solidFill>
              <a:latin typeface="Roboto" panose="02000000000000000000" pitchFamily="2" charset="0"/>
            </a:endParaRPr>
          </a:p>
          <a:p>
            <a:pPr algn="ctr"/>
            <a:r>
              <a:rPr lang="en-GB" sz="2400" b="1" dirty="0">
                <a:solidFill>
                  <a:srgbClr val="007FAE"/>
                </a:solidFill>
                <a:latin typeface="Roboto" panose="02000000000000000000" pitchFamily="2" charset="0"/>
              </a:rPr>
              <a:t>Social media impacts public awareness in both positive and negative ways</a:t>
            </a:r>
          </a:p>
          <a:p>
            <a:pPr algn="ctr"/>
            <a:endParaRPr lang="en-GB" sz="2400" b="1" dirty="0">
              <a:solidFill>
                <a:srgbClr val="007FAE"/>
              </a:solidFill>
              <a:latin typeface="Roboto" panose="02000000000000000000" pitchFamily="2" charset="0"/>
            </a:endParaRPr>
          </a:p>
          <a:p>
            <a:pPr algn="ctr"/>
            <a:endParaRPr lang="en-GB" sz="2400" b="1" dirty="0">
              <a:solidFill>
                <a:srgbClr val="007FAE"/>
              </a:solidFill>
              <a:latin typeface="Roboto" panose="02000000000000000000" pitchFamily="2" charset="0"/>
            </a:endParaRPr>
          </a:p>
          <a:p>
            <a:pPr algn="r"/>
            <a:r>
              <a:rPr lang="en-GB" sz="2400" b="1" dirty="0">
                <a:solidFill>
                  <a:schemeClr val="accent5"/>
                </a:solidFill>
                <a:latin typeface="Roboto" panose="02000000000000000000" pitchFamily="2" charset="0"/>
              </a:rPr>
              <a:t>Any good?</a:t>
            </a:r>
            <a:endParaRPr lang="en-GB" sz="2400" b="1" dirty="0">
              <a:solidFill>
                <a:schemeClr val="accent5"/>
              </a:solidFill>
            </a:endParaRPr>
          </a:p>
        </p:txBody>
      </p:sp>
    </p:spTree>
    <p:extLst>
      <p:ext uri="{BB962C8B-B14F-4D97-AF65-F5344CB8AC3E}">
        <p14:creationId xmlns:p14="http://schemas.microsoft.com/office/powerpoint/2010/main" val="357972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D34E8-1E02-2E84-544B-21D08397C5C0}"/>
              </a:ext>
            </a:extLst>
          </p:cNvPr>
          <p:cNvSpPr>
            <a:spLocks noGrp="1"/>
          </p:cNvSpPr>
          <p:nvPr>
            <p:ph sz="quarter" idx="10"/>
          </p:nvPr>
        </p:nvSpPr>
        <p:spPr/>
        <p:txBody>
          <a:bodyPr/>
          <a:lstStyle/>
          <a:p>
            <a:r>
              <a:rPr lang="en-GB" dirty="0"/>
              <a:t>Imagine this: </a:t>
            </a:r>
            <a:r>
              <a:rPr lang="en-GB" b="0" i="0" dirty="0">
                <a:solidFill>
                  <a:srgbClr val="C00000"/>
                </a:solidFill>
                <a:effectLst/>
                <a:latin typeface="Roboto" panose="02000000000000000000" pitchFamily="2" charset="0"/>
              </a:rPr>
              <a:t>Discuss the impact of social media on public awareness.</a:t>
            </a:r>
            <a:endParaRPr lang="en-GB" dirty="0">
              <a:solidFill>
                <a:srgbClr val="C00000"/>
              </a:solidFill>
            </a:endParaRPr>
          </a:p>
        </p:txBody>
      </p:sp>
      <p:sp>
        <p:nvSpPr>
          <p:cNvPr id="3" name="Text Placeholder 2">
            <a:extLst>
              <a:ext uri="{FF2B5EF4-FFF2-40B4-BE49-F238E27FC236}">
                <a16:creationId xmlns:a16="http://schemas.microsoft.com/office/drawing/2014/main" id="{663951AF-7010-0783-5B6F-21FB42FA8929}"/>
              </a:ext>
            </a:extLst>
          </p:cNvPr>
          <p:cNvSpPr>
            <a:spLocks noGrp="1"/>
          </p:cNvSpPr>
          <p:nvPr>
            <p:ph type="body" sz="quarter" idx="13"/>
          </p:nvPr>
        </p:nvSpPr>
        <p:spPr>
          <a:xfrm>
            <a:off x="248795" y="1374588"/>
            <a:ext cx="11562796" cy="5133550"/>
          </a:xfrm>
        </p:spPr>
        <p:txBody>
          <a:bodyPr>
            <a:normAutofit fontScale="92500" lnSpcReduction="20000"/>
          </a:bodyPr>
          <a:lstStyle/>
          <a:p>
            <a:pPr algn="ctr"/>
            <a:r>
              <a:rPr lang="en-GB" sz="2400" b="1" dirty="0">
                <a:solidFill>
                  <a:srgbClr val="EC008C"/>
                </a:solidFill>
                <a:latin typeface="Roboto" panose="02000000000000000000" pitchFamily="2" charset="0"/>
              </a:rPr>
              <a:t>Social media impacts public awareness in both positive and negative ways</a:t>
            </a:r>
          </a:p>
          <a:p>
            <a:pPr>
              <a:lnSpc>
                <a:spcPct val="100000"/>
              </a:lnSpc>
            </a:pPr>
            <a:endParaRPr lang="en-GB" sz="2400" dirty="0">
              <a:solidFill>
                <a:srgbClr val="0070C0"/>
              </a:solidFill>
              <a:latin typeface="Lucida Sans" panose="020B0602030504020204" pitchFamily="34" charset="0"/>
            </a:endParaRPr>
          </a:p>
          <a:p>
            <a:pPr>
              <a:lnSpc>
                <a:spcPct val="100000"/>
              </a:lnSpc>
            </a:pPr>
            <a:r>
              <a:rPr lang="en-GB" sz="2600" dirty="0">
                <a:solidFill>
                  <a:srgbClr val="0070C0"/>
                </a:solidFill>
                <a:latin typeface="+mn-lt"/>
              </a:rPr>
              <a:t>Do I answer the question?</a:t>
            </a:r>
          </a:p>
          <a:p>
            <a:r>
              <a:rPr lang="en-GB" sz="2600" b="1" dirty="0">
                <a:solidFill>
                  <a:srgbClr val="002060"/>
                </a:solidFill>
                <a:latin typeface="+mn-lt"/>
              </a:rPr>
              <a:t>R</a:t>
            </a:r>
            <a:r>
              <a:rPr lang="en-GB" sz="2600" dirty="0">
                <a:solidFill>
                  <a:srgbClr val="002060"/>
                </a:solidFill>
                <a:latin typeface="+mn-lt"/>
              </a:rPr>
              <a:t>ephrase “discuss the impact” as “what is the impact? The answer is quite vague/superficial. </a:t>
            </a:r>
          </a:p>
          <a:p>
            <a:endParaRPr lang="en-GB" sz="2600" dirty="0">
              <a:latin typeface="+mn-lt"/>
            </a:endParaRPr>
          </a:p>
          <a:p>
            <a:r>
              <a:rPr lang="en-GB" sz="2600" b="1" dirty="0">
                <a:solidFill>
                  <a:srgbClr val="0070C0"/>
                </a:solidFill>
                <a:latin typeface="+mn-lt"/>
              </a:rPr>
              <a:t>Will others challenge the position?</a:t>
            </a:r>
          </a:p>
          <a:p>
            <a:r>
              <a:rPr lang="en-GB" sz="2600" dirty="0">
                <a:solidFill>
                  <a:srgbClr val="002060"/>
                </a:solidFill>
                <a:latin typeface="+mn-lt"/>
              </a:rPr>
              <a:t>Unlikely as it is very on the fence.  </a:t>
            </a:r>
          </a:p>
          <a:p>
            <a:endParaRPr lang="en-GB" sz="2600" dirty="0">
              <a:solidFill>
                <a:srgbClr val="007FAE"/>
              </a:solidFill>
              <a:latin typeface="+mn-lt"/>
            </a:endParaRPr>
          </a:p>
          <a:p>
            <a:r>
              <a:rPr lang="en-GB" sz="2600" b="1" dirty="0">
                <a:solidFill>
                  <a:srgbClr val="0070C0"/>
                </a:solidFill>
                <a:latin typeface="+mn-lt"/>
              </a:rPr>
              <a:t>Is the thesis statement specific enough?</a:t>
            </a:r>
            <a:r>
              <a:rPr lang="en-GB" sz="2600" dirty="0">
                <a:solidFill>
                  <a:srgbClr val="0070C0"/>
                </a:solidFill>
                <a:latin typeface="+mn-lt"/>
              </a:rPr>
              <a:t> </a:t>
            </a:r>
          </a:p>
          <a:p>
            <a:r>
              <a:rPr lang="en-GB" sz="2600" dirty="0">
                <a:solidFill>
                  <a:srgbClr val="002060"/>
                </a:solidFill>
                <a:latin typeface="+mn-lt"/>
              </a:rPr>
              <a:t>Not really. What are the positive effects? What are the negative effects?</a:t>
            </a:r>
          </a:p>
          <a:p>
            <a:endParaRPr lang="en-GB" sz="2600" b="1" dirty="0">
              <a:solidFill>
                <a:srgbClr val="007FAE"/>
              </a:solidFill>
              <a:latin typeface="+mn-lt"/>
            </a:endParaRPr>
          </a:p>
          <a:p>
            <a:r>
              <a:rPr lang="en-GB" sz="2600" b="1" dirty="0">
                <a:solidFill>
                  <a:schemeClr val="accent5"/>
                </a:solidFill>
                <a:latin typeface="+mn-lt"/>
              </a:rPr>
              <a:t>Does it pass the ‘so what test?’</a:t>
            </a:r>
          </a:p>
          <a:p>
            <a:pPr algn="ctr"/>
            <a:endParaRPr lang="en-GB" sz="2400" b="1" dirty="0">
              <a:solidFill>
                <a:srgbClr val="007FAE"/>
              </a:solidFill>
              <a:latin typeface="Roboto" panose="02000000000000000000" pitchFamily="2" charset="0"/>
            </a:endParaRPr>
          </a:p>
          <a:p>
            <a:pPr algn="ctr"/>
            <a:endParaRPr lang="en-GB" sz="2400" b="1" dirty="0">
              <a:solidFill>
                <a:srgbClr val="007FAE"/>
              </a:solidFill>
              <a:latin typeface="Roboto" panose="02000000000000000000" pitchFamily="2" charset="0"/>
            </a:endParaRPr>
          </a:p>
          <a:p>
            <a:pPr algn="ctr"/>
            <a:endParaRPr lang="en-GB" sz="2400" b="1" dirty="0">
              <a:solidFill>
                <a:srgbClr val="007FAE"/>
              </a:solidFill>
              <a:latin typeface="Roboto" panose="02000000000000000000" pitchFamily="2" charset="0"/>
            </a:endParaRPr>
          </a:p>
        </p:txBody>
      </p:sp>
    </p:spTree>
    <p:extLst>
      <p:ext uri="{BB962C8B-B14F-4D97-AF65-F5344CB8AC3E}">
        <p14:creationId xmlns:p14="http://schemas.microsoft.com/office/powerpoint/2010/main" val="39870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1308F-F365-66F6-3497-EF8719124D32}"/>
              </a:ext>
            </a:extLst>
          </p:cNvPr>
          <p:cNvSpPr>
            <a:spLocks noGrp="1"/>
          </p:cNvSpPr>
          <p:nvPr>
            <p:ph sz="quarter" idx="10"/>
          </p:nvPr>
        </p:nvSpPr>
        <p:spPr/>
        <p:txBody>
          <a:bodyPr/>
          <a:lstStyle/>
          <a:p>
            <a:r>
              <a:rPr lang="en-GB" dirty="0"/>
              <a:t>To improve the thesis statement</a:t>
            </a:r>
          </a:p>
        </p:txBody>
      </p:sp>
      <p:sp>
        <p:nvSpPr>
          <p:cNvPr id="4" name="Text Placeholder 3">
            <a:extLst>
              <a:ext uri="{FF2B5EF4-FFF2-40B4-BE49-F238E27FC236}">
                <a16:creationId xmlns:a16="http://schemas.microsoft.com/office/drawing/2014/main" id="{DEAEDE94-5998-4C43-E51C-873FE5FE4A4A}"/>
              </a:ext>
            </a:extLst>
          </p:cNvPr>
          <p:cNvSpPr>
            <a:spLocks noGrp="1"/>
          </p:cNvSpPr>
          <p:nvPr>
            <p:ph type="body" sz="quarter" idx="14"/>
          </p:nvPr>
        </p:nvSpPr>
        <p:spPr/>
        <p:txBody>
          <a:bodyPr/>
          <a:lstStyle/>
          <a:p>
            <a:endParaRPr lang="en-GB" dirty="0"/>
          </a:p>
          <a:p>
            <a:r>
              <a:rPr lang="en-GB" sz="2400" dirty="0">
                <a:latin typeface="Lucida Sans" panose="020B0602030504020204" pitchFamily="34" charset="0"/>
              </a:rPr>
              <a:t>A better version..</a:t>
            </a:r>
          </a:p>
          <a:p>
            <a:endParaRPr lang="en-GB" sz="2400" dirty="0">
              <a:latin typeface="Lucida Sans" panose="020B0602030504020204" pitchFamily="34" charset="0"/>
            </a:endParaRPr>
          </a:p>
          <a:p>
            <a:r>
              <a:rPr lang="en-GB" sz="2400" dirty="0">
                <a:solidFill>
                  <a:srgbClr val="EC008C"/>
                </a:solidFill>
                <a:latin typeface="Lucida Sans" panose="020B0602030504020204" pitchFamily="34" charset="0"/>
              </a:rPr>
              <a:t>Some of the information on social media is unreliable so people have become more critical consumers of information and consequently more informed voters.</a:t>
            </a:r>
          </a:p>
          <a:p>
            <a:endParaRPr lang="en-GB" dirty="0"/>
          </a:p>
        </p:txBody>
      </p:sp>
      <p:graphicFrame>
        <p:nvGraphicFramePr>
          <p:cNvPr id="6" name="Text Placeholder 2">
            <a:extLst>
              <a:ext uri="{FF2B5EF4-FFF2-40B4-BE49-F238E27FC236}">
                <a16:creationId xmlns:a16="http://schemas.microsoft.com/office/drawing/2014/main" id="{883E9E2D-3B7E-309F-0551-043CDFE182D0}"/>
              </a:ext>
            </a:extLst>
          </p:cNvPr>
          <p:cNvGraphicFramePr/>
          <p:nvPr/>
        </p:nvGraphicFramePr>
        <p:xfrm>
          <a:off x="248796" y="1748367"/>
          <a:ext cx="5703273"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63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D65E51-00E3-D7D7-25A4-FEE9E14DA91D}"/>
              </a:ext>
            </a:extLst>
          </p:cNvPr>
          <p:cNvSpPr>
            <a:spLocks noGrp="1"/>
          </p:cNvSpPr>
          <p:nvPr>
            <p:ph sz="quarter" idx="10"/>
          </p:nvPr>
        </p:nvSpPr>
        <p:spPr/>
        <p:txBody>
          <a:bodyPr/>
          <a:lstStyle/>
          <a:p>
            <a:endParaRPr lang="en-GB"/>
          </a:p>
        </p:txBody>
      </p:sp>
      <p:graphicFrame>
        <p:nvGraphicFramePr>
          <p:cNvPr id="10" name="Text Placeholder 2">
            <a:extLst>
              <a:ext uri="{FF2B5EF4-FFF2-40B4-BE49-F238E27FC236}">
                <a16:creationId xmlns:a16="http://schemas.microsoft.com/office/drawing/2014/main" id="{7FC48086-B956-82BC-3E48-A97F9E90F00B}"/>
              </a:ext>
            </a:extLst>
          </p:cNvPr>
          <p:cNvGraphicFramePr/>
          <p:nvPr/>
        </p:nvGraphicFramePr>
        <p:xfrm>
          <a:off x="248795" y="1748367"/>
          <a:ext cx="11562796"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06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4AC7-7C3F-911A-2E3F-112071659731}"/>
              </a:ext>
            </a:extLst>
          </p:cNvPr>
          <p:cNvSpPr>
            <a:spLocks noGrp="1"/>
          </p:cNvSpPr>
          <p:nvPr>
            <p:ph type="title"/>
          </p:nvPr>
        </p:nvSpPr>
        <p:spPr/>
        <p:txBody>
          <a:bodyPr/>
          <a:lstStyle/>
          <a:p>
            <a:r>
              <a:rPr lang="en-GB" dirty="0">
                <a:solidFill>
                  <a:srgbClr val="CC00FF"/>
                </a:solidFill>
              </a:rPr>
              <a:t>What is good academic writing?</a:t>
            </a:r>
          </a:p>
        </p:txBody>
      </p:sp>
      <p:sp>
        <p:nvSpPr>
          <p:cNvPr id="3" name="Content Placeholder 2">
            <a:extLst>
              <a:ext uri="{FF2B5EF4-FFF2-40B4-BE49-F238E27FC236}">
                <a16:creationId xmlns:a16="http://schemas.microsoft.com/office/drawing/2014/main" id="{5A93DA38-3C7E-3123-ABD2-C49096217209}"/>
              </a:ext>
            </a:extLst>
          </p:cNvPr>
          <p:cNvSpPr>
            <a:spLocks noGrp="1"/>
          </p:cNvSpPr>
          <p:nvPr>
            <p:ph idx="1"/>
          </p:nvPr>
        </p:nvSpPr>
        <p:spPr/>
        <p:txBody>
          <a:bodyPr>
            <a:normAutofit fontScale="92500" lnSpcReduction="10000"/>
          </a:bodyPr>
          <a:lstStyle/>
          <a:p>
            <a:pPr marL="457200" indent="-457200" fontAlgn="base">
              <a:lnSpc>
                <a:spcPct val="100000"/>
              </a:lnSpc>
              <a:spcBef>
                <a:spcPts val="600"/>
              </a:spcBef>
              <a:spcAft>
                <a:spcPts val="1200"/>
              </a:spcAft>
              <a:buFont typeface="Arial" panose="020B0604020202020204" pitchFamily="34" charset="0"/>
              <a:buChar char="•"/>
            </a:pPr>
            <a:r>
              <a:rPr lang="en-GB" sz="2800" b="1" dirty="0">
                <a:solidFill>
                  <a:srgbClr val="002060"/>
                </a:solidFill>
                <a:latin typeface="KingsBureauGrot FiveOne" panose="02000506040000020004" pitchFamily="2" charset="0"/>
              </a:rPr>
              <a:t>Formality</a:t>
            </a:r>
            <a:r>
              <a:rPr lang="en-GB" sz="2800" b="0" dirty="0">
                <a:solidFill>
                  <a:srgbClr val="002060"/>
                </a:solidFill>
                <a:latin typeface="KingsBureauGrot FiveOne" panose="02000506040000020004" pitchFamily="2" charset="0"/>
              </a:rPr>
              <a:t> – choice of language, the technical terms you use, vocabulary</a:t>
            </a:r>
          </a:p>
          <a:p>
            <a:pPr marL="457200" indent="-457200" fontAlgn="base">
              <a:lnSpc>
                <a:spcPct val="100000"/>
              </a:lnSpc>
              <a:spcBef>
                <a:spcPts val="600"/>
              </a:spcBef>
              <a:spcAft>
                <a:spcPts val="1200"/>
              </a:spcAft>
              <a:buFont typeface="Arial" panose="020B0604020202020204" pitchFamily="34" charset="0"/>
              <a:buChar char="•"/>
            </a:pPr>
            <a:r>
              <a:rPr lang="en-GB" sz="2800" b="1" dirty="0">
                <a:solidFill>
                  <a:srgbClr val="002060"/>
                </a:solidFill>
                <a:latin typeface="KingsBureauGrot FiveOne" panose="02000506040000020004" pitchFamily="2" charset="0"/>
              </a:rPr>
              <a:t>Structure </a:t>
            </a:r>
            <a:r>
              <a:rPr lang="en-GB" sz="2800" b="0" dirty="0">
                <a:solidFill>
                  <a:srgbClr val="002060"/>
                </a:solidFill>
                <a:latin typeface="KingsBureauGrot FiveOne" panose="02000506040000020004" pitchFamily="2" charset="0"/>
              </a:rPr>
              <a:t>– well presented, logical and clear</a:t>
            </a:r>
          </a:p>
          <a:p>
            <a:pPr marL="457200" indent="-457200" fontAlgn="base">
              <a:lnSpc>
                <a:spcPct val="100000"/>
              </a:lnSpc>
              <a:spcBef>
                <a:spcPts val="600"/>
              </a:spcBef>
              <a:spcAft>
                <a:spcPts val="1200"/>
              </a:spcAft>
              <a:buFont typeface="Arial" panose="020B0604020202020204" pitchFamily="34" charset="0"/>
              <a:buChar char="•"/>
            </a:pPr>
            <a:r>
              <a:rPr lang="en-GB" sz="2800" b="1" dirty="0">
                <a:solidFill>
                  <a:srgbClr val="002060"/>
                </a:solidFill>
                <a:latin typeface="KingsBureauGrot FiveOne" panose="02000506040000020004" pitchFamily="2" charset="0"/>
              </a:rPr>
              <a:t>Cautious</a:t>
            </a:r>
            <a:r>
              <a:rPr lang="en-GB" sz="2800" b="0" dirty="0">
                <a:solidFill>
                  <a:srgbClr val="002060"/>
                </a:solidFill>
                <a:latin typeface="KingsBureauGrot FiveOne" panose="02000506040000020004" pitchFamily="2" charset="0"/>
              </a:rPr>
              <a:t> – confidently uncertain (hedging)</a:t>
            </a:r>
          </a:p>
          <a:p>
            <a:pPr marL="457200" indent="-457200" fontAlgn="base">
              <a:lnSpc>
                <a:spcPct val="100000"/>
              </a:lnSpc>
              <a:spcBef>
                <a:spcPts val="600"/>
              </a:spcBef>
              <a:spcAft>
                <a:spcPts val="1200"/>
              </a:spcAft>
              <a:buFont typeface="Arial" panose="020B0604020202020204" pitchFamily="34" charset="0"/>
              <a:buChar char="•"/>
            </a:pPr>
            <a:r>
              <a:rPr lang="en-GB" sz="2800" b="1" dirty="0">
                <a:solidFill>
                  <a:srgbClr val="002060"/>
                </a:solidFill>
                <a:latin typeface="KingsBureauGrot FiveOne" panose="02000506040000020004" pitchFamily="2" charset="0"/>
              </a:rPr>
              <a:t>Linking</a:t>
            </a:r>
            <a:r>
              <a:rPr lang="en-GB" sz="2800" b="0" dirty="0">
                <a:solidFill>
                  <a:srgbClr val="002060"/>
                </a:solidFill>
                <a:latin typeface="KingsBureauGrot FiveOne" panose="02000506040000020004" pitchFamily="2" charset="0"/>
              </a:rPr>
              <a:t> – not just linking words but text cohesion, building your argument</a:t>
            </a:r>
          </a:p>
          <a:p>
            <a:pPr marL="457200" indent="-457200" fontAlgn="base">
              <a:lnSpc>
                <a:spcPct val="100000"/>
              </a:lnSpc>
              <a:spcBef>
                <a:spcPts val="600"/>
              </a:spcBef>
              <a:spcAft>
                <a:spcPts val="1200"/>
              </a:spcAft>
              <a:buFont typeface="Arial" panose="020B0604020202020204" pitchFamily="34" charset="0"/>
              <a:buChar char="•"/>
            </a:pPr>
            <a:r>
              <a:rPr lang="en-GB" sz="2800" b="1" dirty="0">
                <a:solidFill>
                  <a:srgbClr val="002060"/>
                </a:solidFill>
                <a:latin typeface="KingsBureauGrot FiveOne" panose="02000506040000020004" pitchFamily="2" charset="0"/>
              </a:rPr>
              <a:t>Clarity</a:t>
            </a:r>
            <a:r>
              <a:rPr lang="en-GB" sz="2800" b="0" dirty="0">
                <a:solidFill>
                  <a:srgbClr val="002060"/>
                </a:solidFill>
                <a:latin typeface="KingsBureauGrot FiveOne" panose="02000506040000020004" pitchFamily="2" charset="0"/>
              </a:rPr>
              <a:t> – accuracy and precision (no waffle)</a:t>
            </a:r>
          </a:p>
          <a:p>
            <a:pPr marL="457200" indent="-457200" fontAlgn="base">
              <a:lnSpc>
                <a:spcPct val="100000"/>
              </a:lnSpc>
              <a:spcBef>
                <a:spcPts val="600"/>
              </a:spcBef>
              <a:spcAft>
                <a:spcPts val="1200"/>
              </a:spcAft>
              <a:buFont typeface="Arial" panose="020B0604020202020204" pitchFamily="34" charset="0"/>
              <a:buChar char="•"/>
            </a:pPr>
            <a:r>
              <a:rPr lang="en-GB" sz="2800" b="1" dirty="0">
                <a:solidFill>
                  <a:srgbClr val="002060"/>
                </a:solidFill>
                <a:latin typeface="KingsBureauGrot FiveOne" panose="02000506040000020004" pitchFamily="2" charset="0"/>
              </a:rPr>
              <a:t>Evidenced</a:t>
            </a:r>
            <a:r>
              <a:rPr lang="en-GB" sz="2800" b="0" dirty="0">
                <a:solidFill>
                  <a:srgbClr val="002060"/>
                </a:solidFill>
                <a:latin typeface="KingsBureauGrot FiveOne" panose="02000506040000020004" pitchFamily="2" charset="0"/>
              </a:rPr>
              <a:t> – ‘stand on the shoulders of giants’</a:t>
            </a:r>
          </a:p>
          <a:p>
            <a:pPr marL="457200" indent="-457200" fontAlgn="base">
              <a:lnSpc>
                <a:spcPct val="100000"/>
              </a:lnSpc>
              <a:spcBef>
                <a:spcPts val="600"/>
              </a:spcBef>
              <a:spcAft>
                <a:spcPts val="1200"/>
              </a:spcAft>
              <a:buFont typeface="Arial" panose="020B0604020202020204" pitchFamily="34" charset="0"/>
              <a:buChar char="•"/>
            </a:pPr>
            <a:r>
              <a:rPr lang="en-GB" sz="2800" b="1" dirty="0">
                <a:solidFill>
                  <a:srgbClr val="002060"/>
                </a:solidFill>
                <a:latin typeface="KingsBureauGrot FiveOne" panose="02000506040000020004" pitchFamily="2" charset="0"/>
              </a:rPr>
              <a:t>Objective</a:t>
            </a:r>
            <a:r>
              <a:rPr lang="en-GB" sz="2800" b="0" dirty="0">
                <a:solidFill>
                  <a:srgbClr val="002060"/>
                </a:solidFill>
                <a:latin typeface="KingsBureauGrot FiveOne" panose="02000506040000020004" pitchFamily="2" charset="0"/>
              </a:rPr>
              <a:t> – not personal</a:t>
            </a:r>
          </a:p>
          <a:p>
            <a:endParaRPr lang="en-GB" dirty="0"/>
          </a:p>
        </p:txBody>
      </p:sp>
    </p:spTree>
    <p:extLst>
      <p:ext uri="{BB962C8B-B14F-4D97-AF65-F5344CB8AC3E}">
        <p14:creationId xmlns:p14="http://schemas.microsoft.com/office/powerpoint/2010/main" val="2563832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agram of thesis-support essay showing 5 consecutive parts: 1. Thesis, 2. Topic Sentence 1 with details, 3. Topic Sentence 2 with details, 4 Topic Sentence 3 with details, and 5 Conclusion Thesis">
            <a:extLst>
              <a:ext uri="{FF2B5EF4-FFF2-40B4-BE49-F238E27FC236}">
                <a16:creationId xmlns:a16="http://schemas.microsoft.com/office/drawing/2014/main" id="{39A9281A-4ED6-5ABF-EDB7-075021AC0B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12372" y="471832"/>
            <a:ext cx="5076507" cy="5571067"/>
          </a:xfrm>
          <a:prstGeom prst="rect">
            <a:avLst/>
          </a:prstGeom>
          <a:solidFill>
            <a:srgbClr val="FFFFCC"/>
          </a:solidFill>
        </p:spPr>
      </p:pic>
      <p:sp>
        <p:nvSpPr>
          <p:cNvPr id="5" name="TextBox 4">
            <a:extLst>
              <a:ext uri="{FF2B5EF4-FFF2-40B4-BE49-F238E27FC236}">
                <a16:creationId xmlns:a16="http://schemas.microsoft.com/office/drawing/2014/main" id="{EA1BFB9D-6165-119D-AF47-88415B1044BE}"/>
              </a:ext>
            </a:extLst>
          </p:cNvPr>
          <p:cNvSpPr txBox="1"/>
          <p:nvPr/>
        </p:nvSpPr>
        <p:spPr>
          <a:xfrm>
            <a:off x="1903121" y="881899"/>
            <a:ext cx="1738168" cy="461665"/>
          </a:xfrm>
          <a:prstGeom prst="rect">
            <a:avLst/>
          </a:prstGeom>
          <a:noFill/>
        </p:spPr>
        <p:txBody>
          <a:bodyPr wrap="none" rtlCol="0">
            <a:spAutoFit/>
          </a:bodyPr>
          <a:lstStyle/>
          <a:p>
            <a:pPr>
              <a:spcAft>
                <a:spcPts val="800"/>
              </a:spcAft>
            </a:pPr>
            <a:r>
              <a:rPr lang="en-GB" sz="2400" dirty="0">
                <a:solidFill>
                  <a:srgbClr val="EC008C"/>
                </a:solidFill>
              </a:rPr>
              <a:t>Introduction</a:t>
            </a:r>
          </a:p>
        </p:txBody>
      </p:sp>
      <p:sp>
        <p:nvSpPr>
          <p:cNvPr id="7" name="TextBox 6">
            <a:extLst>
              <a:ext uri="{FF2B5EF4-FFF2-40B4-BE49-F238E27FC236}">
                <a16:creationId xmlns:a16="http://schemas.microsoft.com/office/drawing/2014/main" id="{11412EE7-51C5-4BBC-5812-0B8B3D4007B1}"/>
              </a:ext>
            </a:extLst>
          </p:cNvPr>
          <p:cNvSpPr txBox="1"/>
          <p:nvPr/>
        </p:nvSpPr>
        <p:spPr>
          <a:xfrm>
            <a:off x="1249978" y="2754599"/>
            <a:ext cx="3299749" cy="502766"/>
          </a:xfrm>
          <a:prstGeom prst="rect">
            <a:avLst/>
          </a:prstGeom>
          <a:noFill/>
        </p:spPr>
        <p:txBody>
          <a:bodyPr wrap="none" rtlCol="0">
            <a:spAutoFit/>
          </a:bodyPr>
          <a:lstStyle/>
          <a:p>
            <a:pPr>
              <a:spcAft>
                <a:spcPts val="800"/>
              </a:spcAft>
            </a:pPr>
            <a:r>
              <a:rPr lang="en-GB" sz="2667" dirty="0">
                <a:solidFill>
                  <a:srgbClr val="EC008C"/>
                </a:solidFill>
              </a:rPr>
              <a:t>Main Body paragraphs</a:t>
            </a:r>
          </a:p>
        </p:txBody>
      </p:sp>
      <p:cxnSp>
        <p:nvCxnSpPr>
          <p:cNvPr id="3" name="Straight Arrow Connector 2">
            <a:extLst>
              <a:ext uri="{FF2B5EF4-FFF2-40B4-BE49-F238E27FC236}">
                <a16:creationId xmlns:a16="http://schemas.microsoft.com/office/drawing/2014/main" id="{4A70FB4F-142D-1753-3C14-36D62BAD3CB2}"/>
              </a:ext>
            </a:extLst>
          </p:cNvPr>
          <p:cNvCxnSpPr>
            <a:cxnSpLocks/>
          </p:cNvCxnSpPr>
          <p:nvPr/>
        </p:nvCxnSpPr>
        <p:spPr>
          <a:xfrm>
            <a:off x="6087050" y="1026812"/>
            <a:ext cx="1792941" cy="633505"/>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7EAF25-EE9D-F1C7-CB75-C610E4ABC6DA}"/>
              </a:ext>
            </a:extLst>
          </p:cNvPr>
          <p:cNvCxnSpPr/>
          <p:nvPr/>
        </p:nvCxnSpPr>
        <p:spPr>
          <a:xfrm>
            <a:off x="6096000" y="1026811"/>
            <a:ext cx="2330824" cy="1734319"/>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518E4D-5D9E-0802-2BC1-44A7569248DC}"/>
              </a:ext>
            </a:extLst>
          </p:cNvPr>
          <p:cNvCxnSpPr/>
          <p:nvPr/>
        </p:nvCxnSpPr>
        <p:spPr>
          <a:xfrm>
            <a:off x="6104953" y="979000"/>
            <a:ext cx="2001260" cy="3059953"/>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266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thesis statement template can help you organize and develop your ideas to make your paper more clear and focused. Source: ChicagoNow.com">
            <a:extLst>
              <a:ext uri="{FF2B5EF4-FFF2-40B4-BE49-F238E27FC236}">
                <a16:creationId xmlns:a16="http://schemas.microsoft.com/office/drawing/2014/main" id="{61613B1C-46E5-4826-FA13-09221A4D35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29824"/>
          <a:stretch/>
        </p:blipFill>
        <p:spPr bwMode="auto">
          <a:xfrm>
            <a:off x="2811602" y="834195"/>
            <a:ext cx="9135533" cy="4812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CF98AA-EC9B-E871-9C66-A5F19180BE96}"/>
              </a:ext>
            </a:extLst>
          </p:cNvPr>
          <p:cNvSpPr txBox="1"/>
          <p:nvPr/>
        </p:nvSpPr>
        <p:spPr>
          <a:xfrm rot="19615601">
            <a:off x="78240" y="1275084"/>
            <a:ext cx="2168029" cy="584775"/>
          </a:xfrm>
          <a:prstGeom prst="rect">
            <a:avLst/>
          </a:prstGeom>
          <a:noFill/>
        </p:spPr>
        <p:txBody>
          <a:bodyPr wrap="none" rtlCol="0">
            <a:spAutoFit/>
          </a:bodyPr>
          <a:lstStyle/>
          <a:p>
            <a:r>
              <a:rPr lang="en-GB" sz="3200" dirty="0">
                <a:highlight>
                  <a:srgbClr val="FFFF00"/>
                </a:highlight>
              </a:rPr>
              <a:t>Cheat sheet</a:t>
            </a:r>
          </a:p>
        </p:txBody>
      </p:sp>
    </p:spTree>
    <p:extLst>
      <p:ext uri="{BB962C8B-B14F-4D97-AF65-F5344CB8AC3E}">
        <p14:creationId xmlns:p14="http://schemas.microsoft.com/office/powerpoint/2010/main" val="100127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0086-C9BA-9D99-8866-39BC88592F60}"/>
              </a:ext>
            </a:extLst>
          </p:cNvPr>
          <p:cNvSpPr>
            <a:spLocks noGrp="1"/>
          </p:cNvSpPr>
          <p:nvPr>
            <p:ph type="title"/>
          </p:nvPr>
        </p:nvSpPr>
        <p:spPr/>
        <p:txBody>
          <a:bodyPr/>
          <a:lstStyle/>
          <a:p>
            <a:r>
              <a:rPr lang="en-GB" b="1" dirty="0">
                <a:solidFill>
                  <a:srgbClr val="002060"/>
                </a:solidFill>
              </a:rPr>
              <a:t>Example</a:t>
            </a:r>
          </a:p>
        </p:txBody>
      </p:sp>
      <p:sp>
        <p:nvSpPr>
          <p:cNvPr id="3" name="Content Placeholder 2">
            <a:extLst>
              <a:ext uri="{FF2B5EF4-FFF2-40B4-BE49-F238E27FC236}">
                <a16:creationId xmlns:a16="http://schemas.microsoft.com/office/drawing/2014/main" id="{F1698938-F521-4A6F-1915-512550B56671}"/>
              </a:ext>
            </a:extLst>
          </p:cNvPr>
          <p:cNvSpPr>
            <a:spLocks noGrp="1"/>
          </p:cNvSpPr>
          <p:nvPr>
            <p:ph idx="1"/>
          </p:nvPr>
        </p:nvSpPr>
        <p:spPr>
          <a:xfrm>
            <a:off x="647700" y="2682239"/>
            <a:ext cx="9481820" cy="1808481"/>
          </a:xfrm>
        </p:spPr>
        <p:txBody>
          <a:bodyPr>
            <a:normAutofit/>
          </a:bodyPr>
          <a:lstStyle/>
          <a:p>
            <a:pPr marL="0" indent="0">
              <a:buNone/>
            </a:pPr>
            <a:r>
              <a:rPr lang="en-GB" sz="3200" dirty="0">
                <a:solidFill>
                  <a:srgbClr val="002060"/>
                </a:solidFill>
              </a:rPr>
              <a:t>As well as taking into account the environmental and social benefits, green building is now an essential consideration of any modern city’s infrastructure.</a:t>
            </a:r>
          </a:p>
          <a:p>
            <a:pPr marL="0" indent="0">
              <a:buNone/>
            </a:pPr>
            <a:endParaRPr lang="en-GB" dirty="0"/>
          </a:p>
        </p:txBody>
      </p:sp>
    </p:spTree>
    <p:extLst>
      <p:ext uri="{BB962C8B-B14F-4D97-AF65-F5344CB8AC3E}">
        <p14:creationId xmlns:p14="http://schemas.microsoft.com/office/powerpoint/2010/main" val="3803756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C0D-8AE8-4919-A4AE-B416A72076B6}"/>
              </a:ext>
            </a:extLst>
          </p:cNvPr>
          <p:cNvSpPr txBox="1"/>
          <p:nvPr/>
        </p:nvSpPr>
        <p:spPr>
          <a:xfrm>
            <a:off x="344305" y="230272"/>
            <a:ext cx="11649694" cy="584775"/>
          </a:xfrm>
          <a:prstGeom prst="rect">
            <a:avLst/>
          </a:prstGeom>
          <a:noFill/>
        </p:spPr>
        <p:txBody>
          <a:bodyPr wrap="square" rtlCol="0">
            <a:spAutoFit/>
          </a:bodyPr>
          <a:lstStyle/>
          <a:p>
            <a:pPr algn="ctr"/>
            <a:r>
              <a:rPr lang="en-GB" sz="3200" b="1" dirty="0">
                <a:solidFill>
                  <a:srgbClr val="0070C0"/>
                </a:solidFill>
              </a:rPr>
              <a:t>Different elements of the introduction – Thesis Statement</a:t>
            </a:r>
          </a:p>
        </p:txBody>
      </p:sp>
      <p:sp>
        <p:nvSpPr>
          <p:cNvPr id="5" name="TextBox 4">
            <a:extLst>
              <a:ext uri="{FF2B5EF4-FFF2-40B4-BE49-F238E27FC236}">
                <a16:creationId xmlns:a16="http://schemas.microsoft.com/office/drawing/2014/main" id="{00681BE1-A60E-4C69-BCBD-00F8ADA71D14}"/>
              </a:ext>
            </a:extLst>
          </p:cNvPr>
          <p:cNvSpPr txBox="1"/>
          <p:nvPr/>
        </p:nvSpPr>
        <p:spPr>
          <a:xfrm>
            <a:off x="73152" y="1044878"/>
            <a:ext cx="12045696" cy="5570756"/>
          </a:xfrm>
          <a:prstGeom prst="rect">
            <a:avLst/>
          </a:prstGeom>
          <a:noFill/>
        </p:spPr>
        <p:txBody>
          <a:bodyPr wrap="square" rtlCol="0">
            <a:spAutoFit/>
          </a:bodyPr>
          <a:lstStyle/>
          <a:p>
            <a:r>
              <a:rPr lang="en-US" sz="2400" dirty="0">
                <a:solidFill>
                  <a:srgbClr val="002060"/>
                </a:solidFill>
              </a:rPr>
              <a:t>Your thesis statement is the most important statement in your essay or report.</a:t>
            </a:r>
          </a:p>
          <a:p>
            <a:r>
              <a:rPr lang="en-US" sz="2400" dirty="0">
                <a:solidFill>
                  <a:srgbClr val="002060"/>
                </a:solidFill>
              </a:rPr>
              <a:t> </a:t>
            </a:r>
          </a:p>
          <a:p>
            <a:pPr marL="457200" indent="-457200">
              <a:buFont typeface="Arial" panose="020B0604020202020204" pitchFamily="34" charset="0"/>
              <a:buChar char="•"/>
            </a:pPr>
            <a:r>
              <a:rPr lang="en-US" sz="2400" dirty="0">
                <a:solidFill>
                  <a:srgbClr val="002060"/>
                </a:solidFill>
              </a:rPr>
              <a:t>the purpose is to </a:t>
            </a:r>
            <a:r>
              <a:rPr lang="en-US" sz="2400" b="1" dirty="0">
                <a:solidFill>
                  <a:srgbClr val="002060"/>
                </a:solidFill>
              </a:rPr>
              <a:t>focus your ideas </a:t>
            </a:r>
            <a:r>
              <a:rPr lang="en-US" sz="2400" dirty="0">
                <a:solidFill>
                  <a:srgbClr val="002060"/>
                </a:solidFill>
              </a:rPr>
              <a:t>into one or two sentences</a:t>
            </a:r>
          </a:p>
          <a:p>
            <a:pPr marL="457200" indent="-457200">
              <a:buFont typeface="Arial" panose="020B0604020202020204" pitchFamily="34" charset="0"/>
              <a:buChar char="•"/>
            </a:pPr>
            <a:r>
              <a:rPr lang="en-US" sz="2400" dirty="0">
                <a:solidFill>
                  <a:srgbClr val="002060"/>
                </a:solidFill>
              </a:rPr>
              <a:t>should present the topic of your essay or report and also </a:t>
            </a:r>
            <a:r>
              <a:rPr lang="en-US" sz="2400" b="1" dirty="0">
                <a:solidFill>
                  <a:srgbClr val="002060"/>
                </a:solidFill>
              </a:rPr>
              <a:t>state your position in relation to the topic</a:t>
            </a:r>
          </a:p>
          <a:p>
            <a:pPr marL="457200" indent="-457200">
              <a:buFont typeface="Arial" panose="020B0604020202020204" pitchFamily="34" charset="0"/>
              <a:buChar char="•"/>
            </a:pPr>
            <a:r>
              <a:rPr lang="en-US" sz="2400" dirty="0">
                <a:solidFill>
                  <a:srgbClr val="002060"/>
                </a:solidFill>
              </a:rPr>
              <a:t>Should tell your reader what the assignment is about, help </a:t>
            </a:r>
            <a:r>
              <a:rPr lang="en-US" sz="2400" b="1" dirty="0">
                <a:solidFill>
                  <a:srgbClr val="002060"/>
                </a:solidFill>
              </a:rPr>
              <a:t>guide your writing</a:t>
            </a:r>
            <a:r>
              <a:rPr lang="en-US" sz="2400" dirty="0">
                <a:solidFill>
                  <a:srgbClr val="002060"/>
                </a:solidFill>
              </a:rPr>
              <a:t>, keep your </a:t>
            </a:r>
            <a:r>
              <a:rPr lang="en-US" sz="2400" b="1" dirty="0">
                <a:solidFill>
                  <a:srgbClr val="002060"/>
                </a:solidFill>
              </a:rPr>
              <a:t>argument focused</a:t>
            </a:r>
            <a:r>
              <a:rPr lang="en-US" sz="2400" dirty="0">
                <a:solidFill>
                  <a:srgbClr val="002060"/>
                </a:solidFill>
              </a:rPr>
              <a:t>.</a:t>
            </a:r>
          </a:p>
          <a:p>
            <a:endParaRPr lang="en-US" sz="2400" dirty="0">
              <a:solidFill>
                <a:srgbClr val="002060"/>
              </a:solidFill>
            </a:endParaRPr>
          </a:p>
          <a:p>
            <a:r>
              <a:rPr lang="en-US" sz="2400" dirty="0">
                <a:solidFill>
                  <a:srgbClr val="002060"/>
                </a:solidFill>
              </a:rPr>
              <a:t>You can also start your thesis statement with ‘</a:t>
            </a:r>
            <a:r>
              <a:rPr lang="en-US" sz="2400" b="1" i="1" dirty="0">
                <a:solidFill>
                  <a:srgbClr val="002060"/>
                </a:solidFill>
              </a:rPr>
              <a:t>This essay will…</a:t>
            </a:r>
            <a:r>
              <a:rPr lang="en-US" sz="2400" dirty="0">
                <a:solidFill>
                  <a:srgbClr val="002060"/>
                </a:solidFill>
              </a:rPr>
              <a:t>’ and then </a:t>
            </a:r>
            <a:r>
              <a:rPr lang="en-US" sz="2400" dirty="0" err="1">
                <a:solidFill>
                  <a:srgbClr val="002060"/>
                </a:solidFill>
              </a:rPr>
              <a:t>summarise</a:t>
            </a:r>
            <a:r>
              <a:rPr lang="en-US" sz="2400" dirty="0">
                <a:solidFill>
                  <a:srgbClr val="002060"/>
                </a:solidFill>
              </a:rPr>
              <a:t> the main points.</a:t>
            </a:r>
          </a:p>
          <a:p>
            <a:endParaRPr lang="en-US" sz="2400" dirty="0">
              <a:solidFill>
                <a:srgbClr val="002060"/>
              </a:solidFill>
            </a:endParaRPr>
          </a:p>
          <a:p>
            <a:r>
              <a:rPr lang="en-GB" sz="2400" b="1" dirty="0">
                <a:solidFill>
                  <a:srgbClr val="002060"/>
                </a:solidFill>
              </a:rPr>
              <a:t>Essay example</a:t>
            </a:r>
          </a:p>
          <a:p>
            <a:r>
              <a:rPr lang="en-GB" sz="2400" dirty="0">
                <a:solidFill>
                  <a:srgbClr val="002060"/>
                </a:solidFill>
              </a:rPr>
              <a:t>This essay will examine these claims along with environmental and social benefits of green building, to show it is now an essential consideration of any modern city’s infrastructure.</a:t>
            </a:r>
          </a:p>
          <a:p>
            <a:endParaRPr lang="en-GB" sz="2000" dirty="0"/>
          </a:p>
        </p:txBody>
      </p:sp>
    </p:spTree>
    <p:extLst>
      <p:ext uri="{BB962C8B-B14F-4D97-AF65-F5344CB8AC3E}">
        <p14:creationId xmlns:p14="http://schemas.microsoft.com/office/powerpoint/2010/main" val="394607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C97D0D-6227-41FF-88A8-A651116CAA37}"/>
              </a:ext>
            </a:extLst>
          </p:cNvPr>
          <p:cNvSpPr txBox="1"/>
          <p:nvPr/>
        </p:nvSpPr>
        <p:spPr>
          <a:xfrm>
            <a:off x="0" y="240467"/>
            <a:ext cx="12192000" cy="584775"/>
          </a:xfrm>
          <a:prstGeom prst="rect">
            <a:avLst/>
          </a:prstGeom>
          <a:noFill/>
        </p:spPr>
        <p:txBody>
          <a:bodyPr wrap="square" rtlCol="0">
            <a:spAutoFit/>
          </a:bodyPr>
          <a:lstStyle/>
          <a:p>
            <a:pPr algn="ctr"/>
            <a:r>
              <a:rPr lang="en-GB" sz="3200" b="1" dirty="0">
                <a:solidFill>
                  <a:srgbClr val="0070C0"/>
                </a:solidFill>
              </a:rPr>
              <a:t>Different elements of the introduction – Outline</a:t>
            </a:r>
          </a:p>
        </p:txBody>
      </p:sp>
      <p:sp>
        <p:nvSpPr>
          <p:cNvPr id="3" name="TextBox 2">
            <a:extLst>
              <a:ext uri="{FF2B5EF4-FFF2-40B4-BE49-F238E27FC236}">
                <a16:creationId xmlns:a16="http://schemas.microsoft.com/office/drawing/2014/main" id="{9062B80E-40F8-4027-BC2E-DBBDBEF03458}"/>
              </a:ext>
            </a:extLst>
          </p:cNvPr>
          <p:cNvSpPr txBox="1"/>
          <p:nvPr/>
        </p:nvSpPr>
        <p:spPr>
          <a:xfrm>
            <a:off x="316087" y="1016000"/>
            <a:ext cx="11435646" cy="5016758"/>
          </a:xfrm>
          <a:prstGeom prst="rect">
            <a:avLst/>
          </a:prstGeom>
          <a:noFill/>
        </p:spPr>
        <p:txBody>
          <a:bodyPr wrap="square" rtlCol="0">
            <a:spAutoFit/>
          </a:bodyPr>
          <a:lstStyle/>
          <a:p>
            <a:r>
              <a:rPr lang="en-GB" sz="3200" b="1" dirty="0"/>
              <a:t>What is this?</a:t>
            </a:r>
          </a:p>
          <a:p>
            <a:r>
              <a:rPr lang="en-GB" sz="3200" dirty="0">
                <a:solidFill>
                  <a:srgbClr val="C00000"/>
                </a:solidFill>
              </a:rPr>
              <a:t>A summary of the main ideas (POINTS) you will discuss</a:t>
            </a:r>
          </a:p>
          <a:p>
            <a:r>
              <a:rPr lang="en-GB" sz="3200" dirty="0">
                <a:solidFill>
                  <a:srgbClr val="C00000"/>
                </a:solidFill>
              </a:rPr>
              <a:t>It follows the thesis statement (is the last sentence of the introduction)</a:t>
            </a:r>
          </a:p>
          <a:p>
            <a:endParaRPr lang="en-GB" sz="3200" b="1" dirty="0"/>
          </a:p>
          <a:p>
            <a:r>
              <a:rPr lang="en-GB" sz="3200" b="1" dirty="0"/>
              <a:t>What does it tell the reader?</a:t>
            </a:r>
          </a:p>
          <a:p>
            <a:r>
              <a:rPr lang="en-GB" sz="3200" dirty="0">
                <a:solidFill>
                  <a:srgbClr val="C00000"/>
                </a:solidFill>
              </a:rPr>
              <a:t>What to expect to read and in what order</a:t>
            </a:r>
          </a:p>
          <a:p>
            <a:endParaRPr lang="en-GB" sz="3200" dirty="0">
              <a:solidFill>
                <a:srgbClr val="C00000"/>
              </a:solidFill>
            </a:endParaRPr>
          </a:p>
          <a:p>
            <a:r>
              <a:rPr lang="en-GB" sz="3200" b="1" dirty="0">
                <a:solidFill>
                  <a:srgbClr val="C00000"/>
                </a:solidFill>
              </a:rPr>
              <a:t>NOTE:</a:t>
            </a:r>
            <a:r>
              <a:rPr lang="en-GB" sz="3200" dirty="0">
                <a:solidFill>
                  <a:srgbClr val="C00000"/>
                </a:solidFill>
              </a:rPr>
              <a:t>  </a:t>
            </a:r>
            <a:r>
              <a:rPr lang="en-GB" sz="3200" dirty="0"/>
              <a:t>You can only complete the outline statement once you have finished reading and finished the plan for your main body ideas.</a:t>
            </a:r>
          </a:p>
        </p:txBody>
      </p:sp>
    </p:spTree>
    <p:extLst>
      <p:ext uri="{BB962C8B-B14F-4D97-AF65-F5344CB8AC3E}">
        <p14:creationId xmlns:p14="http://schemas.microsoft.com/office/powerpoint/2010/main" val="2171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C97D0D-6227-41FF-88A8-A651116CAA37}"/>
              </a:ext>
            </a:extLst>
          </p:cNvPr>
          <p:cNvSpPr txBox="1"/>
          <p:nvPr/>
        </p:nvSpPr>
        <p:spPr>
          <a:xfrm>
            <a:off x="214487" y="207667"/>
            <a:ext cx="11763026" cy="1077218"/>
          </a:xfrm>
          <a:prstGeom prst="rect">
            <a:avLst/>
          </a:prstGeom>
          <a:noFill/>
        </p:spPr>
        <p:txBody>
          <a:bodyPr wrap="square" rtlCol="0">
            <a:spAutoFit/>
          </a:bodyPr>
          <a:lstStyle/>
          <a:p>
            <a:pPr algn="ctr"/>
            <a:r>
              <a:rPr lang="en-GB" sz="3200" b="1" dirty="0">
                <a:solidFill>
                  <a:srgbClr val="0070C0"/>
                </a:solidFill>
              </a:rPr>
              <a:t>Different elements of the introduction – Outline</a:t>
            </a:r>
          </a:p>
          <a:p>
            <a:pPr algn="ctr"/>
            <a:endParaRPr lang="en-GB" sz="3200" b="1" dirty="0">
              <a:solidFill>
                <a:srgbClr val="0070C0"/>
              </a:solidFill>
            </a:endParaRPr>
          </a:p>
        </p:txBody>
      </p:sp>
      <p:sp>
        <p:nvSpPr>
          <p:cNvPr id="3" name="TextBox 2">
            <a:extLst>
              <a:ext uri="{FF2B5EF4-FFF2-40B4-BE49-F238E27FC236}">
                <a16:creationId xmlns:a16="http://schemas.microsoft.com/office/drawing/2014/main" id="{9062B80E-40F8-4027-BC2E-DBBDBEF03458}"/>
              </a:ext>
            </a:extLst>
          </p:cNvPr>
          <p:cNvSpPr txBox="1"/>
          <p:nvPr/>
        </p:nvSpPr>
        <p:spPr>
          <a:xfrm>
            <a:off x="214487" y="925689"/>
            <a:ext cx="11604980" cy="5724644"/>
          </a:xfrm>
          <a:prstGeom prst="rect">
            <a:avLst/>
          </a:prstGeom>
          <a:noFill/>
        </p:spPr>
        <p:txBody>
          <a:bodyPr wrap="square" lIns="91440" tIns="45720" rIns="91440" bIns="45720" rtlCol="0" anchor="t">
            <a:spAutoFit/>
          </a:bodyPr>
          <a:lstStyle/>
          <a:p>
            <a:r>
              <a:rPr lang="en-GB" sz="2800" b="1" dirty="0">
                <a:solidFill>
                  <a:srgbClr val="0070C0"/>
                </a:solidFill>
              </a:rPr>
              <a:t>Question: </a:t>
            </a:r>
          </a:p>
          <a:p>
            <a:r>
              <a:rPr lang="en-GB" sz="2800" dirty="0">
                <a:solidFill>
                  <a:srgbClr val="002060"/>
                </a:solidFill>
              </a:rPr>
              <a:t>To what extent does junk food negatively impact people’s health?</a:t>
            </a:r>
          </a:p>
          <a:p>
            <a:endParaRPr lang="en-GB" sz="1500" dirty="0"/>
          </a:p>
          <a:p>
            <a:r>
              <a:rPr lang="en-GB" sz="2800" b="1" dirty="0">
                <a:solidFill>
                  <a:srgbClr val="0070C0"/>
                </a:solidFill>
              </a:rPr>
              <a:t>Thesis Statement:</a:t>
            </a:r>
          </a:p>
          <a:p>
            <a:r>
              <a:rPr lang="en-GB" sz="2800" dirty="0">
                <a:solidFill>
                  <a:srgbClr val="002060"/>
                </a:solidFill>
              </a:rPr>
              <a:t>Junk food can have a significant negative impact on the health of people if eaten often as it can cause diabetes, heart disease, and obesity; however, it is not the only food or drink that can cause health-related problems if consumed too much as it is the amount of sugar and fat content that is the problem</a:t>
            </a:r>
            <a:r>
              <a:rPr lang="en-GB" sz="2800" dirty="0"/>
              <a:t>.</a:t>
            </a:r>
          </a:p>
          <a:p>
            <a:endParaRPr lang="en-GB" sz="1500" dirty="0"/>
          </a:p>
          <a:p>
            <a:r>
              <a:rPr lang="en-GB" sz="2800" b="1" dirty="0"/>
              <a:t>Outline:</a:t>
            </a:r>
          </a:p>
          <a:p>
            <a:r>
              <a:rPr lang="en-GB" sz="2800" dirty="0">
                <a:solidFill>
                  <a:srgbClr val="7030A0"/>
                </a:solidFill>
              </a:rPr>
              <a:t>This will be explained by </a:t>
            </a:r>
            <a:r>
              <a:rPr lang="en-GB" sz="2800" b="1" dirty="0">
                <a:solidFill>
                  <a:srgbClr val="7030A0"/>
                </a:solidFill>
              </a:rPr>
              <a:t>first</a:t>
            </a:r>
            <a:r>
              <a:rPr lang="en-GB" sz="2800" dirty="0">
                <a:solidFill>
                  <a:srgbClr val="7030A0"/>
                </a:solidFill>
              </a:rPr>
              <a:t> discussing the evidence that shows the harmful effects that fast food can have,</a:t>
            </a:r>
            <a:r>
              <a:rPr lang="en-GB" sz="2800" dirty="0"/>
              <a:t> </a:t>
            </a:r>
            <a:r>
              <a:rPr lang="en-GB" sz="2800" b="1" dirty="0">
                <a:solidFill>
                  <a:srgbClr val="C00000"/>
                </a:solidFill>
              </a:rPr>
              <a:t>and after that</a:t>
            </a:r>
            <a:r>
              <a:rPr lang="en-GB" sz="2800" dirty="0">
                <a:solidFill>
                  <a:srgbClr val="C00000"/>
                </a:solidFill>
              </a:rPr>
              <a:t>, examining the evidence that suggests there are other consumables that cause risk to health as well, such as confectionary and alcohol. </a:t>
            </a:r>
          </a:p>
        </p:txBody>
      </p:sp>
      <p:sp>
        <p:nvSpPr>
          <p:cNvPr id="4" name="Rectangle 3">
            <a:extLst>
              <a:ext uri="{FF2B5EF4-FFF2-40B4-BE49-F238E27FC236}">
                <a16:creationId xmlns:a16="http://schemas.microsoft.com/office/drawing/2014/main" id="{B085F59D-272E-4DDB-9327-09DFE7444589}"/>
              </a:ext>
            </a:extLst>
          </p:cNvPr>
          <p:cNvSpPr/>
          <p:nvPr/>
        </p:nvSpPr>
        <p:spPr>
          <a:xfrm>
            <a:off x="214487" y="4447822"/>
            <a:ext cx="11604980" cy="220251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8443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46FB-D547-5BF8-5161-B6346A1461D3}"/>
              </a:ext>
            </a:extLst>
          </p:cNvPr>
          <p:cNvSpPr>
            <a:spLocks noGrp="1"/>
          </p:cNvSpPr>
          <p:nvPr>
            <p:ph type="title"/>
          </p:nvPr>
        </p:nvSpPr>
        <p:spPr/>
        <p:txBody>
          <a:bodyPr/>
          <a:lstStyle/>
          <a:p>
            <a:r>
              <a:rPr lang="en-GB" dirty="0">
                <a:solidFill>
                  <a:srgbClr val="CC00FF"/>
                </a:solidFill>
              </a:rPr>
              <a:t>Paragraphs</a:t>
            </a:r>
          </a:p>
        </p:txBody>
      </p:sp>
      <p:sp>
        <p:nvSpPr>
          <p:cNvPr id="3" name="Text Placeholder 2">
            <a:extLst>
              <a:ext uri="{FF2B5EF4-FFF2-40B4-BE49-F238E27FC236}">
                <a16:creationId xmlns:a16="http://schemas.microsoft.com/office/drawing/2014/main" id="{2E6F0208-27B7-5B9F-F630-AC3180F1DDA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55800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E652-C28A-6CF9-9A61-D3870A1CFF3A}"/>
              </a:ext>
            </a:extLst>
          </p:cNvPr>
          <p:cNvSpPr>
            <a:spLocks noGrp="1"/>
          </p:cNvSpPr>
          <p:nvPr>
            <p:ph type="title"/>
          </p:nvPr>
        </p:nvSpPr>
        <p:spPr/>
        <p:txBody>
          <a:bodyPr/>
          <a:lstStyle/>
          <a:p>
            <a:r>
              <a:rPr lang="en-GB" b="1" dirty="0">
                <a:solidFill>
                  <a:srgbClr val="002060"/>
                </a:solidFill>
              </a:rPr>
              <a:t>Main Body paragraphs</a:t>
            </a:r>
          </a:p>
        </p:txBody>
      </p:sp>
      <p:graphicFrame>
        <p:nvGraphicFramePr>
          <p:cNvPr id="31" name="Content Placeholder 2">
            <a:extLst>
              <a:ext uri="{FF2B5EF4-FFF2-40B4-BE49-F238E27FC236}">
                <a16:creationId xmlns:a16="http://schemas.microsoft.com/office/drawing/2014/main" id="{43DDAF4F-3A6E-2435-A3EC-84094CE7C39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729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89DDA4-2A28-87B4-B47E-47049317236D}"/>
              </a:ext>
            </a:extLst>
          </p:cNvPr>
          <p:cNvSpPr txBox="1"/>
          <p:nvPr/>
        </p:nvSpPr>
        <p:spPr>
          <a:xfrm>
            <a:off x="1415604" y="1213814"/>
            <a:ext cx="7241518" cy="3368409"/>
          </a:xfrm>
          <a:prstGeom prst="rect">
            <a:avLst/>
          </a:prstGeom>
          <a:noFill/>
        </p:spPr>
        <p:txBody>
          <a:bodyPr wrap="square" rtlCol="0">
            <a:spAutoFit/>
          </a:bodyPr>
          <a:lstStyle/>
          <a:p>
            <a:pPr defTabSz="740664">
              <a:spcAft>
                <a:spcPts val="600"/>
              </a:spcAft>
            </a:pPr>
            <a:r>
              <a:rPr lang="en-GB" sz="1944" kern="1200">
                <a:solidFill>
                  <a:srgbClr val="CC00CC"/>
                </a:solidFill>
                <a:latin typeface="+mn-lt"/>
                <a:ea typeface="+mn-ea"/>
                <a:cs typeface="+mn-cs"/>
              </a:rPr>
              <a:t>Another important variable to consider is gender</a:t>
            </a:r>
            <a:r>
              <a:rPr lang="en-GB" sz="1944" kern="1200">
                <a:solidFill>
                  <a:srgbClr val="3333FF"/>
                </a:solidFill>
                <a:latin typeface="+mn-lt"/>
                <a:ea typeface="+mn-ea"/>
                <a:cs typeface="+mn-cs"/>
              </a:rPr>
              <a:t>. Boys typically perform less well on school assessments than girls, despite similar scores on cognitive tasks (e.g. Deary et al., 2007; Ferguson &amp; Horwood, 1997; Mestre et al., 2006). This may arise due to the impact of EI on the academic performance. Females typically score comparatively higher on EI tests compared to boys (e.g., Goldenberg, Matheson, &amp; </a:t>
            </a:r>
            <a:r>
              <a:rPr lang="en-GB" sz="1944" kern="1200" err="1">
                <a:solidFill>
                  <a:srgbClr val="3333FF"/>
                </a:solidFill>
                <a:latin typeface="+mn-lt"/>
                <a:ea typeface="+mn-ea"/>
                <a:cs typeface="+mn-cs"/>
              </a:rPr>
              <a:t>Mantler</a:t>
            </a:r>
            <a:r>
              <a:rPr lang="en-GB" sz="1944" kern="1200">
                <a:solidFill>
                  <a:srgbClr val="3333FF"/>
                </a:solidFill>
                <a:latin typeface="+mn-lt"/>
                <a:ea typeface="+mn-ea"/>
                <a:cs typeface="+mn-cs"/>
              </a:rPr>
              <a:t>, 2006; Schneider, Lyons, &amp; Williams, 2005), and girls may be able to utilise these EI skills in a way that facilitates performance (e.g., via stress management)</a:t>
            </a:r>
            <a:r>
              <a:rPr lang="en-GB" sz="1944" kern="1200">
                <a:solidFill>
                  <a:schemeClr val="tx1"/>
                </a:solidFill>
                <a:latin typeface="+mn-lt"/>
                <a:ea typeface="+mn-ea"/>
                <a:cs typeface="+mn-cs"/>
              </a:rPr>
              <a:t>. </a:t>
            </a:r>
            <a:r>
              <a:rPr lang="en-GB" sz="1944" kern="1200">
                <a:solidFill>
                  <a:srgbClr val="009999"/>
                </a:solidFill>
                <a:latin typeface="+mn-lt"/>
                <a:ea typeface="+mn-ea"/>
                <a:cs typeface="+mn-cs"/>
              </a:rPr>
              <a:t>To explore the possibility that EI impacts on performance for girls and not boys, we examined the same model separately across boys and girls. </a:t>
            </a:r>
            <a:endParaRPr lang="en-GB" sz="2400">
              <a:solidFill>
                <a:srgbClr val="009999"/>
              </a:solidFill>
            </a:endParaRPr>
          </a:p>
        </p:txBody>
      </p:sp>
      <p:sp>
        <p:nvSpPr>
          <p:cNvPr id="4" name="TextBox 3">
            <a:extLst>
              <a:ext uri="{FF2B5EF4-FFF2-40B4-BE49-F238E27FC236}">
                <a16:creationId xmlns:a16="http://schemas.microsoft.com/office/drawing/2014/main" id="{30855F2C-B237-72D0-F6A6-52F354627DD6}"/>
              </a:ext>
            </a:extLst>
          </p:cNvPr>
          <p:cNvSpPr txBox="1"/>
          <p:nvPr/>
        </p:nvSpPr>
        <p:spPr>
          <a:xfrm>
            <a:off x="1251884" y="5134684"/>
            <a:ext cx="7768164" cy="765402"/>
          </a:xfrm>
          <a:prstGeom prst="rect">
            <a:avLst/>
          </a:prstGeom>
          <a:noFill/>
        </p:spPr>
        <p:txBody>
          <a:bodyPr wrap="square" rtlCol="0">
            <a:spAutoFit/>
          </a:bodyPr>
          <a:lstStyle/>
          <a:p>
            <a:pPr defTabSz="740664">
              <a:spcAft>
                <a:spcPts val="600"/>
              </a:spcAft>
            </a:pPr>
            <a:r>
              <a:rPr lang="en-GB" sz="1458" kern="1200">
                <a:solidFill>
                  <a:schemeClr val="tx1"/>
                </a:solidFill>
                <a:latin typeface="+mn-lt"/>
                <a:ea typeface="+mn-ea"/>
                <a:cs typeface="+mn-cs"/>
              </a:rPr>
              <a:t>Source:    </a:t>
            </a:r>
            <a:r>
              <a:rPr lang="en-GB" sz="1458" kern="1200" err="1">
                <a:solidFill>
                  <a:srgbClr val="222222"/>
                </a:solidFill>
                <a:latin typeface="+mn-lt"/>
                <a:ea typeface="+mn-ea"/>
                <a:cs typeface="+mn-cs"/>
              </a:rPr>
              <a:t>Qualter</a:t>
            </a:r>
            <a:r>
              <a:rPr lang="en-GB" sz="1458" kern="1200">
                <a:solidFill>
                  <a:srgbClr val="222222"/>
                </a:solidFill>
                <a:latin typeface="+mn-lt"/>
                <a:ea typeface="+mn-ea"/>
                <a:cs typeface="+mn-cs"/>
              </a:rPr>
              <a:t>, P., Gardner, K.J., Pope, D.J., Hutchinson, J.M. and </a:t>
            </a:r>
            <a:r>
              <a:rPr lang="en-GB" sz="1458" kern="1200" err="1">
                <a:solidFill>
                  <a:srgbClr val="222222"/>
                </a:solidFill>
                <a:latin typeface="+mn-lt"/>
                <a:ea typeface="+mn-ea"/>
                <a:cs typeface="+mn-cs"/>
              </a:rPr>
              <a:t>Whiteley</a:t>
            </a:r>
            <a:r>
              <a:rPr lang="en-GB" sz="1458" kern="1200">
                <a:solidFill>
                  <a:srgbClr val="222222"/>
                </a:solidFill>
                <a:latin typeface="+mn-lt"/>
                <a:ea typeface="+mn-ea"/>
                <a:cs typeface="+mn-cs"/>
              </a:rPr>
              <a:t>, H.E., (2012). Ability emotional intelligence, trait emotional intelligence, and academic success in British secondary schools: A 5 year longitudinal study. </a:t>
            </a:r>
            <a:r>
              <a:rPr lang="en-GB" sz="1458" i="1" kern="1200">
                <a:solidFill>
                  <a:srgbClr val="222222"/>
                </a:solidFill>
                <a:latin typeface="+mn-lt"/>
                <a:ea typeface="+mn-ea"/>
                <a:cs typeface="+mn-cs"/>
              </a:rPr>
              <a:t>Learning and Individual Differences</a:t>
            </a:r>
            <a:r>
              <a:rPr lang="en-GB" sz="1458" kern="1200">
                <a:solidFill>
                  <a:srgbClr val="222222"/>
                </a:solidFill>
                <a:latin typeface="+mn-lt"/>
                <a:ea typeface="+mn-ea"/>
                <a:cs typeface="+mn-cs"/>
              </a:rPr>
              <a:t>, </a:t>
            </a:r>
            <a:r>
              <a:rPr lang="en-GB" sz="1458" i="1" kern="1200">
                <a:solidFill>
                  <a:srgbClr val="222222"/>
                </a:solidFill>
                <a:latin typeface="+mn-lt"/>
                <a:ea typeface="+mn-ea"/>
                <a:cs typeface="+mn-cs"/>
              </a:rPr>
              <a:t>22</a:t>
            </a:r>
            <a:r>
              <a:rPr lang="en-GB" sz="1458" kern="1200">
                <a:solidFill>
                  <a:srgbClr val="222222"/>
                </a:solidFill>
                <a:latin typeface="+mn-lt"/>
                <a:ea typeface="+mn-ea"/>
                <a:cs typeface="+mn-cs"/>
              </a:rPr>
              <a:t>(1), pp.83-91.</a:t>
            </a:r>
            <a:r>
              <a:rPr lang="en-GB" sz="1458" kern="1200">
                <a:solidFill>
                  <a:schemeClr val="tx1"/>
                </a:solidFill>
                <a:latin typeface="+mn-lt"/>
                <a:ea typeface="+mn-ea"/>
                <a:cs typeface="+mn-cs"/>
              </a:rPr>
              <a:t>   </a:t>
            </a:r>
            <a:endParaRPr lang="en-GB"/>
          </a:p>
        </p:txBody>
      </p:sp>
      <p:sp>
        <p:nvSpPr>
          <p:cNvPr id="5" name="TextBox 4">
            <a:extLst>
              <a:ext uri="{FF2B5EF4-FFF2-40B4-BE49-F238E27FC236}">
                <a16:creationId xmlns:a16="http://schemas.microsoft.com/office/drawing/2014/main" id="{EC41E519-86FD-7318-9300-57F9A8D7E050}"/>
              </a:ext>
            </a:extLst>
          </p:cNvPr>
          <p:cNvSpPr txBox="1"/>
          <p:nvPr/>
        </p:nvSpPr>
        <p:spPr>
          <a:xfrm>
            <a:off x="9444922" y="914400"/>
            <a:ext cx="1452642" cy="341632"/>
          </a:xfrm>
          <a:prstGeom prst="rect">
            <a:avLst/>
          </a:prstGeom>
          <a:noFill/>
        </p:spPr>
        <p:txBody>
          <a:bodyPr wrap="none" rtlCol="0">
            <a:spAutoFit/>
          </a:bodyPr>
          <a:lstStyle/>
          <a:p>
            <a:pPr defTabSz="740664">
              <a:spcAft>
                <a:spcPts val="600"/>
              </a:spcAft>
            </a:pPr>
            <a:r>
              <a:rPr lang="en-GB" sz="1620" b="1" kern="1200">
                <a:solidFill>
                  <a:srgbClr val="CC00CC"/>
                </a:solidFill>
                <a:latin typeface="+mn-lt"/>
                <a:ea typeface="+mn-ea"/>
                <a:cs typeface="+mn-cs"/>
              </a:rPr>
              <a:t>Topic sentence</a:t>
            </a:r>
            <a:endParaRPr lang="en-GB" sz="2000" b="1">
              <a:solidFill>
                <a:srgbClr val="CC00CC"/>
              </a:solidFill>
            </a:endParaRPr>
          </a:p>
        </p:txBody>
      </p:sp>
      <p:sp>
        <p:nvSpPr>
          <p:cNvPr id="7" name="TextBox 6">
            <a:extLst>
              <a:ext uri="{FF2B5EF4-FFF2-40B4-BE49-F238E27FC236}">
                <a16:creationId xmlns:a16="http://schemas.microsoft.com/office/drawing/2014/main" id="{99F398FB-CB61-305A-F5FC-70DBE413413E}"/>
              </a:ext>
            </a:extLst>
          </p:cNvPr>
          <p:cNvSpPr txBox="1"/>
          <p:nvPr/>
        </p:nvSpPr>
        <p:spPr>
          <a:xfrm>
            <a:off x="9511555" y="1989641"/>
            <a:ext cx="1352361" cy="590931"/>
          </a:xfrm>
          <a:prstGeom prst="rect">
            <a:avLst/>
          </a:prstGeom>
          <a:noFill/>
        </p:spPr>
        <p:txBody>
          <a:bodyPr wrap="square" rtlCol="0">
            <a:spAutoFit/>
          </a:bodyPr>
          <a:lstStyle/>
          <a:p>
            <a:pPr defTabSz="740664">
              <a:spcAft>
                <a:spcPts val="600"/>
              </a:spcAft>
            </a:pPr>
            <a:r>
              <a:rPr lang="en-GB" sz="1620" b="1" kern="1200">
                <a:solidFill>
                  <a:srgbClr val="3333FF"/>
                </a:solidFill>
                <a:latin typeface="+mn-lt"/>
                <a:ea typeface="+mn-ea"/>
                <a:cs typeface="+mn-cs"/>
              </a:rPr>
              <a:t>Explanation and evidence</a:t>
            </a:r>
            <a:endParaRPr lang="en-GB" sz="2000" b="1">
              <a:solidFill>
                <a:srgbClr val="3333FF"/>
              </a:solidFill>
            </a:endParaRPr>
          </a:p>
        </p:txBody>
      </p:sp>
      <p:sp>
        <p:nvSpPr>
          <p:cNvPr id="8" name="TextBox 7">
            <a:extLst>
              <a:ext uri="{FF2B5EF4-FFF2-40B4-BE49-F238E27FC236}">
                <a16:creationId xmlns:a16="http://schemas.microsoft.com/office/drawing/2014/main" id="{B2450DCE-9061-C7CB-6087-49E15CEE276B}"/>
              </a:ext>
            </a:extLst>
          </p:cNvPr>
          <p:cNvSpPr txBox="1"/>
          <p:nvPr/>
        </p:nvSpPr>
        <p:spPr>
          <a:xfrm>
            <a:off x="9629586" y="3623415"/>
            <a:ext cx="1238929" cy="667875"/>
          </a:xfrm>
          <a:prstGeom prst="rect">
            <a:avLst/>
          </a:prstGeom>
          <a:noFill/>
        </p:spPr>
        <p:txBody>
          <a:bodyPr wrap="none" rtlCol="0">
            <a:spAutoFit/>
          </a:bodyPr>
          <a:lstStyle/>
          <a:p>
            <a:pPr defTabSz="740664">
              <a:spcAft>
                <a:spcPts val="600"/>
              </a:spcAft>
            </a:pPr>
            <a:r>
              <a:rPr lang="en-GB" sz="1620" b="1" kern="1200">
                <a:solidFill>
                  <a:srgbClr val="009999"/>
                </a:solidFill>
                <a:latin typeface="+mn-lt"/>
                <a:ea typeface="+mn-ea"/>
                <a:cs typeface="+mn-cs"/>
              </a:rPr>
              <a:t>Link to next </a:t>
            </a:r>
          </a:p>
          <a:p>
            <a:pPr defTabSz="740664">
              <a:spcAft>
                <a:spcPts val="600"/>
              </a:spcAft>
            </a:pPr>
            <a:r>
              <a:rPr lang="en-GB" sz="1620" b="1" kern="1200">
                <a:solidFill>
                  <a:srgbClr val="009999"/>
                </a:solidFill>
                <a:latin typeface="+mn-lt"/>
                <a:ea typeface="+mn-ea"/>
                <a:cs typeface="+mn-cs"/>
              </a:rPr>
              <a:t>paragraph</a:t>
            </a:r>
            <a:endParaRPr lang="en-GB" sz="2000" b="1">
              <a:solidFill>
                <a:srgbClr val="009999"/>
              </a:solidFill>
            </a:endParaRPr>
          </a:p>
        </p:txBody>
      </p:sp>
    </p:spTree>
    <p:extLst>
      <p:ext uri="{BB962C8B-B14F-4D97-AF65-F5344CB8AC3E}">
        <p14:creationId xmlns:p14="http://schemas.microsoft.com/office/powerpoint/2010/main" val="3327357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3B3A5-8EA8-8E32-5E18-572C77EE20A5}"/>
              </a:ext>
            </a:extLst>
          </p:cNvPr>
          <p:cNvSpPr txBox="1"/>
          <p:nvPr/>
        </p:nvSpPr>
        <p:spPr>
          <a:xfrm>
            <a:off x="141513" y="71527"/>
            <a:ext cx="9895116" cy="5078313"/>
          </a:xfrm>
          <a:prstGeom prst="rect">
            <a:avLst/>
          </a:prstGeom>
          <a:noFill/>
        </p:spPr>
        <p:txBody>
          <a:bodyPr wrap="square">
            <a:spAutoFit/>
          </a:bodyPr>
          <a:lstStyle/>
          <a:p>
            <a:r>
              <a:rPr lang="en-GB" dirty="0">
                <a:solidFill>
                  <a:srgbClr val="CC00FF"/>
                </a:solidFill>
              </a:rPr>
              <a:t>References to historical exceptionalism are often nourished by a period of decline. </a:t>
            </a:r>
            <a:r>
              <a:rPr lang="en-GB" dirty="0">
                <a:solidFill>
                  <a:srgbClr val="0000FF"/>
                </a:solidFill>
              </a:rPr>
              <a:t>After centuries of having a dominant role in Europe, France began to enter into  decline at the end of the First World War. Although it was amongst the victorious parties, the country had </a:t>
            </a:r>
            <a:r>
              <a:rPr lang="en-GB" dirty="0" err="1">
                <a:solidFill>
                  <a:srgbClr val="0000FF"/>
                </a:solidFill>
              </a:rPr>
              <a:t>sufered</a:t>
            </a:r>
            <a:r>
              <a:rPr lang="en-GB" dirty="0">
                <a:solidFill>
                  <a:srgbClr val="0000FF"/>
                </a:solidFill>
              </a:rPr>
              <a:t> massive wartime losses. When the Second World War began, France had not yet recovered: it collapsed at an early stage and under humiliating circumstances. In 1940, the northern and western parts of France were invaded and occupied by Nazi Germany; the Third Republic was replaced by the ‘French State’ (État </a:t>
            </a:r>
            <a:r>
              <a:rPr lang="en-GB" dirty="0" err="1">
                <a:solidFill>
                  <a:srgbClr val="0000FF"/>
                </a:solidFill>
              </a:rPr>
              <a:t>français</a:t>
            </a:r>
            <a:r>
              <a:rPr lang="en-GB" dirty="0">
                <a:solidFill>
                  <a:srgbClr val="0000FF"/>
                </a:solidFill>
              </a:rPr>
              <a:t>), with its sovereignty and authority limited to the remaining free zones. As Paris was located in the occupied zone, the French government was seated in Vichy. The Vichy regime under the leadership of Maréchal </a:t>
            </a:r>
            <a:r>
              <a:rPr lang="en-GB" dirty="0" err="1">
                <a:solidFill>
                  <a:srgbClr val="0000FF"/>
                </a:solidFill>
              </a:rPr>
              <a:t>Pétain</a:t>
            </a:r>
            <a:r>
              <a:rPr lang="en-GB" dirty="0">
                <a:solidFill>
                  <a:srgbClr val="0000FF"/>
                </a:solidFill>
              </a:rPr>
              <a:t> collaborated with the Germans, while the resistance, led by General Charles de Gaulle, was installed in  London and represented ‘France libre’. France was in such a weak position at the end of the war that it did not participate in the peace conferences in Teheran (1943), Yalta or Potsdam (1945) where Roosevelt, Churchill and Stalin discussed the end of the war and the post-war </a:t>
            </a:r>
            <a:r>
              <a:rPr lang="en-GB" dirty="0" err="1">
                <a:solidFill>
                  <a:srgbClr val="0000FF"/>
                </a:solidFill>
              </a:rPr>
              <a:t>arrangeents</a:t>
            </a:r>
            <a:r>
              <a:rPr lang="en-GB" dirty="0">
                <a:solidFill>
                  <a:srgbClr val="0000FF"/>
                </a:solidFill>
              </a:rPr>
              <a:t>. This was indeed humiliating for a former great power and can explain why French foreign policy ever since has been dominated by the ambition to restore the country’s lost status</a:t>
            </a:r>
            <a:r>
              <a:rPr lang="en-GB" dirty="0"/>
              <a:t>. </a:t>
            </a:r>
            <a:r>
              <a:rPr lang="en-GB" dirty="0">
                <a:solidFill>
                  <a:srgbClr val="008080"/>
                </a:solidFill>
              </a:rPr>
              <a:t>In the post-war years, this approach was also explicitly </a:t>
            </a:r>
            <a:r>
              <a:rPr lang="en-GB" dirty="0" err="1">
                <a:solidFill>
                  <a:srgbClr val="008080"/>
                </a:solidFill>
              </a:rPr>
              <a:t>justifed</a:t>
            </a:r>
            <a:r>
              <a:rPr lang="en-GB" dirty="0">
                <a:solidFill>
                  <a:srgbClr val="008080"/>
                </a:solidFill>
              </a:rPr>
              <a:t> by referring to France’s 422 P. </a:t>
            </a:r>
            <a:r>
              <a:rPr lang="en-GB" dirty="0" err="1">
                <a:solidFill>
                  <a:srgbClr val="008080"/>
                </a:solidFill>
              </a:rPr>
              <a:t>Rieker</a:t>
            </a:r>
            <a:r>
              <a:rPr lang="en-GB" dirty="0">
                <a:solidFill>
                  <a:srgbClr val="008080"/>
                </a:solidFill>
              </a:rPr>
              <a:t> historical heritage, its ‘exceptionalism’ or, as </a:t>
            </a:r>
            <a:r>
              <a:rPr lang="en-GB" dirty="0">
                <a:solidFill>
                  <a:srgbClr val="008080"/>
                </a:solidFill>
                <a:highlight>
                  <a:srgbClr val="00FFFF"/>
                </a:highlight>
              </a:rPr>
              <a:t>de Gaulle </a:t>
            </a:r>
            <a:r>
              <a:rPr lang="en-GB" dirty="0">
                <a:solidFill>
                  <a:srgbClr val="008080"/>
                </a:solidFill>
              </a:rPr>
              <a:t>put it, ‘la grandeur de la France’.  </a:t>
            </a:r>
          </a:p>
          <a:p>
            <a:r>
              <a:rPr lang="en-GB" dirty="0">
                <a:solidFill>
                  <a:srgbClr val="CC00FF"/>
                </a:solidFill>
              </a:rPr>
              <a:t>During </a:t>
            </a:r>
            <a:r>
              <a:rPr lang="en-GB" dirty="0">
                <a:solidFill>
                  <a:srgbClr val="CC00FF"/>
                </a:solidFill>
                <a:highlight>
                  <a:srgbClr val="00FFFF"/>
                </a:highlight>
              </a:rPr>
              <a:t>his time </a:t>
            </a:r>
            <a:r>
              <a:rPr lang="en-GB" dirty="0">
                <a:solidFill>
                  <a:srgbClr val="CC00FF"/>
                </a:solidFill>
              </a:rPr>
              <a:t>as head of state, </a:t>
            </a:r>
            <a:r>
              <a:rPr lang="en-GB" dirty="0">
                <a:solidFill>
                  <a:srgbClr val="CC00FF"/>
                </a:solidFill>
                <a:highlight>
                  <a:srgbClr val="00FFFF"/>
                </a:highlight>
              </a:rPr>
              <a:t>de Gaulle </a:t>
            </a:r>
            <a:r>
              <a:rPr lang="en-GB" dirty="0">
                <a:solidFill>
                  <a:srgbClr val="CC00FF"/>
                </a:solidFill>
              </a:rPr>
              <a:t>also succeeded in restoring some of France’s </a:t>
            </a:r>
          </a:p>
          <a:p>
            <a:r>
              <a:rPr lang="en-GB" dirty="0">
                <a:solidFill>
                  <a:srgbClr val="CC00FF"/>
                </a:solidFill>
              </a:rPr>
              <a:t>greatness</a:t>
            </a:r>
            <a:r>
              <a:rPr lang="en-GB" dirty="0"/>
              <a:t>. Indeed, under his leadership, and despite its weakness at the…</a:t>
            </a:r>
          </a:p>
        </p:txBody>
      </p:sp>
      <p:sp>
        <p:nvSpPr>
          <p:cNvPr id="5" name="TextBox 4">
            <a:extLst>
              <a:ext uri="{FF2B5EF4-FFF2-40B4-BE49-F238E27FC236}">
                <a16:creationId xmlns:a16="http://schemas.microsoft.com/office/drawing/2014/main" id="{65194455-17E4-D702-CEB4-B7825488867D}"/>
              </a:ext>
            </a:extLst>
          </p:cNvPr>
          <p:cNvSpPr txBox="1"/>
          <p:nvPr/>
        </p:nvSpPr>
        <p:spPr>
          <a:xfrm>
            <a:off x="10363200" y="394692"/>
            <a:ext cx="1698173" cy="369332"/>
          </a:xfrm>
          <a:prstGeom prst="rect">
            <a:avLst/>
          </a:prstGeom>
          <a:noFill/>
        </p:spPr>
        <p:txBody>
          <a:bodyPr wrap="square">
            <a:spAutoFit/>
          </a:bodyPr>
          <a:lstStyle/>
          <a:p>
            <a:pPr defTabSz="740664">
              <a:spcAft>
                <a:spcPts val="600"/>
              </a:spcAft>
            </a:pPr>
            <a:r>
              <a:rPr lang="en-GB" sz="1800" b="1" kern="1200" dirty="0">
                <a:solidFill>
                  <a:srgbClr val="CC00CC"/>
                </a:solidFill>
                <a:latin typeface="+mn-lt"/>
                <a:ea typeface="+mn-ea"/>
                <a:cs typeface="+mn-cs"/>
              </a:rPr>
              <a:t>Topic sentence</a:t>
            </a:r>
            <a:endParaRPr lang="en-GB" sz="2400" b="1" dirty="0">
              <a:solidFill>
                <a:srgbClr val="CC00CC"/>
              </a:solidFill>
            </a:endParaRPr>
          </a:p>
        </p:txBody>
      </p:sp>
      <p:sp>
        <p:nvSpPr>
          <p:cNvPr id="7" name="TextBox 6">
            <a:extLst>
              <a:ext uri="{FF2B5EF4-FFF2-40B4-BE49-F238E27FC236}">
                <a16:creationId xmlns:a16="http://schemas.microsoft.com/office/drawing/2014/main" id="{FE5CC0A8-9E08-163F-D180-061F5D81B4CE}"/>
              </a:ext>
            </a:extLst>
          </p:cNvPr>
          <p:cNvSpPr txBox="1"/>
          <p:nvPr/>
        </p:nvSpPr>
        <p:spPr>
          <a:xfrm>
            <a:off x="10450286" y="1764265"/>
            <a:ext cx="1861457" cy="646331"/>
          </a:xfrm>
          <a:prstGeom prst="rect">
            <a:avLst/>
          </a:prstGeom>
          <a:noFill/>
        </p:spPr>
        <p:txBody>
          <a:bodyPr wrap="square">
            <a:spAutoFit/>
          </a:bodyPr>
          <a:lstStyle/>
          <a:p>
            <a:pPr defTabSz="740664">
              <a:spcAft>
                <a:spcPts val="600"/>
              </a:spcAft>
            </a:pPr>
            <a:r>
              <a:rPr lang="en-GB" sz="1800" b="1" kern="1200" dirty="0">
                <a:solidFill>
                  <a:srgbClr val="3333FF"/>
                </a:solidFill>
                <a:latin typeface="+mn-lt"/>
                <a:ea typeface="+mn-ea"/>
                <a:cs typeface="+mn-cs"/>
              </a:rPr>
              <a:t>Explanation and evidence</a:t>
            </a:r>
            <a:endParaRPr lang="en-GB" sz="2400" b="1" dirty="0">
              <a:solidFill>
                <a:srgbClr val="3333FF"/>
              </a:solidFill>
            </a:endParaRPr>
          </a:p>
        </p:txBody>
      </p:sp>
      <p:sp>
        <p:nvSpPr>
          <p:cNvPr id="9" name="TextBox 8">
            <a:extLst>
              <a:ext uri="{FF2B5EF4-FFF2-40B4-BE49-F238E27FC236}">
                <a16:creationId xmlns:a16="http://schemas.microsoft.com/office/drawing/2014/main" id="{B1B8EB05-7076-C727-5EC4-B4418033F392}"/>
              </a:ext>
            </a:extLst>
          </p:cNvPr>
          <p:cNvSpPr txBox="1"/>
          <p:nvPr/>
        </p:nvSpPr>
        <p:spPr>
          <a:xfrm>
            <a:off x="10482943" y="3622535"/>
            <a:ext cx="1578430" cy="723275"/>
          </a:xfrm>
          <a:prstGeom prst="rect">
            <a:avLst/>
          </a:prstGeom>
          <a:noFill/>
        </p:spPr>
        <p:txBody>
          <a:bodyPr wrap="square">
            <a:spAutoFit/>
          </a:bodyPr>
          <a:lstStyle/>
          <a:p>
            <a:pPr defTabSz="740664">
              <a:spcAft>
                <a:spcPts val="600"/>
              </a:spcAft>
            </a:pPr>
            <a:r>
              <a:rPr lang="en-GB" sz="1800" b="1" kern="1200" dirty="0">
                <a:solidFill>
                  <a:srgbClr val="009999"/>
                </a:solidFill>
                <a:latin typeface="+mn-lt"/>
                <a:ea typeface="+mn-ea"/>
                <a:cs typeface="+mn-cs"/>
              </a:rPr>
              <a:t>Link to next </a:t>
            </a:r>
          </a:p>
          <a:p>
            <a:pPr defTabSz="740664">
              <a:spcAft>
                <a:spcPts val="600"/>
              </a:spcAft>
            </a:pPr>
            <a:r>
              <a:rPr lang="en-GB" sz="1800" b="1" kern="1200" dirty="0">
                <a:solidFill>
                  <a:srgbClr val="009999"/>
                </a:solidFill>
                <a:latin typeface="+mn-lt"/>
                <a:ea typeface="+mn-ea"/>
                <a:cs typeface="+mn-cs"/>
              </a:rPr>
              <a:t>paragraph</a:t>
            </a:r>
            <a:endParaRPr lang="en-GB" sz="2400" b="1" dirty="0">
              <a:solidFill>
                <a:srgbClr val="009999"/>
              </a:solidFill>
            </a:endParaRPr>
          </a:p>
        </p:txBody>
      </p:sp>
      <p:sp>
        <p:nvSpPr>
          <p:cNvPr id="10" name="TextBox 9">
            <a:extLst>
              <a:ext uri="{FF2B5EF4-FFF2-40B4-BE49-F238E27FC236}">
                <a16:creationId xmlns:a16="http://schemas.microsoft.com/office/drawing/2014/main" id="{7FA7B3A0-1026-4A2F-0683-6D653E922E34}"/>
              </a:ext>
            </a:extLst>
          </p:cNvPr>
          <p:cNvSpPr txBox="1"/>
          <p:nvPr/>
        </p:nvSpPr>
        <p:spPr>
          <a:xfrm>
            <a:off x="130627" y="6140142"/>
            <a:ext cx="9895116" cy="646331"/>
          </a:xfrm>
          <a:prstGeom prst="rect">
            <a:avLst/>
          </a:prstGeom>
          <a:noFill/>
        </p:spPr>
        <p:txBody>
          <a:bodyPr wrap="square" rtlCol="0">
            <a:spAutoFit/>
          </a:bodyPr>
          <a:lstStyle/>
          <a:p>
            <a:r>
              <a:rPr lang="en-GB" b="0" i="0" dirty="0">
                <a:solidFill>
                  <a:srgbClr val="222222"/>
                </a:solidFill>
                <a:effectLst/>
              </a:rPr>
              <a:t>Source: </a:t>
            </a:r>
            <a:r>
              <a:rPr lang="en-GB" b="0" i="0" dirty="0" err="1">
                <a:solidFill>
                  <a:srgbClr val="222222"/>
                </a:solidFill>
                <a:effectLst/>
              </a:rPr>
              <a:t>Rieker</a:t>
            </a:r>
            <a:r>
              <a:rPr lang="en-GB" b="0" i="0" dirty="0">
                <a:solidFill>
                  <a:srgbClr val="222222"/>
                </a:solidFill>
                <a:effectLst/>
              </a:rPr>
              <a:t>, P., 2018. French status seeking in a changing world: taking on the role as the guardian of the liberal order. </a:t>
            </a:r>
            <a:r>
              <a:rPr lang="en-GB" b="0" i="1" dirty="0">
                <a:solidFill>
                  <a:srgbClr val="222222"/>
                </a:solidFill>
                <a:effectLst/>
              </a:rPr>
              <a:t>French Politics</a:t>
            </a:r>
            <a:r>
              <a:rPr lang="en-GB" b="0" i="0" dirty="0">
                <a:solidFill>
                  <a:srgbClr val="222222"/>
                </a:solidFill>
                <a:effectLst/>
              </a:rPr>
              <a:t>, </a:t>
            </a:r>
            <a:r>
              <a:rPr lang="en-GB" b="0" i="1" dirty="0">
                <a:solidFill>
                  <a:srgbClr val="222222"/>
                </a:solidFill>
                <a:effectLst/>
              </a:rPr>
              <a:t>16</a:t>
            </a:r>
            <a:r>
              <a:rPr lang="en-GB" b="0" i="0" dirty="0">
                <a:solidFill>
                  <a:srgbClr val="222222"/>
                </a:solidFill>
                <a:effectLst/>
              </a:rPr>
              <a:t>, pp.419-438.</a:t>
            </a:r>
            <a:endParaRPr lang="en-GB" dirty="0"/>
          </a:p>
        </p:txBody>
      </p:sp>
      <p:sp>
        <p:nvSpPr>
          <p:cNvPr id="11" name="TextBox 10">
            <a:extLst>
              <a:ext uri="{FF2B5EF4-FFF2-40B4-BE49-F238E27FC236}">
                <a16:creationId xmlns:a16="http://schemas.microsoft.com/office/drawing/2014/main" id="{09DDF43B-4451-EEBA-65D5-19846E0B7E15}"/>
              </a:ext>
            </a:extLst>
          </p:cNvPr>
          <p:cNvSpPr txBox="1"/>
          <p:nvPr/>
        </p:nvSpPr>
        <p:spPr>
          <a:xfrm>
            <a:off x="8899477" y="4471629"/>
            <a:ext cx="3101618" cy="369332"/>
          </a:xfrm>
          <a:prstGeom prst="rect">
            <a:avLst/>
          </a:prstGeom>
          <a:noFill/>
        </p:spPr>
        <p:txBody>
          <a:bodyPr wrap="none" rtlCol="0">
            <a:spAutoFit/>
          </a:bodyPr>
          <a:lstStyle/>
          <a:p>
            <a:r>
              <a:rPr lang="en-GB" dirty="0">
                <a:solidFill>
                  <a:srgbClr val="C00000"/>
                </a:solidFill>
                <a:highlight>
                  <a:srgbClr val="FFFF00"/>
                </a:highlight>
              </a:rPr>
              <a:t>New paragraph</a:t>
            </a:r>
            <a:r>
              <a:rPr lang="en-GB" dirty="0"/>
              <a:t>/</a:t>
            </a:r>
            <a:r>
              <a:rPr lang="en-GB" dirty="0">
                <a:solidFill>
                  <a:srgbClr val="CC00FF"/>
                </a:solidFill>
              </a:rPr>
              <a:t>Topic sentence</a:t>
            </a:r>
          </a:p>
        </p:txBody>
      </p:sp>
    </p:spTree>
    <p:extLst>
      <p:ext uri="{BB962C8B-B14F-4D97-AF65-F5344CB8AC3E}">
        <p14:creationId xmlns:p14="http://schemas.microsoft.com/office/powerpoint/2010/main" val="161784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62"/>
            <a:ext cx="10693400" cy="914769"/>
          </a:xfrm>
        </p:spPr>
        <p:txBody>
          <a:bodyPr vert="horz" lIns="121920" tIns="60960" rIns="121920" bIns="60960" rtlCol="0" anchor="ctr">
            <a:normAutofit/>
          </a:bodyPr>
          <a:lstStyle/>
          <a:p>
            <a:pPr defTabSz="1219170"/>
            <a:r>
              <a:rPr lang="en-US" sz="2933" b="1" dirty="0">
                <a:solidFill>
                  <a:srgbClr val="CC00FF"/>
                </a:solidFill>
              </a:rPr>
              <a:t>What do you need to consider when writing an essay?  Probably….</a:t>
            </a:r>
          </a:p>
        </p:txBody>
      </p:sp>
      <p:sp>
        <p:nvSpPr>
          <p:cNvPr id="3" name="Content Placeholder 2"/>
          <p:cNvSpPr>
            <a:spLocks noGrp="1"/>
          </p:cNvSpPr>
          <p:nvPr>
            <p:ph idx="1"/>
          </p:nvPr>
        </p:nvSpPr>
        <p:spPr/>
        <p:txBody>
          <a:bodyPr/>
          <a:lstStyle/>
          <a:p>
            <a:pPr marL="0" indent="0">
              <a:buNone/>
            </a:pPr>
            <a:endParaRPr lang="en-AU" dirty="0"/>
          </a:p>
        </p:txBody>
      </p:sp>
      <p:sp>
        <p:nvSpPr>
          <p:cNvPr id="4" name="TextBox 3"/>
          <p:cNvSpPr txBox="1"/>
          <p:nvPr/>
        </p:nvSpPr>
        <p:spPr>
          <a:xfrm>
            <a:off x="1129453" y="2562848"/>
            <a:ext cx="1594124" cy="446917"/>
          </a:xfrm>
          <a:prstGeom prst="rect">
            <a:avLst/>
          </a:prstGeom>
          <a:solidFill>
            <a:srgbClr val="FFC000"/>
          </a:solidFill>
        </p:spPr>
        <p:txBody>
          <a:bodyPr wrap="square" rtlCol="0">
            <a:spAutoFit/>
          </a:bodyPr>
          <a:lstStyle/>
          <a:p>
            <a:pPr defTabSz="877781">
              <a:spcAft>
                <a:spcPts val="800"/>
              </a:spcAft>
            </a:pPr>
            <a:r>
              <a:rPr lang="en-AU" sz="2304"/>
              <a:t>structure</a:t>
            </a:r>
            <a:r>
              <a:rPr lang="en-AU" sz="1296"/>
              <a:t> </a:t>
            </a:r>
            <a:endParaRPr lang="en-AU" sz="1351"/>
          </a:p>
        </p:txBody>
      </p:sp>
      <p:sp>
        <p:nvSpPr>
          <p:cNvPr id="6" name="TextBox 5"/>
          <p:cNvSpPr txBox="1"/>
          <p:nvPr/>
        </p:nvSpPr>
        <p:spPr>
          <a:xfrm>
            <a:off x="9260738" y="2565013"/>
            <a:ext cx="1732743" cy="446917"/>
          </a:xfrm>
          <a:prstGeom prst="rect">
            <a:avLst/>
          </a:prstGeom>
          <a:solidFill>
            <a:srgbClr val="C00000"/>
          </a:solidFill>
        </p:spPr>
        <p:txBody>
          <a:bodyPr wrap="square" rtlCol="0">
            <a:spAutoFit/>
          </a:bodyPr>
          <a:lstStyle/>
          <a:p>
            <a:pPr defTabSz="877781">
              <a:spcAft>
                <a:spcPts val="800"/>
              </a:spcAft>
            </a:pPr>
            <a:r>
              <a:rPr lang="en-AU" sz="2304"/>
              <a:t>argument</a:t>
            </a:r>
            <a:r>
              <a:rPr lang="en-AU" sz="1296"/>
              <a:t> </a:t>
            </a:r>
            <a:endParaRPr lang="en-AU" sz="1351"/>
          </a:p>
        </p:txBody>
      </p:sp>
      <p:sp>
        <p:nvSpPr>
          <p:cNvPr id="7" name="TextBox 6"/>
          <p:cNvSpPr txBox="1"/>
          <p:nvPr/>
        </p:nvSpPr>
        <p:spPr>
          <a:xfrm>
            <a:off x="1788357" y="3902450"/>
            <a:ext cx="1594124" cy="446917"/>
          </a:xfrm>
          <a:prstGeom prst="rect">
            <a:avLst/>
          </a:prstGeom>
          <a:solidFill>
            <a:srgbClr val="FFFF00"/>
          </a:solidFill>
        </p:spPr>
        <p:txBody>
          <a:bodyPr wrap="square" rtlCol="0">
            <a:spAutoFit/>
          </a:bodyPr>
          <a:lstStyle/>
          <a:p>
            <a:pPr defTabSz="877781">
              <a:spcAft>
                <a:spcPts val="800"/>
              </a:spcAft>
            </a:pPr>
            <a:r>
              <a:rPr lang="en-AU" sz="2304"/>
              <a:t>paragraphs</a:t>
            </a:r>
            <a:endParaRPr lang="en-AU" sz="2400"/>
          </a:p>
        </p:txBody>
      </p:sp>
      <p:sp>
        <p:nvSpPr>
          <p:cNvPr id="8" name="TextBox 7"/>
          <p:cNvSpPr txBox="1"/>
          <p:nvPr/>
        </p:nvSpPr>
        <p:spPr>
          <a:xfrm>
            <a:off x="4749694" y="1515951"/>
            <a:ext cx="1538235" cy="446917"/>
          </a:xfrm>
          <a:prstGeom prst="rect">
            <a:avLst/>
          </a:prstGeom>
          <a:solidFill>
            <a:srgbClr val="92D050"/>
          </a:solidFill>
        </p:spPr>
        <p:txBody>
          <a:bodyPr wrap="square" rtlCol="0">
            <a:spAutoFit/>
          </a:bodyPr>
          <a:lstStyle/>
          <a:p>
            <a:pPr defTabSz="877781">
              <a:spcAft>
                <a:spcPts val="800"/>
              </a:spcAft>
            </a:pPr>
            <a:r>
              <a:rPr lang="en-AU" sz="2304"/>
              <a:t>research</a:t>
            </a:r>
            <a:endParaRPr lang="en-AU" sz="2400"/>
          </a:p>
        </p:txBody>
      </p:sp>
      <p:sp>
        <p:nvSpPr>
          <p:cNvPr id="9" name="TextBox 8"/>
          <p:cNvSpPr txBox="1"/>
          <p:nvPr/>
        </p:nvSpPr>
        <p:spPr>
          <a:xfrm>
            <a:off x="6432620" y="2699574"/>
            <a:ext cx="1517304" cy="446917"/>
          </a:xfrm>
          <a:prstGeom prst="rect">
            <a:avLst/>
          </a:prstGeom>
          <a:solidFill>
            <a:srgbClr val="00B0F0"/>
          </a:solidFill>
        </p:spPr>
        <p:txBody>
          <a:bodyPr wrap="square" rtlCol="0">
            <a:spAutoFit/>
          </a:bodyPr>
          <a:lstStyle/>
          <a:p>
            <a:pPr defTabSz="877781">
              <a:spcAft>
                <a:spcPts val="800"/>
              </a:spcAft>
            </a:pPr>
            <a:r>
              <a:rPr lang="en-AU" sz="2304"/>
              <a:t>content</a:t>
            </a:r>
            <a:endParaRPr lang="en-AU" sz="2400"/>
          </a:p>
        </p:txBody>
      </p:sp>
      <p:sp>
        <p:nvSpPr>
          <p:cNvPr id="10" name="TextBox 9"/>
          <p:cNvSpPr txBox="1"/>
          <p:nvPr/>
        </p:nvSpPr>
        <p:spPr>
          <a:xfrm>
            <a:off x="9154428" y="3816726"/>
            <a:ext cx="2002472" cy="446917"/>
          </a:xfrm>
          <a:prstGeom prst="rect">
            <a:avLst/>
          </a:prstGeom>
          <a:solidFill>
            <a:srgbClr val="FF3399"/>
          </a:solidFill>
        </p:spPr>
        <p:txBody>
          <a:bodyPr wrap="square" rtlCol="0">
            <a:spAutoFit/>
          </a:bodyPr>
          <a:lstStyle/>
          <a:p>
            <a:pPr defTabSz="877781">
              <a:spcAft>
                <a:spcPts val="800"/>
              </a:spcAft>
            </a:pPr>
            <a:r>
              <a:rPr lang="en-AU" sz="2304"/>
              <a:t>proofreading</a:t>
            </a:r>
            <a:r>
              <a:rPr lang="en-AU" sz="1296"/>
              <a:t> </a:t>
            </a:r>
            <a:endParaRPr lang="en-AU" sz="1351"/>
          </a:p>
        </p:txBody>
      </p:sp>
      <p:sp>
        <p:nvSpPr>
          <p:cNvPr id="11" name="TextBox 10"/>
          <p:cNvSpPr txBox="1"/>
          <p:nvPr/>
        </p:nvSpPr>
        <p:spPr>
          <a:xfrm>
            <a:off x="4485878" y="3330647"/>
            <a:ext cx="1229060" cy="446917"/>
          </a:xfrm>
          <a:prstGeom prst="rect">
            <a:avLst/>
          </a:prstGeom>
          <a:solidFill>
            <a:srgbClr val="9999FF"/>
          </a:solidFill>
        </p:spPr>
        <p:txBody>
          <a:bodyPr wrap="square" rtlCol="0">
            <a:spAutoFit/>
          </a:bodyPr>
          <a:lstStyle/>
          <a:p>
            <a:pPr defTabSz="877781">
              <a:spcAft>
                <a:spcPts val="800"/>
              </a:spcAft>
            </a:pPr>
            <a:r>
              <a:rPr lang="en-AU" sz="2304"/>
              <a:t>drafting</a:t>
            </a:r>
            <a:endParaRPr lang="en-AU" sz="2400"/>
          </a:p>
        </p:txBody>
      </p:sp>
      <p:sp>
        <p:nvSpPr>
          <p:cNvPr id="12" name="TextBox 11"/>
          <p:cNvSpPr txBox="1"/>
          <p:nvPr/>
        </p:nvSpPr>
        <p:spPr>
          <a:xfrm>
            <a:off x="6563105" y="3576511"/>
            <a:ext cx="1855792" cy="446917"/>
          </a:xfrm>
          <a:prstGeom prst="rect">
            <a:avLst/>
          </a:prstGeom>
          <a:solidFill>
            <a:srgbClr val="CCECFF"/>
          </a:solidFill>
        </p:spPr>
        <p:txBody>
          <a:bodyPr wrap="square" rtlCol="0">
            <a:spAutoFit/>
          </a:bodyPr>
          <a:lstStyle/>
          <a:p>
            <a:pPr defTabSz="877781">
              <a:spcAft>
                <a:spcPts val="800"/>
              </a:spcAft>
            </a:pPr>
            <a:r>
              <a:rPr lang="en-AU" sz="2304" dirty="0"/>
              <a:t>referencing</a:t>
            </a:r>
            <a:endParaRPr lang="en-AU" sz="2400" dirty="0"/>
          </a:p>
        </p:txBody>
      </p:sp>
      <p:sp>
        <p:nvSpPr>
          <p:cNvPr id="13" name="TextBox 12"/>
          <p:cNvSpPr txBox="1"/>
          <p:nvPr/>
        </p:nvSpPr>
        <p:spPr>
          <a:xfrm>
            <a:off x="1465633" y="5369688"/>
            <a:ext cx="2079291" cy="446917"/>
          </a:xfrm>
          <a:prstGeom prst="rect">
            <a:avLst/>
          </a:prstGeom>
          <a:solidFill>
            <a:srgbClr val="00FFCC"/>
          </a:solidFill>
        </p:spPr>
        <p:txBody>
          <a:bodyPr wrap="square" rtlCol="0">
            <a:spAutoFit/>
          </a:bodyPr>
          <a:lstStyle/>
          <a:p>
            <a:pPr defTabSz="877781">
              <a:spcAft>
                <a:spcPts val="800"/>
              </a:spcAft>
            </a:pPr>
            <a:r>
              <a:rPr lang="en-AU" sz="2304"/>
              <a:t>introduction</a:t>
            </a:r>
            <a:endParaRPr lang="en-AU" sz="2400"/>
          </a:p>
        </p:txBody>
      </p:sp>
      <p:sp>
        <p:nvSpPr>
          <p:cNvPr id="14" name="TextBox 13"/>
          <p:cNvSpPr txBox="1"/>
          <p:nvPr/>
        </p:nvSpPr>
        <p:spPr>
          <a:xfrm>
            <a:off x="9634785" y="5350997"/>
            <a:ext cx="2079292" cy="801501"/>
          </a:xfrm>
          <a:prstGeom prst="rect">
            <a:avLst/>
          </a:prstGeom>
          <a:solidFill>
            <a:schemeClr val="accent5">
              <a:lumMod val="75000"/>
            </a:schemeClr>
          </a:solidFill>
        </p:spPr>
        <p:txBody>
          <a:bodyPr wrap="square" rtlCol="0">
            <a:spAutoFit/>
          </a:bodyPr>
          <a:lstStyle/>
          <a:p>
            <a:pPr defTabSz="877781">
              <a:spcAft>
                <a:spcPts val="800"/>
              </a:spcAft>
            </a:pPr>
            <a:r>
              <a:rPr lang="en-AU" sz="2304"/>
              <a:t>incorporating your own voice</a:t>
            </a:r>
            <a:endParaRPr lang="en-AU" sz="2400"/>
          </a:p>
        </p:txBody>
      </p:sp>
      <p:sp>
        <p:nvSpPr>
          <p:cNvPr id="17" name="TextBox 16"/>
          <p:cNvSpPr txBox="1"/>
          <p:nvPr/>
        </p:nvSpPr>
        <p:spPr>
          <a:xfrm>
            <a:off x="7153174" y="4993878"/>
            <a:ext cx="1593500" cy="446917"/>
          </a:xfrm>
          <a:prstGeom prst="rect">
            <a:avLst/>
          </a:prstGeom>
          <a:solidFill>
            <a:srgbClr val="CCCC00"/>
          </a:solidFill>
        </p:spPr>
        <p:txBody>
          <a:bodyPr wrap="square" rtlCol="0">
            <a:spAutoFit/>
          </a:bodyPr>
          <a:lstStyle/>
          <a:p>
            <a:pPr defTabSz="877781">
              <a:spcAft>
                <a:spcPts val="800"/>
              </a:spcAft>
            </a:pPr>
            <a:r>
              <a:rPr lang="en-AU" sz="2304"/>
              <a:t>conclusion</a:t>
            </a:r>
            <a:endParaRPr lang="en-AU" sz="2400"/>
          </a:p>
        </p:txBody>
      </p:sp>
      <p:sp>
        <p:nvSpPr>
          <p:cNvPr id="19" name="TextBox 18"/>
          <p:cNvSpPr txBox="1"/>
          <p:nvPr/>
        </p:nvSpPr>
        <p:spPr>
          <a:xfrm>
            <a:off x="7658454" y="1412501"/>
            <a:ext cx="1710333" cy="446917"/>
          </a:xfrm>
          <a:prstGeom prst="rect">
            <a:avLst/>
          </a:prstGeom>
          <a:solidFill>
            <a:srgbClr val="6699FF"/>
          </a:solidFill>
        </p:spPr>
        <p:txBody>
          <a:bodyPr wrap="square" rtlCol="0">
            <a:spAutoFit/>
          </a:bodyPr>
          <a:lstStyle/>
          <a:p>
            <a:pPr defTabSz="877781">
              <a:spcAft>
                <a:spcPts val="800"/>
              </a:spcAft>
            </a:pPr>
            <a:r>
              <a:rPr lang="en-AU" sz="2304"/>
              <a:t>topic/title</a:t>
            </a:r>
            <a:endParaRPr lang="en-AU" sz="2400"/>
          </a:p>
        </p:txBody>
      </p:sp>
      <p:sp>
        <p:nvSpPr>
          <p:cNvPr id="5" name="Rectangle 4">
            <a:extLst>
              <a:ext uri="{FF2B5EF4-FFF2-40B4-BE49-F238E27FC236}">
                <a16:creationId xmlns:a16="http://schemas.microsoft.com/office/drawing/2014/main" id="{70C71BBF-EE82-17A7-01CA-EBC41FB72EC7}"/>
              </a:ext>
            </a:extLst>
          </p:cNvPr>
          <p:cNvSpPr/>
          <p:nvPr/>
        </p:nvSpPr>
        <p:spPr>
          <a:xfrm>
            <a:off x="4320975" y="4768203"/>
            <a:ext cx="2111645" cy="8015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academic integrity</a:t>
            </a:r>
          </a:p>
        </p:txBody>
      </p:sp>
    </p:spTree>
    <p:extLst>
      <p:ext uri="{BB962C8B-B14F-4D97-AF65-F5344CB8AC3E}">
        <p14:creationId xmlns:p14="http://schemas.microsoft.com/office/powerpoint/2010/main" val="8260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89DDA4-2A28-87B4-B47E-47049317236D}"/>
              </a:ext>
            </a:extLst>
          </p:cNvPr>
          <p:cNvSpPr txBox="1"/>
          <p:nvPr/>
        </p:nvSpPr>
        <p:spPr>
          <a:xfrm>
            <a:off x="762461" y="452735"/>
            <a:ext cx="8512168" cy="5632311"/>
          </a:xfrm>
          <a:prstGeom prst="rect">
            <a:avLst/>
          </a:prstGeom>
          <a:noFill/>
        </p:spPr>
        <p:txBody>
          <a:bodyPr wrap="square" rtlCol="0">
            <a:spAutoFit/>
          </a:bodyPr>
          <a:lstStyle/>
          <a:p>
            <a:pPr defTabSz="740664">
              <a:spcAft>
                <a:spcPts val="600"/>
              </a:spcAft>
            </a:pPr>
            <a:r>
              <a:rPr lang="en-GB" sz="2400" dirty="0">
                <a:solidFill>
                  <a:srgbClr val="CC00FF"/>
                </a:solidFill>
              </a:rPr>
              <a:t>The precise development of burkini-style outfits in France is difficult to determine</a:t>
            </a:r>
            <a:r>
              <a:rPr lang="en-GB" sz="2400" dirty="0"/>
              <a:t>. </a:t>
            </a:r>
            <a:r>
              <a:rPr lang="en-GB" sz="2400" dirty="0">
                <a:solidFill>
                  <a:srgbClr val="0000FF"/>
                </a:solidFill>
              </a:rPr>
              <a:t>In 2009, Zanetti’s brand was presented at the biggest annual Muslim fair in France at Le Bourget. The same year, France witnessed the first controversy involving the use of a burkini when a 35-year-old French Muslim was refused access to a public swimming pool in </a:t>
            </a:r>
            <a:r>
              <a:rPr lang="en-GB" sz="2400" dirty="0" err="1">
                <a:solidFill>
                  <a:srgbClr val="0000FF"/>
                </a:solidFill>
              </a:rPr>
              <a:t>Émerainville</a:t>
            </a:r>
            <a:r>
              <a:rPr lang="en-GB" sz="2400" dirty="0">
                <a:solidFill>
                  <a:srgbClr val="0000FF"/>
                </a:solidFill>
              </a:rPr>
              <a:t> on the grounds that her swimsuit was incompatible with hygiene regulations (Shavit and </a:t>
            </a:r>
            <a:r>
              <a:rPr lang="en-GB" sz="2400" dirty="0" err="1">
                <a:solidFill>
                  <a:srgbClr val="0000FF"/>
                </a:solidFill>
              </a:rPr>
              <a:t>Wiesenbach</a:t>
            </a:r>
            <a:r>
              <a:rPr lang="en-GB" sz="2400" dirty="0">
                <a:solidFill>
                  <a:srgbClr val="0000FF"/>
                </a:solidFill>
              </a:rPr>
              <a:t> 2012: 53). However, the incident was soon eclipsed by the contentious debates over the niqab that led to the passing of the 2010 law banning face-veiling in public. Based on product ratings on online shops and on posts on Francophone internet forums, it is reasonable to assume that full-body swimsuits only began to gain momentum among French Muslims around 2011. </a:t>
            </a:r>
            <a:r>
              <a:rPr lang="en-GB" sz="2400" dirty="0">
                <a:solidFill>
                  <a:srgbClr val="008080"/>
                </a:solidFill>
              </a:rPr>
              <a:t>By 2014, the French market for full-body swimsuits featured more than a dozen brands and several alternative designs.</a:t>
            </a:r>
          </a:p>
        </p:txBody>
      </p:sp>
      <p:sp>
        <p:nvSpPr>
          <p:cNvPr id="5" name="TextBox 4">
            <a:extLst>
              <a:ext uri="{FF2B5EF4-FFF2-40B4-BE49-F238E27FC236}">
                <a16:creationId xmlns:a16="http://schemas.microsoft.com/office/drawing/2014/main" id="{EC41E519-86FD-7318-9300-57F9A8D7E050}"/>
              </a:ext>
            </a:extLst>
          </p:cNvPr>
          <p:cNvSpPr txBox="1"/>
          <p:nvPr/>
        </p:nvSpPr>
        <p:spPr>
          <a:xfrm>
            <a:off x="9511555" y="620486"/>
            <a:ext cx="1452642" cy="341632"/>
          </a:xfrm>
          <a:prstGeom prst="rect">
            <a:avLst/>
          </a:prstGeom>
          <a:noFill/>
        </p:spPr>
        <p:txBody>
          <a:bodyPr wrap="none" rtlCol="0">
            <a:spAutoFit/>
          </a:bodyPr>
          <a:lstStyle/>
          <a:p>
            <a:pPr defTabSz="740664">
              <a:spcAft>
                <a:spcPts val="600"/>
              </a:spcAft>
            </a:pPr>
            <a:r>
              <a:rPr lang="en-GB" sz="1620" b="1" kern="1200" dirty="0">
                <a:solidFill>
                  <a:srgbClr val="CC00CC"/>
                </a:solidFill>
                <a:latin typeface="+mn-lt"/>
                <a:ea typeface="+mn-ea"/>
                <a:cs typeface="+mn-cs"/>
              </a:rPr>
              <a:t>Topic sentence</a:t>
            </a:r>
            <a:endParaRPr lang="en-GB" sz="2000" b="1" dirty="0">
              <a:solidFill>
                <a:srgbClr val="CC00CC"/>
              </a:solidFill>
            </a:endParaRPr>
          </a:p>
        </p:txBody>
      </p:sp>
      <p:sp>
        <p:nvSpPr>
          <p:cNvPr id="7" name="TextBox 6">
            <a:extLst>
              <a:ext uri="{FF2B5EF4-FFF2-40B4-BE49-F238E27FC236}">
                <a16:creationId xmlns:a16="http://schemas.microsoft.com/office/drawing/2014/main" id="{99F398FB-CB61-305A-F5FC-70DBE413413E}"/>
              </a:ext>
            </a:extLst>
          </p:cNvPr>
          <p:cNvSpPr txBox="1"/>
          <p:nvPr/>
        </p:nvSpPr>
        <p:spPr>
          <a:xfrm>
            <a:off x="9511555" y="1989641"/>
            <a:ext cx="1352361" cy="590931"/>
          </a:xfrm>
          <a:prstGeom prst="rect">
            <a:avLst/>
          </a:prstGeom>
          <a:noFill/>
        </p:spPr>
        <p:txBody>
          <a:bodyPr wrap="square" rtlCol="0">
            <a:spAutoFit/>
          </a:bodyPr>
          <a:lstStyle/>
          <a:p>
            <a:pPr defTabSz="740664">
              <a:spcAft>
                <a:spcPts val="600"/>
              </a:spcAft>
            </a:pPr>
            <a:r>
              <a:rPr lang="en-GB" sz="1620" b="1" kern="1200">
                <a:solidFill>
                  <a:srgbClr val="3333FF"/>
                </a:solidFill>
                <a:latin typeface="+mn-lt"/>
                <a:ea typeface="+mn-ea"/>
                <a:cs typeface="+mn-cs"/>
              </a:rPr>
              <a:t>Explanation and evidence</a:t>
            </a:r>
            <a:endParaRPr lang="en-GB" sz="2000" b="1">
              <a:solidFill>
                <a:srgbClr val="3333FF"/>
              </a:solidFill>
            </a:endParaRPr>
          </a:p>
        </p:txBody>
      </p:sp>
      <p:sp>
        <p:nvSpPr>
          <p:cNvPr id="8" name="TextBox 7">
            <a:extLst>
              <a:ext uri="{FF2B5EF4-FFF2-40B4-BE49-F238E27FC236}">
                <a16:creationId xmlns:a16="http://schemas.microsoft.com/office/drawing/2014/main" id="{B2450DCE-9061-C7CB-6087-49E15CEE276B}"/>
              </a:ext>
            </a:extLst>
          </p:cNvPr>
          <p:cNvSpPr txBox="1"/>
          <p:nvPr/>
        </p:nvSpPr>
        <p:spPr>
          <a:xfrm>
            <a:off x="9568270" y="5275725"/>
            <a:ext cx="1964320" cy="341632"/>
          </a:xfrm>
          <a:prstGeom prst="rect">
            <a:avLst/>
          </a:prstGeom>
          <a:noFill/>
        </p:spPr>
        <p:txBody>
          <a:bodyPr wrap="none" rtlCol="0">
            <a:spAutoFit/>
          </a:bodyPr>
          <a:lstStyle/>
          <a:p>
            <a:pPr defTabSz="740664">
              <a:spcAft>
                <a:spcPts val="600"/>
              </a:spcAft>
            </a:pPr>
            <a:r>
              <a:rPr lang="en-GB" sz="1620" b="1" kern="1200" dirty="0">
                <a:solidFill>
                  <a:srgbClr val="009999"/>
                </a:solidFill>
                <a:latin typeface="+mn-lt"/>
                <a:ea typeface="+mn-ea"/>
                <a:cs typeface="+mn-cs"/>
              </a:rPr>
              <a:t>Concluding sentence</a:t>
            </a:r>
            <a:endParaRPr lang="en-GB" sz="2000" b="1" dirty="0">
              <a:solidFill>
                <a:srgbClr val="009999"/>
              </a:solidFill>
            </a:endParaRPr>
          </a:p>
        </p:txBody>
      </p:sp>
      <p:sp>
        <p:nvSpPr>
          <p:cNvPr id="3" name="TextBox 2">
            <a:extLst>
              <a:ext uri="{FF2B5EF4-FFF2-40B4-BE49-F238E27FC236}">
                <a16:creationId xmlns:a16="http://schemas.microsoft.com/office/drawing/2014/main" id="{2CBC1F1F-EE11-94E7-1D76-F95DE0ECA1BE}"/>
              </a:ext>
            </a:extLst>
          </p:cNvPr>
          <p:cNvSpPr txBox="1"/>
          <p:nvPr/>
        </p:nvSpPr>
        <p:spPr>
          <a:xfrm>
            <a:off x="620486" y="6187044"/>
            <a:ext cx="10003971" cy="646331"/>
          </a:xfrm>
          <a:prstGeom prst="rect">
            <a:avLst/>
          </a:prstGeom>
          <a:noFill/>
        </p:spPr>
        <p:txBody>
          <a:bodyPr wrap="square" rtlCol="0">
            <a:spAutoFit/>
          </a:bodyPr>
          <a:lstStyle/>
          <a:p>
            <a:r>
              <a:rPr lang="en-GB" b="0" i="0" dirty="0">
                <a:solidFill>
                  <a:srgbClr val="222222"/>
                </a:solidFill>
                <a:effectLst/>
              </a:rPr>
              <a:t>Almeida, D., 2018. Marianne at the beach: The French burkini controversy and the shifting meanings of republican secularism. </a:t>
            </a:r>
            <a:r>
              <a:rPr lang="en-GB" b="0" i="1" dirty="0">
                <a:solidFill>
                  <a:srgbClr val="222222"/>
                </a:solidFill>
                <a:effectLst/>
              </a:rPr>
              <a:t>Journal of Intercultural Studies</a:t>
            </a:r>
            <a:r>
              <a:rPr lang="en-GB" b="0" i="0" dirty="0">
                <a:solidFill>
                  <a:srgbClr val="222222"/>
                </a:solidFill>
                <a:effectLst/>
              </a:rPr>
              <a:t>, </a:t>
            </a:r>
            <a:r>
              <a:rPr lang="en-GB" b="0" i="1" dirty="0">
                <a:solidFill>
                  <a:srgbClr val="222222"/>
                </a:solidFill>
                <a:effectLst/>
              </a:rPr>
              <a:t>39</a:t>
            </a:r>
            <a:r>
              <a:rPr lang="en-GB" b="0" i="0" dirty="0">
                <a:solidFill>
                  <a:srgbClr val="222222"/>
                </a:solidFill>
                <a:effectLst/>
              </a:rPr>
              <a:t>(1), pp.20-34.</a:t>
            </a:r>
            <a:endParaRPr lang="en-GB" dirty="0"/>
          </a:p>
        </p:txBody>
      </p:sp>
    </p:spTree>
    <p:extLst>
      <p:ext uri="{BB962C8B-B14F-4D97-AF65-F5344CB8AC3E}">
        <p14:creationId xmlns:p14="http://schemas.microsoft.com/office/powerpoint/2010/main" val="1072596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D20F-3FAC-7B30-66B8-0058204C0428}"/>
              </a:ext>
            </a:extLst>
          </p:cNvPr>
          <p:cNvSpPr>
            <a:spLocks noGrp="1"/>
          </p:cNvSpPr>
          <p:nvPr>
            <p:ph type="title"/>
          </p:nvPr>
        </p:nvSpPr>
        <p:spPr/>
        <p:txBody>
          <a:bodyPr/>
          <a:lstStyle/>
          <a:p>
            <a:r>
              <a:rPr lang="en-GB" dirty="0">
                <a:solidFill>
                  <a:srgbClr val="CC00FF"/>
                </a:solidFill>
              </a:rPr>
              <a:t>The conclusion</a:t>
            </a:r>
          </a:p>
        </p:txBody>
      </p:sp>
      <p:sp>
        <p:nvSpPr>
          <p:cNvPr id="3" name="Text Placeholder 2">
            <a:extLst>
              <a:ext uri="{FF2B5EF4-FFF2-40B4-BE49-F238E27FC236}">
                <a16:creationId xmlns:a16="http://schemas.microsoft.com/office/drawing/2014/main" id="{04D3E0CA-BF43-F801-A4F4-9CE849F4A90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28977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F62261-A5DE-5937-426B-B00206B52ED4}"/>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36210E4-EFB9-7A38-DC08-C899F2B52A91}"/>
              </a:ext>
            </a:extLst>
          </p:cNvPr>
          <p:cNvSpPr>
            <a:spLocks noGrp="1"/>
          </p:cNvSpPr>
          <p:nvPr>
            <p:ph type="title"/>
          </p:nvPr>
        </p:nvSpPr>
        <p:spPr>
          <a:xfrm>
            <a:off x="838200" y="365125"/>
            <a:ext cx="10515600" cy="1325563"/>
          </a:xfrm>
          <a:solidFill>
            <a:schemeClr val="accent4">
              <a:lumMod val="20000"/>
              <a:lumOff val="80000"/>
            </a:schemeClr>
          </a:solidFill>
        </p:spPr>
        <p:txBody>
          <a:bodyPr>
            <a:normAutofit/>
          </a:bodyPr>
          <a:lstStyle/>
          <a:p>
            <a:r>
              <a:rPr lang="en-GB" b="1" dirty="0"/>
              <a:t>The conclusion</a:t>
            </a:r>
          </a:p>
        </p:txBody>
      </p:sp>
      <p:graphicFrame>
        <p:nvGraphicFramePr>
          <p:cNvPr id="5" name="Content Placeholder 2">
            <a:extLst>
              <a:ext uri="{FF2B5EF4-FFF2-40B4-BE49-F238E27FC236}">
                <a16:creationId xmlns:a16="http://schemas.microsoft.com/office/drawing/2014/main" id="{E38A04CA-B426-03AD-DA76-41D1C986000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94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043" y="452034"/>
            <a:ext cx="11663916" cy="5311711"/>
          </a:xfrm>
          <a:prstGeom prst="rect">
            <a:avLst/>
          </a:prstGeom>
          <a:noFill/>
        </p:spPr>
        <p:txBody>
          <a:bodyPr wrap="square" rtlCol="0">
            <a:spAutoFit/>
          </a:bodyPr>
          <a:lstStyle/>
          <a:p>
            <a:pPr algn="ctr"/>
            <a:r>
              <a:rPr lang="en-GB" sz="3600" b="1" u="sng" dirty="0">
                <a:solidFill>
                  <a:srgbClr val="0070C0"/>
                </a:solidFill>
              </a:rPr>
              <a:t>The Conclusion:</a:t>
            </a:r>
          </a:p>
          <a:p>
            <a:endParaRPr lang="en-GB" sz="1351" dirty="0"/>
          </a:p>
          <a:p>
            <a:pPr marL="342891" indent="-342891">
              <a:lnSpc>
                <a:spcPct val="150000"/>
              </a:lnSpc>
              <a:buFont typeface="Arial" panose="020B0604020202020204" pitchFamily="34" charset="0"/>
              <a:buChar char="•"/>
            </a:pPr>
            <a:r>
              <a:rPr lang="en-GB" sz="2800" dirty="0">
                <a:solidFill>
                  <a:srgbClr val="002060"/>
                </a:solidFill>
              </a:rPr>
              <a:t>This is the issue that has been discussed. </a:t>
            </a:r>
          </a:p>
          <a:p>
            <a:pPr marL="342891" indent="-342891">
              <a:lnSpc>
                <a:spcPct val="150000"/>
              </a:lnSpc>
              <a:buFont typeface="Arial" panose="020B0604020202020204" pitchFamily="34" charset="0"/>
              <a:buChar char="•"/>
            </a:pPr>
            <a:r>
              <a:rPr lang="en-GB" sz="2800" dirty="0">
                <a:solidFill>
                  <a:srgbClr val="002060"/>
                </a:solidFill>
              </a:rPr>
              <a:t>These are the main points that have been covered.</a:t>
            </a:r>
          </a:p>
          <a:p>
            <a:pPr marL="342891" indent="-342891">
              <a:lnSpc>
                <a:spcPct val="150000"/>
              </a:lnSpc>
              <a:buFont typeface="Arial" panose="020B0604020202020204" pitchFamily="34" charset="0"/>
              <a:buChar char="•"/>
            </a:pPr>
            <a:r>
              <a:rPr lang="en-GB" sz="2800" dirty="0">
                <a:solidFill>
                  <a:srgbClr val="002060"/>
                </a:solidFill>
              </a:rPr>
              <a:t>This is what is most interesting / surprising.</a:t>
            </a:r>
          </a:p>
          <a:p>
            <a:pPr marL="342891" indent="-342891">
              <a:lnSpc>
                <a:spcPct val="150000"/>
              </a:lnSpc>
              <a:buFont typeface="Arial" panose="020B0604020202020204" pitchFamily="34" charset="0"/>
              <a:buChar char="•"/>
            </a:pPr>
            <a:r>
              <a:rPr lang="en-GB" sz="2800" dirty="0">
                <a:solidFill>
                  <a:srgbClr val="002060"/>
                </a:solidFill>
              </a:rPr>
              <a:t>These are the main limitations of my discussion.</a:t>
            </a:r>
          </a:p>
          <a:p>
            <a:pPr marL="342891" indent="-342891">
              <a:lnSpc>
                <a:spcPct val="150000"/>
              </a:lnSpc>
              <a:buFont typeface="Arial" panose="020B0604020202020204" pitchFamily="34" charset="0"/>
              <a:buChar char="•"/>
            </a:pPr>
            <a:r>
              <a:rPr lang="en-GB" sz="2800" dirty="0">
                <a:solidFill>
                  <a:srgbClr val="002060"/>
                </a:solidFill>
              </a:rPr>
              <a:t>This is my revised position / understanding (thesis statement reinforced).</a:t>
            </a:r>
          </a:p>
          <a:p>
            <a:pPr marL="342891" indent="-342891">
              <a:lnSpc>
                <a:spcPct val="150000"/>
              </a:lnSpc>
              <a:buFont typeface="Arial" panose="020B0604020202020204" pitchFamily="34" charset="0"/>
              <a:buChar char="•"/>
            </a:pPr>
            <a:r>
              <a:rPr lang="en-GB" sz="2800" dirty="0">
                <a:solidFill>
                  <a:srgbClr val="002060"/>
                </a:solidFill>
              </a:rPr>
              <a:t>This is the likely future direction the discussion / research will go in.</a:t>
            </a:r>
          </a:p>
          <a:p>
            <a:pPr marL="342891" indent="-342891">
              <a:lnSpc>
                <a:spcPct val="150000"/>
              </a:lnSpc>
              <a:buFont typeface="Arial" panose="020B0604020202020204" pitchFamily="34" charset="0"/>
              <a:buChar char="•"/>
            </a:pPr>
            <a:r>
              <a:rPr lang="en-GB" sz="2800" dirty="0">
                <a:solidFill>
                  <a:srgbClr val="002060"/>
                </a:solidFill>
              </a:rPr>
              <a:t>These are my recommendations and advice.</a:t>
            </a:r>
          </a:p>
        </p:txBody>
      </p:sp>
    </p:spTree>
    <p:extLst>
      <p:ext uri="{BB962C8B-B14F-4D97-AF65-F5344CB8AC3E}">
        <p14:creationId xmlns:p14="http://schemas.microsoft.com/office/powerpoint/2010/main" val="427841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5449B2F-028C-AF03-1648-1E2650A9CBE8}"/>
              </a:ext>
            </a:extLst>
          </p:cNvPr>
          <p:cNvSpPr>
            <a:spLocks noGrp="1"/>
          </p:cNvSpPr>
          <p:nvPr>
            <p:ph sz="quarter" idx="10"/>
          </p:nvPr>
        </p:nvSpPr>
        <p:spPr/>
        <p:txBody>
          <a:bodyPr/>
          <a:lstStyle/>
          <a:p>
            <a:r>
              <a:rPr lang="en-GB" dirty="0">
                <a:solidFill>
                  <a:schemeClr val="accent1"/>
                </a:solidFill>
              </a:rPr>
              <a:t>Thesis statement from the introduction </a:t>
            </a:r>
          </a:p>
        </p:txBody>
      </p:sp>
      <p:sp>
        <p:nvSpPr>
          <p:cNvPr id="7" name="Text Placeholder 6">
            <a:extLst>
              <a:ext uri="{FF2B5EF4-FFF2-40B4-BE49-F238E27FC236}">
                <a16:creationId xmlns:a16="http://schemas.microsoft.com/office/drawing/2014/main" id="{93EC962C-A028-DF80-B9E5-647EC589E193}"/>
              </a:ext>
            </a:extLst>
          </p:cNvPr>
          <p:cNvSpPr>
            <a:spLocks noGrp="1"/>
          </p:cNvSpPr>
          <p:nvPr>
            <p:ph type="body" sz="quarter" idx="13"/>
          </p:nvPr>
        </p:nvSpPr>
        <p:spPr/>
        <p:txBody>
          <a:bodyPr>
            <a:normAutofit lnSpcReduction="10000"/>
          </a:bodyPr>
          <a:lstStyle/>
          <a:p>
            <a:r>
              <a:rPr lang="en-GB" sz="3200" dirty="0">
                <a:solidFill>
                  <a:srgbClr val="002060"/>
                </a:solidFill>
                <a:latin typeface="+mn-lt"/>
              </a:rPr>
              <a:t>…….It has therefore been hypothesized that </a:t>
            </a:r>
            <a:r>
              <a:rPr lang="en-GB" sz="3200" dirty="0">
                <a:solidFill>
                  <a:srgbClr val="002060"/>
                </a:solidFill>
                <a:highlight>
                  <a:srgbClr val="FFFF00"/>
                </a:highlight>
                <a:latin typeface="+mn-lt"/>
              </a:rPr>
              <a:t>a mainly plant-based diet such as a vegetarian and vegan diet provides some beneficial effects for chronic diseases, improving the severity of symptoms suffered in FM</a:t>
            </a:r>
            <a:r>
              <a:rPr lang="en-GB" sz="3200" dirty="0">
                <a:solidFill>
                  <a:srgbClr val="002060"/>
                </a:solidFill>
                <a:latin typeface="+mn-lt"/>
              </a:rPr>
              <a:t>. The aim of this systematic review is to evaluate the efficacy of mainly plant-based diets such as vegan and vegetarian diets (intervention) in patients with FM (population) compared to omnivorous diets (comparation), and to examine the main effects of these diets on patients’ symptoms and the improvement in their quality of life (outcomes).</a:t>
            </a:r>
          </a:p>
          <a:p>
            <a:endParaRPr lang="en-GB" dirty="0"/>
          </a:p>
        </p:txBody>
      </p:sp>
    </p:spTree>
    <p:extLst>
      <p:ext uri="{BB962C8B-B14F-4D97-AF65-F5344CB8AC3E}">
        <p14:creationId xmlns:p14="http://schemas.microsoft.com/office/powerpoint/2010/main" val="2696637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8260-F1E0-2983-80B0-7C56FCACE797}"/>
              </a:ext>
            </a:extLst>
          </p:cNvPr>
          <p:cNvSpPr>
            <a:spLocks noGrp="1"/>
          </p:cNvSpPr>
          <p:nvPr>
            <p:ph type="title"/>
          </p:nvPr>
        </p:nvSpPr>
        <p:spPr/>
        <p:txBody>
          <a:bodyPr/>
          <a:lstStyle/>
          <a:p>
            <a:r>
              <a:rPr lang="en-GB" dirty="0">
                <a:solidFill>
                  <a:schemeClr val="accent4"/>
                </a:solidFill>
              </a:rPr>
              <a:t>Conclusion</a:t>
            </a:r>
          </a:p>
        </p:txBody>
      </p:sp>
      <p:sp>
        <p:nvSpPr>
          <p:cNvPr id="3" name="Content Placeholder 2">
            <a:extLst>
              <a:ext uri="{FF2B5EF4-FFF2-40B4-BE49-F238E27FC236}">
                <a16:creationId xmlns:a16="http://schemas.microsoft.com/office/drawing/2014/main" id="{38C85857-EC4E-2EC9-3A44-CADAA276D6CD}"/>
              </a:ext>
            </a:extLst>
          </p:cNvPr>
          <p:cNvSpPr>
            <a:spLocks noGrp="1"/>
          </p:cNvSpPr>
          <p:nvPr>
            <p:ph idx="1"/>
          </p:nvPr>
        </p:nvSpPr>
        <p:spPr>
          <a:xfrm>
            <a:off x="842605" y="1835899"/>
            <a:ext cx="7652657" cy="4351339"/>
          </a:xfrm>
        </p:spPr>
        <p:txBody>
          <a:bodyPr>
            <a:normAutofit fontScale="92500" lnSpcReduction="10000"/>
          </a:bodyPr>
          <a:lstStyle/>
          <a:p>
            <a:pPr marL="0" indent="0" algn="just">
              <a:buNone/>
            </a:pPr>
            <a:r>
              <a:rPr lang="en-GB" b="0" i="0" dirty="0">
                <a:solidFill>
                  <a:srgbClr val="002060"/>
                </a:solidFill>
                <a:effectLst/>
              </a:rPr>
              <a:t>Mainly </a:t>
            </a:r>
            <a:r>
              <a:rPr lang="en-GB" b="0" i="0" dirty="0">
                <a:solidFill>
                  <a:srgbClr val="002060"/>
                </a:solidFill>
                <a:effectLst/>
                <a:highlight>
                  <a:srgbClr val="FFFF00"/>
                </a:highlight>
              </a:rPr>
              <a:t>plant-based diets such as vegetarian or vegan diets seem to reduce FM symptoms and improve the quality of life of these patients. </a:t>
            </a:r>
            <a:r>
              <a:rPr lang="en-GB" b="0" i="0" dirty="0">
                <a:solidFill>
                  <a:srgbClr val="C00000"/>
                </a:solidFill>
                <a:effectLst/>
              </a:rPr>
              <a:t>Body composition, sleep quality, depression and body inflammation have improved following these dietary patterns. However, these conclusions are not robust due to the limited quality of the studies done to date. </a:t>
            </a:r>
            <a:r>
              <a:rPr lang="en-GB" b="0" i="0" dirty="0">
                <a:solidFill>
                  <a:srgbClr val="002060"/>
                </a:solidFill>
                <a:effectLst/>
                <a:highlight>
                  <a:srgbClr val="00FF00"/>
                </a:highlight>
              </a:rPr>
              <a:t>Future research in FM patients’ needs to be well designed in order to firmly conclude the effect of these promising dietary interventions.</a:t>
            </a:r>
            <a:r>
              <a:rPr lang="en-GB" b="0" i="0" dirty="0">
                <a:solidFill>
                  <a:srgbClr val="002060"/>
                </a:solidFill>
                <a:effectLst/>
              </a:rPr>
              <a:t> These dietary treatments would fit into the multidisciplinary treatment of FM with positive outcomes on patients’ lives.</a:t>
            </a:r>
          </a:p>
          <a:p>
            <a:endParaRPr lang="en-GB" dirty="0"/>
          </a:p>
        </p:txBody>
      </p:sp>
      <p:sp>
        <p:nvSpPr>
          <p:cNvPr id="5" name="TextBox 4">
            <a:extLst>
              <a:ext uri="{FF2B5EF4-FFF2-40B4-BE49-F238E27FC236}">
                <a16:creationId xmlns:a16="http://schemas.microsoft.com/office/drawing/2014/main" id="{5A55EDA7-DCEC-6879-630C-A75F8BFB1E62}"/>
              </a:ext>
            </a:extLst>
          </p:cNvPr>
          <p:cNvSpPr txBox="1"/>
          <p:nvPr/>
        </p:nvSpPr>
        <p:spPr>
          <a:xfrm>
            <a:off x="8866599" y="1706688"/>
            <a:ext cx="3210815" cy="3785652"/>
          </a:xfrm>
          <a:prstGeom prst="rect">
            <a:avLst/>
          </a:prstGeom>
          <a:noFill/>
        </p:spPr>
        <p:txBody>
          <a:bodyPr wrap="none" rtlCol="0">
            <a:spAutoFit/>
          </a:bodyPr>
          <a:lstStyle/>
          <a:p>
            <a:r>
              <a:rPr lang="en-GB" sz="2000" dirty="0">
                <a:solidFill>
                  <a:srgbClr val="0070C0"/>
                </a:solidFill>
                <a:highlight>
                  <a:srgbClr val="FFFF00"/>
                </a:highlight>
              </a:rPr>
              <a:t>Reinforce thesis statement</a:t>
            </a:r>
          </a:p>
          <a:p>
            <a:endParaRPr lang="en-GB" sz="2000" dirty="0">
              <a:solidFill>
                <a:srgbClr val="0070C0"/>
              </a:solidFill>
            </a:endParaRPr>
          </a:p>
          <a:p>
            <a:endParaRPr lang="en-GB" sz="2000" dirty="0">
              <a:solidFill>
                <a:srgbClr val="0070C0"/>
              </a:solidFill>
            </a:endParaRPr>
          </a:p>
          <a:p>
            <a:endParaRPr lang="en-GB" sz="2000" dirty="0">
              <a:solidFill>
                <a:srgbClr val="0070C0"/>
              </a:solidFill>
            </a:endParaRPr>
          </a:p>
          <a:p>
            <a:r>
              <a:rPr lang="en-GB" sz="2000" dirty="0">
                <a:solidFill>
                  <a:srgbClr val="C00000"/>
                </a:solidFill>
              </a:rPr>
              <a:t>Summary of main body ideas</a:t>
            </a:r>
          </a:p>
          <a:p>
            <a:endParaRPr lang="en-GB" sz="2000" dirty="0">
              <a:solidFill>
                <a:srgbClr val="0070C0"/>
              </a:solidFill>
            </a:endParaRPr>
          </a:p>
          <a:p>
            <a:endParaRPr lang="en-GB" sz="2000" dirty="0">
              <a:solidFill>
                <a:srgbClr val="0070C0"/>
              </a:solidFill>
            </a:endParaRPr>
          </a:p>
          <a:p>
            <a:r>
              <a:rPr lang="en-GB" sz="2000" dirty="0">
                <a:solidFill>
                  <a:srgbClr val="0070C0"/>
                </a:solidFill>
                <a:highlight>
                  <a:srgbClr val="00FF00"/>
                </a:highlight>
              </a:rPr>
              <a:t>Recommendation for </a:t>
            </a:r>
          </a:p>
          <a:p>
            <a:r>
              <a:rPr lang="en-GB" sz="2000" dirty="0">
                <a:solidFill>
                  <a:srgbClr val="0070C0"/>
                </a:solidFill>
                <a:highlight>
                  <a:srgbClr val="00FF00"/>
                </a:highlight>
              </a:rPr>
              <a:t>future research/action</a:t>
            </a:r>
          </a:p>
          <a:p>
            <a:endParaRPr lang="en-GB" sz="2000" dirty="0">
              <a:solidFill>
                <a:srgbClr val="0070C0"/>
              </a:solidFill>
            </a:endParaRPr>
          </a:p>
          <a:p>
            <a:endParaRPr lang="en-GB" sz="2000" dirty="0">
              <a:solidFill>
                <a:srgbClr val="0070C0"/>
              </a:solidFill>
            </a:endParaRPr>
          </a:p>
          <a:p>
            <a:r>
              <a:rPr lang="en-GB" sz="2000" dirty="0">
                <a:solidFill>
                  <a:srgbClr val="0070C0"/>
                </a:solidFill>
              </a:rPr>
              <a:t>Prediction</a:t>
            </a:r>
          </a:p>
        </p:txBody>
      </p:sp>
    </p:spTree>
    <p:extLst>
      <p:ext uri="{BB962C8B-B14F-4D97-AF65-F5344CB8AC3E}">
        <p14:creationId xmlns:p14="http://schemas.microsoft.com/office/powerpoint/2010/main" val="1105516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0E0370-A9A9-EBF0-3B64-6791DC9A25D8}"/>
              </a:ext>
            </a:extLst>
          </p:cNvPr>
          <p:cNvSpPr txBox="1"/>
          <p:nvPr/>
        </p:nvSpPr>
        <p:spPr>
          <a:xfrm>
            <a:off x="4387065" y="1520575"/>
            <a:ext cx="7294652" cy="4801314"/>
          </a:xfrm>
          <a:prstGeom prst="rect">
            <a:avLst/>
          </a:prstGeom>
          <a:noFill/>
        </p:spPr>
        <p:txBody>
          <a:bodyPr wrap="square" rtlCol="0">
            <a:spAutoFit/>
          </a:bodyPr>
          <a:lstStyle/>
          <a:p>
            <a:r>
              <a:rPr lang="en-GB" sz="1800" dirty="0">
                <a:solidFill>
                  <a:srgbClr val="CC00CC"/>
                </a:solidFill>
                <a:effectLst/>
                <a:latin typeface="Segoe UI" panose="020B0502040204020203" pitchFamily="34" charset="0"/>
                <a:ea typeface="Calibri" panose="020F0502020204030204" pitchFamily="34" charset="0"/>
              </a:rPr>
              <a:t>In conclusion, the intricate and symbiotic relationship between emotional intelligence and academic success has unveiled a new dimension of understanding in the realm of education. </a:t>
            </a:r>
            <a:r>
              <a:rPr lang="en-GB" sz="1800" dirty="0">
                <a:solidFill>
                  <a:srgbClr val="3333FF"/>
                </a:solidFill>
                <a:effectLst/>
                <a:latin typeface="Segoe UI" panose="020B0502040204020203" pitchFamily="34" charset="0"/>
                <a:ea typeface="Calibri" panose="020F0502020204030204" pitchFamily="34" charset="0"/>
              </a:rPr>
              <a:t>This essay has delved into the profound impact of emotional intelligence on various facets of academic achievement, from learning and cognitive prowess to interpersonal interactions and overall well-being. The exploration of empirical studies and theoretical perspectives underscores the pivotal role emotional intelligence plays in shaping not only educational outcomes but also personal growth and resilience. As educators and institutions endeavour to provide a comprehensive education, it becomes increasingly evident that fostering emotional intelligence is paramount.</a:t>
            </a:r>
            <a:r>
              <a:rPr lang="en-GB" sz="1800" dirty="0">
                <a:solidFill>
                  <a:srgbClr val="374151"/>
                </a:solidFill>
                <a:effectLst/>
                <a:latin typeface="Segoe UI" panose="020B0502040204020203" pitchFamily="34" charset="0"/>
                <a:ea typeface="Calibri" panose="020F0502020204030204" pitchFamily="34" charset="0"/>
              </a:rPr>
              <a:t> </a:t>
            </a:r>
            <a:r>
              <a:rPr lang="en-GB" sz="1800" dirty="0">
                <a:solidFill>
                  <a:srgbClr val="FF3300"/>
                </a:solidFill>
                <a:effectLst/>
                <a:latin typeface="Segoe UI" panose="020B0502040204020203" pitchFamily="34" charset="0"/>
                <a:ea typeface="Calibri" panose="020F0502020204030204" pitchFamily="34" charset="0"/>
              </a:rPr>
              <a:t>By recognizing emotional intelligence as a cornerstone of student development and integrating it into educational practices, we can empower individuals to navigate the challenges of academic life with enhanced adaptability, self-awareness, and interpersonal skills. Thus, the synthesis of emotional intelligence and academic success paves the way for a more holistic and effective educational journey.</a:t>
            </a:r>
            <a:endParaRPr lang="en-GB" dirty="0">
              <a:solidFill>
                <a:srgbClr val="FF3300"/>
              </a:solidFill>
            </a:endParaRPr>
          </a:p>
        </p:txBody>
      </p:sp>
      <p:sp>
        <p:nvSpPr>
          <p:cNvPr id="6" name="TextBox 5">
            <a:extLst>
              <a:ext uri="{FF2B5EF4-FFF2-40B4-BE49-F238E27FC236}">
                <a16:creationId xmlns:a16="http://schemas.microsoft.com/office/drawing/2014/main" id="{4B7BA174-58E5-EBEA-E507-8D109444084F}"/>
              </a:ext>
            </a:extLst>
          </p:cNvPr>
          <p:cNvSpPr txBox="1"/>
          <p:nvPr/>
        </p:nvSpPr>
        <p:spPr>
          <a:xfrm>
            <a:off x="510283" y="1726058"/>
            <a:ext cx="3051424" cy="3416320"/>
          </a:xfrm>
          <a:prstGeom prst="rect">
            <a:avLst/>
          </a:prstGeom>
          <a:noFill/>
        </p:spPr>
        <p:txBody>
          <a:bodyPr wrap="square" rtlCol="0">
            <a:spAutoFit/>
          </a:bodyPr>
          <a:lstStyle/>
          <a:p>
            <a:pPr lvl="0"/>
            <a:r>
              <a:rPr lang="en-US" b="1" dirty="0">
                <a:solidFill>
                  <a:srgbClr val="CC00CC"/>
                </a:solidFill>
              </a:rPr>
              <a:t>Review/rephrase the thesis statement</a:t>
            </a:r>
          </a:p>
          <a:p>
            <a:pPr lvl="0"/>
            <a:endParaRPr lang="en-US" b="1" dirty="0">
              <a:solidFill>
                <a:srgbClr val="CC00CC"/>
              </a:solidFill>
            </a:endParaRPr>
          </a:p>
          <a:p>
            <a:pPr lvl="0"/>
            <a:endParaRPr lang="en-US" b="1" dirty="0">
              <a:solidFill>
                <a:srgbClr val="CC00CC"/>
              </a:solidFill>
            </a:endParaRPr>
          </a:p>
          <a:p>
            <a:pPr lvl="0"/>
            <a:r>
              <a:rPr lang="en-US" b="1" dirty="0" err="1">
                <a:solidFill>
                  <a:srgbClr val="3333FF"/>
                </a:solidFill>
              </a:rPr>
              <a:t>Summarise</a:t>
            </a:r>
            <a:r>
              <a:rPr lang="en-US" b="1" dirty="0">
                <a:solidFill>
                  <a:srgbClr val="3333FF"/>
                </a:solidFill>
              </a:rPr>
              <a:t> the Key points</a:t>
            </a:r>
          </a:p>
          <a:p>
            <a:pPr lvl="0"/>
            <a:endParaRPr lang="en-US" b="1" dirty="0">
              <a:solidFill>
                <a:srgbClr val="CC00CC"/>
              </a:solidFill>
            </a:endParaRPr>
          </a:p>
          <a:p>
            <a:pPr lvl="0"/>
            <a:endParaRPr lang="en-US" b="1" dirty="0">
              <a:solidFill>
                <a:srgbClr val="CC00CC"/>
              </a:solidFill>
            </a:endParaRPr>
          </a:p>
          <a:p>
            <a:pPr lvl="0"/>
            <a:endParaRPr lang="en-US" b="1" dirty="0">
              <a:solidFill>
                <a:srgbClr val="FF3300"/>
              </a:solidFill>
            </a:endParaRPr>
          </a:p>
          <a:p>
            <a:pPr lvl="0"/>
            <a:endParaRPr lang="en-US" b="1" dirty="0">
              <a:solidFill>
                <a:srgbClr val="FF3300"/>
              </a:solidFill>
            </a:endParaRPr>
          </a:p>
          <a:p>
            <a:pPr lvl="0"/>
            <a:endParaRPr lang="en-US" b="1" dirty="0">
              <a:solidFill>
                <a:srgbClr val="FF3300"/>
              </a:solidFill>
            </a:endParaRPr>
          </a:p>
          <a:p>
            <a:pPr lvl="0"/>
            <a:endParaRPr lang="en-US" b="1" dirty="0">
              <a:solidFill>
                <a:srgbClr val="FF3300"/>
              </a:solidFill>
            </a:endParaRPr>
          </a:p>
          <a:p>
            <a:pPr lvl="0"/>
            <a:r>
              <a:rPr lang="en-US" b="1" dirty="0">
                <a:solidFill>
                  <a:srgbClr val="FF3300"/>
                </a:solidFill>
              </a:rPr>
              <a:t>Explore wider significance</a:t>
            </a:r>
          </a:p>
        </p:txBody>
      </p:sp>
      <p:sp>
        <p:nvSpPr>
          <p:cNvPr id="2" name="TextBox 1">
            <a:extLst>
              <a:ext uri="{FF2B5EF4-FFF2-40B4-BE49-F238E27FC236}">
                <a16:creationId xmlns:a16="http://schemas.microsoft.com/office/drawing/2014/main" id="{D7D92DD6-1BA0-D0B2-F226-70D1450F8063}"/>
              </a:ext>
            </a:extLst>
          </p:cNvPr>
          <p:cNvSpPr txBox="1"/>
          <p:nvPr/>
        </p:nvSpPr>
        <p:spPr>
          <a:xfrm>
            <a:off x="229090" y="536111"/>
            <a:ext cx="1806905" cy="523220"/>
          </a:xfrm>
          <a:prstGeom prst="rect">
            <a:avLst/>
          </a:prstGeom>
          <a:noFill/>
        </p:spPr>
        <p:txBody>
          <a:bodyPr wrap="none" rtlCol="0">
            <a:spAutoFit/>
          </a:bodyPr>
          <a:lstStyle/>
          <a:p>
            <a:r>
              <a:rPr lang="en-GB" sz="2800" b="1" dirty="0">
                <a:solidFill>
                  <a:srgbClr val="009999"/>
                </a:solidFill>
              </a:rPr>
              <a:t>Conclusion</a:t>
            </a:r>
          </a:p>
        </p:txBody>
      </p:sp>
    </p:spTree>
    <p:extLst>
      <p:ext uri="{BB962C8B-B14F-4D97-AF65-F5344CB8AC3E}">
        <p14:creationId xmlns:p14="http://schemas.microsoft.com/office/powerpoint/2010/main" val="1550028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BB8F-768C-4D88-04C9-A90EAEA246F6}"/>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Now take a break</a:t>
            </a:r>
          </a:p>
        </p:txBody>
      </p:sp>
      <p:pic>
        <p:nvPicPr>
          <p:cNvPr id="7" name="Graphic 6" descr="Coffee">
            <a:extLst>
              <a:ext uri="{FF2B5EF4-FFF2-40B4-BE49-F238E27FC236}">
                <a16:creationId xmlns:a16="http://schemas.microsoft.com/office/drawing/2014/main" id="{8C9DFF44-53D6-7B46-A204-91E99B351B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860776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s eye&#10;&#10;Description automatically generated">
            <a:extLst>
              <a:ext uri="{FF2B5EF4-FFF2-40B4-BE49-F238E27FC236}">
                <a16:creationId xmlns:a16="http://schemas.microsoft.com/office/drawing/2014/main" id="{3F10DB70-EEF8-2608-F0B1-27DC245C94FE}"/>
              </a:ext>
            </a:extLst>
          </p:cNvPr>
          <p:cNvPicPr>
            <a:picLocks noChangeAspect="1"/>
          </p:cNvPicPr>
          <p:nvPr/>
        </p:nvPicPr>
        <p:blipFill rotWithShape="1">
          <a:blip r:embed="rId2"/>
          <a:srcRect l="18864" r="14848"/>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BE02A714-2FBA-6CED-BFE3-5EEBCFE91B7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rgbClr val="002060"/>
                </a:solidFill>
              </a:rPr>
              <a:t>And come back and review your essay with fresh eyes</a:t>
            </a:r>
          </a:p>
        </p:txBody>
      </p:sp>
    </p:spTree>
    <p:extLst>
      <p:ext uri="{BB962C8B-B14F-4D97-AF65-F5344CB8AC3E}">
        <p14:creationId xmlns:p14="http://schemas.microsoft.com/office/powerpoint/2010/main" val="638846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822A-38AD-1FAB-AC1B-79A88D4F8B5B}"/>
              </a:ext>
            </a:extLst>
          </p:cNvPr>
          <p:cNvSpPr>
            <a:spLocks noGrp="1"/>
          </p:cNvSpPr>
          <p:nvPr>
            <p:ph type="title"/>
          </p:nvPr>
        </p:nvSpPr>
        <p:spPr/>
        <p:txBody>
          <a:bodyPr>
            <a:normAutofit fontScale="90000"/>
          </a:bodyPr>
          <a:lstStyle/>
          <a:p>
            <a:r>
              <a:rPr lang="en-GB" b="1" dirty="0">
                <a:solidFill>
                  <a:srgbClr val="002060"/>
                </a:solidFill>
              </a:rPr>
              <a:t>Re-read your essay [Be prepared to do this several times] and check for</a:t>
            </a:r>
            <a:br>
              <a:rPr lang="en-GB" dirty="0"/>
            </a:br>
            <a:endParaRPr lang="en-GB" dirty="0"/>
          </a:p>
        </p:txBody>
      </p:sp>
      <p:graphicFrame>
        <p:nvGraphicFramePr>
          <p:cNvPr id="6" name="Content Placeholder 2">
            <a:extLst>
              <a:ext uri="{FF2B5EF4-FFF2-40B4-BE49-F238E27FC236}">
                <a16:creationId xmlns:a16="http://schemas.microsoft.com/office/drawing/2014/main" id="{2B486329-90C6-EAC7-F891-6A7BC46E7AA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47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3687-50D5-0542-A9F3-B973E7894E62}"/>
              </a:ext>
            </a:extLst>
          </p:cNvPr>
          <p:cNvSpPr>
            <a:spLocks noGrp="1"/>
          </p:cNvSpPr>
          <p:nvPr>
            <p:ph type="title"/>
          </p:nvPr>
        </p:nvSpPr>
        <p:spPr/>
        <p:txBody>
          <a:bodyPr vert="horz" lIns="121920" tIns="60960" rIns="121920" bIns="60960" rtlCol="0" anchor="ctr">
            <a:normAutofit/>
          </a:bodyPr>
          <a:lstStyle/>
          <a:p>
            <a:pPr defTabSz="1219170"/>
            <a:r>
              <a:rPr lang="en-US" sz="5200" b="1" dirty="0">
                <a:solidFill>
                  <a:srgbClr val="CC00FF"/>
                </a:solidFill>
              </a:rPr>
              <a:t>The Stages of Assignment planning</a:t>
            </a:r>
          </a:p>
        </p:txBody>
      </p:sp>
      <p:sp>
        <p:nvSpPr>
          <p:cNvPr id="5" name="Content Placeholder 4">
            <a:extLst>
              <a:ext uri="{FF2B5EF4-FFF2-40B4-BE49-F238E27FC236}">
                <a16:creationId xmlns:a16="http://schemas.microsoft.com/office/drawing/2014/main" id="{D84FE75C-6A66-DD4B-B25B-9274901866B3}"/>
              </a:ext>
            </a:extLst>
          </p:cNvPr>
          <p:cNvSpPr>
            <a:spLocks noGrp="1"/>
          </p:cNvSpPr>
          <p:nvPr>
            <p:ph idx="1"/>
          </p:nvPr>
        </p:nvSpPr>
        <p:spPr/>
        <p:txBody>
          <a:bodyPr/>
          <a:lstStyle/>
          <a:p>
            <a:endParaRPr lang="en-GB"/>
          </a:p>
        </p:txBody>
      </p:sp>
      <p:sp>
        <p:nvSpPr>
          <p:cNvPr id="4" name="Rounded Rectangular Callout 3">
            <a:extLst>
              <a:ext uri="{FF2B5EF4-FFF2-40B4-BE49-F238E27FC236}">
                <a16:creationId xmlns:a16="http://schemas.microsoft.com/office/drawing/2014/main" id="{40D719C2-85C8-5544-B5B1-4525E03F86E6}"/>
              </a:ext>
            </a:extLst>
          </p:cNvPr>
          <p:cNvSpPr/>
          <p:nvPr/>
        </p:nvSpPr>
        <p:spPr>
          <a:xfrm>
            <a:off x="796063" y="1981308"/>
            <a:ext cx="3831557" cy="2205155"/>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351" dirty="0">
              <a:solidFill>
                <a:schemeClr val="tx1"/>
              </a:solidFill>
            </a:endParaRPr>
          </a:p>
        </p:txBody>
      </p:sp>
      <p:sp>
        <p:nvSpPr>
          <p:cNvPr id="6" name="Rounded Rectangular Callout 5">
            <a:extLst>
              <a:ext uri="{FF2B5EF4-FFF2-40B4-BE49-F238E27FC236}">
                <a16:creationId xmlns:a16="http://schemas.microsoft.com/office/drawing/2014/main" id="{AF64851C-5108-D043-92FA-F6E016F1B0FA}"/>
              </a:ext>
            </a:extLst>
          </p:cNvPr>
          <p:cNvSpPr/>
          <p:nvPr/>
        </p:nvSpPr>
        <p:spPr>
          <a:xfrm>
            <a:off x="8266483" y="3219509"/>
            <a:ext cx="3084264" cy="246174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351" dirty="0">
              <a:solidFill>
                <a:schemeClr val="tx1"/>
              </a:solidFill>
            </a:endParaRPr>
          </a:p>
        </p:txBody>
      </p:sp>
      <p:sp>
        <p:nvSpPr>
          <p:cNvPr id="7" name="Rounded Rectangular Callout 6">
            <a:extLst>
              <a:ext uri="{FF2B5EF4-FFF2-40B4-BE49-F238E27FC236}">
                <a16:creationId xmlns:a16="http://schemas.microsoft.com/office/drawing/2014/main" id="{B6D1612C-738A-F94F-9B3B-52AC28810A30}"/>
              </a:ext>
            </a:extLst>
          </p:cNvPr>
          <p:cNvSpPr/>
          <p:nvPr/>
        </p:nvSpPr>
        <p:spPr>
          <a:xfrm rot="10800000">
            <a:off x="5068009" y="4450382"/>
            <a:ext cx="3084263" cy="1832948"/>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351" dirty="0">
              <a:solidFill>
                <a:schemeClr val="tx1"/>
              </a:solidFill>
            </a:endParaRPr>
          </a:p>
        </p:txBody>
      </p:sp>
      <p:sp>
        <p:nvSpPr>
          <p:cNvPr id="8" name="Rounded Rectangular Callout 7">
            <a:extLst>
              <a:ext uri="{FF2B5EF4-FFF2-40B4-BE49-F238E27FC236}">
                <a16:creationId xmlns:a16="http://schemas.microsoft.com/office/drawing/2014/main" id="{A208533B-17F8-914A-9C98-92950DCF9853}"/>
              </a:ext>
            </a:extLst>
          </p:cNvPr>
          <p:cNvSpPr/>
          <p:nvPr/>
        </p:nvSpPr>
        <p:spPr>
          <a:xfrm>
            <a:off x="4816877" y="1857823"/>
            <a:ext cx="3260351" cy="1786791"/>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4632">
              <a:spcAft>
                <a:spcPts val="800"/>
              </a:spcAft>
            </a:pPr>
            <a:r>
              <a:rPr lang="en-US" sz="1400" dirty="0">
                <a:solidFill>
                  <a:srgbClr val="0070C0"/>
                </a:solidFill>
              </a:rPr>
              <a:t>2. Research:</a:t>
            </a:r>
          </a:p>
          <a:p>
            <a:pPr marL="251454" indent="-251454" defTabSz="804632">
              <a:spcAft>
                <a:spcPts val="800"/>
              </a:spcAft>
              <a:buFont typeface="Arial" panose="020B0604020202020204" pitchFamily="34" charset="0"/>
              <a:buChar char="•"/>
            </a:pPr>
            <a:r>
              <a:rPr lang="en-US" sz="1400" dirty="0">
                <a:solidFill>
                  <a:srgbClr val="0070C0"/>
                </a:solidFill>
              </a:rPr>
              <a:t>Preliminary research (to discover ideas and evidence)</a:t>
            </a:r>
          </a:p>
          <a:p>
            <a:pPr marL="251454" indent="-251454" defTabSz="804632">
              <a:spcAft>
                <a:spcPts val="800"/>
              </a:spcAft>
              <a:buFont typeface="Arial" panose="020B0604020202020204" pitchFamily="34" charset="0"/>
              <a:buChar char="•"/>
            </a:pPr>
            <a:r>
              <a:rPr lang="en-US" sz="1400" dirty="0">
                <a:solidFill>
                  <a:srgbClr val="0070C0"/>
                </a:solidFill>
              </a:rPr>
              <a:t>Further research (after planning/revising)</a:t>
            </a:r>
          </a:p>
        </p:txBody>
      </p:sp>
      <p:sp>
        <p:nvSpPr>
          <p:cNvPr id="9" name="Rounded Rectangular Callout 8">
            <a:extLst>
              <a:ext uri="{FF2B5EF4-FFF2-40B4-BE49-F238E27FC236}">
                <a16:creationId xmlns:a16="http://schemas.microsoft.com/office/drawing/2014/main" id="{883547BA-C0CF-FE44-9584-B28DAEBAFA4B}"/>
              </a:ext>
            </a:extLst>
          </p:cNvPr>
          <p:cNvSpPr/>
          <p:nvPr/>
        </p:nvSpPr>
        <p:spPr>
          <a:xfrm rot="10800000">
            <a:off x="838201" y="5003735"/>
            <a:ext cx="3540473" cy="1120696"/>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351" dirty="0">
              <a:solidFill>
                <a:schemeClr val="tx1"/>
              </a:solidFill>
            </a:endParaRPr>
          </a:p>
        </p:txBody>
      </p:sp>
      <p:sp>
        <p:nvSpPr>
          <p:cNvPr id="3" name="TextBox 2">
            <a:extLst>
              <a:ext uri="{FF2B5EF4-FFF2-40B4-BE49-F238E27FC236}">
                <a16:creationId xmlns:a16="http://schemas.microsoft.com/office/drawing/2014/main" id="{6F438B40-5936-4086-A5A0-9B65A25380E7}"/>
              </a:ext>
            </a:extLst>
          </p:cNvPr>
          <p:cNvSpPr txBox="1"/>
          <p:nvPr/>
        </p:nvSpPr>
        <p:spPr>
          <a:xfrm>
            <a:off x="5879815" y="4668605"/>
            <a:ext cx="2020160" cy="2010807"/>
          </a:xfrm>
          <a:prstGeom prst="rect">
            <a:avLst/>
          </a:prstGeom>
          <a:noFill/>
        </p:spPr>
        <p:txBody>
          <a:bodyPr wrap="square" rtlCol="0">
            <a:spAutoFit/>
          </a:bodyPr>
          <a:lstStyle/>
          <a:p>
            <a:pPr defTabSz="804632">
              <a:spcAft>
                <a:spcPts val="800"/>
              </a:spcAft>
            </a:pPr>
            <a:r>
              <a:rPr lang="en-US" sz="1400" dirty="0"/>
              <a:t>4</a:t>
            </a:r>
            <a:r>
              <a:rPr lang="en-US" sz="1400" dirty="0">
                <a:solidFill>
                  <a:srgbClr val="0070C0"/>
                </a:solidFill>
              </a:rPr>
              <a:t>. Writing/presenting</a:t>
            </a:r>
          </a:p>
          <a:p>
            <a:pPr marL="251454" indent="-251454" defTabSz="804632">
              <a:spcAft>
                <a:spcPts val="800"/>
              </a:spcAft>
              <a:buFont typeface="Arial" panose="020B0604020202020204" pitchFamily="34" charset="0"/>
              <a:buChar char="•"/>
            </a:pPr>
            <a:r>
              <a:rPr lang="en-US" sz="1400" dirty="0">
                <a:solidFill>
                  <a:srgbClr val="0070C0"/>
                </a:solidFill>
              </a:rPr>
              <a:t>First draft</a:t>
            </a:r>
          </a:p>
          <a:p>
            <a:pPr marL="251454" indent="-251454" defTabSz="804632">
              <a:spcAft>
                <a:spcPts val="800"/>
              </a:spcAft>
              <a:buFont typeface="Arial" panose="020B0604020202020204" pitchFamily="34" charset="0"/>
              <a:buChar char="•"/>
            </a:pPr>
            <a:r>
              <a:rPr lang="en-US" sz="1400" dirty="0">
                <a:solidFill>
                  <a:srgbClr val="0070C0"/>
                </a:solidFill>
              </a:rPr>
              <a:t>Check for grammar/spelling/references </a:t>
            </a:r>
          </a:p>
          <a:p>
            <a:pPr defTabSz="804632">
              <a:spcAft>
                <a:spcPts val="800"/>
              </a:spcAft>
            </a:pPr>
            <a:endParaRPr lang="en-US" sz="1400" dirty="0"/>
          </a:p>
          <a:p>
            <a:pPr>
              <a:spcAft>
                <a:spcPts val="800"/>
              </a:spcAft>
            </a:pPr>
            <a:endParaRPr lang="en-GB" sz="1400" dirty="0"/>
          </a:p>
        </p:txBody>
      </p:sp>
      <p:sp>
        <p:nvSpPr>
          <p:cNvPr id="11" name="TextBox 10">
            <a:extLst>
              <a:ext uri="{FF2B5EF4-FFF2-40B4-BE49-F238E27FC236}">
                <a16:creationId xmlns:a16="http://schemas.microsoft.com/office/drawing/2014/main" id="{A3E75771-A0A2-4E35-937D-6D8D56A68469}"/>
              </a:ext>
            </a:extLst>
          </p:cNvPr>
          <p:cNvSpPr txBox="1"/>
          <p:nvPr/>
        </p:nvSpPr>
        <p:spPr>
          <a:xfrm>
            <a:off x="1527535" y="5279158"/>
            <a:ext cx="3431828" cy="625812"/>
          </a:xfrm>
          <a:prstGeom prst="rect">
            <a:avLst/>
          </a:prstGeom>
          <a:noFill/>
        </p:spPr>
        <p:txBody>
          <a:bodyPr wrap="square" rtlCol="0">
            <a:spAutoFit/>
          </a:bodyPr>
          <a:lstStyle/>
          <a:p>
            <a:pPr defTabSz="804632">
              <a:spcAft>
                <a:spcPts val="800"/>
              </a:spcAft>
            </a:pPr>
            <a:r>
              <a:rPr lang="en-US" sz="1400" dirty="0">
                <a:solidFill>
                  <a:srgbClr val="0070C0"/>
                </a:solidFill>
              </a:rPr>
              <a:t>5. Submit</a:t>
            </a:r>
          </a:p>
          <a:p>
            <a:pPr>
              <a:spcAft>
                <a:spcPts val="800"/>
              </a:spcAft>
            </a:pPr>
            <a:endParaRPr lang="en-GB" sz="1400" dirty="0"/>
          </a:p>
        </p:txBody>
      </p:sp>
      <p:sp>
        <p:nvSpPr>
          <p:cNvPr id="12" name="TextBox 11">
            <a:extLst>
              <a:ext uri="{FF2B5EF4-FFF2-40B4-BE49-F238E27FC236}">
                <a16:creationId xmlns:a16="http://schemas.microsoft.com/office/drawing/2014/main" id="{4F532EE0-67DB-4D9E-91FE-A43EABC92B41}"/>
              </a:ext>
            </a:extLst>
          </p:cNvPr>
          <p:cNvSpPr txBox="1"/>
          <p:nvPr/>
        </p:nvSpPr>
        <p:spPr>
          <a:xfrm>
            <a:off x="8443734" y="3355424"/>
            <a:ext cx="2658017" cy="943848"/>
          </a:xfrm>
          <a:prstGeom prst="rect">
            <a:avLst/>
          </a:prstGeom>
          <a:noFill/>
        </p:spPr>
        <p:txBody>
          <a:bodyPr wrap="square" rtlCol="0">
            <a:spAutoFit/>
          </a:bodyPr>
          <a:lstStyle/>
          <a:p>
            <a:pPr defTabSz="804632">
              <a:spcAft>
                <a:spcPts val="800"/>
              </a:spcAft>
            </a:pPr>
            <a:r>
              <a:rPr lang="en-US" sz="1400" dirty="0"/>
              <a:t> </a:t>
            </a:r>
            <a:r>
              <a:rPr lang="en-US" sz="1400" dirty="0">
                <a:solidFill>
                  <a:srgbClr val="0070C0"/>
                </a:solidFill>
              </a:rPr>
              <a:t>3. Planning:</a:t>
            </a:r>
          </a:p>
          <a:p>
            <a:pPr marL="251454" indent="-251454" defTabSz="804632">
              <a:spcAft>
                <a:spcPts val="800"/>
              </a:spcAft>
              <a:buFont typeface="Arial" panose="020B0604020202020204" pitchFamily="34" charset="0"/>
              <a:buChar char="•"/>
            </a:pPr>
            <a:r>
              <a:rPr lang="en-US" sz="1400" dirty="0">
                <a:solidFill>
                  <a:srgbClr val="0070C0"/>
                </a:solidFill>
              </a:rPr>
              <a:t>Outline plan </a:t>
            </a:r>
          </a:p>
          <a:p>
            <a:pPr marL="251454" indent="-251454" defTabSz="804632">
              <a:spcAft>
                <a:spcPts val="800"/>
              </a:spcAft>
              <a:buFont typeface="Arial" panose="020B0604020202020204" pitchFamily="34" charset="0"/>
              <a:buChar char="•"/>
            </a:pPr>
            <a:r>
              <a:rPr lang="en-US" sz="1400" dirty="0">
                <a:solidFill>
                  <a:srgbClr val="0070C0"/>
                </a:solidFill>
              </a:rPr>
              <a:t>Revise plan after first draft </a:t>
            </a:r>
          </a:p>
        </p:txBody>
      </p:sp>
      <p:sp>
        <p:nvSpPr>
          <p:cNvPr id="13" name="TextBox 12">
            <a:extLst>
              <a:ext uri="{FF2B5EF4-FFF2-40B4-BE49-F238E27FC236}">
                <a16:creationId xmlns:a16="http://schemas.microsoft.com/office/drawing/2014/main" id="{A04B713C-0A4B-4344-9E8E-6D8344E5CC7B}"/>
              </a:ext>
            </a:extLst>
          </p:cNvPr>
          <p:cNvSpPr txBox="1"/>
          <p:nvPr/>
        </p:nvSpPr>
        <p:spPr>
          <a:xfrm>
            <a:off x="905963" y="2010566"/>
            <a:ext cx="3200672" cy="2113399"/>
          </a:xfrm>
          <a:prstGeom prst="rect">
            <a:avLst/>
          </a:prstGeom>
          <a:noFill/>
        </p:spPr>
        <p:txBody>
          <a:bodyPr wrap="square" rtlCol="0">
            <a:spAutoFit/>
          </a:bodyPr>
          <a:lstStyle/>
          <a:p>
            <a:pPr defTabSz="804632">
              <a:spcAft>
                <a:spcPts val="800"/>
              </a:spcAft>
            </a:pPr>
            <a:r>
              <a:rPr lang="en-US" sz="1400" dirty="0">
                <a:solidFill>
                  <a:srgbClr val="0070C0"/>
                </a:solidFill>
              </a:rPr>
              <a:t>1. Preliminary groundwork:</a:t>
            </a:r>
          </a:p>
          <a:p>
            <a:pPr marL="251454" indent="-251454" defTabSz="804632">
              <a:spcAft>
                <a:spcPts val="800"/>
              </a:spcAft>
              <a:buFont typeface="Arial" panose="020B0604020202020204" pitchFamily="34" charset="0"/>
              <a:buChar char="•"/>
            </a:pPr>
            <a:r>
              <a:rPr lang="en-US" sz="1400" dirty="0">
                <a:solidFill>
                  <a:srgbClr val="0070C0"/>
                </a:solidFill>
              </a:rPr>
              <a:t>Time management</a:t>
            </a:r>
          </a:p>
          <a:p>
            <a:pPr marL="251454" indent="-251454" defTabSz="804632">
              <a:spcAft>
                <a:spcPts val="800"/>
              </a:spcAft>
              <a:buFont typeface="Arial" panose="020B0604020202020204" pitchFamily="34" charset="0"/>
              <a:buChar char="•"/>
            </a:pPr>
            <a:r>
              <a:rPr lang="en-US" sz="1400" dirty="0">
                <a:solidFill>
                  <a:srgbClr val="0070C0"/>
                </a:solidFill>
              </a:rPr>
              <a:t>select and </a:t>
            </a:r>
            <a:r>
              <a:rPr lang="en-US" sz="1400" dirty="0" err="1">
                <a:solidFill>
                  <a:srgbClr val="0070C0"/>
                </a:solidFill>
              </a:rPr>
              <a:t>analyse</a:t>
            </a:r>
            <a:r>
              <a:rPr lang="en-US" sz="1400" dirty="0">
                <a:solidFill>
                  <a:srgbClr val="0070C0"/>
                </a:solidFill>
              </a:rPr>
              <a:t> the essay question / think:</a:t>
            </a:r>
          </a:p>
          <a:p>
            <a:pPr marL="251454" indent="-251454" defTabSz="804632">
              <a:spcAft>
                <a:spcPts val="800"/>
              </a:spcAft>
              <a:buFont typeface="Arial" panose="020B0604020202020204" pitchFamily="34" charset="0"/>
              <a:buChar char="•"/>
            </a:pPr>
            <a:r>
              <a:rPr lang="en-US" sz="1400" dirty="0">
                <a:solidFill>
                  <a:srgbClr val="0070C0"/>
                </a:solidFill>
              </a:rPr>
              <a:t>What do I already know?</a:t>
            </a:r>
          </a:p>
          <a:p>
            <a:pPr marL="251454" indent="-251454" defTabSz="804632">
              <a:spcAft>
                <a:spcPts val="800"/>
              </a:spcAft>
              <a:buFont typeface="Arial" panose="020B0604020202020204" pitchFamily="34" charset="0"/>
              <a:buChar char="•"/>
            </a:pPr>
            <a:r>
              <a:rPr lang="en-US" sz="1400" dirty="0">
                <a:solidFill>
                  <a:srgbClr val="0070C0"/>
                </a:solidFill>
              </a:rPr>
              <a:t>What do I need to find out?</a:t>
            </a:r>
          </a:p>
          <a:p>
            <a:pPr>
              <a:spcAft>
                <a:spcPts val="800"/>
              </a:spcAft>
            </a:pPr>
            <a:endParaRPr lang="en-GB" sz="1400" dirty="0"/>
          </a:p>
        </p:txBody>
      </p:sp>
    </p:spTree>
    <p:extLst>
      <p:ext uri="{BB962C8B-B14F-4D97-AF65-F5344CB8AC3E}">
        <p14:creationId xmlns:p14="http://schemas.microsoft.com/office/powerpoint/2010/main" val="30713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5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193E30-5B64-5D6B-7233-1935BA607F98}"/>
              </a:ext>
            </a:extLst>
          </p:cNvPr>
          <p:cNvSpPr>
            <a:spLocks noGrp="1"/>
          </p:cNvSpPr>
          <p:nvPr>
            <p:ph sz="quarter" idx="10"/>
          </p:nvPr>
        </p:nvSpPr>
        <p:spPr/>
        <p:txBody>
          <a:bodyPr/>
          <a:lstStyle/>
          <a:p>
            <a:r>
              <a:rPr lang="en-GB" b="0" dirty="0">
                <a:solidFill>
                  <a:srgbClr val="CC00FF"/>
                </a:solidFill>
                <a:latin typeface="Calibri" panose="020F0502020204030204" pitchFamily="34" charset="0"/>
                <a:cs typeface="Calibri" panose="020F0502020204030204" pitchFamily="34" charset="0"/>
              </a:rPr>
              <a:t>What you need to have before you even start:</a:t>
            </a:r>
          </a:p>
        </p:txBody>
      </p:sp>
      <p:sp>
        <p:nvSpPr>
          <p:cNvPr id="5" name="Text Placeholder 4">
            <a:extLst>
              <a:ext uri="{FF2B5EF4-FFF2-40B4-BE49-F238E27FC236}">
                <a16:creationId xmlns:a16="http://schemas.microsoft.com/office/drawing/2014/main" id="{87006519-DD23-3042-EAA1-C24B2D8B17D0}"/>
              </a:ext>
            </a:extLst>
          </p:cNvPr>
          <p:cNvSpPr>
            <a:spLocks noGrp="1"/>
          </p:cNvSpPr>
          <p:nvPr>
            <p:ph type="body" sz="quarter" idx="13"/>
          </p:nvPr>
        </p:nvSpPr>
        <p:spPr/>
        <p:txBody>
          <a:bodyPr/>
          <a:lstStyle/>
          <a:p>
            <a:pPr>
              <a:buFont typeface="Wingdings" panose="05000000000000000000" pitchFamily="2" charset="2"/>
              <a:buChar char="Ø"/>
            </a:pPr>
            <a:r>
              <a:rPr lang="en-GB" sz="3600" dirty="0">
                <a:solidFill>
                  <a:srgbClr val="002060"/>
                </a:solidFill>
              </a:rPr>
              <a:t>The assignment brief</a:t>
            </a:r>
          </a:p>
          <a:p>
            <a:pPr lvl="1">
              <a:buFont typeface="Wingdings" panose="05000000000000000000" pitchFamily="2" charset="2"/>
              <a:buChar char="§"/>
            </a:pPr>
            <a:r>
              <a:rPr lang="en-GB" sz="3600" dirty="0">
                <a:solidFill>
                  <a:srgbClr val="002060"/>
                </a:solidFill>
              </a:rPr>
              <a:t>Titles</a:t>
            </a:r>
          </a:p>
          <a:p>
            <a:pPr lvl="1">
              <a:buFont typeface="Wingdings" panose="05000000000000000000" pitchFamily="2" charset="2"/>
              <a:buChar char="§"/>
            </a:pPr>
            <a:r>
              <a:rPr lang="en-GB" sz="3600" dirty="0">
                <a:solidFill>
                  <a:srgbClr val="002060"/>
                </a:solidFill>
              </a:rPr>
              <a:t>Word count</a:t>
            </a:r>
          </a:p>
          <a:p>
            <a:pPr lvl="1">
              <a:buFont typeface="Wingdings" panose="05000000000000000000" pitchFamily="2" charset="2"/>
              <a:buChar char="§"/>
            </a:pPr>
            <a:r>
              <a:rPr lang="en-GB" sz="3600" dirty="0">
                <a:solidFill>
                  <a:srgbClr val="002060"/>
                </a:solidFill>
              </a:rPr>
              <a:t>Deadline</a:t>
            </a:r>
          </a:p>
          <a:p>
            <a:pPr>
              <a:buFont typeface="Wingdings" panose="05000000000000000000" pitchFamily="2" charset="2"/>
              <a:buChar char="§"/>
            </a:pPr>
            <a:endParaRPr lang="en-GB" dirty="0">
              <a:solidFill>
                <a:schemeClr val="tx1"/>
              </a:solidFill>
            </a:endParaRPr>
          </a:p>
        </p:txBody>
      </p:sp>
      <p:sp>
        <p:nvSpPr>
          <p:cNvPr id="6" name="Text Placeholder 5">
            <a:extLst>
              <a:ext uri="{FF2B5EF4-FFF2-40B4-BE49-F238E27FC236}">
                <a16:creationId xmlns:a16="http://schemas.microsoft.com/office/drawing/2014/main" id="{44EEF69A-1CEA-6973-5E76-C9C60669B4B9}"/>
              </a:ext>
            </a:extLst>
          </p:cNvPr>
          <p:cNvSpPr>
            <a:spLocks noGrp="1"/>
          </p:cNvSpPr>
          <p:nvPr>
            <p:ph type="body" sz="quarter" idx="14"/>
          </p:nvPr>
        </p:nvSpPr>
        <p:spPr/>
        <p:txBody>
          <a:bodyPr/>
          <a:lstStyle/>
          <a:p>
            <a:pPr>
              <a:buFont typeface="Wingdings" panose="05000000000000000000" pitchFamily="2" charset="2"/>
              <a:buChar char="Ø"/>
            </a:pPr>
            <a:r>
              <a:rPr lang="en-GB" sz="3200" dirty="0">
                <a:solidFill>
                  <a:srgbClr val="002060"/>
                </a:solidFill>
              </a:rPr>
              <a:t>The marking criteria</a:t>
            </a:r>
          </a:p>
          <a:p>
            <a:pPr>
              <a:buFont typeface="Wingdings" panose="05000000000000000000" pitchFamily="2" charset="2"/>
              <a:buChar char="Ø"/>
            </a:pPr>
            <a:r>
              <a:rPr lang="en-GB" sz="3200" dirty="0">
                <a:solidFill>
                  <a:srgbClr val="002060"/>
                </a:solidFill>
              </a:rPr>
              <a:t>The learning outcomes</a:t>
            </a:r>
          </a:p>
          <a:p>
            <a:pPr>
              <a:buFont typeface="Wingdings" panose="05000000000000000000" pitchFamily="2" charset="2"/>
              <a:buChar char="Ø"/>
            </a:pPr>
            <a:r>
              <a:rPr lang="en-GB" sz="3200" dirty="0">
                <a:solidFill>
                  <a:srgbClr val="002060"/>
                </a:solidFill>
              </a:rPr>
              <a:t>Recommended and optional reading</a:t>
            </a:r>
          </a:p>
          <a:p>
            <a:endParaRPr lang="en-GB" dirty="0">
              <a:solidFill>
                <a:schemeClr val="tx1"/>
              </a:solidFill>
            </a:endParaRPr>
          </a:p>
        </p:txBody>
      </p:sp>
      <p:pic>
        <p:nvPicPr>
          <p:cNvPr id="3" name="Picture 2" descr="Race official waving checkered flag">
            <a:extLst>
              <a:ext uri="{FF2B5EF4-FFF2-40B4-BE49-F238E27FC236}">
                <a16:creationId xmlns:a16="http://schemas.microsoft.com/office/drawing/2014/main" id="{DE5BBFC3-B7A0-07A3-F81C-AF3AB72EC02E}"/>
              </a:ext>
            </a:extLst>
          </p:cNvPr>
          <p:cNvPicPr>
            <a:picLocks noChangeAspect="1"/>
          </p:cNvPicPr>
          <p:nvPr/>
        </p:nvPicPr>
        <p:blipFill rotWithShape="1">
          <a:blip r:embed="rId2">
            <a:extLst>
              <a:ext uri="{28A0092B-C50C-407E-A947-70E740481C1C}">
                <a14:useLocalDpi xmlns:a14="http://schemas.microsoft.com/office/drawing/2010/main" val="0"/>
              </a:ext>
            </a:extLst>
          </a:blip>
          <a:srcRect t="42593" b="24148"/>
          <a:stretch/>
        </p:blipFill>
        <p:spPr>
          <a:xfrm>
            <a:off x="809567" y="4150360"/>
            <a:ext cx="10285003" cy="2280920"/>
          </a:xfrm>
          <a:prstGeom prst="rect">
            <a:avLst/>
          </a:prstGeom>
        </p:spPr>
      </p:pic>
    </p:spTree>
    <p:extLst>
      <p:ext uri="{BB962C8B-B14F-4D97-AF65-F5344CB8AC3E}">
        <p14:creationId xmlns:p14="http://schemas.microsoft.com/office/powerpoint/2010/main" val="216035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C298C5-833E-B19C-04D7-C203E9B46042}"/>
              </a:ext>
            </a:extLst>
          </p:cNvPr>
          <p:cNvSpPr>
            <a:spLocks noGrp="1"/>
          </p:cNvSpPr>
          <p:nvPr>
            <p:ph type="title"/>
          </p:nvPr>
        </p:nvSpPr>
        <p:spPr/>
        <p:txBody>
          <a:bodyPr/>
          <a:lstStyle/>
          <a:p>
            <a:r>
              <a:rPr lang="en-GB" dirty="0">
                <a:solidFill>
                  <a:srgbClr val="CC00FF"/>
                </a:solidFill>
              </a:rPr>
              <a:t>Understanding the assignment brief</a:t>
            </a:r>
          </a:p>
        </p:txBody>
      </p:sp>
      <p:sp>
        <p:nvSpPr>
          <p:cNvPr id="6" name="Text Placeholder 5">
            <a:extLst>
              <a:ext uri="{FF2B5EF4-FFF2-40B4-BE49-F238E27FC236}">
                <a16:creationId xmlns:a16="http://schemas.microsoft.com/office/drawing/2014/main" id="{C20F925C-11F7-907B-A081-12202F092DD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0660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217918-9FCB-6FA8-5465-5FF948BB8784}"/>
              </a:ext>
            </a:extLst>
          </p:cNvPr>
          <p:cNvSpPr>
            <a:spLocks noGrp="1"/>
          </p:cNvSpPr>
          <p:nvPr>
            <p:ph sz="quarter" idx="10"/>
          </p:nvPr>
        </p:nvSpPr>
        <p:spPr/>
        <p:txBody>
          <a:bodyPr/>
          <a:lstStyle/>
          <a:p>
            <a:r>
              <a:rPr lang="en-GB" dirty="0">
                <a:solidFill>
                  <a:srgbClr val="CC00FF"/>
                </a:solidFill>
              </a:rPr>
              <a:t>Understanding the assignment brief</a:t>
            </a:r>
          </a:p>
        </p:txBody>
      </p:sp>
      <p:sp>
        <p:nvSpPr>
          <p:cNvPr id="6" name="Text Placeholder 5">
            <a:extLst>
              <a:ext uri="{FF2B5EF4-FFF2-40B4-BE49-F238E27FC236}">
                <a16:creationId xmlns:a16="http://schemas.microsoft.com/office/drawing/2014/main" id="{4FC37FCC-F26A-5EB3-0373-3AF8DCF22913}"/>
              </a:ext>
            </a:extLst>
          </p:cNvPr>
          <p:cNvSpPr>
            <a:spLocks noGrp="1"/>
          </p:cNvSpPr>
          <p:nvPr>
            <p:ph type="body" sz="quarter" idx="13"/>
          </p:nvPr>
        </p:nvSpPr>
        <p:spPr>
          <a:xfrm>
            <a:off x="248795" y="1501746"/>
            <a:ext cx="11562796" cy="5102253"/>
          </a:xfrm>
        </p:spPr>
        <p:txBody>
          <a:bodyPr>
            <a:normAutofit fontScale="85000" lnSpcReduction="20000"/>
          </a:bodyPr>
          <a:lstStyle/>
          <a:p>
            <a:pPr algn="l">
              <a:lnSpc>
                <a:spcPct val="150000"/>
              </a:lnSpc>
              <a:buFont typeface="+mj-lt"/>
              <a:buAutoNum type="arabicPeriod"/>
            </a:pPr>
            <a:r>
              <a:rPr lang="en-GB" sz="3600" dirty="0">
                <a:solidFill>
                  <a:srgbClr val="0070C0"/>
                </a:solidFill>
                <a:latin typeface="Arial" panose="020B0604020202020204" pitchFamily="34" charset="0"/>
                <a:cs typeface="Arial" panose="020B0604020202020204" pitchFamily="34" charset="0"/>
              </a:rPr>
              <a:t>Identify the </a:t>
            </a:r>
            <a:r>
              <a:rPr lang="en-GB" sz="3600" dirty="0">
                <a:solidFill>
                  <a:srgbClr val="0070C0"/>
                </a:solidFill>
                <a:highlight>
                  <a:srgbClr val="00FF00"/>
                </a:highlight>
                <a:latin typeface="Arial" panose="020B0604020202020204" pitchFamily="34" charset="0"/>
                <a:cs typeface="Arial" panose="020B0604020202020204" pitchFamily="34" charset="0"/>
              </a:rPr>
              <a:t>main topic</a:t>
            </a:r>
            <a:r>
              <a:rPr lang="en-GB" sz="3600" dirty="0">
                <a:solidFill>
                  <a:srgbClr val="0070C0"/>
                </a:solidFill>
                <a:latin typeface="Arial" panose="020B0604020202020204" pitchFamily="34" charset="0"/>
                <a:cs typeface="Arial" panose="020B0604020202020204" pitchFamily="34" charset="0"/>
              </a:rPr>
              <a:t>.</a:t>
            </a:r>
          </a:p>
          <a:p>
            <a:pPr algn="l">
              <a:lnSpc>
                <a:spcPct val="150000"/>
              </a:lnSpc>
              <a:buFont typeface="+mj-lt"/>
              <a:buAutoNum type="arabicPeriod"/>
            </a:pPr>
            <a:r>
              <a:rPr lang="en-GB" sz="3600" dirty="0">
                <a:solidFill>
                  <a:srgbClr val="0070C0"/>
                </a:solidFill>
                <a:latin typeface="Arial" panose="020B0604020202020204" pitchFamily="34" charset="0"/>
                <a:cs typeface="Arial" panose="020B0604020202020204" pitchFamily="34" charset="0"/>
              </a:rPr>
              <a:t>If the topic has a </a:t>
            </a:r>
            <a:r>
              <a:rPr lang="en-GB" sz="3600" dirty="0">
                <a:solidFill>
                  <a:srgbClr val="0070C0"/>
                </a:solidFill>
                <a:highlight>
                  <a:srgbClr val="00FFFF"/>
                </a:highlight>
                <a:latin typeface="Arial" panose="020B0604020202020204" pitchFamily="34" charset="0"/>
                <a:cs typeface="Arial" panose="020B0604020202020204" pitchFamily="34" charset="0"/>
              </a:rPr>
              <a:t>restriction or expansion</a:t>
            </a:r>
            <a:r>
              <a:rPr lang="en-GB" sz="3600" dirty="0">
                <a:solidFill>
                  <a:srgbClr val="0070C0"/>
                </a:solidFill>
                <a:latin typeface="Arial" panose="020B0604020202020204" pitchFamily="34" charset="0"/>
                <a:cs typeface="Arial" panose="020B0604020202020204" pitchFamily="34" charset="0"/>
              </a:rPr>
              <a:t>, identify it.</a:t>
            </a:r>
          </a:p>
          <a:p>
            <a:pPr algn="l">
              <a:lnSpc>
                <a:spcPct val="150000"/>
              </a:lnSpc>
              <a:buFont typeface="+mj-lt"/>
              <a:buAutoNum type="arabicPeriod"/>
            </a:pPr>
            <a:r>
              <a:rPr lang="en-GB" sz="3600" dirty="0">
                <a:solidFill>
                  <a:srgbClr val="0070C0"/>
                </a:solidFill>
                <a:latin typeface="Arial" panose="020B0604020202020204" pitchFamily="34" charset="0"/>
                <a:cs typeface="Arial" panose="020B0604020202020204" pitchFamily="34" charset="0"/>
              </a:rPr>
              <a:t>Search for </a:t>
            </a:r>
            <a:r>
              <a:rPr lang="en-GB" sz="3600" dirty="0">
                <a:solidFill>
                  <a:srgbClr val="0070C0"/>
                </a:solidFill>
                <a:highlight>
                  <a:srgbClr val="FFFF00"/>
                </a:highlight>
                <a:latin typeface="Arial" panose="020B0604020202020204" pitchFamily="34" charset="0"/>
                <a:cs typeface="Arial" panose="020B0604020202020204" pitchFamily="34" charset="0"/>
              </a:rPr>
              <a:t>the main focus/aspect</a:t>
            </a:r>
            <a:r>
              <a:rPr lang="en-GB" sz="3600" dirty="0">
                <a:solidFill>
                  <a:srgbClr val="0070C0"/>
                </a:solidFill>
                <a:latin typeface="Arial" panose="020B0604020202020204" pitchFamily="34" charset="0"/>
                <a:cs typeface="Arial" panose="020B0604020202020204" pitchFamily="34" charset="0"/>
              </a:rPr>
              <a:t>. This is the angle or point of view on the subject matter. </a:t>
            </a:r>
          </a:p>
          <a:p>
            <a:pPr algn="l">
              <a:lnSpc>
                <a:spcPct val="150000"/>
              </a:lnSpc>
              <a:buFont typeface="+mj-lt"/>
              <a:buAutoNum type="arabicPeriod"/>
            </a:pPr>
            <a:r>
              <a:rPr lang="en-GB" sz="3600" dirty="0">
                <a:solidFill>
                  <a:srgbClr val="0070C0"/>
                </a:solidFill>
                <a:latin typeface="Arial" panose="020B0604020202020204" pitchFamily="34" charset="0"/>
                <a:cs typeface="Arial" panose="020B0604020202020204" pitchFamily="34" charset="0"/>
              </a:rPr>
              <a:t>Search for </a:t>
            </a:r>
            <a:r>
              <a:rPr lang="en-GB" sz="3600" dirty="0">
                <a:solidFill>
                  <a:srgbClr val="0070C0"/>
                </a:solidFill>
                <a:highlight>
                  <a:srgbClr val="C0C0C0"/>
                </a:highlight>
                <a:latin typeface="Arial" panose="020B0604020202020204" pitchFamily="34" charset="0"/>
                <a:cs typeface="Arial" panose="020B0604020202020204" pitchFamily="34" charset="0"/>
              </a:rPr>
              <a:t>significant other words or sub-topics</a:t>
            </a:r>
            <a:r>
              <a:rPr lang="en-GB" sz="3600" dirty="0">
                <a:solidFill>
                  <a:srgbClr val="0070C0"/>
                </a:solidFill>
                <a:latin typeface="Arial" panose="020B0604020202020204" pitchFamily="34" charset="0"/>
                <a:cs typeface="Arial" panose="020B0604020202020204" pitchFamily="34" charset="0"/>
              </a:rPr>
              <a:t>.</a:t>
            </a:r>
          </a:p>
          <a:p>
            <a:pPr algn="l">
              <a:lnSpc>
                <a:spcPct val="150000"/>
              </a:lnSpc>
              <a:buFont typeface="+mj-lt"/>
              <a:buAutoNum type="arabicPeriod"/>
            </a:pPr>
            <a:r>
              <a:rPr lang="en-GB" sz="3600" dirty="0">
                <a:solidFill>
                  <a:srgbClr val="0070C0"/>
                </a:solidFill>
                <a:latin typeface="Arial" panose="020B0604020202020204" pitchFamily="34" charset="0"/>
                <a:cs typeface="Arial" panose="020B0604020202020204" pitchFamily="34" charset="0"/>
              </a:rPr>
              <a:t>Identify the</a:t>
            </a:r>
            <a:r>
              <a:rPr lang="en-GB" sz="3600" dirty="0">
                <a:solidFill>
                  <a:srgbClr val="0070C0"/>
                </a:solidFill>
                <a:highlight>
                  <a:srgbClr val="FF00FF"/>
                </a:highlight>
                <a:latin typeface="Arial" panose="020B0604020202020204" pitchFamily="34" charset="0"/>
                <a:cs typeface="Arial" panose="020B0604020202020204" pitchFamily="34" charset="0"/>
              </a:rPr>
              <a:t> instruction </a:t>
            </a:r>
            <a:r>
              <a:rPr lang="en-GB" sz="3600" dirty="0">
                <a:solidFill>
                  <a:srgbClr val="0070C0"/>
                </a:solidFill>
                <a:latin typeface="Arial" panose="020B0604020202020204" pitchFamily="34" charset="0"/>
                <a:cs typeface="Arial" panose="020B0604020202020204" pitchFamily="34" charset="0"/>
              </a:rPr>
              <a:t>(which often comes at the beginning) and decide what it means and what it requires you to do.</a:t>
            </a:r>
          </a:p>
          <a:p>
            <a:endParaRPr lang="en-GB" dirty="0"/>
          </a:p>
        </p:txBody>
      </p:sp>
    </p:spTree>
    <p:extLst>
      <p:ext uri="{BB962C8B-B14F-4D97-AF65-F5344CB8AC3E}">
        <p14:creationId xmlns:p14="http://schemas.microsoft.com/office/powerpoint/2010/main" val="679870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5efd484-15aa-41a0-83f6-0646502cb6d6" xsi:nil="true"/>
    <lcf76f155ced4ddcb4097134ff3c332f xmlns="83c3f42d-fbdf-40b1-a77e-4e3fe3a04ce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FEE5DCDE3B3A41AB604A58385A0BF9" ma:contentTypeVersion="17" ma:contentTypeDescription="Create a new document." ma:contentTypeScope="" ma:versionID="4f90c40d556e3dd6a798a63fcbe007dd">
  <xsd:schema xmlns:xsd="http://www.w3.org/2001/XMLSchema" xmlns:xs="http://www.w3.org/2001/XMLSchema" xmlns:p="http://schemas.microsoft.com/office/2006/metadata/properties" xmlns:ns2="83c3f42d-fbdf-40b1-a77e-4e3fe3a04ce5" xmlns:ns3="402f004c-fb2d-497b-9aaa-773d22782fa4" xmlns:ns4="d5efd484-15aa-41a0-83f6-0646502cb6d6" targetNamespace="http://schemas.microsoft.com/office/2006/metadata/properties" ma:root="true" ma:fieldsID="ac7f2f0066c8f071fc16cb906e65804b" ns2:_="" ns3:_="" ns4:_="">
    <xsd:import namespace="83c3f42d-fbdf-40b1-a77e-4e3fe3a04ce5"/>
    <xsd:import namespace="402f004c-fb2d-497b-9aaa-773d22782fa4"/>
    <xsd:import namespace="d5efd484-15aa-41a0-83f6-0646502cb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3f42d-fbdf-40b1-a77e-4e3fe3a04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2f004c-fb2d-497b-9aaa-773d22782f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3fe69e-8267-4d9f-a470-7a5af5ae3866}" ma:internalName="TaxCatchAll" ma:showField="CatchAllData" ma:web="402f004c-fb2d-497b-9aaa-773d22782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A6852-63ED-4619-8846-6C4C4CD3F20C}">
  <ds:schemaRefs>
    <ds:schemaRef ds:uri="http://schemas.microsoft.com/office/2006/metadata/properties"/>
    <ds:schemaRef ds:uri="http://schemas.microsoft.com/office/infopath/2007/PartnerControls"/>
    <ds:schemaRef ds:uri="d5efd484-15aa-41a0-83f6-0646502cb6d6"/>
    <ds:schemaRef ds:uri="83c3f42d-fbdf-40b1-a77e-4e3fe3a04ce5"/>
  </ds:schemaRefs>
</ds:datastoreItem>
</file>

<file path=customXml/itemProps2.xml><?xml version="1.0" encoding="utf-8"?>
<ds:datastoreItem xmlns:ds="http://schemas.openxmlformats.org/officeDocument/2006/customXml" ds:itemID="{6FDA15D2-AF5B-42E6-B069-1561E3896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c3f42d-fbdf-40b1-a77e-4e3fe3a04ce5"/>
    <ds:schemaRef ds:uri="402f004c-fb2d-497b-9aaa-773d22782fa4"/>
    <ds:schemaRef ds:uri="d5efd484-15aa-41a0-83f6-0646502cb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458D43-A86A-4C13-8F44-89D35DB18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1749</TotalTime>
  <Words>4023</Words>
  <Application>Microsoft Office PowerPoint</Application>
  <PresentationFormat>Widescreen</PresentationFormat>
  <Paragraphs>457</Paragraphs>
  <Slides>60</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vt:lpstr>
      <vt:lpstr>Calibri</vt:lpstr>
      <vt:lpstr>Calibri - 53</vt:lpstr>
      <vt:lpstr>Calibri Light</vt:lpstr>
      <vt:lpstr>Cambria</vt:lpstr>
      <vt:lpstr>KingsBureauGrot FiveOne</vt:lpstr>
      <vt:lpstr>Lucida Sans</vt:lpstr>
      <vt:lpstr>Roboto</vt:lpstr>
      <vt:lpstr>Segoe UI</vt:lpstr>
      <vt:lpstr>Source Sans Pro</vt:lpstr>
      <vt:lpstr>Symbol</vt:lpstr>
      <vt:lpstr>Wingdings</vt:lpstr>
      <vt:lpstr>Office Theme</vt:lpstr>
      <vt:lpstr>Academic writing at university</vt:lpstr>
      <vt:lpstr>Today’s session</vt:lpstr>
      <vt:lpstr>What is good academic writing?  What makes academic writing different from other writing?</vt:lpstr>
      <vt:lpstr>What is good academic writing?</vt:lpstr>
      <vt:lpstr>What do you need to consider when writing an essay?  Probably….</vt:lpstr>
      <vt:lpstr>The Stages of Assignment planning</vt:lpstr>
      <vt:lpstr>PowerPoint Presentation</vt:lpstr>
      <vt:lpstr>Understanding the assignment brief</vt:lpstr>
      <vt:lpstr>PowerPoint Presentation</vt:lpstr>
      <vt:lpstr>PowerPoint Presentation</vt:lpstr>
      <vt:lpstr>PowerPoint Presentation</vt:lpstr>
      <vt:lpstr>PowerPoint Presentation</vt:lpstr>
      <vt:lpstr>PowerPoint Presentation</vt:lpstr>
      <vt:lpstr>‘To what extent’ questions</vt:lpstr>
      <vt:lpstr>PowerPoint Presentation</vt:lpstr>
      <vt:lpstr>PowerPoint Presentation</vt:lpstr>
      <vt:lpstr>PowerPoint Presentation</vt:lpstr>
      <vt:lpstr>Structuring your essay</vt:lpstr>
      <vt:lpstr>PowerPoint Presentation</vt:lpstr>
      <vt:lpstr>PowerPoint Presentation</vt:lpstr>
      <vt:lpstr>PowerPoint Presentation</vt:lpstr>
      <vt:lpstr>Introductions</vt:lpstr>
      <vt:lpstr>Introductions</vt:lpstr>
      <vt:lpstr>PowerPoint Presentation</vt:lpstr>
      <vt:lpstr>What you should include in your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Thesis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Paragraphs</vt:lpstr>
      <vt:lpstr>Main Body paragraphs</vt:lpstr>
      <vt:lpstr>PowerPoint Presentation</vt:lpstr>
      <vt:lpstr>PowerPoint Presentation</vt:lpstr>
      <vt:lpstr>PowerPoint Presentation</vt:lpstr>
      <vt:lpstr>The conclusion</vt:lpstr>
      <vt:lpstr>The conclusion</vt:lpstr>
      <vt:lpstr>PowerPoint Presentation</vt:lpstr>
      <vt:lpstr>PowerPoint Presentation</vt:lpstr>
      <vt:lpstr>Conclusion</vt:lpstr>
      <vt:lpstr>PowerPoint Presentation</vt:lpstr>
      <vt:lpstr>Now take a break</vt:lpstr>
      <vt:lpstr>And come back and review your essay with fresh eyes</vt:lpstr>
      <vt:lpstr>Re-read your essay [Be prepared to do this several times] and check for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Rosella DAlesio</dc:creator>
  <cp:lastModifiedBy>Rosella DAlesio</cp:lastModifiedBy>
  <cp:revision>32</cp:revision>
  <dcterms:created xsi:type="dcterms:W3CDTF">2023-10-16T09:33:18Z</dcterms:created>
  <dcterms:modified xsi:type="dcterms:W3CDTF">2023-10-24T10:02:57Z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0x010100EEFEE5DCDE3B3A41AB604A58385A0BF9</vt:lpwstr>
  </property>
  <property fmtid="{D5CDD505-2E9C-101B-9397-08002B2CF9AE}" pid="3" name="MediaServiceImageTags">
    <vt:lpwstr/>
  </property>
</Properties>
</file>