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22" r:id="rId2"/>
    <p:sldId id="337" r:id="rId3"/>
    <p:sldId id="335" r:id="rId4"/>
    <p:sldId id="339" r:id="rId5"/>
    <p:sldId id="325" r:id="rId6"/>
    <p:sldId id="338" r:id="rId7"/>
    <p:sldId id="324" r:id="rId8"/>
    <p:sldId id="340" r:id="rId9"/>
    <p:sldId id="332" r:id="rId10"/>
    <p:sldId id="330" r:id="rId11"/>
    <p:sldId id="328" r:id="rId12"/>
    <p:sldId id="326" r:id="rId13"/>
    <p:sldId id="344" r:id="rId14"/>
    <p:sldId id="327" r:id="rId15"/>
    <p:sldId id="331" r:id="rId16"/>
    <p:sldId id="334" r:id="rId17"/>
    <p:sldId id="343" r:id="rId18"/>
    <p:sldId id="274" r:id="rId19"/>
    <p:sldId id="341" r:id="rId20"/>
    <p:sldId id="34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847"/>
    <p:restoredTop sz="95794"/>
  </p:normalViewPr>
  <p:slideViewPr>
    <p:cSldViewPr snapToGrid="0">
      <p:cViewPr varScale="1">
        <p:scale>
          <a:sx n="97" d="100"/>
          <a:sy n="97" d="100"/>
        </p:scale>
        <p:origin x="232"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82824-72CA-4335-A481-7380E0193F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7899BC-36B9-44FB-8F25-25101787FB5F}">
      <dgm:prSet/>
      <dgm:spPr/>
      <dgm:t>
        <a:bodyPr/>
        <a:lstStyle/>
        <a:p>
          <a:r>
            <a:rPr lang="en-US" dirty="0"/>
            <a:t>An intersectional analysis is needed to understand the way racism, classism, antisemitism, etc. are mobilized when discussing reproduction and family planning </a:t>
          </a:r>
          <a:r>
            <a:rPr lang="en-US" dirty="0" err="1"/>
            <a:t>programmes</a:t>
          </a:r>
          <a:endParaRPr lang="en-US" dirty="0"/>
        </a:p>
      </dgm:t>
    </dgm:pt>
    <dgm:pt modelId="{6AF35453-E902-4A11-835D-8C5525C8EB50}" type="parTrans" cxnId="{7B6AC9F9-21EA-4C3E-B594-44EE15FF4F0A}">
      <dgm:prSet/>
      <dgm:spPr/>
      <dgm:t>
        <a:bodyPr/>
        <a:lstStyle/>
        <a:p>
          <a:endParaRPr lang="en-US"/>
        </a:p>
      </dgm:t>
    </dgm:pt>
    <dgm:pt modelId="{AFFFC6BC-B3D4-4D59-872C-C58F15B6A243}" type="sibTrans" cxnId="{7B6AC9F9-21EA-4C3E-B594-44EE15FF4F0A}">
      <dgm:prSet/>
      <dgm:spPr/>
      <dgm:t>
        <a:bodyPr/>
        <a:lstStyle/>
        <a:p>
          <a:endParaRPr lang="en-US"/>
        </a:p>
      </dgm:t>
    </dgm:pt>
    <dgm:pt modelId="{1DF5F358-6E43-4B83-A46D-32987E3CD662}">
      <dgm:prSet/>
      <dgm:spPr/>
      <dgm:t>
        <a:bodyPr/>
        <a:lstStyle/>
        <a:p>
          <a:r>
            <a:rPr lang="en-US"/>
            <a:t>E.g. how white, right-wing nationalist movement in the US co-opt anti-abortion campaigns, as seen in the shaming and blaming of black communities accused of being complicit in their own “genocide” (see billboard on the left) →  Prenatal Nondiscrimination Act (PRENDA) of 2017</a:t>
          </a:r>
        </a:p>
      </dgm:t>
    </dgm:pt>
    <dgm:pt modelId="{EB23BF1A-E9D3-49F6-AC08-BA35A4525596}" type="parTrans" cxnId="{8BFBEA0F-2AA0-4B4C-817A-D4C3C5A8BE51}">
      <dgm:prSet/>
      <dgm:spPr/>
      <dgm:t>
        <a:bodyPr/>
        <a:lstStyle/>
        <a:p>
          <a:endParaRPr lang="en-US"/>
        </a:p>
      </dgm:t>
    </dgm:pt>
    <dgm:pt modelId="{540905E5-116E-4D10-94BB-14FF8805F708}" type="sibTrans" cxnId="{8BFBEA0F-2AA0-4B4C-817A-D4C3C5A8BE51}">
      <dgm:prSet/>
      <dgm:spPr/>
      <dgm:t>
        <a:bodyPr/>
        <a:lstStyle/>
        <a:p>
          <a:endParaRPr lang="en-US"/>
        </a:p>
      </dgm:t>
    </dgm:pt>
    <dgm:pt modelId="{D99914DC-12D0-4C14-8D7B-CA5B71ECA8A9}">
      <dgm:prSet/>
      <dgm:spPr/>
      <dgm:t>
        <a:bodyPr/>
        <a:lstStyle/>
        <a:p>
          <a:r>
            <a:rPr lang="en-US" dirty="0"/>
            <a:t>We must also be alert to the way environmental problems and solutions are linked to women’s fertility, specifically of PoC = fear of a black planet (Reni Eddo-Lodge), “greening of hate” (Betsy Hartmann), geopolitics</a:t>
          </a:r>
        </a:p>
      </dgm:t>
    </dgm:pt>
    <dgm:pt modelId="{AC1ACD1B-41AC-49AE-87D6-91FF571F366A}" type="parTrans" cxnId="{758769F6-2BA3-4506-AFD2-ABAD9F569113}">
      <dgm:prSet/>
      <dgm:spPr/>
      <dgm:t>
        <a:bodyPr/>
        <a:lstStyle/>
        <a:p>
          <a:endParaRPr lang="en-US"/>
        </a:p>
      </dgm:t>
    </dgm:pt>
    <dgm:pt modelId="{723D86C9-CFE2-49C9-BF77-A6377C074CDE}" type="sibTrans" cxnId="{758769F6-2BA3-4506-AFD2-ABAD9F569113}">
      <dgm:prSet/>
      <dgm:spPr/>
      <dgm:t>
        <a:bodyPr/>
        <a:lstStyle/>
        <a:p>
          <a:endParaRPr lang="en-US"/>
        </a:p>
      </dgm:t>
    </dgm:pt>
    <dgm:pt modelId="{804AB151-5721-6B47-A626-E5203556D25F}" type="pres">
      <dgm:prSet presAssocID="{48F82824-72CA-4335-A481-7380E0193FFD}" presName="linear" presStyleCnt="0">
        <dgm:presLayoutVars>
          <dgm:animLvl val="lvl"/>
          <dgm:resizeHandles val="exact"/>
        </dgm:presLayoutVars>
      </dgm:prSet>
      <dgm:spPr/>
    </dgm:pt>
    <dgm:pt modelId="{CE456318-1121-FF49-95AE-8FC652D88741}" type="pres">
      <dgm:prSet presAssocID="{6F7899BC-36B9-44FB-8F25-25101787FB5F}" presName="parentText" presStyleLbl="node1" presStyleIdx="0" presStyleCnt="2">
        <dgm:presLayoutVars>
          <dgm:chMax val="0"/>
          <dgm:bulletEnabled val="1"/>
        </dgm:presLayoutVars>
      </dgm:prSet>
      <dgm:spPr/>
    </dgm:pt>
    <dgm:pt modelId="{27B313BE-064E-DA45-8E95-4EFED06350DF}" type="pres">
      <dgm:prSet presAssocID="{6F7899BC-36B9-44FB-8F25-25101787FB5F}" presName="childText" presStyleLbl="revTx" presStyleIdx="0" presStyleCnt="1">
        <dgm:presLayoutVars>
          <dgm:bulletEnabled val="1"/>
        </dgm:presLayoutVars>
      </dgm:prSet>
      <dgm:spPr/>
    </dgm:pt>
    <dgm:pt modelId="{14AA63B5-6570-4F48-8E5F-CADB247B3327}" type="pres">
      <dgm:prSet presAssocID="{D99914DC-12D0-4C14-8D7B-CA5B71ECA8A9}" presName="parentText" presStyleLbl="node1" presStyleIdx="1" presStyleCnt="2">
        <dgm:presLayoutVars>
          <dgm:chMax val="0"/>
          <dgm:bulletEnabled val="1"/>
        </dgm:presLayoutVars>
      </dgm:prSet>
      <dgm:spPr/>
    </dgm:pt>
  </dgm:ptLst>
  <dgm:cxnLst>
    <dgm:cxn modelId="{8BFBEA0F-2AA0-4B4C-817A-D4C3C5A8BE51}" srcId="{6F7899BC-36B9-44FB-8F25-25101787FB5F}" destId="{1DF5F358-6E43-4B83-A46D-32987E3CD662}" srcOrd="0" destOrd="0" parTransId="{EB23BF1A-E9D3-49F6-AC08-BA35A4525596}" sibTransId="{540905E5-116E-4D10-94BB-14FF8805F708}"/>
    <dgm:cxn modelId="{A8494D3E-BCF4-2448-B57C-8DB61FD1B9AC}" type="presOf" srcId="{1DF5F358-6E43-4B83-A46D-32987E3CD662}" destId="{27B313BE-064E-DA45-8E95-4EFED06350DF}" srcOrd="0" destOrd="0" presId="urn:microsoft.com/office/officeart/2005/8/layout/vList2"/>
    <dgm:cxn modelId="{A085D4B9-A168-634A-8518-F13E321CCE8A}" type="presOf" srcId="{D99914DC-12D0-4C14-8D7B-CA5B71ECA8A9}" destId="{14AA63B5-6570-4F48-8E5F-CADB247B3327}" srcOrd="0" destOrd="0" presId="urn:microsoft.com/office/officeart/2005/8/layout/vList2"/>
    <dgm:cxn modelId="{61DE3AC4-6285-6941-8CDF-D1F8C0CCF916}" type="presOf" srcId="{6F7899BC-36B9-44FB-8F25-25101787FB5F}" destId="{CE456318-1121-FF49-95AE-8FC652D88741}" srcOrd="0" destOrd="0" presId="urn:microsoft.com/office/officeart/2005/8/layout/vList2"/>
    <dgm:cxn modelId="{89812BE6-8C70-1B49-A3FF-1DDC299DA8AA}" type="presOf" srcId="{48F82824-72CA-4335-A481-7380E0193FFD}" destId="{804AB151-5721-6B47-A626-E5203556D25F}" srcOrd="0" destOrd="0" presId="urn:microsoft.com/office/officeart/2005/8/layout/vList2"/>
    <dgm:cxn modelId="{758769F6-2BA3-4506-AFD2-ABAD9F569113}" srcId="{48F82824-72CA-4335-A481-7380E0193FFD}" destId="{D99914DC-12D0-4C14-8D7B-CA5B71ECA8A9}" srcOrd="1" destOrd="0" parTransId="{AC1ACD1B-41AC-49AE-87D6-91FF571F366A}" sibTransId="{723D86C9-CFE2-49C9-BF77-A6377C074CDE}"/>
    <dgm:cxn modelId="{7B6AC9F9-21EA-4C3E-B594-44EE15FF4F0A}" srcId="{48F82824-72CA-4335-A481-7380E0193FFD}" destId="{6F7899BC-36B9-44FB-8F25-25101787FB5F}" srcOrd="0" destOrd="0" parTransId="{6AF35453-E902-4A11-835D-8C5525C8EB50}" sibTransId="{AFFFC6BC-B3D4-4D59-872C-C58F15B6A243}"/>
    <dgm:cxn modelId="{EEE77291-A238-3049-A0E8-53DAAB8160A2}" type="presParOf" srcId="{804AB151-5721-6B47-A626-E5203556D25F}" destId="{CE456318-1121-FF49-95AE-8FC652D88741}" srcOrd="0" destOrd="0" presId="urn:microsoft.com/office/officeart/2005/8/layout/vList2"/>
    <dgm:cxn modelId="{5E84914D-8306-E349-95F7-6B8B06B5F4C5}" type="presParOf" srcId="{804AB151-5721-6B47-A626-E5203556D25F}" destId="{27B313BE-064E-DA45-8E95-4EFED06350DF}" srcOrd="1" destOrd="0" presId="urn:microsoft.com/office/officeart/2005/8/layout/vList2"/>
    <dgm:cxn modelId="{9E868CD2-B945-2049-8897-390C69E0CBD9}" type="presParOf" srcId="{804AB151-5721-6B47-A626-E5203556D25F}" destId="{14AA63B5-6570-4F48-8E5F-CADB247B332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35B05E-3740-44E8-BA73-A330C75E33CF}"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BA45016B-B7D3-42EA-A7BE-81EFA5355252}">
      <dgm:prSet/>
      <dgm:spPr/>
      <dgm:t>
        <a:bodyPr/>
        <a:lstStyle/>
        <a:p>
          <a:r>
            <a:rPr lang="en-GB"/>
            <a:t>1) Have you addressed the task? </a:t>
          </a:r>
          <a:endParaRPr lang="en-US"/>
        </a:p>
      </dgm:t>
    </dgm:pt>
    <dgm:pt modelId="{1E9A3060-DC68-4E74-A6B7-3711130F6116}" type="parTrans" cxnId="{6B93EC59-DDF3-414D-8A79-B5C121F75C73}">
      <dgm:prSet/>
      <dgm:spPr/>
      <dgm:t>
        <a:bodyPr/>
        <a:lstStyle/>
        <a:p>
          <a:endParaRPr lang="en-US"/>
        </a:p>
      </dgm:t>
    </dgm:pt>
    <dgm:pt modelId="{B038A7F2-5CD6-44EC-B073-E0B02DCCF08A}" type="sibTrans" cxnId="{6B93EC59-DDF3-414D-8A79-B5C121F75C73}">
      <dgm:prSet/>
      <dgm:spPr/>
      <dgm:t>
        <a:bodyPr/>
        <a:lstStyle/>
        <a:p>
          <a:endParaRPr lang="en-US"/>
        </a:p>
      </dgm:t>
    </dgm:pt>
    <dgm:pt modelId="{76F2397C-99B5-4609-879E-34A87D8F3CF5}">
      <dgm:prSet/>
      <dgm:spPr/>
      <dgm:t>
        <a:bodyPr/>
        <a:lstStyle/>
        <a:p>
          <a:r>
            <a:rPr lang="en-GB"/>
            <a:t>Have you followed “instructions” on QMPlus, including:</a:t>
          </a:r>
          <a:endParaRPr lang="en-US"/>
        </a:p>
      </dgm:t>
    </dgm:pt>
    <dgm:pt modelId="{1F80C284-8ED6-4363-9751-4720FE334DB5}" type="parTrans" cxnId="{729A96C9-6FE9-4EF4-B144-8CC39D02AAC0}">
      <dgm:prSet/>
      <dgm:spPr/>
      <dgm:t>
        <a:bodyPr/>
        <a:lstStyle/>
        <a:p>
          <a:endParaRPr lang="en-US"/>
        </a:p>
      </dgm:t>
    </dgm:pt>
    <dgm:pt modelId="{549566D3-E89E-4275-998F-474FF6941FAF}" type="sibTrans" cxnId="{729A96C9-6FE9-4EF4-B144-8CC39D02AAC0}">
      <dgm:prSet/>
      <dgm:spPr/>
      <dgm:t>
        <a:bodyPr/>
        <a:lstStyle/>
        <a:p>
          <a:endParaRPr lang="en-US"/>
        </a:p>
      </dgm:t>
    </dgm:pt>
    <dgm:pt modelId="{3B988BC2-D008-4407-9FB6-8FCA40FF1DF9}">
      <dgm:prSet/>
      <dgm:spPr/>
      <dgm:t>
        <a:bodyPr/>
        <a:lstStyle/>
        <a:p>
          <a:r>
            <a:rPr lang="en-GB"/>
            <a:t>Attached the UG coversheet and completed the self-assessment?</a:t>
          </a:r>
          <a:endParaRPr lang="en-US"/>
        </a:p>
      </dgm:t>
    </dgm:pt>
    <dgm:pt modelId="{E85D84F4-E05A-476A-85F8-E69F21CD26A9}" type="parTrans" cxnId="{E0528C23-67AD-4D9A-A3FD-9947CEA0333D}">
      <dgm:prSet/>
      <dgm:spPr/>
      <dgm:t>
        <a:bodyPr/>
        <a:lstStyle/>
        <a:p>
          <a:endParaRPr lang="en-US"/>
        </a:p>
      </dgm:t>
    </dgm:pt>
    <dgm:pt modelId="{6E1CA053-6640-4E0A-8A5D-14340F9A5604}" type="sibTrans" cxnId="{E0528C23-67AD-4D9A-A3FD-9947CEA0333D}">
      <dgm:prSet/>
      <dgm:spPr/>
      <dgm:t>
        <a:bodyPr/>
        <a:lstStyle/>
        <a:p>
          <a:endParaRPr lang="en-US"/>
        </a:p>
      </dgm:t>
    </dgm:pt>
    <dgm:pt modelId="{049625AE-2BAF-4D58-927F-15CAA65BAD47}">
      <dgm:prSet/>
      <dgm:spPr/>
      <dgm:t>
        <a:bodyPr/>
        <a:lstStyle/>
        <a:p>
          <a:r>
            <a:rPr lang="en-GB"/>
            <a:t>Used at least three sources from the module’s reading list (core/additional/supplementary)? N.B. This is the minimum number of sources required for a pass.</a:t>
          </a:r>
          <a:endParaRPr lang="en-US"/>
        </a:p>
      </dgm:t>
    </dgm:pt>
    <dgm:pt modelId="{EF1382FF-272B-44F5-8F0F-5E3466A1640E}" type="parTrans" cxnId="{EB00A8E9-D227-4EDB-A955-7CBE8507B1BA}">
      <dgm:prSet/>
      <dgm:spPr/>
      <dgm:t>
        <a:bodyPr/>
        <a:lstStyle/>
        <a:p>
          <a:endParaRPr lang="en-US"/>
        </a:p>
      </dgm:t>
    </dgm:pt>
    <dgm:pt modelId="{32B7A78D-A6D1-4A36-B04E-55BFF90E0828}" type="sibTrans" cxnId="{EB00A8E9-D227-4EDB-A955-7CBE8507B1BA}">
      <dgm:prSet/>
      <dgm:spPr/>
      <dgm:t>
        <a:bodyPr/>
        <a:lstStyle/>
        <a:p>
          <a:endParaRPr lang="en-US"/>
        </a:p>
      </dgm:t>
    </dgm:pt>
    <dgm:pt modelId="{D652B380-FF22-46CB-AB8B-D89303344F44}">
      <dgm:prSet/>
      <dgm:spPr/>
      <dgm:t>
        <a:bodyPr/>
        <a:lstStyle/>
        <a:p>
          <a:r>
            <a:rPr lang="en-GB"/>
            <a:t>Carried out additional research? </a:t>
          </a:r>
          <a:endParaRPr lang="en-US"/>
        </a:p>
      </dgm:t>
    </dgm:pt>
    <dgm:pt modelId="{92152B36-96D0-41A8-A9AD-BB622F552EA3}" type="parTrans" cxnId="{559E5769-A3B9-4C62-90C1-C6B7D9E49AB5}">
      <dgm:prSet/>
      <dgm:spPr/>
      <dgm:t>
        <a:bodyPr/>
        <a:lstStyle/>
        <a:p>
          <a:endParaRPr lang="en-US"/>
        </a:p>
      </dgm:t>
    </dgm:pt>
    <dgm:pt modelId="{E36841F0-445A-47FC-94BF-D25FBCF0F1E8}" type="sibTrans" cxnId="{559E5769-A3B9-4C62-90C1-C6B7D9E49AB5}">
      <dgm:prSet/>
      <dgm:spPr/>
      <dgm:t>
        <a:bodyPr/>
        <a:lstStyle/>
        <a:p>
          <a:endParaRPr lang="en-US"/>
        </a:p>
      </dgm:t>
    </dgm:pt>
    <dgm:pt modelId="{42B61309-E547-43C1-A16A-332B932F8EA7}">
      <dgm:prSet/>
      <dgm:spPr/>
      <dgm:t>
        <a:bodyPr/>
        <a:lstStyle/>
        <a:p>
          <a:r>
            <a:rPr lang="en-GB"/>
            <a:t>Used of an empirical example/case study to expand on the theory?</a:t>
          </a:r>
          <a:endParaRPr lang="en-US"/>
        </a:p>
      </dgm:t>
    </dgm:pt>
    <dgm:pt modelId="{E789C7B4-CEBF-47B0-B5D9-EEA44388FF77}" type="parTrans" cxnId="{9E75A2AF-FBF1-4318-94EB-51F2A43A2ED9}">
      <dgm:prSet/>
      <dgm:spPr/>
      <dgm:t>
        <a:bodyPr/>
        <a:lstStyle/>
        <a:p>
          <a:endParaRPr lang="en-US"/>
        </a:p>
      </dgm:t>
    </dgm:pt>
    <dgm:pt modelId="{5196522C-72CF-434E-A5E4-410CB76F7236}" type="sibTrans" cxnId="{9E75A2AF-FBF1-4318-94EB-51F2A43A2ED9}">
      <dgm:prSet/>
      <dgm:spPr/>
      <dgm:t>
        <a:bodyPr/>
        <a:lstStyle/>
        <a:p>
          <a:endParaRPr lang="en-US"/>
        </a:p>
      </dgm:t>
    </dgm:pt>
    <dgm:pt modelId="{21739582-D93A-4CA1-9237-F33A071A1659}">
      <dgm:prSet/>
      <dgm:spPr/>
      <dgm:t>
        <a:bodyPr/>
        <a:lstStyle/>
        <a:p>
          <a:r>
            <a:rPr lang="en-GB"/>
            <a:t>Stayed within the maximum word count (2,000 words)?</a:t>
          </a:r>
          <a:endParaRPr lang="en-US"/>
        </a:p>
      </dgm:t>
    </dgm:pt>
    <dgm:pt modelId="{FED8021A-BC37-45B4-9072-2B57925CE21B}" type="parTrans" cxnId="{496713BD-C435-47B8-A521-92889B77054C}">
      <dgm:prSet/>
      <dgm:spPr/>
      <dgm:t>
        <a:bodyPr/>
        <a:lstStyle/>
        <a:p>
          <a:endParaRPr lang="en-US"/>
        </a:p>
      </dgm:t>
    </dgm:pt>
    <dgm:pt modelId="{2D93CCBB-2429-4ACF-B6DD-0087F54A7482}" type="sibTrans" cxnId="{496713BD-C435-47B8-A521-92889B77054C}">
      <dgm:prSet/>
      <dgm:spPr/>
      <dgm:t>
        <a:bodyPr/>
        <a:lstStyle/>
        <a:p>
          <a:endParaRPr lang="en-US"/>
        </a:p>
      </dgm:t>
    </dgm:pt>
    <dgm:pt modelId="{321A9425-2960-40A3-8A6D-17E03A05AC61}">
      <dgm:prSet/>
      <dgm:spPr/>
      <dgm:t>
        <a:bodyPr/>
        <a:lstStyle/>
        <a:p>
          <a:r>
            <a:rPr lang="en-GB"/>
            <a:t>Correctly referenced your sources and listed these in the bibliography using Harvard style?</a:t>
          </a:r>
          <a:endParaRPr lang="en-US"/>
        </a:p>
      </dgm:t>
    </dgm:pt>
    <dgm:pt modelId="{F5EF2F59-0A5F-4608-81E3-5853569D2370}" type="parTrans" cxnId="{7D0451C2-F758-44AF-B16C-85ED51B693E8}">
      <dgm:prSet/>
      <dgm:spPr/>
      <dgm:t>
        <a:bodyPr/>
        <a:lstStyle/>
        <a:p>
          <a:endParaRPr lang="en-US"/>
        </a:p>
      </dgm:t>
    </dgm:pt>
    <dgm:pt modelId="{92B4F8E2-F427-475C-9B04-5517089300AC}" type="sibTrans" cxnId="{7D0451C2-F758-44AF-B16C-85ED51B693E8}">
      <dgm:prSet/>
      <dgm:spPr/>
      <dgm:t>
        <a:bodyPr/>
        <a:lstStyle/>
        <a:p>
          <a:endParaRPr lang="en-US"/>
        </a:p>
      </dgm:t>
    </dgm:pt>
    <dgm:pt modelId="{E7CA652D-B1F1-2E49-B24A-7BDF807FA7FF}" type="pres">
      <dgm:prSet presAssocID="{0435B05E-3740-44E8-BA73-A330C75E33CF}" presName="linear" presStyleCnt="0">
        <dgm:presLayoutVars>
          <dgm:dir/>
          <dgm:animLvl val="lvl"/>
          <dgm:resizeHandles val="exact"/>
        </dgm:presLayoutVars>
      </dgm:prSet>
      <dgm:spPr/>
    </dgm:pt>
    <dgm:pt modelId="{597BD28F-FC25-3D41-96BF-64F806A44D1D}" type="pres">
      <dgm:prSet presAssocID="{BA45016B-B7D3-42EA-A7BE-81EFA5355252}" presName="parentLin" presStyleCnt="0"/>
      <dgm:spPr/>
    </dgm:pt>
    <dgm:pt modelId="{21A0C685-B74C-584C-9CDE-5370CE339AA3}" type="pres">
      <dgm:prSet presAssocID="{BA45016B-B7D3-42EA-A7BE-81EFA5355252}" presName="parentLeftMargin" presStyleLbl="node1" presStyleIdx="0" presStyleCnt="1"/>
      <dgm:spPr/>
    </dgm:pt>
    <dgm:pt modelId="{7FD8C273-78E7-6C4F-96DC-F722519B22BA}" type="pres">
      <dgm:prSet presAssocID="{BA45016B-B7D3-42EA-A7BE-81EFA5355252}" presName="parentText" presStyleLbl="node1" presStyleIdx="0" presStyleCnt="1">
        <dgm:presLayoutVars>
          <dgm:chMax val="0"/>
          <dgm:bulletEnabled val="1"/>
        </dgm:presLayoutVars>
      </dgm:prSet>
      <dgm:spPr/>
    </dgm:pt>
    <dgm:pt modelId="{2BD5EF28-A791-FC4F-8349-F7AF03100BC2}" type="pres">
      <dgm:prSet presAssocID="{BA45016B-B7D3-42EA-A7BE-81EFA5355252}" presName="negativeSpace" presStyleCnt="0"/>
      <dgm:spPr/>
    </dgm:pt>
    <dgm:pt modelId="{E9DC8C80-0139-1645-B0D7-6F668E4AB1DF}" type="pres">
      <dgm:prSet presAssocID="{BA45016B-B7D3-42EA-A7BE-81EFA5355252}" presName="childText" presStyleLbl="conFgAcc1" presStyleIdx="0" presStyleCnt="1">
        <dgm:presLayoutVars>
          <dgm:bulletEnabled val="1"/>
        </dgm:presLayoutVars>
      </dgm:prSet>
      <dgm:spPr/>
    </dgm:pt>
  </dgm:ptLst>
  <dgm:cxnLst>
    <dgm:cxn modelId="{A3595414-E95E-C64D-B680-02DC7AFCB80A}" type="presOf" srcId="{321A9425-2960-40A3-8A6D-17E03A05AC61}" destId="{E9DC8C80-0139-1645-B0D7-6F668E4AB1DF}" srcOrd="0" destOrd="6" presId="urn:microsoft.com/office/officeart/2005/8/layout/list1"/>
    <dgm:cxn modelId="{E0528C23-67AD-4D9A-A3FD-9947CEA0333D}" srcId="{76F2397C-99B5-4609-879E-34A87D8F3CF5}" destId="{3B988BC2-D008-4407-9FB6-8FCA40FF1DF9}" srcOrd="0" destOrd="0" parTransId="{E85D84F4-E05A-476A-85F8-E69F21CD26A9}" sibTransId="{6E1CA053-6640-4E0A-8A5D-14340F9A5604}"/>
    <dgm:cxn modelId="{DC2FF74D-4A3D-6A4D-B05E-7EF0A16D46D1}" type="presOf" srcId="{049625AE-2BAF-4D58-927F-15CAA65BAD47}" destId="{E9DC8C80-0139-1645-B0D7-6F668E4AB1DF}" srcOrd="0" destOrd="2" presId="urn:microsoft.com/office/officeart/2005/8/layout/list1"/>
    <dgm:cxn modelId="{6B93EC59-DDF3-414D-8A79-B5C121F75C73}" srcId="{0435B05E-3740-44E8-BA73-A330C75E33CF}" destId="{BA45016B-B7D3-42EA-A7BE-81EFA5355252}" srcOrd="0" destOrd="0" parTransId="{1E9A3060-DC68-4E74-A6B7-3711130F6116}" sibTransId="{B038A7F2-5CD6-44EC-B073-E0B02DCCF08A}"/>
    <dgm:cxn modelId="{9FCEF767-8520-0942-9608-C2E006E40EE8}" type="presOf" srcId="{0435B05E-3740-44E8-BA73-A330C75E33CF}" destId="{E7CA652D-B1F1-2E49-B24A-7BDF807FA7FF}" srcOrd="0" destOrd="0" presId="urn:microsoft.com/office/officeart/2005/8/layout/list1"/>
    <dgm:cxn modelId="{559E5769-A3B9-4C62-90C1-C6B7D9E49AB5}" srcId="{76F2397C-99B5-4609-879E-34A87D8F3CF5}" destId="{D652B380-FF22-46CB-AB8B-D89303344F44}" srcOrd="2" destOrd="0" parTransId="{92152B36-96D0-41A8-A9AD-BB622F552EA3}" sibTransId="{E36841F0-445A-47FC-94BF-D25FBCF0F1E8}"/>
    <dgm:cxn modelId="{E377A474-F56C-A940-8687-7CF46694FC3C}" type="presOf" srcId="{BA45016B-B7D3-42EA-A7BE-81EFA5355252}" destId="{7FD8C273-78E7-6C4F-96DC-F722519B22BA}" srcOrd="1" destOrd="0" presId="urn:microsoft.com/office/officeart/2005/8/layout/list1"/>
    <dgm:cxn modelId="{2B775F8C-683D-344C-8587-A263504E813C}" type="presOf" srcId="{21739582-D93A-4CA1-9237-F33A071A1659}" destId="{E9DC8C80-0139-1645-B0D7-6F668E4AB1DF}" srcOrd="0" destOrd="5" presId="urn:microsoft.com/office/officeart/2005/8/layout/list1"/>
    <dgm:cxn modelId="{73AF0A9B-9246-234B-896B-640889A3A0C4}" type="presOf" srcId="{D652B380-FF22-46CB-AB8B-D89303344F44}" destId="{E9DC8C80-0139-1645-B0D7-6F668E4AB1DF}" srcOrd="0" destOrd="3" presId="urn:microsoft.com/office/officeart/2005/8/layout/list1"/>
    <dgm:cxn modelId="{9E75A2AF-FBF1-4318-94EB-51F2A43A2ED9}" srcId="{76F2397C-99B5-4609-879E-34A87D8F3CF5}" destId="{42B61309-E547-43C1-A16A-332B932F8EA7}" srcOrd="3" destOrd="0" parTransId="{E789C7B4-CEBF-47B0-B5D9-EEA44388FF77}" sibTransId="{5196522C-72CF-434E-A5E4-410CB76F7236}"/>
    <dgm:cxn modelId="{496713BD-C435-47B8-A521-92889B77054C}" srcId="{76F2397C-99B5-4609-879E-34A87D8F3CF5}" destId="{21739582-D93A-4CA1-9237-F33A071A1659}" srcOrd="4" destOrd="0" parTransId="{FED8021A-BC37-45B4-9072-2B57925CE21B}" sibTransId="{2D93CCBB-2429-4ACF-B6DD-0087F54A7482}"/>
    <dgm:cxn modelId="{7D0451C2-F758-44AF-B16C-85ED51B693E8}" srcId="{76F2397C-99B5-4609-879E-34A87D8F3CF5}" destId="{321A9425-2960-40A3-8A6D-17E03A05AC61}" srcOrd="5" destOrd="0" parTransId="{F5EF2F59-0A5F-4608-81E3-5853569D2370}" sibTransId="{92B4F8E2-F427-475C-9B04-5517089300AC}"/>
    <dgm:cxn modelId="{348BF2C6-3E6D-2E42-B998-22BF0085BE62}" type="presOf" srcId="{42B61309-E547-43C1-A16A-332B932F8EA7}" destId="{E9DC8C80-0139-1645-B0D7-6F668E4AB1DF}" srcOrd="0" destOrd="4" presId="urn:microsoft.com/office/officeart/2005/8/layout/list1"/>
    <dgm:cxn modelId="{729A96C9-6FE9-4EF4-B144-8CC39D02AAC0}" srcId="{BA45016B-B7D3-42EA-A7BE-81EFA5355252}" destId="{76F2397C-99B5-4609-879E-34A87D8F3CF5}" srcOrd="0" destOrd="0" parTransId="{1F80C284-8ED6-4363-9751-4720FE334DB5}" sibTransId="{549566D3-E89E-4275-998F-474FF6941FAF}"/>
    <dgm:cxn modelId="{153585D4-C75C-3742-805E-667C7F40D374}" type="presOf" srcId="{3B988BC2-D008-4407-9FB6-8FCA40FF1DF9}" destId="{E9DC8C80-0139-1645-B0D7-6F668E4AB1DF}" srcOrd="0" destOrd="1" presId="urn:microsoft.com/office/officeart/2005/8/layout/list1"/>
    <dgm:cxn modelId="{3BB1B9E7-3EEF-AD49-A76D-0165FBC26CDB}" type="presOf" srcId="{76F2397C-99B5-4609-879E-34A87D8F3CF5}" destId="{E9DC8C80-0139-1645-B0D7-6F668E4AB1DF}" srcOrd="0" destOrd="0" presId="urn:microsoft.com/office/officeart/2005/8/layout/list1"/>
    <dgm:cxn modelId="{F7912AE9-6A91-4A44-B7B7-9B5F6715D5E4}" type="presOf" srcId="{BA45016B-B7D3-42EA-A7BE-81EFA5355252}" destId="{21A0C685-B74C-584C-9CDE-5370CE339AA3}" srcOrd="0" destOrd="0" presId="urn:microsoft.com/office/officeart/2005/8/layout/list1"/>
    <dgm:cxn modelId="{EB00A8E9-D227-4EDB-A955-7CBE8507B1BA}" srcId="{76F2397C-99B5-4609-879E-34A87D8F3CF5}" destId="{049625AE-2BAF-4D58-927F-15CAA65BAD47}" srcOrd="1" destOrd="0" parTransId="{EF1382FF-272B-44F5-8F0F-5E3466A1640E}" sibTransId="{32B7A78D-A6D1-4A36-B04E-55BFF90E0828}"/>
    <dgm:cxn modelId="{18DEF9F0-FD92-164F-A17E-D70F91F659AF}" type="presParOf" srcId="{E7CA652D-B1F1-2E49-B24A-7BDF807FA7FF}" destId="{597BD28F-FC25-3D41-96BF-64F806A44D1D}" srcOrd="0" destOrd="0" presId="urn:microsoft.com/office/officeart/2005/8/layout/list1"/>
    <dgm:cxn modelId="{D54B59C3-F595-294F-8277-6EA6232E87B5}" type="presParOf" srcId="{597BD28F-FC25-3D41-96BF-64F806A44D1D}" destId="{21A0C685-B74C-584C-9CDE-5370CE339AA3}" srcOrd="0" destOrd="0" presId="urn:microsoft.com/office/officeart/2005/8/layout/list1"/>
    <dgm:cxn modelId="{C1BA9490-CF62-4B4B-B9DD-34ED52C2DD47}" type="presParOf" srcId="{597BD28F-FC25-3D41-96BF-64F806A44D1D}" destId="{7FD8C273-78E7-6C4F-96DC-F722519B22BA}" srcOrd="1" destOrd="0" presId="urn:microsoft.com/office/officeart/2005/8/layout/list1"/>
    <dgm:cxn modelId="{80211E88-526E-6C40-8750-B0348DDDF54C}" type="presParOf" srcId="{E7CA652D-B1F1-2E49-B24A-7BDF807FA7FF}" destId="{2BD5EF28-A791-FC4F-8349-F7AF03100BC2}" srcOrd="1" destOrd="0" presId="urn:microsoft.com/office/officeart/2005/8/layout/list1"/>
    <dgm:cxn modelId="{BFE28D84-08DF-9E44-8501-5EC077D76B72}" type="presParOf" srcId="{E7CA652D-B1F1-2E49-B24A-7BDF807FA7FF}" destId="{E9DC8C80-0139-1645-B0D7-6F668E4AB1D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56EA90-4E8F-45AE-8ADA-E8F3A059C6DB}"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D3C41114-C0EC-4595-A813-97D947C8F0D1}">
      <dgm:prSet/>
      <dgm:spPr/>
      <dgm:t>
        <a:bodyPr/>
        <a:lstStyle/>
        <a:p>
          <a:r>
            <a:rPr lang="en-GB"/>
            <a:t>2) Is the material used relevant and of high quality? </a:t>
          </a:r>
          <a:endParaRPr lang="en-US"/>
        </a:p>
      </dgm:t>
    </dgm:pt>
    <dgm:pt modelId="{EBB76A9D-FE13-4DF0-BE68-37084F2F1AE6}" type="parTrans" cxnId="{241E87F3-637F-4F0F-99D9-DD4B5739AE1C}">
      <dgm:prSet/>
      <dgm:spPr/>
      <dgm:t>
        <a:bodyPr/>
        <a:lstStyle/>
        <a:p>
          <a:endParaRPr lang="en-US"/>
        </a:p>
      </dgm:t>
    </dgm:pt>
    <dgm:pt modelId="{BFA10E7C-BA97-416A-A7BB-33F8011B309F}" type="sibTrans" cxnId="{241E87F3-637F-4F0F-99D9-DD4B5739AE1C}">
      <dgm:prSet/>
      <dgm:spPr/>
      <dgm:t>
        <a:bodyPr/>
        <a:lstStyle/>
        <a:p>
          <a:endParaRPr lang="en-US"/>
        </a:p>
      </dgm:t>
    </dgm:pt>
    <dgm:pt modelId="{EDE248E2-40D6-4D13-878F-46EF323BACA6}">
      <dgm:prSet/>
      <dgm:spPr/>
      <dgm:t>
        <a:bodyPr/>
        <a:lstStyle/>
        <a:p>
          <a:r>
            <a:rPr lang="en-GB" dirty="0"/>
            <a:t>3) Is there a clear argument/claim/thesis statement and does this critically engage with relevant debates in the field?</a:t>
          </a:r>
          <a:endParaRPr lang="en-US" dirty="0"/>
        </a:p>
      </dgm:t>
    </dgm:pt>
    <dgm:pt modelId="{11456D91-8BEA-4700-B642-86031189BDAA}" type="parTrans" cxnId="{4721F271-C7DB-43A9-95BC-94F9873B64CB}">
      <dgm:prSet/>
      <dgm:spPr/>
      <dgm:t>
        <a:bodyPr/>
        <a:lstStyle/>
        <a:p>
          <a:endParaRPr lang="en-US"/>
        </a:p>
      </dgm:t>
    </dgm:pt>
    <dgm:pt modelId="{30E56502-5F52-43A5-9A88-BA365D976C2C}" type="sibTrans" cxnId="{4721F271-C7DB-43A9-95BC-94F9873B64CB}">
      <dgm:prSet/>
      <dgm:spPr/>
      <dgm:t>
        <a:bodyPr/>
        <a:lstStyle/>
        <a:p>
          <a:endParaRPr lang="en-US"/>
        </a:p>
      </dgm:t>
    </dgm:pt>
    <dgm:pt modelId="{130E1323-DA1A-45E4-AA95-5536F9F0D6A7}">
      <dgm:prSet/>
      <dgm:spPr/>
      <dgm:t>
        <a:bodyPr/>
        <a:lstStyle/>
        <a:p>
          <a:r>
            <a:rPr lang="en-GB" dirty="0"/>
            <a:t>4) Is the essay structure/plan coherent, developing the argument persuasively? </a:t>
          </a:r>
        </a:p>
        <a:p>
          <a:r>
            <a:rPr lang="en-GB" dirty="0"/>
            <a:t>Is the content introduced and organised in a logical way? (please work on transitions and signposting)</a:t>
          </a:r>
          <a:endParaRPr lang="en-US" dirty="0"/>
        </a:p>
      </dgm:t>
    </dgm:pt>
    <dgm:pt modelId="{38684305-B463-45A4-9713-FC7826F977C1}" type="parTrans" cxnId="{FC684B8B-AE83-4795-B6E7-234D2C29F2D0}">
      <dgm:prSet/>
      <dgm:spPr/>
      <dgm:t>
        <a:bodyPr/>
        <a:lstStyle/>
        <a:p>
          <a:endParaRPr lang="en-US"/>
        </a:p>
      </dgm:t>
    </dgm:pt>
    <dgm:pt modelId="{1040E91A-127A-4214-9B65-9F18A48210EC}" type="sibTrans" cxnId="{FC684B8B-AE83-4795-B6E7-234D2C29F2D0}">
      <dgm:prSet/>
      <dgm:spPr/>
      <dgm:t>
        <a:bodyPr/>
        <a:lstStyle/>
        <a:p>
          <a:endParaRPr lang="en-US"/>
        </a:p>
      </dgm:t>
    </dgm:pt>
    <dgm:pt modelId="{7C8F2832-682E-41F3-8E48-BDB80DFA6301}">
      <dgm:prSet/>
      <dgm:spPr/>
      <dgm:t>
        <a:bodyPr/>
        <a:lstStyle/>
        <a:p>
          <a:r>
            <a:rPr lang="en-GB" dirty="0"/>
            <a:t>5) Does the essay demonstrate a good/sound understanding and knowledge of the content reviewed in the module? </a:t>
          </a:r>
        </a:p>
        <a:p>
          <a:r>
            <a:rPr lang="en-GB" dirty="0"/>
            <a:t>Does your engagement with the theory and/or example demonstrate a detailed and nuanced understanding of the topic?</a:t>
          </a:r>
          <a:endParaRPr lang="en-US" dirty="0"/>
        </a:p>
      </dgm:t>
    </dgm:pt>
    <dgm:pt modelId="{3FA32DA0-226D-47AC-A094-95ECBCEF9151}" type="parTrans" cxnId="{13EEEDC3-98EB-4402-8A9E-BA55F282F311}">
      <dgm:prSet/>
      <dgm:spPr/>
      <dgm:t>
        <a:bodyPr/>
        <a:lstStyle/>
        <a:p>
          <a:endParaRPr lang="en-US"/>
        </a:p>
      </dgm:t>
    </dgm:pt>
    <dgm:pt modelId="{7346608A-4371-43AD-8E3E-69151425C8BA}" type="sibTrans" cxnId="{13EEEDC3-98EB-4402-8A9E-BA55F282F311}">
      <dgm:prSet/>
      <dgm:spPr/>
      <dgm:t>
        <a:bodyPr/>
        <a:lstStyle/>
        <a:p>
          <a:endParaRPr lang="en-US"/>
        </a:p>
      </dgm:t>
    </dgm:pt>
    <dgm:pt modelId="{4755FF97-E158-4A45-BB84-878056FD2AC3}">
      <dgm:prSet/>
      <dgm:spPr/>
      <dgm:t>
        <a:bodyPr/>
        <a:lstStyle/>
        <a:p>
          <a:r>
            <a:rPr lang="en-GB" dirty="0"/>
            <a:t>6) Are you going to be able to do the essay plan and/or argument justice in 2,000 words? </a:t>
          </a:r>
        </a:p>
        <a:p>
          <a:r>
            <a:rPr lang="en-GB" dirty="0"/>
            <a:t>Work on editing, less is more!</a:t>
          </a:r>
          <a:endParaRPr lang="en-US" dirty="0"/>
        </a:p>
      </dgm:t>
    </dgm:pt>
    <dgm:pt modelId="{3D80CBA2-24E1-4138-9093-81D2ACB056F4}" type="parTrans" cxnId="{AF3C05C6-1A77-4572-BA17-74B8DCA39D37}">
      <dgm:prSet/>
      <dgm:spPr/>
      <dgm:t>
        <a:bodyPr/>
        <a:lstStyle/>
        <a:p>
          <a:endParaRPr lang="en-US"/>
        </a:p>
      </dgm:t>
    </dgm:pt>
    <dgm:pt modelId="{E31C7320-954A-4674-B3F8-E4EAD904D57A}" type="sibTrans" cxnId="{AF3C05C6-1A77-4572-BA17-74B8DCA39D37}">
      <dgm:prSet/>
      <dgm:spPr/>
      <dgm:t>
        <a:bodyPr/>
        <a:lstStyle/>
        <a:p>
          <a:endParaRPr lang="en-US"/>
        </a:p>
      </dgm:t>
    </dgm:pt>
    <dgm:pt modelId="{A56F528D-CA74-4AE5-923E-EA8189DC6E48}">
      <dgm:prSet/>
      <dgm:spPr/>
      <dgm:t>
        <a:bodyPr/>
        <a:lstStyle/>
        <a:p>
          <a:r>
            <a:rPr lang="en-GB" dirty="0"/>
            <a:t>7) Finally, what did the feedback from your first assignment suggest you work on? </a:t>
          </a:r>
        </a:p>
        <a:p>
          <a:r>
            <a:rPr lang="en-GB" dirty="0"/>
            <a:t>How have you addressed these comments in this essay?</a:t>
          </a:r>
          <a:endParaRPr lang="en-US" dirty="0"/>
        </a:p>
      </dgm:t>
    </dgm:pt>
    <dgm:pt modelId="{380C7CCF-4500-4C1F-82C7-138D4CDB66EA}" type="parTrans" cxnId="{F4A7978F-F822-4B08-B108-D938A5E061BA}">
      <dgm:prSet/>
      <dgm:spPr/>
      <dgm:t>
        <a:bodyPr/>
        <a:lstStyle/>
        <a:p>
          <a:endParaRPr lang="en-US"/>
        </a:p>
      </dgm:t>
    </dgm:pt>
    <dgm:pt modelId="{4A0DEFBA-558B-4624-A4D4-451EB54F4A90}" type="sibTrans" cxnId="{F4A7978F-F822-4B08-B108-D938A5E061BA}">
      <dgm:prSet/>
      <dgm:spPr/>
      <dgm:t>
        <a:bodyPr/>
        <a:lstStyle/>
        <a:p>
          <a:endParaRPr lang="en-US"/>
        </a:p>
      </dgm:t>
    </dgm:pt>
    <dgm:pt modelId="{5748C76F-9550-6B47-AA19-DA582F21F860}" type="pres">
      <dgm:prSet presAssocID="{0656EA90-4E8F-45AE-8ADA-E8F3A059C6DB}" presName="Name0" presStyleCnt="0">
        <dgm:presLayoutVars>
          <dgm:dir/>
          <dgm:resizeHandles val="exact"/>
        </dgm:presLayoutVars>
      </dgm:prSet>
      <dgm:spPr/>
    </dgm:pt>
    <dgm:pt modelId="{3E2B3DA7-854A-F94A-BC64-DD35C9206625}" type="pres">
      <dgm:prSet presAssocID="{D3C41114-C0EC-4595-A813-97D947C8F0D1}" presName="node" presStyleLbl="node1" presStyleIdx="0" presStyleCnt="6">
        <dgm:presLayoutVars>
          <dgm:bulletEnabled val="1"/>
        </dgm:presLayoutVars>
      </dgm:prSet>
      <dgm:spPr/>
    </dgm:pt>
    <dgm:pt modelId="{356176AD-F8B9-1648-A94E-D37D251C11BD}" type="pres">
      <dgm:prSet presAssocID="{BFA10E7C-BA97-416A-A7BB-33F8011B309F}" presName="sibTrans" presStyleLbl="sibTrans1D1" presStyleIdx="0" presStyleCnt="5"/>
      <dgm:spPr/>
    </dgm:pt>
    <dgm:pt modelId="{7049BEE9-4C4C-FF4E-AB78-DDD866577917}" type="pres">
      <dgm:prSet presAssocID="{BFA10E7C-BA97-416A-A7BB-33F8011B309F}" presName="connectorText" presStyleLbl="sibTrans1D1" presStyleIdx="0" presStyleCnt="5"/>
      <dgm:spPr/>
    </dgm:pt>
    <dgm:pt modelId="{3F175516-129B-8F4D-8CF1-3F95B5E7C9BA}" type="pres">
      <dgm:prSet presAssocID="{EDE248E2-40D6-4D13-878F-46EF323BACA6}" presName="node" presStyleLbl="node1" presStyleIdx="1" presStyleCnt="6">
        <dgm:presLayoutVars>
          <dgm:bulletEnabled val="1"/>
        </dgm:presLayoutVars>
      </dgm:prSet>
      <dgm:spPr/>
    </dgm:pt>
    <dgm:pt modelId="{AD2D2656-4997-BB45-8F0A-1B585D2B9EB9}" type="pres">
      <dgm:prSet presAssocID="{30E56502-5F52-43A5-9A88-BA365D976C2C}" presName="sibTrans" presStyleLbl="sibTrans1D1" presStyleIdx="1" presStyleCnt="5"/>
      <dgm:spPr/>
    </dgm:pt>
    <dgm:pt modelId="{423A36CE-D34B-874C-8B96-3A4AE0615874}" type="pres">
      <dgm:prSet presAssocID="{30E56502-5F52-43A5-9A88-BA365D976C2C}" presName="connectorText" presStyleLbl="sibTrans1D1" presStyleIdx="1" presStyleCnt="5"/>
      <dgm:spPr/>
    </dgm:pt>
    <dgm:pt modelId="{17BD19C6-C3CD-F943-ABDC-5EC882A68910}" type="pres">
      <dgm:prSet presAssocID="{130E1323-DA1A-45E4-AA95-5536F9F0D6A7}" presName="node" presStyleLbl="node1" presStyleIdx="2" presStyleCnt="6">
        <dgm:presLayoutVars>
          <dgm:bulletEnabled val="1"/>
        </dgm:presLayoutVars>
      </dgm:prSet>
      <dgm:spPr/>
    </dgm:pt>
    <dgm:pt modelId="{D345E791-731F-D34D-A1F8-CBC526F00F81}" type="pres">
      <dgm:prSet presAssocID="{1040E91A-127A-4214-9B65-9F18A48210EC}" presName="sibTrans" presStyleLbl="sibTrans1D1" presStyleIdx="2" presStyleCnt="5"/>
      <dgm:spPr/>
    </dgm:pt>
    <dgm:pt modelId="{945F1EBB-E9B0-1645-A94F-25C3A37A5ABC}" type="pres">
      <dgm:prSet presAssocID="{1040E91A-127A-4214-9B65-9F18A48210EC}" presName="connectorText" presStyleLbl="sibTrans1D1" presStyleIdx="2" presStyleCnt="5"/>
      <dgm:spPr/>
    </dgm:pt>
    <dgm:pt modelId="{E0111DA4-E91E-8144-9A69-DAD4B03C41FE}" type="pres">
      <dgm:prSet presAssocID="{7C8F2832-682E-41F3-8E48-BDB80DFA6301}" presName="node" presStyleLbl="node1" presStyleIdx="3" presStyleCnt="6">
        <dgm:presLayoutVars>
          <dgm:bulletEnabled val="1"/>
        </dgm:presLayoutVars>
      </dgm:prSet>
      <dgm:spPr/>
    </dgm:pt>
    <dgm:pt modelId="{5858276B-7614-564F-9DBC-CAF42E35A9C9}" type="pres">
      <dgm:prSet presAssocID="{7346608A-4371-43AD-8E3E-69151425C8BA}" presName="sibTrans" presStyleLbl="sibTrans1D1" presStyleIdx="3" presStyleCnt="5"/>
      <dgm:spPr/>
    </dgm:pt>
    <dgm:pt modelId="{63E70545-F34D-8F42-A5CA-04626BD57567}" type="pres">
      <dgm:prSet presAssocID="{7346608A-4371-43AD-8E3E-69151425C8BA}" presName="connectorText" presStyleLbl="sibTrans1D1" presStyleIdx="3" presStyleCnt="5"/>
      <dgm:spPr/>
    </dgm:pt>
    <dgm:pt modelId="{EB517501-859B-A24C-8E25-6A1DDD8B0FDC}" type="pres">
      <dgm:prSet presAssocID="{4755FF97-E158-4A45-BB84-878056FD2AC3}" presName="node" presStyleLbl="node1" presStyleIdx="4" presStyleCnt="6">
        <dgm:presLayoutVars>
          <dgm:bulletEnabled val="1"/>
        </dgm:presLayoutVars>
      </dgm:prSet>
      <dgm:spPr/>
    </dgm:pt>
    <dgm:pt modelId="{3AC2B743-EC64-FA4F-9563-6F4BAA494398}" type="pres">
      <dgm:prSet presAssocID="{E31C7320-954A-4674-B3F8-E4EAD904D57A}" presName="sibTrans" presStyleLbl="sibTrans1D1" presStyleIdx="4" presStyleCnt="5"/>
      <dgm:spPr/>
    </dgm:pt>
    <dgm:pt modelId="{0B57FAB7-6C21-F044-9D45-65721901B765}" type="pres">
      <dgm:prSet presAssocID="{E31C7320-954A-4674-B3F8-E4EAD904D57A}" presName="connectorText" presStyleLbl="sibTrans1D1" presStyleIdx="4" presStyleCnt="5"/>
      <dgm:spPr/>
    </dgm:pt>
    <dgm:pt modelId="{DE85DF7B-8FF6-3B44-AE66-CB0B05F7F990}" type="pres">
      <dgm:prSet presAssocID="{A56F528D-CA74-4AE5-923E-EA8189DC6E48}" presName="node" presStyleLbl="node1" presStyleIdx="5" presStyleCnt="6">
        <dgm:presLayoutVars>
          <dgm:bulletEnabled val="1"/>
        </dgm:presLayoutVars>
      </dgm:prSet>
      <dgm:spPr/>
    </dgm:pt>
  </dgm:ptLst>
  <dgm:cxnLst>
    <dgm:cxn modelId="{51D2D00B-C955-EA47-AC4B-67E8BC677049}" type="presOf" srcId="{1040E91A-127A-4214-9B65-9F18A48210EC}" destId="{D345E791-731F-D34D-A1F8-CBC526F00F81}" srcOrd="0" destOrd="0" presId="urn:microsoft.com/office/officeart/2016/7/layout/RepeatingBendingProcessNew"/>
    <dgm:cxn modelId="{50186613-678F-7246-B537-61C0D6571A16}" type="presOf" srcId="{1040E91A-127A-4214-9B65-9F18A48210EC}" destId="{945F1EBB-E9B0-1645-A94F-25C3A37A5ABC}" srcOrd="1" destOrd="0" presId="urn:microsoft.com/office/officeart/2016/7/layout/RepeatingBendingProcessNew"/>
    <dgm:cxn modelId="{DF365E28-A7AB-134C-A8FE-53A9AAD1C41B}" type="presOf" srcId="{E31C7320-954A-4674-B3F8-E4EAD904D57A}" destId="{0B57FAB7-6C21-F044-9D45-65721901B765}" srcOrd="1" destOrd="0" presId="urn:microsoft.com/office/officeart/2016/7/layout/RepeatingBendingProcessNew"/>
    <dgm:cxn modelId="{334D3E2F-643E-6A40-B282-3AE82921B69E}" type="presOf" srcId="{4755FF97-E158-4A45-BB84-878056FD2AC3}" destId="{EB517501-859B-A24C-8E25-6A1DDD8B0FDC}" srcOrd="0" destOrd="0" presId="urn:microsoft.com/office/officeart/2016/7/layout/RepeatingBendingProcessNew"/>
    <dgm:cxn modelId="{E5997E4A-61D4-724B-95F3-8E1D03DFE5B7}" type="presOf" srcId="{7346608A-4371-43AD-8E3E-69151425C8BA}" destId="{5858276B-7614-564F-9DBC-CAF42E35A9C9}" srcOrd="0" destOrd="0" presId="urn:microsoft.com/office/officeart/2016/7/layout/RepeatingBendingProcessNew"/>
    <dgm:cxn modelId="{FD6D6066-C112-204C-87D4-04C1DC095DF2}" type="presOf" srcId="{A56F528D-CA74-4AE5-923E-EA8189DC6E48}" destId="{DE85DF7B-8FF6-3B44-AE66-CB0B05F7F990}" srcOrd="0" destOrd="0" presId="urn:microsoft.com/office/officeart/2016/7/layout/RepeatingBendingProcessNew"/>
    <dgm:cxn modelId="{4721F271-C7DB-43A9-95BC-94F9873B64CB}" srcId="{0656EA90-4E8F-45AE-8ADA-E8F3A059C6DB}" destId="{EDE248E2-40D6-4D13-878F-46EF323BACA6}" srcOrd="1" destOrd="0" parTransId="{11456D91-8BEA-4700-B642-86031189BDAA}" sibTransId="{30E56502-5F52-43A5-9A88-BA365D976C2C}"/>
    <dgm:cxn modelId="{41726A79-A637-A044-BCCD-24A11A9E9CD3}" type="presOf" srcId="{7346608A-4371-43AD-8E3E-69151425C8BA}" destId="{63E70545-F34D-8F42-A5CA-04626BD57567}" srcOrd="1" destOrd="0" presId="urn:microsoft.com/office/officeart/2016/7/layout/RepeatingBendingProcessNew"/>
    <dgm:cxn modelId="{8ED0EF83-8B0F-8347-8A93-FBC5D8617043}" type="presOf" srcId="{0656EA90-4E8F-45AE-8ADA-E8F3A059C6DB}" destId="{5748C76F-9550-6B47-AA19-DA582F21F860}" srcOrd="0" destOrd="0" presId="urn:microsoft.com/office/officeart/2016/7/layout/RepeatingBendingProcessNew"/>
    <dgm:cxn modelId="{2BE29E89-2CA6-E949-80A4-138CADA5CC45}" type="presOf" srcId="{EDE248E2-40D6-4D13-878F-46EF323BACA6}" destId="{3F175516-129B-8F4D-8CF1-3F95B5E7C9BA}" srcOrd="0" destOrd="0" presId="urn:microsoft.com/office/officeart/2016/7/layout/RepeatingBendingProcessNew"/>
    <dgm:cxn modelId="{FC684B8B-AE83-4795-B6E7-234D2C29F2D0}" srcId="{0656EA90-4E8F-45AE-8ADA-E8F3A059C6DB}" destId="{130E1323-DA1A-45E4-AA95-5536F9F0D6A7}" srcOrd="2" destOrd="0" parTransId="{38684305-B463-45A4-9713-FC7826F977C1}" sibTransId="{1040E91A-127A-4214-9B65-9F18A48210EC}"/>
    <dgm:cxn modelId="{F4A7978F-F822-4B08-B108-D938A5E061BA}" srcId="{0656EA90-4E8F-45AE-8ADA-E8F3A059C6DB}" destId="{A56F528D-CA74-4AE5-923E-EA8189DC6E48}" srcOrd="5" destOrd="0" parTransId="{380C7CCF-4500-4C1F-82C7-138D4CDB66EA}" sibTransId="{4A0DEFBA-558B-4624-A4D4-451EB54F4A90}"/>
    <dgm:cxn modelId="{BE107E94-7C47-0C44-A551-28E1B9F8E607}" type="presOf" srcId="{30E56502-5F52-43A5-9A88-BA365D976C2C}" destId="{423A36CE-D34B-874C-8B96-3A4AE0615874}" srcOrd="1" destOrd="0" presId="urn:microsoft.com/office/officeart/2016/7/layout/RepeatingBendingProcessNew"/>
    <dgm:cxn modelId="{6796C696-7BAB-4E4C-B2E6-CEF0B3B84CA7}" type="presOf" srcId="{130E1323-DA1A-45E4-AA95-5536F9F0D6A7}" destId="{17BD19C6-C3CD-F943-ABDC-5EC882A68910}" srcOrd="0" destOrd="0" presId="urn:microsoft.com/office/officeart/2016/7/layout/RepeatingBendingProcessNew"/>
    <dgm:cxn modelId="{7EC721AC-78B8-8F4D-93F4-596AC7960D6D}" type="presOf" srcId="{7C8F2832-682E-41F3-8E48-BDB80DFA6301}" destId="{E0111DA4-E91E-8144-9A69-DAD4B03C41FE}" srcOrd="0" destOrd="0" presId="urn:microsoft.com/office/officeart/2016/7/layout/RepeatingBendingProcessNew"/>
    <dgm:cxn modelId="{3F9911AD-0539-4B44-BC53-9B4BF6D52EDB}" type="presOf" srcId="{BFA10E7C-BA97-416A-A7BB-33F8011B309F}" destId="{7049BEE9-4C4C-FF4E-AB78-DDD866577917}" srcOrd="1" destOrd="0" presId="urn:microsoft.com/office/officeart/2016/7/layout/RepeatingBendingProcessNew"/>
    <dgm:cxn modelId="{CC21CFBA-82A9-9A4E-BBBC-2DAAFB03A68C}" type="presOf" srcId="{BFA10E7C-BA97-416A-A7BB-33F8011B309F}" destId="{356176AD-F8B9-1648-A94E-D37D251C11BD}" srcOrd="0" destOrd="0" presId="urn:microsoft.com/office/officeart/2016/7/layout/RepeatingBendingProcessNew"/>
    <dgm:cxn modelId="{13EEEDC3-98EB-4402-8A9E-BA55F282F311}" srcId="{0656EA90-4E8F-45AE-8ADA-E8F3A059C6DB}" destId="{7C8F2832-682E-41F3-8E48-BDB80DFA6301}" srcOrd="3" destOrd="0" parTransId="{3FA32DA0-226D-47AC-A094-95ECBCEF9151}" sibTransId="{7346608A-4371-43AD-8E3E-69151425C8BA}"/>
    <dgm:cxn modelId="{AF3C05C6-1A77-4572-BA17-74B8DCA39D37}" srcId="{0656EA90-4E8F-45AE-8ADA-E8F3A059C6DB}" destId="{4755FF97-E158-4A45-BB84-878056FD2AC3}" srcOrd="4" destOrd="0" parTransId="{3D80CBA2-24E1-4138-9093-81D2ACB056F4}" sibTransId="{E31C7320-954A-4674-B3F8-E4EAD904D57A}"/>
    <dgm:cxn modelId="{55E509D2-9262-6941-9CF6-E99B2F417FEC}" type="presOf" srcId="{30E56502-5F52-43A5-9A88-BA365D976C2C}" destId="{AD2D2656-4997-BB45-8F0A-1B585D2B9EB9}" srcOrd="0" destOrd="0" presId="urn:microsoft.com/office/officeart/2016/7/layout/RepeatingBendingProcessNew"/>
    <dgm:cxn modelId="{83A14EE2-6F6E-A144-9F30-E65FE34D19CE}" type="presOf" srcId="{D3C41114-C0EC-4595-A813-97D947C8F0D1}" destId="{3E2B3DA7-854A-F94A-BC64-DD35C9206625}" srcOrd="0" destOrd="0" presId="urn:microsoft.com/office/officeart/2016/7/layout/RepeatingBendingProcessNew"/>
    <dgm:cxn modelId="{241E87F3-637F-4F0F-99D9-DD4B5739AE1C}" srcId="{0656EA90-4E8F-45AE-8ADA-E8F3A059C6DB}" destId="{D3C41114-C0EC-4595-A813-97D947C8F0D1}" srcOrd="0" destOrd="0" parTransId="{EBB76A9D-FE13-4DF0-BE68-37084F2F1AE6}" sibTransId="{BFA10E7C-BA97-416A-A7BB-33F8011B309F}"/>
    <dgm:cxn modelId="{416B7FFF-EDD9-1947-A25E-ED54E86E158A}" type="presOf" srcId="{E31C7320-954A-4674-B3F8-E4EAD904D57A}" destId="{3AC2B743-EC64-FA4F-9563-6F4BAA494398}" srcOrd="0" destOrd="0" presId="urn:microsoft.com/office/officeart/2016/7/layout/RepeatingBendingProcessNew"/>
    <dgm:cxn modelId="{CE846C5A-621C-ED46-914E-2968431712A8}" type="presParOf" srcId="{5748C76F-9550-6B47-AA19-DA582F21F860}" destId="{3E2B3DA7-854A-F94A-BC64-DD35C9206625}" srcOrd="0" destOrd="0" presId="urn:microsoft.com/office/officeart/2016/7/layout/RepeatingBendingProcessNew"/>
    <dgm:cxn modelId="{570029B6-0B4E-A04C-A364-F8FD3327780E}" type="presParOf" srcId="{5748C76F-9550-6B47-AA19-DA582F21F860}" destId="{356176AD-F8B9-1648-A94E-D37D251C11BD}" srcOrd="1" destOrd="0" presId="urn:microsoft.com/office/officeart/2016/7/layout/RepeatingBendingProcessNew"/>
    <dgm:cxn modelId="{45774E95-E1BE-A040-9B70-39A212D9994E}" type="presParOf" srcId="{356176AD-F8B9-1648-A94E-D37D251C11BD}" destId="{7049BEE9-4C4C-FF4E-AB78-DDD866577917}" srcOrd="0" destOrd="0" presId="urn:microsoft.com/office/officeart/2016/7/layout/RepeatingBendingProcessNew"/>
    <dgm:cxn modelId="{47349731-6FC8-3F4D-8415-FDCF95E425AA}" type="presParOf" srcId="{5748C76F-9550-6B47-AA19-DA582F21F860}" destId="{3F175516-129B-8F4D-8CF1-3F95B5E7C9BA}" srcOrd="2" destOrd="0" presId="urn:microsoft.com/office/officeart/2016/7/layout/RepeatingBendingProcessNew"/>
    <dgm:cxn modelId="{117311E0-24BD-C343-B633-04D7BE742B5D}" type="presParOf" srcId="{5748C76F-9550-6B47-AA19-DA582F21F860}" destId="{AD2D2656-4997-BB45-8F0A-1B585D2B9EB9}" srcOrd="3" destOrd="0" presId="urn:microsoft.com/office/officeart/2016/7/layout/RepeatingBendingProcessNew"/>
    <dgm:cxn modelId="{33D7882A-4B4D-4943-96D6-9D63A8461863}" type="presParOf" srcId="{AD2D2656-4997-BB45-8F0A-1B585D2B9EB9}" destId="{423A36CE-D34B-874C-8B96-3A4AE0615874}" srcOrd="0" destOrd="0" presId="urn:microsoft.com/office/officeart/2016/7/layout/RepeatingBendingProcessNew"/>
    <dgm:cxn modelId="{9385E766-2BF6-B349-9971-54255AD4944E}" type="presParOf" srcId="{5748C76F-9550-6B47-AA19-DA582F21F860}" destId="{17BD19C6-C3CD-F943-ABDC-5EC882A68910}" srcOrd="4" destOrd="0" presId="urn:microsoft.com/office/officeart/2016/7/layout/RepeatingBendingProcessNew"/>
    <dgm:cxn modelId="{01E82F67-B0CC-4A47-892C-5BA42C0DCFD1}" type="presParOf" srcId="{5748C76F-9550-6B47-AA19-DA582F21F860}" destId="{D345E791-731F-D34D-A1F8-CBC526F00F81}" srcOrd="5" destOrd="0" presId="urn:microsoft.com/office/officeart/2016/7/layout/RepeatingBendingProcessNew"/>
    <dgm:cxn modelId="{5EA92438-C293-E246-AFF9-D756ADBA7104}" type="presParOf" srcId="{D345E791-731F-D34D-A1F8-CBC526F00F81}" destId="{945F1EBB-E9B0-1645-A94F-25C3A37A5ABC}" srcOrd="0" destOrd="0" presId="urn:microsoft.com/office/officeart/2016/7/layout/RepeatingBendingProcessNew"/>
    <dgm:cxn modelId="{20101438-D473-964C-AA4A-6B8427DCC60C}" type="presParOf" srcId="{5748C76F-9550-6B47-AA19-DA582F21F860}" destId="{E0111DA4-E91E-8144-9A69-DAD4B03C41FE}" srcOrd="6" destOrd="0" presId="urn:microsoft.com/office/officeart/2016/7/layout/RepeatingBendingProcessNew"/>
    <dgm:cxn modelId="{DA797ABB-F77A-1441-BC0A-E18A5A041429}" type="presParOf" srcId="{5748C76F-9550-6B47-AA19-DA582F21F860}" destId="{5858276B-7614-564F-9DBC-CAF42E35A9C9}" srcOrd="7" destOrd="0" presId="urn:microsoft.com/office/officeart/2016/7/layout/RepeatingBendingProcessNew"/>
    <dgm:cxn modelId="{92F47747-8979-D042-A6A4-65E8DCA24D78}" type="presParOf" srcId="{5858276B-7614-564F-9DBC-CAF42E35A9C9}" destId="{63E70545-F34D-8F42-A5CA-04626BD57567}" srcOrd="0" destOrd="0" presId="urn:microsoft.com/office/officeart/2016/7/layout/RepeatingBendingProcessNew"/>
    <dgm:cxn modelId="{1F92A339-82C0-F746-B072-07C76DD24586}" type="presParOf" srcId="{5748C76F-9550-6B47-AA19-DA582F21F860}" destId="{EB517501-859B-A24C-8E25-6A1DDD8B0FDC}" srcOrd="8" destOrd="0" presId="urn:microsoft.com/office/officeart/2016/7/layout/RepeatingBendingProcessNew"/>
    <dgm:cxn modelId="{380F8444-FF5F-5241-892A-2E43DE526955}" type="presParOf" srcId="{5748C76F-9550-6B47-AA19-DA582F21F860}" destId="{3AC2B743-EC64-FA4F-9563-6F4BAA494398}" srcOrd="9" destOrd="0" presId="urn:microsoft.com/office/officeart/2016/7/layout/RepeatingBendingProcessNew"/>
    <dgm:cxn modelId="{C5F969B4-9DA4-8F4F-9CB1-05621F34CCFA}" type="presParOf" srcId="{3AC2B743-EC64-FA4F-9563-6F4BAA494398}" destId="{0B57FAB7-6C21-F044-9D45-65721901B765}" srcOrd="0" destOrd="0" presId="urn:microsoft.com/office/officeart/2016/7/layout/RepeatingBendingProcessNew"/>
    <dgm:cxn modelId="{E14CC69B-CFF7-6240-BEDF-1F29A77EE532}" type="presParOf" srcId="{5748C76F-9550-6B47-AA19-DA582F21F860}" destId="{DE85DF7B-8FF6-3B44-AE66-CB0B05F7F990}"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56318-1121-FF49-95AE-8FC652D88741}">
      <dsp:nvSpPr>
        <dsp:cNvPr id="0" name=""/>
        <dsp:cNvSpPr/>
      </dsp:nvSpPr>
      <dsp:spPr>
        <a:xfrm>
          <a:off x="0" y="5532"/>
          <a:ext cx="5740739" cy="156853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 intersectional analysis is needed to understand the way racism, classism, antisemitism, etc. are mobilized when discussing reproduction and family planning </a:t>
          </a:r>
          <a:r>
            <a:rPr lang="en-US" sz="2000" kern="1200" dirty="0" err="1"/>
            <a:t>programmes</a:t>
          </a:r>
          <a:endParaRPr lang="en-US" sz="2000" kern="1200" dirty="0"/>
        </a:p>
      </dsp:txBody>
      <dsp:txXfrm>
        <a:off x="76569" y="82101"/>
        <a:ext cx="5587601" cy="1415393"/>
      </dsp:txXfrm>
    </dsp:sp>
    <dsp:sp modelId="{27B313BE-064E-DA45-8E95-4EFED06350DF}">
      <dsp:nvSpPr>
        <dsp:cNvPr id="0" name=""/>
        <dsp:cNvSpPr/>
      </dsp:nvSpPr>
      <dsp:spPr>
        <a:xfrm>
          <a:off x="0" y="1574063"/>
          <a:ext cx="574073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26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E.g. how white, right-wing nationalist movement in the US co-opt anti-abortion campaigns, as seen in the shaming and blaming of black communities accused of being complicit in their own “genocide” (see billboard on the left) →  Prenatal Nondiscrimination Act (PRENDA) of 2017</a:t>
          </a:r>
        </a:p>
      </dsp:txBody>
      <dsp:txXfrm>
        <a:off x="0" y="1574063"/>
        <a:ext cx="5740739" cy="1076400"/>
      </dsp:txXfrm>
    </dsp:sp>
    <dsp:sp modelId="{14AA63B5-6570-4F48-8E5F-CADB247B3327}">
      <dsp:nvSpPr>
        <dsp:cNvPr id="0" name=""/>
        <dsp:cNvSpPr/>
      </dsp:nvSpPr>
      <dsp:spPr>
        <a:xfrm>
          <a:off x="0" y="2650464"/>
          <a:ext cx="5740739" cy="156853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We must also be alert to the way environmental problems and solutions are linked to women’s fertility, specifically of PoC = fear of a black planet (Reni Eddo-Lodge), “greening of hate” (Betsy Hartmann), geopolitics</a:t>
          </a:r>
        </a:p>
      </dsp:txBody>
      <dsp:txXfrm>
        <a:off x="76569" y="2727033"/>
        <a:ext cx="5587601" cy="1415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C8C80-0139-1645-B0D7-6F668E4AB1DF}">
      <dsp:nvSpPr>
        <dsp:cNvPr id="0" name=""/>
        <dsp:cNvSpPr/>
      </dsp:nvSpPr>
      <dsp:spPr>
        <a:xfrm>
          <a:off x="0" y="337590"/>
          <a:ext cx="9720072" cy="367289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386" tIns="458216" rIns="754386" bIns="156464" numCol="1" spcCol="1270" anchor="t" anchorCtr="0">
          <a:noAutofit/>
        </a:bodyPr>
        <a:lstStyle/>
        <a:p>
          <a:pPr marL="228600" lvl="1" indent="-228600" algn="l" defTabSz="977900">
            <a:lnSpc>
              <a:spcPct val="90000"/>
            </a:lnSpc>
            <a:spcBef>
              <a:spcPct val="0"/>
            </a:spcBef>
            <a:spcAft>
              <a:spcPct val="15000"/>
            </a:spcAft>
            <a:buChar char="•"/>
          </a:pPr>
          <a:r>
            <a:rPr lang="en-GB" sz="2200" kern="1200"/>
            <a:t>Have you followed “instructions” on QMPlus, including:</a:t>
          </a:r>
          <a:endParaRPr lang="en-US" sz="2200" kern="1200"/>
        </a:p>
        <a:p>
          <a:pPr marL="457200" lvl="2" indent="-228600" algn="l" defTabSz="977900">
            <a:lnSpc>
              <a:spcPct val="90000"/>
            </a:lnSpc>
            <a:spcBef>
              <a:spcPct val="0"/>
            </a:spcBef>
            <a:spcAft>
              <a:spcPct val="15000"/>
            </a:spcAft>
            <a:buChar char="•"/>
          </a:pPr>
          <a:r>
            <a:rPr lang="en-GB" sz="2200" kern="1200"/>
            <a:t>Attached the UG coversheet and completed the self-assessment?</a:t>
          </a:r>
          <a:endParaRPr lang="en-US" sz="2200" kern="1200"/>
        </a:p>
        <a:p>
          <a:pPr marL="457200" lvl="2" indent="-228600" algn="l" defTabSz="977900">
            <a:lnSpc>
              <a:spcPct val="90000"/>
            </a:lnSpc>
            <a:spcBef>
              <a:spcPct val="0"/>
            </a:spcBef>
            <a:spcAft>
              <a:spcPct val="15000"/>
            </a:spcAft>
            <a:buChar char="•"/>
          </a:pPr>
          <a:r>
            <a:rPr lang="en-GB" sz="2200" kern="1200"/>
            <a:t>Used at least three sources from the module’s reading list (core/additional/supplementary)? N.B. This is the minimum number of sources required for a pass.</a:t>
          </a:r>
          <a:endParaRPr lang="en-US" sz="2200" kern="1200"/>
        </a:p>
        <a:p>
          <a:pPr marL="457200" lvl="2" indent="-228600" algn="l" defTabSz="977900">
            <a:lnSpc>
              <a:spcPct val="90000"/>
            </a:lnSpc>
            <a:spcBef>
              <a:spcPct val="0"/>
            </a:spcBef>
            <a:spcAft>
              <a:spcPct val="15000"/>
            </a:spcAft>
            <a:buChar char="•"/>
          </a:pPr>
          <a:r>
            <a:rPr lang="en-GB" sz="2200" kern="1200"/>
            <a:t>Carried out additional research? </a:t>
          </a:r>
          <a:endParaRPr lang="en-US" sz="2200" kern="1200"/>
        </a:p>
        <a:p>
          <a:pPr marL="457200" lvl="2" indent="-228600" algn="l" defTabSz="977900">
            <a:lnSpc>
              <a:spcPct val="90000"/>
            </a:lnSpc>
            <a:spcBef>
              <a:spcPct val="0"/>
            </a:spcBef>
            <a:spcAft>
              <a:spcPct val="15000"/>
            </a:spcAft>
            <a:buChar char="•"/>
          </a:pPr>
          <a:r>
            <a:rPr lang="en-GB" sz="2200" kern="1200"/>
            <a:t>Used of an empirical example/case study to expand on the theory?</a:t>
          </a:r>
          <a:endParaRPr lang="en-US" sz="2200" kern="1200"/>
        </a:p>
        <a:p>
          <a:pPr marL="457200" lvl="2" indent="-228600" algn="l" defTabSz="977900">
            <a:lnSpc>
              <a:spcPct val="90000"/>
            </a:lnSpc>
            <a:spcBef>
              <a:spcPct val="0"/>
            </a:spcBef>
            <a:spcAft>
              <a:spcPct val="15000"/>
            </a:spcAft>
            <a:buChar char="•"/>
          </a:pPr>
          <a:r>
            <a:rPr lang="en-GB" sz="2200" kern="1200"/>
            <a:t>Stayed within the maximum word count (2,000 words)?</a:t>
          </a:r>
          <a:endParaRPr lang="en-US" sz="2200" kern="1200"/>
        </a:p>
        <a:p>
          <a:pPr marL="457200" lvl="2" indent="-228600" algn="l" defTabSz="977900">
            <a:lnSpc>
              <a:spcPct val="90000"/>
            </a:lnSpc>
            <a:spcBef>
              <a:spcPct val="0"/>
            </a:spcBef>
            <a:spcAft>
              <a:spcPct val="15000"/>
            </a:spcAft>
            <a:buChar char="•"/>
          </a:pPr>
          <a:r>
            <a:rPr lang="en-GB" sz="2200" kern="1200"/>
            <a:t>Correctly referenced your sources and listed these in the bibliography using Harvard style?</a:t>
          </a:r>
          <a:endParaRPr lang="en-US" sz="2200" kern="1200"/>
        </a:p>
      </dsp:txBody>
      <dsp:txXfrm>
        <a:off x="0" y="337590"/>
        <a:ext cx="9720072" cy="3672899"/>
      </dsp:txXfrm>
    </dsp:sp>
    <dsp:sp modelId="{7FD8C273-78E7-6C4F-96DC-F722519B22BA}">
      <dsp:nvSpPr>
        <dsp:cNvPr id="0" name=""/>
        <dsp:cNvSpPr/>
      </dsp:nvSpPr>
      <dsp:spPr>
        <a:xfrm>
          <a:off x="486003" y="12870"/>
          <a:ext cx="6804051" cy="6494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77" tIns="0" rIns="257177" bIns="0" numCol="1" spcCol="1270" anchor="ctr" anchorCtr="0">
          <a:noAutofit/>
        </a:bodyPr>
        <a:lstStyle/>
        <a:p>
          <a:pPr marL="0" lvl="0" indent="0" algn="l" defTabSz="977900">
            <a:lnSpc>
              <a:spcPct val="90000"/>
            </a:lnSpc>
            <a:spcBef>
              <a:spcPct val="0"/>
            </a:spcBef>
            <a:spcAft>
              <a:spcPct val="35000"/>
            </a:spcAft>
            <a:buNone/>
          </a:pPr>
          <a:r>
            <a:rPr lang="en-GB" sz="2200" kern="1200"/>
            <a:t>1) Have you addressed the task? </a:t>
          </a:r>
          <a:endParaRPr lang="en-US" sz="2200" kern="1200"/>
        </a:p>
      </dsp:txBody>
      <dsp:txXfrm>
        <a:off x="517706" y="44573"/>
        <a:ext cx="6740645"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176AD-F8B9-1648-A94E-D37D251C11BD}">
      <dsp:nvSpPr>
        <dsp:cNvPr id="0" name=""/>
        <dsp:cNvSpPr/>
      </dsp:nvSpPr>
      <dsp:spPr>
        <a:xfrm>
          <a:off x="2810613" y="801900"/>
          <a:ext cx="614541" cy="91440"/>
        </a:xfrm>
        <a:custGeom>
          <a:avLst/>
          <a:gdLst/>
          <a:ahLst/>
          <a:cxnLst/>
          <a:rect l="0" t="0" r="0" b="0"/>
          <a:pathLst>
            <a:path>
              <a:moveTo>
                <a:pt x="0" y="45720"/>
              </a:moveTo>
              <a:lnTo>
                <a:pt x="6145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1756" y="844394"/>
        <a:ext cx="32257" cy="6451"/>
      </dsp:txXfrm>
    </dsp:sp>
    <dsp:sp modelId="{3E2B3DA7-854A-F94A-BC64-DD35C9206625}">
      <dsp:nvSpPr>
        <dsp:cNvPr id="0" name=""/>
        <dsp:cNvSpPr/>
      </dsp:nvSpPr>
      <dsp:spPr>
        <a:xfrm>
          <a:off x="7451" y="6131"/>
          <a:ext cx="2804962" cy="168297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45" tIns="144273" rIns="137445" bIns="144273" numCol="1" spcCol="1270" anchor="ctr" anchorCtr="0">
          <a:noAutofit/>
        </a:bodyPr>
        <a:lstStyle/>
        <a:p>
          <a:pPr marL="0" lvl="0" indent="0" algn="ctr" defTabSz="577850">
            <a:lnSpc>
              <a:spcPct val="90000"/>
            </a:lnSpc>
            <a:spcBef>
              <a:spcPct val="0"/>
            </a:spcBef>
            <a:spcAft>
              <a:spcPct val="35000"/>
            </a:spcAft>
            <a:buNone/>
          </a:pPr>
          <a:r>
            <a:rPr lang="en-GB" sz="1300" kern="1200"/>
            <a:t>2) Is the material used relevant and of high quality? </a:t>
          </a:r>
          <a:endParaRPr lang="en-US" sz="1300" kern="1200"/>
        </a:p>
      </dsp:txBody>
      <dsp:txXfrm>
        <a:off x="7451" y="6131"/>
        <a:ext cx="2804962" cy="1682977"/>
      </dsp:txXfrm>
    </dsp:sp>
    <dsp:sp modelId="{AD2D2656-4997-BB45-8F0A-1B585D2B9EB9}">
      <dsp:nvSpPr>
        <dsp:cNvPr id="0" name=""/>
        <dsp:cNvSpPr/>
      </dsp:nvSpPr>
      <dsp:spPr>
        <a:xfrm>
          <a:off x="6260717" y="801900"/>
          <a:ext cx="614541" cy="91440"/>
        </a:xfrm>
        <a:custGeom>
          <a:avLst/>
          <a:gdLst/>
          <a:ahLst/>
          <a:cxnLst/>
          <a:rect l="0" t="0" r="0" b="0"/>
          <a:pathLst>
            <a:path>
              <a:moveTo>
                <a:pt x="0" y="45720"/>
              </a:moveTo>
              <a:lnTo>
                <a:pt x="6145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51859" y="844394"/>
        <a:ext cx="32257" cy="6451"/>
      </dsp:txXfrm>
    </dsp:sp>
    <dsp:sp modelId="{3F175516-129B-8F4D-8CF1-3F95B5E7C9BA}">
      <dsp:nvSpPr>
        <dsp:cNvPr id="0" name=""/>
        <dsp:cNvSpPr/>
      </dsp:nvSpPr>
      <dsp:spPr>
        <a:xfrm>
          <a:off x="3457555" y="6131"/>
          <a:ext cx="2804962" cy="168297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45" tIns="144273" rIns="137445" bIns="144273" numCol="1" spcCol="1270" anchor="ctr" anchorCtr="0">
          <a:noAutofit/>
        </a:bodyPr>
        <a:lstStyle/>
        <a:p>
          <a:pPr marL="0" lvl="0" indent="0" algn="ctr" defTabSz="577850">
            <a:lnSpc>
              <a:spcPct val="90000"/>
            </a:lnSpc>
            <a:spcBef>
              <a:spcPct val="0"/>
            </a:spcBef>
            <a:spcAft>
              <a:spcPct val="35000"/>
            </a:spcAft>
            <a:buNone/>
          </a:pPr>
          <a:r>
            <a:rPr lang="en-GB" sz="1300" kern="1200" dirty="0"/>
            <a:t>3) Is there a clear argument/claim/thesis statement and does this critically engage with relevant debates in the field?</a:t>
          </a:r>
          <a:endParaRPr lang="en-US" sz="1300" kern="1200" dirty="0"/>
        </a:p>
      </dsp:txBody>
      <dsp:txXfrm>
        <a:off x="3457555" y="6131"/>
        <a:ext cx="2804962" cy="1682977"/>
      </dsp:txXfrm>
    </dsp:sp>
    <dsp:sp modelId="{D345E791-731F-D34D-A1F8-CBC526F00F81}">
      <dsp:nvSpPr>
        <dsp:cNvPr id="0" name=""/>
        <dsp:cNvSpPr/>
      </dsp:nvSpPr>
      <dsp:spPr>
        <a:xfrm>
          <a:off x="1409932" y="1687309"/>
          <a:ext cx="6900207" cy="614541"/>
        </a:xfrm>
        <a:custGeom>
          <a:avLst/>
          <a:gdLst/>
          <a:ahLst/>
          <a:cxnLst/>
          <a:rect l="0" t="0" r="0" b="0"/>
          <a:pathLst>
            <a:path>
              <a:moveTo>
                <a:pt x="6900207" y="0"/>
              </a:moveTo>
              <a:lnTo>
                <a:pt x="6900207" y="324370"/>
              </a:lnTo>
              <a:lnTo>
                <a:pt x="0" y="324370"/>
              </a:lnTo>
              <a:lnTo>
                <a:pt x="0" y="61454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86778" y="1991354"/>
        <a:ext cx="346515" cy="6451"/>
      </dsp:txXfrm>
    </dsp:sp>
    <dsp:sp modelId="{17BD19C6-C3CD-F943-ABDC-5EC882A68910}">
      <dsp:nvSpPr>
        <dsp:cNvPr id="0" name=""/>
        <dsp:cNvSpPr/>
      </dsp:nvSpPr>
      <dsp:spPr>
        <a:xfrm>
          <a:off x="6907659" y="6131"/>
          <a:ext cx="2804962" cy="168297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45" tIns="144273" rIns="137445" bIns="144273" numCol="1" spcCol="1270" anchor="ctr" anchorCtr="0">
          <a:noAutofit/>
        </a:bodyPr>
        <a:lstStyle/>
        <a:p>
          <a:pPr marL="0" lvl="0" indent="0" algn="ctr" defTabSz="577850">
            <a:lnSpc>
              <a:spcPct val="90000"/>
            </a:lnSpc>
            <a:spcBef>
              <a:spcPct val="0"/>
            </a:spcBef>
            <a:spcAft>
              <a:spcPct val="35000"/>
            </a:spcAft>
            <a:buNone/>
          </a:pPr>
          <a:r>
            <a:rPr lang="en-GB" sz="1300" kern="1200" dirty="0"/>
            <a:t>4) Is the essay structure/plan coherent, developing the argument persuasively? </a:t>
          </a:r>
        </a:p>
        <a:p>
          <a:pPr marL="0" lvl="0" indent="0" algn="ctr" defTabSz="577850">
            <a:lnSpc>
              <a:spcPct val="90000"/>
            </a:lnSpc>
            <a:spcBef>
              <a:spcPct val="0"/>
            </a:spcBef>
            <a:spcAft>
              <a:spcPct val="35000"/>
            </a:spcAft>
            <a:buNone/>
          </a:pPr>
          <a:r>
            <a:rPr lang="en-GB" sz="1300" kern="1200" dirty="0"/>
            <a:t>Is the content introduced and organised in a logical way? (please work on transitions and signposting)</a:t>
          </a:r>
          <a:endParaRPr lang="en-US" sz="1300" kern="1200" dirty="0"/>
        </a:p>
      </dsp:txBody>
      <dsp:txXfrm>
        <a:off x="6907659" y="6131"/>
        <a:ext cx="2804962" cy="1682977"/>
      </dsp:txXfrm>
    </dsp:sp>
    <dsp:sp modelId="{5858276B-7614-564F-9DBC-CAF42E35A9C9}">
      <dsp:nvSpPr>
        <dsp:cNvPr id="0" name=""/>
        <dsp:cNvSpPr/>
      </dsp:nvSpPr>
      <dsp:spPr>
        <a:xfrm>
          <a:off x="2810613" y="3130019"/>
          <a:ext cx="614541" cy="91440"/>
        </a:xfrm>
        <a:custGeom>
          <a:avLst/>
          <a:gdLst/>
          <a:ahLst/>
          <a:cxnLst/>
          <a:rect l="0" t="0" r="0" b="0"/>
          <a:pathLst>
            <a:path>
              <a:moveTo>
                <a:pt x="0" y="45720"/>
              </a:moveTo>
              <a:lnTo>
                <a:pt x="6145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1756" y="3172513"/>
        <a:ext cx="32257" cy="6451"/>
      </dsp:txXfrm>
    </dsp:sp>
    <dsp:sp modelId="{E0111DA4-E91E-8144-9A69-DAD4B03C41FE}">
      <dsp:nvSpPr>
        <dsp:cNvPr id="0" name=""/>
        <dsp:cNvSpPr/>
      </dsp:nvSpPr>
      <dsp:spPr>
        <a:xfrm>
          <a:off x="7451" y="2334250"/>
          <a:ext cx="2804962" cy="168297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45" tIns="144273" rIns="137445" bIns="144273" numCol="1" spcCol="1270" anchor="ctr" anchorCtr="0">
          <a:noAutofit/>
        </a:bodyPr>
        <a:lstStyle/>
        <a:p>
          <a:pPr marL="0" lvl="0" indent="0" algn="ctr" defTabSz="577850">
            <a:lnSpc>
              <a:spcPct val="90000"/>
            </a:lnSpc>
            <a:spcBef>
              <a:spcPct val="0"/>
            </a:spcBef>
            <a:spcAft>
              <a:spcPct val="35000"/>
            </a:spcAft>
            <a:buNone/>
          </a:pPr>
          <a:r>
            <a:rPr lang="en-GB" sz="1300" kern="1200" dirty="0"/>
            <a:t>5) Does the essay demonstrate a good/sound understanding and knowledge of the content reviewed in the module? </a:t>
          </a:r>
        </a:p>
        <a:p>
          <a:pPr marL="0" lvl="0" indent="0" algn="ctr" defTabSz="577850">
            <a:lnSpc>
              <a:spcPct val="90000"/>
            </a:lnSpc>
            <a:spcBef>
              <a:spcPct val="0"/>
            </a:spcBef>
            <a:spcAft>
              <a:spcPct val="35000"/>
            </a:spcAft>
            <a:buNone/>
          </a:pPr>
          <a:r>
            <a:rPr lang="en-GB" sz="1300" kern="1200" dirty="0"/>
            <a:t>Does your engagement with the theory and/or example demonstrate a detailed and nuanced understanding of the topic?</a:t>
          </a:r>
          <a:endParaRPr lang="en-US" sz="1300" kern="1200" dirty="0"/>
        </a:p>
      </dsp:txBody>
      <dsp:txXfrm>
        <a:off x="7451" y="2334250"/>
        <a:ext cx="2804962" cy="1682977"/>
      </dsp:txXfrm>
    </dsp:sp>
    <dsp:sp modelId="{3AC2B743-EC64-FA4F-9563-6F4BAA494398}">
      <dsp:nvSpPr>
        <dsp:cNvPr id="0" name=""/>
        <dsp:cNvSpPr/>
      </dsp:nvSpPr>
      <dsp:spPr>
        <a:xfrm>
          <a:off x="6260717" y="3130019"/>
          <a:ext cx="614541" cy="91440"/>
        </a:xfrm>
        <a:custGeom>
          <a:avLst/>
          <a:gdLst/>
          <a:ahLst/>
          <a:cxnLst/>
          <a:rect l="0" t="0" r="0" b="0"/>
          <a:pathLst>
            <a:path>
              <a:moveTo>
                <a:pt x="0" y="45720"/>
              </a:moveTo>
              <a:lnTo>
                <a:pt x="6145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51859" y="3172513"/>
        <a:ext cx="32257" cy="6451"/>
      </dsp:txXfrm>
    </dsp:sp>
    <dsp:sp modelId="{EB517501-859B-A24C-8E25-6A1DDD8B0FDC}">
      <dsp:nvSpPr>
        <dsp:cNvPr id="0" name=""/>
        <dsp:cNvSpPr/>
      </dsp:nvSpPr>
      <dsp:spPr>
        <a:xfrm>
          <a:off x="3457555" y="2334250"/>
          <a:ext cx="2804962" cy="168297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45" tIns="144273" rIns="137445" bIns="144273" numCol="1" spcCol="1270" anchor="ctr" anchorCtr="0">
          <a:noAutofit/>
        </a:bodyPr>
        <a:lstStyle/>
        <a:p>
          <a:pPr marL="0" lvl="0" indent="0" algn="ctr" defTabSz="577850">
            <a:lnSpc>
              <a:spcPct val="90000"/>
            </a:lnSpc>
            <a:spcBef>
              <a:spcPct val="0"/>
            </a:spcBef>
            <a:spcAft>
              <a:spcPct val="35000"/>
            </a:spcAft>
            <a:buNone/>
          </a:pPr>
          <a:r>
            <a:rPr lang="en-GB" sz="1300" kern="1200" dirty="0"/>
            <a:t>6) Are you going to be able to do the essay plan and/or argument justice in 2,000 words? </a:t>
          </a:r>
        </a:p>
        <a:p>
          <a:pPr marL="0" lvl="0" indent="0" algn="ctr" defTabSz="577850">
            <a:lnSpc>
              <a:spcPct val="90000"/>
            </a:lnSpc>
            <a:spcBef>
              <a:spcPct val="0"/>
            </a:spcBef>
            <a:spcAft>
              <a:spcPct val="35000"/>
            </a:spcAft>
            <a:buNone/>
          </a:pPr>
          <a:r>
            <a:rPr lang="en-GB" sz="1300" kern="1200" dirty="0"/>
            <a:t>Work on editing, less is more!</a:t>
          </a:r>
          <a:endParaRPr lang="en-US" sz="1300" kern="1200" dirty="0"/>
        </a:p>
      </dsp:txBody>
      <dsp:txXfrm>
        <a:off x="3457555" y="2334250"/>
        <a:ext cx="2804962" cy="1682977"/>
      </dsp:txXfrm>
    </dsp:sp>
    <dsp:sp modelId="{DE85DF7B-8FF6-3B44-AE66-CB0B05F7F990}">
      <dsp:nvSpPr>
        <dsp:cNvPr id="0" name=""/>
        <dsp:cNvSpPr/>
      </dsp:nvSpPr>
      <dsp:spPr>
        <a:xfrm>
          <a:off x="6907659" y="2334250"/>
          <a:ext cx="2804962" cy="168297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45" tIns="144273" rIns="137445" bIns="144273" numCol="1" spcCol="1270" anchor="ctr" anchorCtr="0">
          <a:noAutofit/>
        </a:bodyPr>
        <a:lstStyle/>
        <a:p>
          <a:pPr marL="0" lvl="0" indent="0" algn="ctr" defTabSz="577850">
            <a:lnSpc>
              <a:spcPct val="90000"/>
            </a:lnSpc>
            <a:spcBef>
              <a:spcPct val="0"/>
            </a:spcBef>
            <a:spcAft>
              <a:spcPct val="35000"/>
            </a:spcAft>
            <a:buNone/>
          </a:pPr>
          <a:r>
            <a:rPr lang="en-GB" sz="1300" kern="1200" dirty="0"/>
            <a:t>7) Finally, what did the feedback from your first assignment suggest you work on? </a:t>
          </a:r>
        </a:p>
        <a:p>
          <a:pPr marL="0" lvl="0" indent="0" algn="ctr" defTabSz="577850">
            <a:lnSpc>
              <a:spcPct val="90000"/>
            </a:lnSpc>
            <a:spcBef>
              <a:spcPct val="0"/>
            </a:spcBef>
            <a:spcAft>
              <a:spcPct val="35000"/>
            </a:spcAft>
            <a:buNone/>
          </a:pPr>
          <a:r>
            <a:rPr lang="en-GB" sz="1300" kern="1200" dirty="0"/>
            <a:t>How have you addressed these comments in this essay?</a:t>
          </a:r>
          <a:endParaRPr lang="en-US" sz="1300" kern="1200" dirty="0"/>
        </a:p>
      </dsp:txBody>
      <dsp:txXfrm>
        <a:off x="6907659" y="2334250"/>
        <a:ext cx="2804962" cy="16829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4/12/24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4/12/24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4/12/24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4/12/24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4/12/24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4/12/24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4/12/24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theguardian.com/world/2023/nov/25/anger-across-italy-as-killing-of-student-highlights-countrys-femicide-rat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istersong.net/"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uggenheim.org/audio/track/description-of-day-glow-backlash-202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7"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9" name="Straight Connector 28">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E1086D-321A-7964-4874-08B092D8822D}"/>
              </a:ext>
            </a:extLst>
          </p:cNvPr>
          <p:cNvSpPr>
            <a:spLocks noGrp="1"/>
          </p:cNvSpPr>
          <p:nvPr>
            <p:ph type="title"/>
          </p:nvPr>
        </p:nvSpPr>
        <p:spPr>
          <a:xfrm>
            <a:off x="457200" y="4960137"/>
            <a:ext cx="7772400" cy="1463040"/>
          </a:xfrm>
        </p:spPr>
        <p:txBody>
          <a:bodyPr vert="horz" lIns="91440" tIns="45720" rIns="91440" bIns="45720" rtlCol="0" anchor="ctr">
            <a:normAutofit fontScale="90000"/>
          </a:bodyPr>
          <a:lstStyle/>
          <a:p>
            <a:pPr algn="r"/>
            <a:br>
              <a:rPr lang="en-US" sz="5000" kern="1200" cap="all" spc="200" baseline="0" dirty="0">
                <a:solidFill>
                  <a:schemeClr val="tx1">
                    <a:lumMod val="95000"/>
                    <a:lumOff val="5000"/>
                  </a:schemeClr>
                </a:solidFill>
                <a:latin typeface="+mj-lt"/>
                <a:ea typeface="+mj-ea"/>
                <a:cs typeface="+mj-cs"/>
              </a:rPr>
            </a:br>
            <a:r>
              <a:rPr lang="en-US" sz="5000" kern="1200" cap="all" spc="200" baseline="0" dirty="0">
                <a:solidFill>
                  <a:schemeClr val="tx1">
                    <a:lumMod val="95000"/>
                    <a:lumOff val="5000"/>
                  </a:schemeClr>
                </a:solidFill>
                <a:latin typeface="+mj-lt"/>
                <a:ea typeface="+mj-ea"/>
                <a:cs typeface="+mj-cs"/>
              </a:rPr>
              <a:t>GENDER AND POLITICS: </a:t>
            </a:r>
            <a:br>
              <a:rPr lang="en-US" sz="5000" kern="1200" cap="all" spc="200" baseline="0" dirty="0">
                <a:solidFill>
                  <a:schemeClr val="tx1">
                    <a:lumMod val="95000"/>
                    <a:lumOff val="5000"/>
                  </a:schemeClr>
                </a:solidFill>
                <a:latin typeface="+mj-lt"/>
                <a:ea typeface="+mj-ea"/>
                <a:cs typeface="+mj-cs"/>
              </a:rPr>
            </a:br>
            <a:r>
              <a:rPr lang="en-US" sz="5000" kern="1200" cap="all" spc="200" baseline="0" dirty="0">
                <a:solidFill>
                  <a:schemeClr val="tx1">
                    <a:lumMod val="95000"/>
                    <a:lumOff val="5000"/>
                  </a:schemeClr>
                </a:solidFill>
                <a:latin typeface="+mj-lt"/>
                <a:ea typeface="+mj-ea"/>
                <a:cs typeface="+mj-cs"/>
              </a:rPr>
              <a:t>OLD/NEW CHALLENGES </a:t>
            </a:r>
          </a:p>
        </p:txBody>
      </p:sp>
      <p:sp>
        <p:nvSpPr>
          <p:cNvPr id="10" name="TextBox 9">
            <a:extLst>
              <a:ext uri="{FF2B5EF4-FFF2-40B4-BE49-F238E27FC236}">
                <a16:creationId xmlns:a16="http://schemas.microsoft.com/office/drawing/2014/main" id="{961EFA4B-420A-BE4F-AAEA-223A39A18CAB}"/>
              </a:ext>
            </a:extLst>
          </p:cNvPr>
          <p:cNvSpPr txBox="1"/>
          <p:nvPr/>
        </p:nvSpPr>
        <p:spPr>
          <a:xfrm>
            <a:off x="8669872" y="5091492"/>
            <a:ext cx="3064928" cy="1384995"/>
          </a:xfrm>
          <a:prstGeom prst="rect">
            <a:avLst/>
          </a:prstGeom>
          <a:noFill/>
        </p:spPr>
        <p:txBody>
          <a:bodyPr wrap="square" rtlCol="0">
            <a:spAutoFit/>
          </a:bodyPr>
          <a:lstStyle/>
          <a:p>
            <a:r>
              <a:rPr lang="en-US" dirty="0"/>
              <a:t>12 April 2024</a:t>
            </a:r>
          </a:p>
          <a:p>
            <a:endParaRPr lang="en-US" dirty="0"/>
          </a:p>
          <a:p>
            <a:r>
              <a:rPr lang="en-US" sz="1200" dirty="0"/>
              <a:t>Image: </a:t>
            </a:r>
            <a:r>
              <a:rPr lang="en-GB" sz="1200" b="0" i="0" u="none" strike="noStrike" dirty="0">
                <a:effectLst/>
                <a:highlight>
                  <a:srgbClr val="FFFFFF"/>
                </a:highlight>
              </a:rPr>
              <a:t>"Basta" (Enough!) reads the banner. Photo taken during protests taking place in Italy last November following </a:t>
            </a:r>
            <a:r>
              <a:rPr lang="en-GB" sz="1200" b="0" i="0" strike="noStrike" dirty="0">
                <a:effectLst/>
                <a:hlinkClick r:id="rId2">
                  <a:extLst>
                    <a:ext uri="{A12FA001-AC4F-418D-AE19-62706E023703}">
                      <ahyp:hlinkClr xmlns:ahyp="http://schemas.microsoft.com/office/drawing/2018/hyperlinkcolor" val="tx"/>
                    </a:ext>
                  </a:extLst>
                </a:hlinkClick>
              </a:rPr>
              <a:t>the murder of 22-year-old student Giulia Cecchettin</a:t>
            </a:r>
            <a:r>
              <a:rPr lang="en-GB" sz="1200" b="0" i="0" strike="noStrike" dirty="0">
                <a:effectLst/>
                <a:highlight>
                  <a:srgbClr val="FFFFFF"/>
                </a:highlight>
              </a:rPr>
              <a:t>.</a:t>
            </a:r>
            <a:endParaRPr lang="en-US" sz="1200" dirty="0"/>
          </a:p>
        </p:txBody>
      </p:sp>
      <p:pic>
        <p:nvPicPr>
          <p:cNvPr id="4" name="Picture 3" descr="A group of people holding a sign&#10;&#10;Description automatically generated">
            <a:extLst>
              <a:ext uri="{FF2B5EF4-FFF2-40B4-BE49-F238E27FC236}">
                <a16:creationId xmlns:a16="http://schemas.microsoft.com/office/drawing/2014/main" id="{8D5C4897-89DA-A0D5-15A5-6FA665B68EA1}"/>
              </a:ext>
            </a:extLst>
          </p:cNvPr>
          <p:cNvPicPr>
            <a:picLocks noChangeAspect="1"/>
          </p:cNvPicPr>
          <p:nvPr/>
        </p:nvPicPr>
        <p:blipFill>
          <a:blip r:embed="rId3"/>
          <a:stretch>
            <a:fillRect/>
          </a:stretch>
        </p:blipFill>
        <p:spPr>
          <a:xfrm>
            <a:off x="0" y="0"/>
            <a:ext cx="12192000" cy="4865794"/>
          </a:xfrm>
          <a:prstGeom prst="rect">
            <a:avLst/>
          </a:prstGeom>
        </p:spPr>
      </p:pic>
    </p:spTree>
    <p:extLst>
      <p:ext uri="{BB962C8B-B14F-4D97-AF65-F5344CB8AC3E}">
        <p14:creationId xmlns:p14="http://schemas.microsoft.com/office/powerpoint/2010/main" val="2379870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56E7627-9054-4C34-A9FF-A07F95284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34BAB-DB3E-18CD-CDB4-CA30FBC4DB0B}"/>
              </a:ext>
            </a:extLst>
          </p:cNvPr>
          <p:cNvSpPr>
            <a:spLocks noGrp="1"/>
          </p:cNvSpPr>
          <p:nvPr>
            <p:ph type="title"/>
          </p:nvPr>
        </p:nvSpPr>
        <p:spPr>
          <a:xfrm>
            <a:off x="5951728" y="585216"/>
            <a:ext cx="5740739" cy="1499616"/>
          </a:xfrm>
        </p:spPr>
        <p:txBody>
          <a:bodyPr>
            <a:normAutofit/>
          </a:bodyPr>
          <a:lstStyle/>
          <a:p>
            <a:r>
              <a:rPr lang="en-US" dirty="0"/>
              <a:t>Reproduction and the planet</a:t>
            </a:r>
          </a:p>
        </p:txBody>
      </p:sp>
      <p:pic>
        <p:nvPicPr>
          <p:cNvPr id="5" name="Content Placeholder 4" descr="Diagram&#10;&#10;Description automatically generated">
            <a:extLst>
              <a:ext uri="{FF2B5EF4-FFF2-40B4-BE49-F238E27FC236}">
                <a16:creationId xmlns:a16="http://schemas.microsoft.com/office/drawing/2014/main" id="{77B868B5-9184-22B5-6867-D99375CF11CB}"/>
              </a:ext>
            </a:extLst>
          </p:cNvPr>
          <p:cNvPicPr>
            <a:picLocks noChangeAspect="1"/>
          </p:cNvPicPr>
          <p:nvPr/>
        </p:nvPicPr>
        <p:blipFill>
          <a:blip r:embed="rId2"/>
          <a:stretch>
            <a:fillRect/>
          </a:stretch>
        </p:blipFill>
        <p:spPr>
          <a:xfrm>
            <a:off x="1600433" y="484632"/>
            <a:ext cx="2414464" cy="3511948"/>
          </a:xfrm>
          <a:prstGeom prst="rect">
            <a:avLst/>
          </a:prstGeom>
        </p:spPr>
      </p:pic>
      <p:sp>
        <p:nvSpPr>
          <p:cNvPr id="16" name="Rectangle 15">
            <a:extLst>
              <a:ext uri="{FF2B5EF4-FFF2-40B4-BE49-F238E27FC236}">
                <a16:creationId xmlns:a16="http://schemas.microsoft.com/office/drawing/2014/main" id="{BAFFBAEC-4B09-4263-AA73-ECE450FC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570AA90-7628-435C-9F08-19F2E026D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045B6E3-569F-487B-8966-D3A87C7B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7150" y="4150596"/>
            <a:ext cx="477182" cy="223180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AE5F508C-7BC9-1E25-4239-23CACD301BF7}"/>
              </a:ext>
            </a:extLst>
          </p:cNvPr>
          <p:cNvPicPr>
            <a:picLocks noChangeAspect="1"/>
          </p:cNvPicPr>
          <p:nvPr/>
        </p:nvPicPr>
        <p:blipFill>
          <a:blip r:embed="rId3"/>
          <a:stretch>
            <a:fillRect/>
          </a:stretch>
        </p:blipFill>
        <p:spPr>
          <a:xfrm>
            <a:off x="1688924" y="4412764"/>
            <a:ext cx="3291514" cy="1707472"/>
          </a:xfrm>
          <a:prstGeom prst="rect">
            <a:avLst/>
          </a:prstGeom>
        </p:spPr>
      </p:pic>
      <p:graphicFrame>
        <p:nvGraphicFramePr>
          <p:cNvPr id="22" name="Content Placeholder 10">
            <a:extLst>
              <a:ext uri="{FF2B5EF4-FFF2-40B4-BE49-F238E27FC236}">
                <a16:creationId xmlns:a16="http://schemas.microsoft.com/office/drawing/2014/main" id="{69F550F6-4556-A947-2925-8E52BDB6F726}"/>
              </a:ext>
            </a:extLst>
          </p:cNvPr>
          <p:cNvGraphicFramePr>
            <a:graphicFrameLocks noGrp="1"/>
          </p:cNvGraphicFramePr>
          <p:nvPr>
            <p:ph idx="1"/>
            <p:extLst>
              <p:ext uri="{D42A27DB-BD31-4B8C-83A1-F6EECF244321}">
                <p14:modId xmlns:p14="http://schemas.microsoft.com/office/powerpoint/2010/main" val="3508446871"/>
              </p:ext>
            </p:extLst>
          </p:nvPr>
        </p:nvGraphicFramePr>
        <p:xfrm>
          <a:off x="5951728" y="2084832"/>
          <a:ext cx="5740739" cy="4224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7727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14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B1427-0364-8BBE-949B-A393C2C6F1E0}"/>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Reproduction and national sovereignty</a:t>
            </a:r>
          </a:p>
        </p:txBody>
      </p:sp>
      <p:pic>
        <p:nvPicPr>
          <p:cNvPr id="5" name="Content Placeholder 4" descr="A group of people holding signs&#10;&#10;Description automatically generated with low confidence">
            <a:extLst>
              <a:ext uri="{FF2B5EF4-FFF2-40B4-BE49-F238E27FC236}">
                <a16:creationId xmlns:a16="http://schemas.microsoft.com/office/drawing/2014/main" id="{DD3F3030-F17A-6DBD-2989-845216E14102}"/>
              </a:ext>
            </a:extLst>
          </p:cNvPr>
          <p:cNvPicPr>
            <a:picLocks noChangeAspect="1"/>
          </p:cNvPicPr>
          <p:nvPr/>
        </p:nvPicPr>
        <p:blipFill rotWithShape="1">
          <a:blip r:embed="rId2"/>
          <a:srcRect t="7833" r="1" b="14579"/>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22C32276-70BB-35F3-D052-4EE1FF9D95C1}"/>
              </a:ext>
            </a:extLst>
          </p:cNvPr>
          <p:cNvSpPr>
            <a:spLocks noGrp="1"/>
          </p:cNvSpPr>
          <p:nvPr>
            <p:ph idx="1"/>
          </p:nvPr>
        </p:nvSpPr>
        <p:spPr>
          <a:xfrm>
            <a:off x="7726017" y="516834"/>
            <a:ext cx="3941727" cy="5875447"/>
          </a:xfrm>
        </p:spPr>
        <p:txBody>
          <a:bodyPr anchor="ctr">
            <a:normAutofit fontScale="92500"/>
          </a:bodyPr>
          <a:lstStyle/>
          <a:p>
            <a:r>
              <a:rPr lang="en-US" dirty="0">
                <a:solidFill>
                  <a:srgbClr val="FFFFFF"/>
                </a:solidFill>
              </a:rPr>
              <a:t>The appeal of anti-gender movements and the fight against “gender ideology”</a:t>
            </a:r>
          </a:p>
          <a:p>
            <a:r>
              <a:rPr lang="en-US" dirty="0">
                <a:solidFill>
                  <a:srgbClr val="FFFFFF"/>
                </a:solidFill>
              </a:rPr>
              <a:t>Extremely productive in a reactionary economy (and for the ‘reactionary mind’, which characterizes of conservative politics according to Corey Robin, 2011) </a:t>
            </a:r>
          </a:p>
          <a:p>
            <a:r>
              <a:rPr lang="en-US" dirty="0">
                <a:solidFill>
                  <a:srgbClr val="FFFFFF"/>
                </a:solidFill>
              </a:rPr>
              <a:t>Gender as “Ebola from Brussels” (sign in Poland in 2015) / “ideological colonization” (Pope Francis in 2015) = </a:t>
            </a:r>
            <a:r>
              <a:rPr lang="en-US" dirty="0" err="1">
                <a:solidFill>
                  <a:srgbClr val="FFFFFF"/>
                </a:solidFill>
              </a:rPr>
              <a:t>Korolczuk</a:t>
            </a:r>
            <a:r>
              <a:rPr lang="en-US" dirty="0">
                <a:solidFill>
                  <a:srgbClr val="FFFFFF"/>
                </a:solidFill>
              </a:rPr>
              <a:t> &amp; Graff (2018) identify a clear anti-colonial frame that </a:t>
            </a:r>
            <a:r>
              <a:rPr lang="en-US" dirty="0" err="1">
                <a:solidFill>
                  <a:srgbClr val="FFFFFF"/>
                </a:solidFill>
              </a:rPr>
              <a:t>mobilises</a:t>
            </a:r>
            <a:r>
              <a:rPr lang="en-US" dirty="0">
                <a:solidFill>
                  <a:srgbClr val="FFFFFF"/>
                </a:solidFill>
              </a:rPr>
              <a:t> a whole range of actors and promotes the rise of illiberal policies</a:t>
            </a:r>
          </a:p>
          <a:p>
            <a:r>
              <a:rPr lang="en-US" sz="1200" dirty="0">
                <a:solidFill>
                  <a:srgbClr val="FFFFFF"/>
                </a:solidFill>
              </a:rPr>
              <a:t>Image: Demonstration 'Hands off our sons and daughters' held on 18 March 2023 in Piazza </a:t>
            </a:r>
            <a:r>
              <a:rPr lang="en-US" sz="1200" dirty="0" err="1">
                <a:solidFill>
                  <a:srgbClr val="FFFFFF"/>
                </a:solidFill>
              </a:rPr>
              <a:t>della</a:t>
            </a:r>
            <a:r>
              <a:rPr lang="en-US" sz="1200" dirty="0">
                <a:solidFill>
                  <a:srgbClr val="FFFFFF"/>
                </a:solidFill>
              </a:rPr>
              <a:t> Scala, Milan, called by the LGBTQ+ associations and rainbow families to protest against the stop imposed on the Municipality for the registrations of children of same-parent couples.</a:t>
            </a:r>
          </a:p>
        </p:txBody>
      </p:sp>
    </p:spTree>
    <p:extLst>
      <p:ext uri="{BB962C8B-B14F-4D97-AF65-F5344CB8AC3E}">
        <p14:creationId xmlns:p14="http://schemas.microsoft.com/office/powerpoint/2010/main" val="159395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38AAF-6B7B-5378-59CA-A7750A07E95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On reproductive health / rights / justice</a:t>
            </a:r>
          </a:p>
        </p:txBody>
      </p:sp>
      <p:pic>
        <p:nvPicPr>
          <p:cNvPr id="5" name="Content Placeholder 4" descr="A picture containing background pattern&#10;&#10;Description automatically generated">
            <a:extLst>
              <a:ext uri="{FF2B5EF4-FFF2-40B4-BE49-F238E27FC236}">
                <a16:creationId xmlns:a16="http://schemas.microsoft.com/office/drawing/2014/main" id="{377EA53E-4A2D-391B-EB65-A5A975C11FFC}"/>
              </a:ext>
            </a:extLst>
          </p:cNvPr>
          <p:cNvPicPr>
            <a:picLocks noChangeAspect="1"/>
          </p:cNvPicPr>
          <p:nvPr/>
        </p:nvPicPr>
        <p:blipFill rotWithShape="1">
          <a:blip r:embed="rId2"/>
          <a:srcRect t="12820" r="1" b="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F7F77D2-A06E-24EE-E8EE-B2B6DDE2592A}"/>
              </a:ext>
            </a:extLst>
          </p:cNvPr>
          <p:cNvSpPr>
            <a:spLocks noGrp="1"/>
          </p:cNvSpPr>
          <p:nvPr>
            <p:ph idx="1"/>
          </p:nvPr>
        </p:nvSpPr>
        <p:spPr>
          <a:xfrm>
            <a:off x="7818783" y="564163"/>
            <a:ext cx="3635275" cy="5729673"/>
          </a:xfrm>
        </p:spPr>
        <p:txBody>
          <a:bodyPr anchor="ctr">
            <a:normAutofit fontScale="92500" lnSpcReduction="20000"/>
          </a:bodyPr>
          <a:lstStyle/>
          <a:p>
            <a:r>
              <a:rPr lang="en-US" dirty="0">
                <a:solidFill>
                  <a:srgbClr val="FFFFFF"/>
                </a:solidFill>
              </a:rPr>
              <a:t>Three different components:</a:t>
            </a:r>
          </a:p>
          <a:p>
            <a:r>
              <a:rPr lang="en-US" b="1" dirty="0">
                <a:solidFill>
                  <a:srgbClr val="FFFFFF"/>
                </a:solidFill>
              </a:rPr>
              <a:t>Reproductive health </a:t>
            </a:r>
            <a:r>
              <a:rPr lang="en-US" dirty="0">
                <a:solidFill>
                  <a:srgbClr val="FFFFFF"/>
                </a:solidFill>
              </a:rPr>
              <a:t>refers to the services that focus on an individual's reproductive needs</a:t>
            </a:r>
          </a:p>
          <a:p>
            <a:r>
              <a:rPr lang="en-US" b="1" dirty="0">
                <a:solidFill>
                  <a:srgbClr val="FFFFFF"/>
                </a:solidFill>
              </a:rPr>
              <a:t>Reproductive rights </a:t>
            </a:r>
            <a:r>
              <a:rPr lang="en-US" dirty="0">
                <a:solidFill>
                  <a:srgbClr val="FFFFFF"/>
                </a:solidFill>
              </a:rPr>
              <a:t>are about ensuring an individual’s legal right to contraception, abortion, fertility treatment, reproductive health, and access to information </a:t>
            </a:r>
          </a:p>
          <a:p>
            <a:r>
              <a:rPr lang="en-US" b="1" dirty="0">
                <a:solidFill>
                  <a:srgbClr val="FFFFFF"/>
                </a:solidFill>
              </a:rPr>
              <a:t>Reproductive justice </a:t>
            </a:r>
            <a:r>
              <a:rPr lang="en-US" dirty="0">
                <a:solidFill>
                  <a:srgbClr val="FFFFFF"/>
                </a:solidFill>
              </a:rPr>
              <a:t>is a framework based on human rights that seeks to link biological and non-biological issues to ensure reproductive freedom</a:t>
            </a:r>
          </a:p>
          <a:p>
            <a:r>
              <a:rPr lang="en-US" dirty="0">
                <a:solidFill>
                  <a:srgbClr val="FFFFFF"/>
                </a:solidFill>
              </a:rPr>
              <a:t>Reproductive justice originates in the grassroots activism of 12 women of </a:t>
            </a:r>
            <a:r>
              <a:rPr lang="en-US" dirty="0" err="1">
                <a:solidFill>
                  <a:srgbClr val="FFFFFF"/>
                </a:solidFill>
              </a:rPr>
              <a:t>colour</a:t>
            </a:r>
            <a:r>
              <a:rPr lang="en-US" dirty="0">
                <a:solidFill>
                  <a:srgbClr val="FFFFFF"/>
                </a:solidFill>
              </a:rPr>
              <a:t> in the US and their response to Clinton’s healthcare reform in 1994</a:t>
            </a:r>
          </a:p>
          <a:p>
            <a:r>
              <a:rPr lang="en-US" dirty="0">
                <a:solidFill>
                  <a:srgbClr val="FFFFFF"/>
                </a:solidFill>
              </a:rPr>
              <a:t>For more info: </a:t>
            </a:r>
            <a:r>
              <a:rPr lang="en-US" dirty="0">
                <a:solidFill>
                  <a:srgbClr val="FFFFFF"/>
                </a:solidFill>
                <a:hlinkClick r:id="rId3"/>
              </a:rPr>
              <a:t>https://www.sistersong.net</a:t>
            </a:r>
            <a:r>
              <a:rPr lang="en-US" dirty="0">
                <a:solidFill>
                  <a:srgbClr val="FFFFFF"/>
                </a:solidFill>
              </a:rPr>
              <a:t> </a:t>
            </a:r>
          </a:p>
        </p:txBody>
      </p:sp>
    </p:spTree>
    <p:extLst>
      <p:ext uri="{BB962C8B-B14F-4D97-AF65-F5344CB8AC3E}">
        <p14:creationId xmlns:p14="http://schemas.microsoft.com/office/powerpoint/2010/main" val="3776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phone in her mouth&#10;&#10;Description automatically generated">
            <a:extLst>
              <a:ext uri="{FF2B5EF4-FFF2-40B4-BE49-F238E27FC236}">
                <a16:creationId xmlns:a16="http://schemas.microsoft.com/office/drawing/2014/main" id="{2561480B-7BB4-BD09-6FAF-4CAFBBFB5C0F}"/>
              </a:ext>
            </a:extLst>
          </p:cNvPr>
          <p:cNvPicPr>
            <a:picLocks noChangeAspect="1"/>
          </p:cNvPicPr>
          <p:nvPr/>
        </p:nvPicPr>
        <p:blipFill rotWithShape="1">
          <a:blip r:embed="rId2"/>
          <a:srcRect l="11875" r="25032" b="-1"/>
          <a:stretch/>
        </p:blipFill>
        <p:spPr>
          <a:xfrm>
            <a:off x="643467" y="643467"/>
            <a:ext cx="5291667" cy="5571066"/>
          </a:xfrm>
          <a:prstGeom prst="rect">
            <a:avLst/>
          </a:prstGeom>
        </p:spPr>
      </p:pic>
      <p:pic>
        <p:nvPicPr>
          <p:cNvPr id="3" name="Picture 2" descr="A person holding a sign&#10;&#10;Description automatically generated">
            <a:extLst>
              <a:ext uri="{FF2B5EF4-FFF2-40B4-BE49-F238E27FC236}">
                <a16:creationId xmlns:a16="http://schemas.microsoft.com/office/drawing/2014/main" id="{19184AAB-231D-5AC5-75AA-0B6E9E3BD235}"/>
              </a:ext>
            </a:extLst>
          </p:cNvPr>
          <p:cNvPicPr>
            <a:picLocks noChangeAspect="1"/>
          </p:cNvPicPr>
          <p:nvPr/>
        </p:nvPicPr>
        <p:blipFill rotWithShape="1">
          <a:blip r:embed="rId3"/>
          <a:srcRect l="264" r="4753" b="2"/>
          <a:stretch/>
        </p:blipFill>
        <p:spPr>
          <a:xfrm>
            <a:off x="6256868" y="643467"/>
            <a:ext cx="5291666" cy="5571066"/>
          </a:xfrm>
          <a:prstGeom prst="rect">
            <a:avLst/>
          </a:prstGeom>
        </p:spPr>
      </p:pic>
    </p:spTree>
    <p:extLst>
      <p:ext uri="{BB962C8B-B14F-4D97-AF65-F5344CB8AC3E}">
        <p14:creationId xmlns:p14="http://schemas.microsoft.com/office/powerpoint/2010/main" val="3984231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62C247D8-24BC-DE0A-7DD7-BFEA5B107781}"/>
              </a:ext>
            </a:extLst>
          </p:cNvPr>
          <p:cNvPicPr>
            <a:picLocks noChangeAspect="1"/>
          </p:cNvPicPr>
          <p:nvPr/>
        </p:nvPicPr>
        <p:blipFill>
          <a:blip r:embed="rId2"/>
          <a:stretch>
            <a:fillRect/>
          </a:stretch>
        </p:blipFill>
        <p:spPr>
          <a:xfrm>
            <a:off x="643467" y="1438825"/>
            <a:ext cx="10905066" cy="3980349"/>
          </a:xfrm>
          <a:prstGeom prst="rect">
            <a:avLst/>
          </a:prstGeom>
        </p:spPr>
      </p:pic>
      <p:sp>
        <p:nvSpPr>
          <p:cNvPr id="2" name="TextBox 1">
            <a:extLst>
              <a:ext uri="{FF2B5EF4-FFF2-40B4-BE49-F238E27FC236}">
                <a16:creationId xmlns:a16="http://schemas.microsoft.com/office/drawing/2014/main" id="{B34BFD4C-D886-8355-BE49-6DFF958EAB98}"/>
              </a:ext>
            </a:extLst>
          </p:cNvPr>
          <p:cNvSpPr txBox="1"/>
          <p:nvPr/>
        </p:nvSpPr>
        <p:spPr>
          <a:xfrm>
            <a:off x="3950747" y="5711821"/>
            <a:ext cx="7597786" cy="400110"/>
          </a:xfrm>
          <a:prstGeom prst="rect">
            <a:avLst/>
          </a:prstGeom>
          <a:noFill/>
        </p:spPr>
        <p:txBody>
          <a:bodyPr wrap="none" rtlCol="0">
            <a:spAutoFit/>
          </a:bodyPr>
          <a:lstStyle/>
          <a:p>
            <a:r>
              <a:rPr lang="en-GB" sz="2000" b="1" dirty="0"/>
              <a:t>Intersectionality in Action</a:t>
            </a:r>
            <a:r>
              <a:rPr lang="en-GB" sz="2000" dirty="0"/>
              <a:t>: What is the Reproductive Justice Framework?</a:t>
            </a:r>
          </a:p>
        </p:txBody>
      </p:sp>
    </p:spTree>
    <p:extLst>
      <p:ext uri="{BB962C8B-B14F-4D97-AF65-F5344CB8AC3E}">
        <p14:creationId xmlns:p14="http://schemas.microsoft.com/office/powerpoint/2010/main" val="4216058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23500-7066-CB00-5175-1F419AD67E87}"/>
              </a:ext>
            </a:extLst>
          </p:cNvPr>
          <p:cNvSpPr>
            <a:spLocks noGrp="1"/>
          </p:cNvSpPr>
          <p:nvPr>
            <p:ph type="title"/>
          </p:nvPr>
        </p:nvSpPr>
        <p:spPr>
          <a:xfrm>
            <a:off x="1024129" y="585216"/>
            <a:ext cx="4431792" cy="1499616"/>
          </a:xfrm>
        </p:spPr>
        <p:txBody>
          <a:bodyPr>
            <a:normAutofit/>
          </a:bodyPr>
          <a:lstStyle/>
          <a:p>
            <a:r>
              <a:rPr lang="en-US"/>
              <a:t>“Body politics”</a:t>
            </a:r>
          </a:p>
        </p:txBody>
      </p:sp>
      <p:sp>
        <p:nvSpPr>
          <p:cNvPr id="9" name="Content Placeholder 8">
            <a:extLst>
              <a:ext uri="{FF2B5EF4-FFF2-40B4-BE49-F238E27FC236}">
                <a16:creationId xmlns:a16="http://schemas.microsoft.com/office/drawing/2014/main" id="{199B8305-0CF0-6A24-3400-DECECF578D18}"/>
              </a:ext>
            </a:extLst>
          </p:cNvPr>
          <p:cNvSpPr>
            <a:spLocks noGrp="1"/>
          </p:cNvSpPr>
          <p:nvPr>
            <p:ph idx="1"/>
          </p:nvPr>
        </p:nvSpPr>
        <p:spPr>
          <a:xfrm>
            <a:off x="662477" y="2100470"/>
            <a:ext cx="5155096" cy="4757530"/>
          </a:xfrm>
        </p:spPr>
        <p:txBody>
          <a:bodyPr>
            <a:normAutofit fontScale="77500" lnSpcReduction="20000"/>
          </a:bodyPr>
          <a:lstStyle/>
          <a:p>
            <a:r>
              <a:rPr lang="en-US" sz="2600" dirty="0"/>
              <a:t>Thinking of </a:t>
            </a:r>
            <a:r>
              <a:rPr lang="en-US" sz="2600" b="1" dirty="0"/>
              <a:t>embodied knowledge</a:t>
            </a:r>
          </a:p>
          <a:p>
            <a:r>
              <a:rPr lang="en-US" sz="2600" b="1" dirty="0"/>
              <a:t>Ethics of listening</a:t>
            </a:r>
            <a:r>
              <a:rPr lang="en-US" sz="2600" dirty="0"/>
              <a:t>: learning how to listen and recognize (recognize that we cannot recognize, without appropriation) </a:t>
            </a:r>
          </a:p>
          <a:p>
            <a:pPr marL="310896" lvl="2" indent="0">
              <a:buNone/>
            </a:pPr>
            <a:r>
              <a:rPr lang="en-US" sz="2000" dirty="0"/>
              <a:t>“</a:t>
            </a:r>
            <a:r>
              <a:rPr lang="en-US" sz="2000" i="1" dirty="0"/>
              <a:t>The call of such pain, as a pain that cannot be shared through empathy, is a call not just for an attentive hearing, but for a different kind of inhabitance. It is a call for action, and a demand for collective politics, as a politics based not on the possibility that we might be reconciled, but on learning to live with the impossibility of reconciliation, or learning that we live with and beside each other, and yet we are not as one</a:t>
            </a:r>
            <a:r>
              <a:rPr lang="en-US" sz="2000" dirty="0"/>
              <a:t>.” (Ahmed 2004: 39)</a:t>
            </a:r>
          </a:p>
          <a:p>
            <a:r>
              <a:rPr lang="en-US" sz="2600" b="1" dirty="0"/>
              <a:t>Centering the experiences of the most marginal</a:t>
            </a:r>
            <a:r>
              <a:rPr lang="en-US" sz="2600" dirty="0"/>
              <a:t>: which lives matter (breathe/exist)</a:t>
            </a:r>
          </a:p>
          <a:p>
            <a:r>
              <a:rPr lang="en-US" sz="2600" b="1" dirty="0"/>
              <a:t>Calling in</a:t>
            </a:r>
            <a:r>
              <a:rPr lang="en-US" sz="2600" dirty="0"/>
              <a:t>, instead of calling out (Rosetta J. Ross). Public shaming and humiliation only thwarts a movement’s objectives. There needs to be a different accountability process, one that does not dehumanize.</a:t>
            </a:r>
          </a:p>
          <a:p>
            <a:endParaRPr lang="en-US" sz="1300" dirty="0"/>
          </a:p>
        </p:txBody>
      </p:sp>
      <p:pic>
        <p:nvPicPr>
          <p:cNvPr id="5" name="Content Placeholder 4" descr="A collage of a person holding signs&#10;&#10;Description automatically generated with low confidence">
            <a:extLst>
              <a:ext uri="{FF2B5EF4-FFF2-40B4-BE49-F238E27FC236}">
                <a16:creationId xmlns:a16="http://schemas.microsoft.com/office/drawing/2014/main" id="{7F80B186-37AC-21C9-F284-349326116512}"/>
              </a:ext>
            </a:extLst>
          </p:cNvPr>
          <p:cNvPicPr>
            <a:picLocks noChangeAspect="1"/>
          </p:cNvPicPr>
          <p:nvPr/>
        </p:nvPicPr>
        <p:blipFill>
          <a:blip r:embed="rId2"/>
          <a:stretch>
            <a:fillRect/>
          </a:stretch>
        </p:blipFill>
        <p:spPr>
          <a:xfrm>
            <a:off x="6096000" y="803338"/>
            <a:ext cx="5455921" cy="5251323"/>
          </a:xfrm>
          <a:prstGeom prst="rect">
            <a:avLst/>
          </a:prstGeom>
        </p:spPr>
      </p:pic>
    </p:spTree>
    <p:extLst>
      <p:ext uri="{BB962C8B-B14F-4D97-AF65-F5344CB8AC3E}">
        <p14:creationId xmlns:p14="http://schemas.microsoft.com/office/powerpoint/2010/main" val="2651027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C0BC6-B04D-4459-B721-9C030C392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2F024E-D853-479C-B5A9-08293A2D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a person&#10;&#10;Description automatically generated with low confidence">
            <a:extLst>
              <a:ext uri="{FF2B5EF4-FFF2-40B4-BE49-F238E27FC236}">
                <a16:creationId xmlns:a16="http://schemas.microsoft.com/office/drawing/2014/main" id="{44C9ADF1-CEB4-2A0D-E6D3-934FC0399A5F}"/>
              </a:ext>
            </a:extLst>
          </p:cNvPr>
          <p:cNvPicPr>
            <a:picLocks noChangeAspect="1"/>
          </p:cNvPicPr>
          <p:nvPr/>
        </p:nvPicPr>
        <p:blipFill>
          <a:blip r:embed="rId2"/>
          <a:stretch>
            <a:fillRect/>
          </a:stretch>
        </p:blipFill>
        <p:spPr>
          <a:xfrm>
            <a:off x="643467" y="2338493"/>
            <a:ext cx="10905066" cy="2181013"/>
          </a:xfrm>
          <a:prstGeom prst="rect">
            <a:avLst/>
          </a:prstGeom>
        </p:spPr>
      </p:pic>
      <p:sp>
        <p:nvSpPr>
          <p:cNvPr id="7" name="TextBox 6">
            <a:extLst>
              <a:ext uri="{FF2B5EF4-FFF2-40B4-BE49-F238E27FC236}">
                <a16:creationId xmlns:a16="http://schemas.microsoft.com/office/drawing/2014/main" id="{75D0CE04-C4DB-0639-FD79-84D6459F1587}"/>
              </a:ext>
            </a:extLst>
          </p:cNvPr>
          <p:cNvSpPr txBox="1"/>
          <p:nvPr/>
        </p:nvSpPr>
        <p:spPr>
          <a:xfrm>
            <a:off x="748748" y="522611"/>
            <a:ext cx="10548729" cy="1815882"/>
          </a:xfrm>
          <a:prstGeom prst="rect">
            <a:avLst/>
          </a:prstGeom>
          <a:noFill/>
        </p:spPr>
        <p:txBody>
          <a:bodyPr wrap="square">
            <a:spAutoFit/>
          </a:bodyPr>
          <a:lstStyle/>
          <a:p>
            <a:r>
              <a:rPr lang="en-GB" sz="1600" dirty="0">
                <a:effectLst/>
              </a:rPr>
              <a:t>“My question: How do we live and respond ethically to this systemic brutality, knowing full well that many of us are embedded in it and benefit from the economic inequalities it produces? […] what does it mean to be </a:t>
            </a:r>
            <a:r>
              <a:rPr lang="en-GB" sz="1600" dirty="0" err="1">
                <a:effectLst/>
              </a:rPr>
              <a:t>presente</a:t>
            </a:r>
            <a:r>
              <a:rPr lang="en-GB" sz="1600" dirty="0">
                <a:effectLst/>
              </a:rPr>
              <a:t> to others and to oneself? </a:t>
            </a:r>
            <a:endParaRPr lang="en-GB" sz="1600" dirty="0"/>
          </a:p>
          <a:p>
            <a:r>
              <a:rPr lang="en-GB" sz="1600" dirty="0">
                <a:effectLst/>
              </a:rPr>
              <a:t>¡</a:t>
            </a:r>
            <a:r>
              <a:rPr lang="en-GB" sz="1600" dirty="0" err="1">
                <a:effectLst/>
              </a:rPr>
              <a:t>Presente</a:t>
            </a:r>
            <a:r>
              <a:rPr lang="en-GB" sz="1600" dirty="0">
                <a:effectLst/>
              </a:rPr>
              <a:t>!, with and without exclamation marks, depends on context. As much an act, a word, and an attitude, ¡</a:t>
            </a:r>
            <a:r>
              <a:rPr lang="en-GB" sz="1600" dirty="0" err="1">
                <a:effectLst/>
              </a:rPr>
              <a:t>presente</a:t>
            </a:r>
            <a:r>
              <a:rPr lang="en-GB" sz="1600" dirty="0">
                <a:effectLst/>
              </a:rPr>
              <a:t>! can be understood as a war cry in the face of nullification; an act of solidarity as in responding, showing up, and standing with; a commitment to witnessing; a joyous accompaniment; present among, with, and to, walking and talking with others; an ontological and epistemic reflection on presence and subjectivity as process; an ongoing </a:t>
            </a:r>
            <a:r>
              <a:rPr lang="en-GB" sz="1600" i="1" dirty="0">
                <a:effectLst/>
              </a:rPr>
              <a:t>becoming </a:t>
            </a:r>
            <a:r>
              <a:rPr lang="en-GB" sz="1600" dirty="0">
                <a:effectLst/>
              </a:rPr>
              <a:t>as opposed to a static </a:t>
            </a:r>
            <a:r>
              <a:rPr lang="en-GB" sz="1600" i="1" dirty="0">
                <a:effectLst/>
              </a:rPr>
              <a:t>being, </a:t>
            </a:r>
            <a:r>
              <a:rPr lang="en-GB" sz="1600" dirty="0">
                <a:effectLst/>
              </a:rPr>
              <a:t>as participatory and relational, founded on mutual recognition; a showing or display before others; a militant attitude, </a:t>
            </a:r>
            <a:endParaRPr lang="en-GB" sz="1600" dirty="0"/>
          </a:p>
        </p:txBody>
      </p:sp>
      <p:sp>
        <p:nvSpPr>
          <p:cNvPr id="11" name="TextBox 10">
            <a:extLst>
              <a:ext uri="{FF2B5EF4-FFF2-40B4-BE49-F238E27FC236}">
                <a16:creationId xmlns:a16="http://schemas.microsoft.com/office/drawing/2014/main" id="{CC049512-A44F-821B-1BBA-50725D8398CB}"/>
              </a:ext>
            </a:extLst>
          </p:cNvPr>
          <p:cNvSpPr txBox="1"/>
          <p:nvPr/>
        </p:nvSpPr>
        <p:spPr>
          <a:xfrm>
            <a:off x="748748" y="4602722"/>
            <a:ext cx="10694504" cy="1785104"/>
          </a:xfrm>
          <a:prstGeom prst="rect">
            <a:avLst/>
          </a:prstGeom>
          <a:noFill/>
        </p:spPr>
        <p:txBody>
          <a:bodyPr wrap="square">
            <a:spAutoFit/>
          </a:bodyPr>
          <a:lstStyle/>
          <a:p>
            <a:r>
              <a:rPr lang="en-GB" sz="1600" dirty="0">
                <a:effectLst/>
              </a:rPr>
              <a:t>gesture, or declaration of presence; the “ethical imperative,” as Gayatri Spivak calls it, to stand up to and speak against injustice. ¡</a:t>
            </a:r>
            <a:r>
              <a:rPr lang="en-GB" sz="1600" dirty="0" err="1">
                <a:effectLst/>
              </a:rPr>
              <a:t>Presente</a:t>
            </a:r>
            <a:r>
              <a:rPr lang="en-GB" sz="1600" dirty="0">
                <a:effectLst/>
              </a:rPr>
              <a:t>! always engages more than one. Sometimes it expresses political movement, sometimes a being together, walking down the street or celebrating and enacting our response, position, and attitude in our encounter with others, even when the other has been disappeared, or hides its face.” </a:t>
            </a:r>
            <a:r>
              <a:rPr lang="en-GB" sz="1600" dirty="0"/>
              <a:t>(Diana Taylor 2020, 4)</a:t>
            </a:r>
          </a:p>
          <a:p>
            <a:endParaRPr lang="en-GB" sz="1600" dirty="0"/>
          </a:p>
          <a:p>
            <a:pPr algn="r"/>
            <a:r>
              <a:rPr lang="en-GB" sz="1600" dirty="0"/>
              <a:t>Image: Daniel Hernández Salazar, </a:t>
            </a:r>
            <a:r>
              <a:rPr lang="en-GB" sz="1600" i="1" dirty="0" err="1"/>
              <a:t>Esclarecimiento</a:t>
            </a:r>
            <a:r>
              <a:rPr lang="en-GB" sz="1600" i="1" dirty="0"/>
              <a:t>/Clarification</a:t>
            </a:r>
            <a:r>
              <a:rPr lang="en-GB" sz="1600" dirty="0"/>
              <a:t>, 1998. </a:t>
            </a:r>
          </a:p>
          <a:p>
            <a:endParaRPr lang="en-GB" sz="1400" dirty="0"/>
          </a:p>
        </p:txBody>
      </p:sp>
    </p:spTree>
    <p:extLst>
      <p:ext uri="{BB962C8B-B14F-4D97-AF65-F5344CB8AC3E}">
        <p14:creationId xmlns:p14="http://schemas.microsoft.com/office/powerpoint/2010/main" val="2405205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EFD7-AE34-3127-C8B8-5C0357B3DED6}"/>
              </a:ext>
            </a:extLst>
          </p:cNvPr>
          <p:cNvSpPr>
            <a:spLocks noGrp="1"/>
          </p:cNvSpPr>
          <p:nvPr>
            <p:ph type="title"/>
          </p:nvPr>
        </p:nvSpPr>
        <p:spPr>
          <a:xfrm>
            <a:off x="1024129" y="585216"/>
            <a:ext cx="4714062" cy="1499616"/>
          </a:xfrm>
        </p:spPr>
        <p:txBody>
          <a:bodyPr>
            <a:normAutofit/>
          </a:bodyPr>
          <a:lstStyle/>
          <a:p>
            <a:r>
              <a:rPr lang="en-GB" dirty="0"/>
              <a:t>Critical THINKINK</a:t>
            </a:r>
          </a:p>
        </p:txBody>
      </p:sp>
      <p:sp>
        <p:nvSpPr>
          <p:cNvPr id="9" name="Content Placeholder 8">
            <a:extLst>
              <a:ext uri="{FF2B5EF4-FFF2-40B4-BE49-F238E27FC236}">
                <a16:creationId xmlns:a16="http://schemas.microsoft.com/office/drawing/2014/main" id="{301ACC8A-D0A7-E4EB-2665-33D615D2C973}"/>
              </a:ext>
            </a:extLst>
          </p:cNvPr>
          <p:cNvSpPr>
            <a:spLocks noGrp="1"/>
          </p:cNvSpPr>
          <p:nvPr>
            <p:ph idx="1"/>
          </p:nvPr>
        </p:nvSpPr>
        <p:spPr>
          <a:xfrm>
            <a:off x="1024127" y="2084832"/>
            <a:ext cx="5177889" cy="4133088"/>
          </a:xfrm>
        </p:spPr>
        <p:txBody>
          <a:bodyPr>
            <a:normAutofit lnSpcReduction="10000"/>
          </a:bodyPr>
          <a:lstStyle/>
          <a:p>
            <a:r>
              <a:rPr lang="en-US" dirty="0"/>
              <a:t>Books and education are increasingly seen as dangerous</a:t>
            </a:r>
          </a:p>
          <a:p>
            <a:r>
              <a:rPr lang="en-US" dirty="0"/>
              <a:t>Moves are being made to remove texts and ban subjects from school and university curricula (see a number of states in the US)</a:t>
            </a:r>
          </a:p>
          <a:p>
            <a:r>
              <a:rPr lang="en-US" dirty="0"/>
              <a:t>It is important to remember that:</a:t>
            </a:r>
          </a:p>
          <a:p>
            <a:r>
              <a:rPr lang="en-US" dirty="0"/>
              <a:t>Reading as a pre-condition for democracy</a:t>
            </a:r>
          </a:p>
          <a:p>
            <a:r>
              <a:rPr lang="en-US"/>
              <a:t> </a:t>
            </a:r>
            <a:r>
              <a:rPr lang="en-US" dirty="0"/>
              <a:t>➤ paving the way for the exercise of freedom (of </a:t>
            </a:r>
            <a:r>
              <a:rPr lang="en-US"/>
              <a:t>thought)</a:t>
            </a:r>
            <a:endParaRPr lang="en-US" dirty="0"/>
          </a:p>
          <a:p>
            <a:pPr marL="0" indent="0">
              <a:buNone/>
            </a:pPr>
            <a:endParaRPr lang="en-US" dirty="0"/>
          </a:p>
          <a:p>
            <a:r>
              <a:rPr lang="en-US" sz="1400" dirty="0"/>
              <a:t>Image: Camille Corot, A Woman Reading (1869) Oil on canvas</a:t>
            </a:r>
          </a:p>
        </p:txBody>
      </p:sp>
      <p:pic>
        <p:nvPicPr>
          <p:cNvPr id="5" name="Content Placeholder 4" descr="A person reading a book&#10;&#10;Description automatically generated">
            <a:extLst>
              <a:ext uri="{FF2B5EF4-FFF2-40B4-BE49-F238E27FC236}">
                <a16:creationId xmlns:a16="http://schemas.microsoft.com/office/drawing/2014/main" id="{E18DA9DB-9C6C-F809-A191-4609A0CC77E6}"/>
              </a:ext>
            </a:extLst>
          </p:cNvPr>
          <p:cNvPicPr>
            <a:picLocks noChangeAspect="1"/>
          </p:cNvPicPr>
          <p:nvPr/>
        </p:nvPicPr>
        <p:blipFill>
          <a:blip r:embed="rId2"/>
          <a:stretch>
            <a:fillRect/>
          </a:stretch>
        </p:blipFill>
        <p:spPr>
          <a:xfrm>
            <a:off x="6781077" y="640080"/>
            <a:ext cx="4085767" cy="5577840"/>
          </a:xfrm>
          <a:prstGeom prst="rect">
            <a:avLst/>
          </a:prstGeom>
        </p:spPr>
      </p:pic>
    </p:spTree>
    <p:extLst>
      <p:ext uri="{BB962C8B-B14F-4D97-AF65-F5344CB8AC3E}">
        <p14:creationId xmlns:p14="http://schemas.microsoft.com/office/powerpoint/2010/main" val="417720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7"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9" name="Straight Connector 18">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ABC736F-FD1E-4980-876D-E5C38773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98EE46-797C-45B8-8337-491B94E0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B19C7-EFBC-2AA1-D9B7-85FE779AA29B}"/>
              </a:ext>
            </a:extLst>
          </p:cNvPr>
          <p:cNvSpPr>
            <a:spLocks noGrp="1"/>
          </p:cNvSpPr>
          <p:nvPr>
            <p:ph type="title"/>
          </p:nvPr>
        </p:nvSpPr>
        <p:spPr>
          <a:xfrm>
            <a:off x="634501" y="640080"/>
            <a:ext cx="4019429" cy="3339348"/>
          </a:xfrm>
        </p:spPr>
        <p:txBody>
          <a:bodyPr vert="horz" lIns="91440" tIns="45720" rIns="91440" bIns="45720" rtlCol="0" anchor="b">
            <a:normAutofit/>
          </a:bodyPr>
          <a:lstStyle/>
          <a:p>
            <a:pPr algn="r"/>
            <a:r>
              <a:rPr lang="en-US" sz="4400" spc="200" dirty="0">
                <a:solidFill>
                  <a:srgbClr val="FFFFFF"/>
                </a:solidFill>
              </a:rPr>
              <a:t>TOPIC 10 : </a:t>
            </a:r>
            <a:br>
              <a:rPr lang="en-US" sz="4400" spc="200" dirty="0">
                <a:solidFill>
                  <a:srgbClr val="FFFFFF"/>
                </a:solidFill>
              </a:rPr>
            </a:br>
            <a:r>
              <a:rPr lang="en-US" sz="4400" spc="200" dirty="0">
                <a:solidFill>
                  <a:srgbClr val="FFFFFF"/>
                </a:solidFill>
              </a:rPr>
              <a:t>no SEMINARS  </a:t>
            </a:r>
            <a:br>
              <a:rPr lang="en-US" sz="4400" spc="200" dirty="0">
                <a:solidFill>
                  <a:srgbClr val="FFFFFF"/>
                </a:solidFill>
              </a:rPr>
            </a:br>
            <a:r>
              <a:rPr lang="en-US" sz="4400" spc="200" dirty="0">
                <a:solidFill>
                  <a:srgbClr val="FFFFFF"/>
                </a:solidFill>
              </a:rPr>
              <a:t>NO Readings</a:t>
            </a:r>
          </a:p>
        </p:txBody>
      </p:sp>
      <p:cxnSp>
        <p:nvCxnSpPr>
          <p:cNvPr id="25" name="Straight Connector 24">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915B512-930A-40F0-82A6-4895B71A9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132258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D6BF-ADEB-11A0-B146-7001E858EA11}"/>
              </a:ext>
            </a:extLst>
          </p:cNvPr>
          <p:cNvSpPr>
            <a:spLocks noGrp="1"/>
          </p:cNvSpPr>
          <p:nvPr>
            <p:ph type="title"/>
          </p:nvPr>
        </p:nvSpPr>
        <p:spPr/>
        <p:txBody>
          <a:bodyPr/>
          <a:lstStyle/>
          <a:p>
            <a:r>
              <a:rPr lang="en-GB" dirty="0"/>
              <a:t>AS3 Checklist 1/2</a:t>
            </a:r>
          </a:p>
        </p:txBody>
      </p:sp>
      <p:graphicFrame>
        <p:nvGraphicFramePr>
          <p:cNvPr id="5" name="Content Placeholder 2">
            <a:extLst>
              <a:ext uri="{FF2B5EF4-FFF2-40B4-BE49-F238E27FC236}">
                <a16:creationId xmlns:a16="http://schemas.microsoft.com/office/drawing/2014/main" id="{6944125B-0061-8AD6-FFCE-2F2447991350}"/>
              </a:ext>
            </a:extLst>
          </p:cNvPr>
          <p:cNvGraphicFramePr>
            <a:graphicFrameLocks noGrp="1"/>
          </p:cNvGraphicFramePr>
          <p:nvPr>
            <p:ph idx="1"/>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51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9130-1B96-0C79-F78B-103BF22421A5}"/>
              </a:ext>
            </a:extLst>
          </p:cNvPr>
          <p:cNvSpPr>
            <a:spLocks noGrp="1"/>
          </p:cNvSpPr>
          <p:nvPr>
            <p:ph type="title"/>
          </p:nvPr>
        </p:nvSpPr>
        <p:spPr>
          <a:xfrm>
            <a:off x="1024128" y="585216"/>
            <a:ext cx="3133581" cy="1499616"/>
          </a:xfrm>
        </p:spPr>
        <p:txBody>
          <a:bodyPr>
            <a:normAutofit/>
          </a:bodyPr>
          <a:lstStyle/>
          <a:p>
            <a:r>
              <a:rPr lang="en-GB" sz="4000" dirty="0"/>
              <a:t>Outline</a:t>
            </a:r>
          </a:p>
        </p:txBody>
      </p:sp>
      <p:sp>
        <p:nvSpPr>
          <p:cNvPr id="3" name="Content Placeholder 2">
            <a:extLst>
              <a:ext uri="{FF2B5EF4-FFF2-40B4-BE49-F238E27FC236}">
                <a16:creationId xmlns:a16="http://schemas.microsoft.com/office/drawing/2014/main" id="{56259F47-5DF8-1F86-E4C1-D9D2F3B7EA46}"/>
              </a:ext>
            </a:extLst>
          </p:cNvPr>
          <p:cNvSpPr>
            <a:spLocks noGrp="1"/>
          </p:cNvSpPr>
          <p:nvPr>
            <p:ph idx="1"/>
          </p:nvPr>
        </p:nvSpPr>
        <p:spPr>
          <a:xfrm>
            <a:off x="755374" y="2084832"/>
            <a:ext cx="4041913" cy="4469524"/>
          </a:xfrm>
        </p:spPr>
        <p:txBody>
          <a:bodyPr>
            <a:normAutofit/>
          </a:bodyPr>
          <a:lstStyle/>
          <a:p>
            <a:pPr>
              <a:buClr>
                <a:schemeClr val="tx1"/>
              </a:buClr>
              <a:buFont typeface="Wingdings" pitchFamily="2" charset="2"/>
              <a:buChar char="v"/>
            </a:pPr>
            <a:r>
              <a:rPr lang="en-GB" sz="2000" dirty="0"/>
              <a:t>Taking stock: gender inequality in 2024</a:t>
            </a:r>
          </a:p>
          <a:p>
            <a:pPr>
              <a:buClr>
                <a:schemeClr val="tx1"/>
              </a:buClr>
              <a:buFont typeface="Wingdings" pitchFamily="2" charset="2"/>
              <a:buChar char="v"/>
            </a:pPr>
            <a:r>
              <a:rPr lang="en-GB" sz="2000" dirty="0"/>
              <a:t>Defining “backlash”</a:t>
            </a:r>
          </a:p>
          <a:p>
            <a:pPr>
              <a:buClr>
                <a:schemeClr val="tx1"/>
              </a:buClr>
              <a:buFont typeface="Wingdings" pitchFamily="2" charset="2"/>
              <a:buChar char="v"/>
            </a:pPr>
            <a:r>
              <a:rPr lang="en-GB" sz="2000" dirty="0"/>
              <a:t>Gender as “phantasm” : on the anti-gender ideology movement</a:t>
            </a:r>
          </a:p>
          <a:p>
            <a:pPr>
              <a:buClr>
                <a:schemeClr val="tx1"/>
              </a:buClr>
              <a:buFont typeface="Wingdings" pitchFamily="2" charset="2"/>
              <a:buChar char="v"/>
            </a:pPr>
            <a:r>
              <a:rPr lang="en-GB" sz="2000" dirty="0"/>
              <a:t>Case study: on reproductive rights and the search for reproductive justice</a:t>
            </a:r>
          </a:p>
          <a:p>
            <a:pPr>
              <a:buClr>
                <a:schemeClr val="tx1"/>
              </a:buClr>
              <a:buFont typeface="Wingdings" pitchFamily="2" charset="2"/>
              <a:buChar char="v"/>
            </a:pPr>
            <a:r>
              <a:rPr lang="en-GB" sz="2000" dirty="0"/>
              <a:t>Notes on “body politics”</a:t>
            </a:r>
          </a:p>
          <a:p>
            <a:pPr>
              <a:buClr>
                <a:schemeClr val="tx1"/>
              </a:buClr>
              <a:buFont typeface="Wingdings" pitchFamily="2" charset="2"/>
              <a:buChar char="v"/>
            </a:pPr>
            <a:r>
              <a:rPr lang="en-GB" sz="2000" dirty="0"/>
              <a:t>Checklist for AS3</a:t>
            </a:r>
          </a:p>
          <a:p>
            <a:endParaRPr lang="en-GB" sz="1600" dirty="0"/>
          </a:p>
          <a:p>
            <a:r>
              <a:rPr lang="en-GB" sz="1600" dirty="0"/>
              <a:t>Image: </a:t>
            </a:r>
            <a:r>
              <a:rPr lang="en-GB" sz="1600" dirty="0">
                <a:hlinkClick r:id="rId2"/>
              </a:rPr>
              <a:t>Day Glow (Backlash) by Tomashi Jackson (2022).</a:t>
            </a:r>
            <a:endParaRPr lang="en-GB" sz="1600" dirty="0"/>
          </a:p>
        </p:txBody>
      </p:sp>
      <p:pic>
        <p:nvPicPr>
          <p:cNvPr id="5" name="Picture 4" descr="A piece of art on a wall&#10;&#10;Description automatically generated">
            <a:extLst>
              <a:ext uri="{FF2B5EF4-FFF2-40B4-BE49-F238E27FC236}">
                <a16:creationId xmlns:a16="http://schemas.microsoft.com/office/drawing/2014/main" id="{83E34754-0FA3-A1D2-DDD6-28E01247FEC6}"/>
              </a:ext>
            </a:extLst>
          </p:cNvPr>
          <p:cNvPicPr>
            <a:picLocks noChangeAspect="1"/>
          </p:cNvPicPr>
          <p:nvPr/>
        </p:nvPicPr>
        <p:blipFill>
          <a:blip r:embed="rId3"/>
          <a:stretch>
            <a:fillRect/>
          </a:stretch>
        </p:blipFill>
        <p:spPr>
          <a:xfrm>
            <a:off x="5316761" y="303644"/>
            <a:ext cx="6562427" cy="6250712"/>
          </a:xfrm>
          <a:prstGeom prst="rect">
            <a:avLst/>
          </a:prstGeom>
        </p:spPr>
      </p:pic>
    </p:spTree>
    <p:extLst>
      <p:ext uri="{BB962C8B-B14F-4D97-AF65-F5344CB8AC3E}">
        <p14:creationId xmlns:p14="http://schemas.microsoft.com/office/powerpoint/2010/main" val="398868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A0CD-EDE2-CA8C-65D0-A68E2568B72F}"/>
              </a:ext>
            </a:extLst>
          </p:cNvPr>
          <p:cNvSpPr>
            <a:spLocks noGrp="1"/>
          </p:cNvSpPr>
          <p:nvPr>
            <p:ph type="title"/>
          </p:nvPr>
        </p:nvSpPr>
        <p:spPr/>
        <p:txBody>
          <a:bodyPr/>
          <a:lstStyle/>
          <a:p>
            <a:r>
              <a:rPr lang="en-GB" dirty="0"/>
              <a:t>AS3 Checklist 2/2</a:t>
            </a:r>
          </a:p>
        </p:txBody>
      </p:sp>
      <p:graphicFrame>
        <p:nvGraphicFramePr>
          <p:cNvPr id="5" name="Content Placeholder 2">
            <a:extLst>
              <a:ext uri="{FF2B5EF4-FFF2-40B4-BE49-F238E27FC236}">
                <a16:creationId xmlns:a16="http://schemas.microsoft.com/office/drawing/2014/main" id="{D4849C5F-84F6-5C81-97AA-CB26F9D73C7F}"/>
              </a:ext>
            </a:extLst>
          </p:cNvPr>
          <p:cNvGraphicFramePr>
            <a:graphicFrameLocks noGrp="1"/>
          </p:cNvGraphicFramePr>
          <p:nvPr>
            <p:ph idx="1"/>
            <p:extLst>
              <p:ext uri="{D42A27DB-BD31-4B8C-83A1-F6EECF244321}">
                <p14:modId xmlns:p14="http://schemas.microsoft.com/office/powerpoint/2010/main" val="3937361816"/>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4995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F26E-AB2F-1C45-91B2-EB64F8F44056}"/>
              </a:ext>
            </a:extLst>
          </p:cNvPr>
          <p:cNvSpPr>
            <a:spLocks noGrp="1"/>
          </p:cNvSpPr>
          <p:nvPr>
            <p:ph type="title"/>
          </p:nvPr>
        </p:nvSpPr>
        <p:spPr>
          <a:xfrm>
            <a:off x="1024128" y="585216"/>
            <a:ext cx="10717298" cy="1499616"/>
          </a:xfrm>
        </p:spPr>
        <p:txBody>
          <a:bodyPr>
            <a:normAutofit/>
          </a:bodyPr>
          <a:lstStyle/>
          <a:p>
            <a:r>
              <a:rPr lang="en-GB" dirty="0"/>
              <a:t>What is the state of gender inequality in 2024?</a:t>
            </a:r>
          </a:p>
        </p:txBody>
      </p:sp>
      <p:sp>
        <p:nvSpPr>
          <p:cNvPr id="3" name="Content Placeholder 2">
            <a:extLst>
              <a:ext uri="{FF2B5EF4-FFF2-40B4-BE49-F238E27FC236}">
                <a16:creationId xmlns:a16="http://schemas.microsoft.com/office/drawing/2014/main" id="{E622864F-03A2-A6CD-D323-AD414CA27C13}"/>
              </a:ext>
            </a:extLst>
          </p:cNvPr>
          <p:cNvSpPr>
            <a:spLocks noGrp="1"/>
          </p:cNvSpPr>
          <p:nvPr>
            <p:ph idx="1"/>
          </p:nvPr>
        </p:nvSpPr>
        <p:spPr>
          <a:xfrm>
            <a:off x="781878" y="2084833"/>
            <a:ext cx="10717298" cy="4528002"/>
          </a:xfrm>
        </p:spPr>
        <p:txBody>
          <a:bodyPr>
            <a:normAutofit fontScale="92500" lnSpcReduction="20000"/>
          </a:bodyPr>
          <a:lstStyle/>
          <a:p>
            <a:r>
              <a:rPr lang="en-GB" u="sng" dirty="0"/>
              <a:t>Economic Opportunity and Poverty</a:t>
            </a:r>
            <a:r>
              <a:rPr lang="en-GB" dirty="0"/>
              <a:t>: </a:t>
            </a:r>
            <a:r>
              <a:rPr lang="en-GB" b="1" dirty="0"/>
              <a:t>Women are participating far less in the global labour </a:t>
            </a:r>
            <a:r>
              <a:rPr lang="en-GB" dirty="0"/>
              <a:t>force (at 55%) </a:t>
            </a:r>
            <a:r>
              <a:rPr lang="en-GB" b="1" dirty="0"/>
              <a:t>than men </a:t>
            </a:r>
            <a:r>
              <a:rPr lang="en-GB" dirty="0"/>
              <a:t>(94%), according to UN Women calculations made prior to the pandemic.</a:t>
            </a:r>
          </a:p>
          <a:p>
            <a:r>
              <a:rPr lang="en-GB" u="sng" dirty="0"/>
              <a:t>Gender Wage Gap</a:t>
            </a:r>
            <a:r>
              <a:rPr lang="en-GB" dirty="0"/>
              <a:t>: </a:t>
            </a:r>
            <a:r>
              <a:rPr lang="en-GB" b="1" dirty="0"/>
              <a:t>Women</a:t>
            </a:r>
            <a:r>
              <a:rPr lang="en-GB" dirty="0"/>
              <a:t> around the world are being </a:t>
            </a:r>
            <a:r>
              <a:rPr lang="en-GB" b="1" dirty="0"/>
              <a:t>paid less than men </a:t>
            </a:r>
            <a:r>
              <a:rPr lang="en-GB" dirty="0"/>
              <a:t>for work of equal value.</a:t>
            </a:r>
          </a:p>
          <a:p>
            <a:r>
              <a:rPr lang="en-GB" u="sng" dirty="0"/>
              <a:t>Gender-Based Violence</a:t>
            </a:r>
            <a:r>
              <a:rPr lang="en-GB" dirty="0"/>
              <a:t>: About </a:t>
            </a:r>
            <a:r>
              <a:rPr lang="en-GB" b="1" dirty="0"/>
              <a:t>one in every three women in the world aged 15 and older have experienced physical and/or sexual violence at least once in their life</a:t>
            </a:r>
            <a:r>
              <a:rPr lang="en-GB" dirty="0"/>
              <a:t>, according to the World Health Organization (WHO).</a:t>
            </a:r>
          </a:p>
          <a:p>
            <a:r>
              <a:rPr lang="en-GB" u="sng" dirty="0"/>
              <a:t>The Care-Conundrum</a:t>
            </a:r>
            <a:r>
              <a:rPr lang="en-GB" dirty="0"/>
              <a:t>: Studies conducted by UN Women prior to the pandemic found that </a:t>
            </a:r>
            <a:r>
              <a:rPr lang="en-GB" b="1" dirty="0"/>
              <a:t>women were doing three times as much unpaid care and domestic work as men</a:t>
            </a:r>
            <a:r>
              <a:rPr lang="en-GB" dirty="0"/>
              <a:t>, on a global basis. </a:t>
            </a:r>
          </a:p>
          <a:p>
            <a:r>
              <a:rPr lang="en-GB" u="sng" dirty="0"/>
              <a:t>Women in Crises</a:t>
            </a:r>
            <a:r>
              <a:rPr lang="en-GB" dirty="0"/>
              <a:t> (conflict, humanitarian emergencies, climate-related disasters): women tend to play limited roles in peace and security efforts, despite research showing their participation improves outcomes.</a:t>
            </a:r>
          </a:p>
          <a:p>
            <a:r>
              <a:rPr lang="en-GB" u="sng" dirty="0"/>
              <a:t>Political Gender Inequality</a:t>
            </a:r>
            <a:r>
              <a:rPr lang="en-GB" dirty="0"/>
              <a:t>: Despite women’s increased engagement in public life, equality is still far off. </a:t>
            </a:r>
          </a:p>
          <a:p>
            <a:r>
              <a:rPr lang="en-GB" dirty="0"/>
              <a:t>For more detailed information, https://</a:t>
            </a:r>
            <a:r>
              <a:rPr lang="en-GB" dirty="0" err="1"/>
              <a:t>intelligence.weforum.org</a:t>
            </a:r>
            <a:r>
              <a:rPr lang="en-GB" dirty="0"/>
              <a:t>/topics/a1Gb00000015Hi2EAE?tab=publications </a:t>
            </a:r>
          </a:p>
        </p:txBody>
      </p:sp>
    </p:spTree>
    <p:extLst>
      <p:ext uri="{BB962C8B-B14F-4D97-AF65-F5344CB8AC3E}">
        <p14:creationId xmlns:p14="http://schemas.microsoft.com/office/powerpoint/2010/main" val="3318780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2" name="Straight Connector 21">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wearing face masks&#10;&#10;Description automatically generated">
            <a:extLst>
              <a:ext uri="{FF2B5EF4-FFF2-40B4-BE49-F238E27FC236}">
                <a16:creationId xmlns:a16="http://schemas.microsoft.com/office/drawing/2014/main" id="{5FB270B4-87D1-FD77-CC7B-E21F7B1FCAAD}"/>
              </a:ext>
            </a:extLst>
          </p:cNvPr>
          <p:cNvPicPr>
            <a:picLocks noChangeAspect="1"/>
          </p:cNvPicPr>
          <p:nvPr/>
        </p:nvPicPr>
        <p:blipFill rotWithShape="1">
          <a:blip r:embed="rId2"/>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622FD3-F868-988B-100F-C83129FFE498}"/>
              </a:ext>
            </a:extLst>
          </p:cNvPr>
          <p:cNvSpPr txBox="1"/>
          <p:nvPr/>
        </p:nvSpPr>
        <p:spPr>
          <a:xfrm>
            <a:off x="853439" y="1475234"/>
            <a:ext cx="3214307" cy="2901694"/>
          </a:xfrm>
          <a:prstGeom prst="rect">
            <a:avLst/>
          </a:prstGeom>
        </p:spPr>
        <p:txBody>
          <a:bodyPr vert="horz" lIns="91440" tIns="45720" rIns="91440" bIns="45720" rtlCol="0" anchor="b">
            <a:normAutofit/>
          </a:bodyPr>
          <a:lstStyle/>
          <a:p>
            <a:pPr algn="r" defTabSz="914400">
              <a:lnSpc>
                <a:spcPct val="80000"/>
              </a:lnSpc>
              <a:spcBef>
                <a:spcPct val="0"/>
              </a:spcBef>
              <a:spcAft>
                <a:spcPts val="600"/>
              </a:spcAft>
            </a:pPr>
            <a:r>
              <a:rPr lang="en-US" sz="3700" kern="1200" cap="all" spc="200" baseline="0" dirty="0">
                <a:solidFill>
                  <a:srgbClr val="FFFFFF"/>
                </a:solidFill>
                <a:latin typeface="+mj-lt"/>
                <a:ea typeface="+mj-ea"/>
                <a:cs typeface="+mj-cs"/>
              </a:rPr>
              <a:t>What gender inequalities were impacted (for the worse) by the Covid-19 pandemic? Why?</a:t>
            </a:r>
          </a:p>
        </p:txBody>
      </p:sp>
      <p:cxnSp>
        <p:nvCxnSpPr>
          <p:cNvPr id="19" name="Straight Connector 18">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E967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071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earing a white hat and holding a sign&#10;&#10;Description automatically generated with low confidence">
            <a:extLst>
              <a:ext uri="{FF2B5EF4-FFF2-40B4-BE49-F238E27FC236}">
                <a16:creationId xmlns:a16="http://schemas.microsoft.com/office/drawing/2014/main" id="{A76C93B9-DCA3-154A-B447-A1160314AD6C}"/>
              </a:ext>
            </a:extLst>
          </p:cNvPr>
          <p:cNvPicPr>
            <a:picLocks noChangeAspect="1"/>
          </p:cNvPicPr>
          <p:nvPr/>
        </p:nvPicPr>
        <p:blipFill rotWithShape="1">
          <a:blip r:embed="rId2"/>
          <a:srcRect t="15730"/>
          <a:stretch/>
        </p:blipFill>
        <p:spPr>
          <a:xfrm>
            <a:off x="20" y="10"/>
            <a:ext cx="12191980" cy="6857990"/>
          </a:xfrm>
          <a:prstGeom prst="rect">
            <a:avLst/>
          </a:prstGeom>
        </p:spPr>
      </p:pic>
    </p:spTree>
    <p:extLst>
      <p:ext uri="{BB962C8B-B14F-4D97-AF65-F5344CB8AC3E}">
        <p14:creationId xmlns:p14="http://schemas.microsoft.com/office/powerpoint/2010/main" val="78934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world with different colored countries/regions&#10;&#10;Description automatically generated">
            <a:extLst>
              <a:ext uri="{FF2B5EF4-FFF2-40B4-BE49-F238E27FC236}">
                <a16:creationId xmlns:a16="http://schemas.microsoft.com/office/drawing/2014/main" id="{057967B9-E73B-7F77-1D3B-98778E3175F6}"/>
              </a:ext>
            </a:extLst>
          </p:cNvPr>
          <p:cNvPicPr>
            <a:picLocks noChangeAspect="1"/>
          </p:cNvPicPr>
          <p:nvPr/>
        </p:nvPicPr>
        <p:blipFill>
          <a:blip r:embed="rId2"/>
          <a:stretch>
            <a:fillRect/>
          </a:stretch>
        </p:blipFill>
        <p:spPr>
          <a:xfrm>
            <a:off x="764835" y="643467"/>
            <a:ext cx="10662330" cy="5571066"/>
          </a:xfrm>
          <a:prstGeom prst="rect">
            <a:avLst/>
          </a:prstGeom>
        </p:spPr>
      </p:pic>
    </p:spTree>
    <p:extLst>
      <p:ext uri="{BB962C8B-B14F-4D97-AF65-F5344CB8AC3E}">
        <p14:creationId xmlns:p14="http://schemas.microsoft.com/office/powerpoint/2010/main" val="187083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0C584F-E573-8335-9739-E0B6D711C7AC}"/>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Is this a “backlash”?</a:t>
            </a:r>
          </a:p>
        </p:txBody>
      </p:sp>
      <p:pic>
        <p:nvPicPr>
          <p:cNvPr id="5" name="Content Placeholder 4" descr="A close up of a sign&#10;&#10;Description automatically generated with low confidence">
            <a:extLst>
              <a:ext uri="{FF2B5EF4-FFF2-40B4-BE49-F238E27FC236}">
                <a16:creationId xmlns:a16="http://schemas.microsoft.com/office/drawing/2014/main" id="{B6130EC8-6A1A-9117-EF86-4DCAA80EA801}"/>
              </a:ext>
            </a:extLst>
          </p:cNvPr>
          <p:cNvPicPr>
            <a:picLocks noChangeAspect="1"/>
          </p:cNvPicPr>
          <p:nvPr/>
        </p:nvPicPr>
        <p:blipFill rotWithShape="1">
          <a:blip r:embed="rId2"/>
          <a:srcRect l="6692" r="7386"/>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AAAFDEB-8428-8F88-0689-77DAE2EC87AA}"/>
              </a:ext>
            </a:extLst>
          </p:cNvPr>
          <p:cNvSpPr>
            <a:spLocks noGrp="1"/>
          </p:cNvSpPr>
          <p:nvPr>
            <p:ph idx="1"/>
          </p:nvPr>
        </p:nvSpPr>
        <p:spPr>
          <a:xfrm>
            <a:off x="7712765" y="516835"/>
            <a:ext cx="3954979" cy="5875447"/>
          </a:xfrm>
        </p:spPr>
        <p:txBody>
          <a:bodyPr anchor="ctr">
            <a:normAutofit fontScale="85000" lnSpcReduction="20000"/>
          </a:bodyPr>
          <a:lstStyle/>
          <a:p>
            <a:r>
              <a:rPr lang="en-US" dirty="0">
                <a:solidFill>
                  <a:srgbClr val="FFFFFF"/>
                </a:solidFill>
              </a:rPr>
              <a:t>A 2018 report commissioned by FEMM, the EU committee on Women’s Rights and Gender Equality, defined backlash as “</a:t>
            </a:r>
            <a:r>
              <a:rPr lang="en-US" i="1" dirty="0">
                <a:solidFill>
                  <a:srgbClr val="FFFFFF"/>
                </a:solidFill>
              </a:rPr>
              <a:t>a resistance to progressive social change, regression on acquired rights or maintenance of a non-egalitarian status quo</a:t>
            </a:r>
            <a:r>
              <a:rPr lang="en-US" dirty="0">
                <a:solidFill>
                  <a:srgbClr val="FFFFFF"/>
                </a:solidFill>
              </a:rPr>
              <a:t>.”</a:t>
            </a:r>
          </a:p>
          <a:p>
            <a:r>
              <a:rPr lang="en-US" dirty="0">
                <a:solidFill>
                  <a:srgbClr val="FFFFFF"/>
                </a:solidFill>
              </a:rPr>
              <a:t>The term was first used by Susan Faludi in 1991, then developed by </a:t>
            </a:r>
            <a:r>
              <a:rPr lang="en-US" dirty="0" err="1">
                <a:solidFill>
                  <a:srgbClr val="FFFFFF"/>
                </a:solidFill>
              </a:rPr>
              <a:t>Mansbridge</a:t>
            </a:r>
            <a:r>
              <a:rPr lang="en-US" dirty="0">
                <a:solidFill>
                  <a:srgbClr val="FFFFFF"/>
                </a:solidFill>
              </a:rPr>
              <a:t> &amp; Shames (2008) and </a:t>
            </a:r>
            <a:r>
              <a:rPr lang="en-US" dirty="0" err="1">
                <a:solidFill>
                  <a:srgbClr val="FFFFFF"/>
                </a:solidFill>
              </a:rPr>
              <a:t>Piscopo</a:t>
            </a:r>
            <a:r>
              <a:rPr lang="en-US" dirty="0">
                <a:solidFill>
                  <a:srgbClr val="FFFFFF"/>
                </a:solidFill>
              </a:rPr>
              <a:t> &amp; Walsh (2020)</a:t>
            </a:r>
          </a:p>
          <a:p>
            <a:r>
              <a:rPr lang="en-US" dirty="0">
                <a:solidFill>
                  <a:srgbClr val="FFFFFF"/>
                </a:solidFill>
              </a:rPr>
              <a:t>Commenting on the backlash frame, </a:t>
            </a:r>
            <a:r>
              <a:rPr lang="en-US" dirty="0" err="1">
                <a:solidFill>
                  <a:srgbClr val="FFFFFF"/>
                </a:solidFill>
              </a:rPr>
              <a:t>Paternotte</a:t>
            </a:r>
            <a:r>
              <a:rPr lang="en-US" dirty="0">
                <a:solidFill>
                  <a:srgbClr val="FFFFFF"/>
                </a:solidFill>
              </a:rPr>
              <a:t> states that it “</a:t>
            </a:r>
            <a:r>
              <a:rPr lang="en-US" i="1" dirty="0">
                <a:solidFill>
                  <a:srgbClr val="FFFFFF"/>
                </a:solidFill>
              </a:rPr>
              <a:t>offers a misleading narrative because it is conceptually flawed, empirically weak and politically problematic</a:t>
            </a:r>
            <a:r>
              <a:rPr lang="en-US" dirty="0">
                <a:solidFill>
                  <a:srgbClr val="FFFFFF"/>
                </a:solidFill>
              </a:rPr>
              <a:t>.” (2020) </a:t>
            </a:r>
          </a:p>
          <a:p>
            <a:r>
              <a:rPr lang="en-US" dirty="0">
                <a:solidFill>
                  <a:srgbClr val="FFFFFF"/>
                </a:solidFill>
              </a:rPr>
              <a:t>→ sees counter-offensives occurring every time progress is achieved; views progress itself as linear; and gathers extremely diverse actors under the same umbrella</a:t>
            </a:r>
          </a:p>
          <a:p>
            <a:r>
              <a:rPr lang="en-US" dirty="0">
                <a:solidFill>
                  <a:srgbClr val="FFFFFF"/>
                </a:solidFill>
              </a:rPr>
              <a:t>For </a:t>
            </a:r>
            <a:r>
              <a:rPr lang="en-US" dirty="0" err="1">
                <a:solidFill>
                  <a:srgbClr val="FFFFFF"/>
                </a:solidFill>
              </a:rPr>
              <a:t>Paternotte</a:t>
            </a:r>
            <a:r>
              <a:rPr lang="en-US" dirty="0">
                <a:solidFill>
                  <a:srgbClr val="FFFFFF"/>
                </a:solidFill>
              </a:rPr>
              <a:t>, “</a:t>
            </a:r>
            <a:r>
              <a:rPr lang="en-US" i="1" dirty="0">
                <a:solidFill>
                  <a:srgbClr val="FFFFFF"/>
                </a:solidFill>
              </a:rPr>
              <a:t>anti-gender campaigns should be urgently read in the light of current de-</a:t>
            </a:r>
            <a:r>
              <a:rPr lang="en-US" i="1" dirty="0" err="1">
                <a:solidFill>
                  <a:srgbClr val="FFFFFF"/>
                </a:solidFill>
              </a:rPr>
              <a:t>democratisation</a:t>
            </a:r>
            <a:r>
              <a:rPr lang="en-US" i="1" dirty="0">
                <a:solidFill>
                  <a:srgbClr val="FFFFFF"/>
                </a:solidFill>
              </a:rPr>
              <a:t> processes</a:t>
            </a:r>
            <a:r>
              <a:rPr lang="en-US" dirty="0">
                <a:solidFill>
                  <a:srgbClr val="FFFFFF"/>
                </a:solidFill>
              </a:rPr>
              <a:t>”</a:t>
            </a:r>
          </a:p>
        </p:txBody>
      </p:sp>
    </p:spTree>
    <p:extLst>
      <p:ext uri="{BB962C8B-B14F-4D97-AF65-F5344CB8AC3E}">
        <p14:creationId xmlns:p14="http://schemas.microsoft.com/office/powerpoint/2010/main" val="405778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3D05-74BE-EC33-F7FD-EEC2C8FC5D32}"/>
              </a:ext>
            </a:extLst>
          </p:cNvPr>
          <p:cNvSpPr>
            <a:spLocks noGrp="1"/>
          </p:cNvSpPr>
          <p:nvPr>
            <p:ph type="title"/>
          </p:nvPr>
        </p:nvSpPr>
        <p:spPr>
          <a:xfrm>
            <a:off x="1024128" y="585216"/>
            <a:ext cx="6066818" cy="1499616"/>
          </a:xfrm>
        </p:spPr>
        <p:txBody>
          <a:bodyPr>
            <a:normAutofit/>
          </a:bodyPr>
          <a:lstStyle/>
          <a:p>
            <a:r>
              <a:rPr lang="en-GB" dirty="0"/>
              <a:t>The “phantasm” of gender</a:t>
            </a:r>
          </a:p>
        </p:txBody>
      </p:sp>
      <p:sp>
        <p:nvSpPr>
          <p:cNvPr id="9" name="Content Placeholder 8">
            <a:extLst>
              <a:ext uri="{FF2B5EF4-FFF2-40B4-BE49-F238E27FC236}">
                <a16:creationId xmlns:a16="http://schemas.microsoft.com/office/drawing/2014/main" id="{6E6344CD-DF1F-45E2-7D50-5102329D5177}"/>
              </a:ext>
            </a:extLst>
          </p:cNvPr>
          <p:cNvSpPr>
            <a:spLocks noGrp="1"/>
          </p:cNvSpPr>
          <p:nvPr>
            <p:ph idx="1"/>
          </p:nvPr>
        </p:nvSpPr>
        <p:spPr>
          <a:xfrm>
            <a:off x="781878" y="2084831"/>
            <a:ext cx="6309068" cy="4395481"/>
          </a:xfrm>
        </p:spPr>
        <p:txBody>
          <a:bodyPr>
            <a:normAutofit/>
          </a:bodyPr>
          <a:lstStyle/>
          <a:p>
            <a:r>
              <a:rPr lang="en-US" dirty="0"/>
              <a:t>The “anti-gender ideology movement” demonizes “gender”:</a:t>
            </a:r>
          </a:p>
          <a:p>
            <a:pPr lvl="1">
              <a:buClr>
                <a:schemeClr val="tx1"/>
              </a:buClr>
              <a:buFont typeface="Arial" panose="020B0604020202020204" pitchFamily="34" charset="0"/>
              <a:buChar char="•"/>
            </a:pPr>
            <a:r>
              <a:rPr lang="en-US" dirty="0"/>
              <a:t>A threat to national security (Russia)</a:t>
            </a:r>
          </a:p>
          <a:p>
            <a:pPr lvl="1">
              <a:buClr>
                <a:schemeClr val="tx1"/>
              </a:buClr>
              <a:buFont typeface="Arial" panose="020B0604020202020204" pitchFamily="34" charset="0"/>
              <a:buChar char="•"/>
            </a:pPr>
            <a:r>
              <a:rPr lang="en-US" dirty="0"/>
              <a:t>A civilizational threat, invested with powers of annihilation like those of the nuclear bomb (the Vatican). See Declaration “Dignitas </a:t>
            </a:r>
            <a:r>
              <a:rPr lang="en-US" dirty="0" err="1"/>
              <a:t>Infinita</a:t>
            </a:r>
            <a:r>
              <a:rPr lang="en-US" dirty="0"/>
              <a:t>” / On Human Dignity published on 08/04/2024</a:t>
            </a:r>
          </a:p>
          <a:p>
            <a:pPr lvl="1">
              <a:buClr>
                <a:schemeClr val="tx1"/>
              </a:buClr>
              <a:buFont typeface="Arial" panose="020B0604020202020204" pitchFamily="34" charset="0"/>
              <a:buChar char="•"/>
            </a:pPr>
            <a:r>
              <a:rPr lang="en-US" dirty="0"/>
              <a:t>A form of indoctrination that leads to sexual perversions (US/Brazil)</a:t>
            </a:r>
          </a:p>
          <a:p>
            <a:pPr lvl="1">
              <a:buClr>
                <a:schemeClr val="tx1"/>
              </a:buClr>
              <a:buFont typeface="Arial" panose="020B0604020202020204" pitchFamily="34" charset="0"/>
              <a:buChar char="•"/>
            </a:pPr>
            <a:r>
              <a:rPr lang="en-US" dirty="0"/>
              <a:t>A denial of nature that seeks to destroy the natural family</a:t>
            </a:r>
          </a:p>
          <a:p>
            <a:pPr lvl="1">
              <a:buClr>
                <a:schemeClr val="tx1"/>
              </a:buClr>
              <a:buFont typeface="Arial" panose="020B0604020202020204" pitchFamily="34" charset="0"/>
              <a:buChar char="•"/>
            </a:pPr>
            <a:r>
              <a:rPr lang="en-US" dirty="0"/>
              <a:t>A plot by elites to impose their cultural values on the “real people” (a new form of colonization)</a:t>
            </a:r>
          </a:p>
          <a:p>
            <a:r>
              <a:rPr lang="en-US" dirty="0"/>
              <a:t>➤ Restoring a “patriarchal dream-order”, an authoritarian state </a:t>
            </a:r>
          </a:p>
          <a:p>
            <a:endParaRPr lang="en-US" dirty="0"/>
          </a:p>
        </p:txBody>
      </p:sp>
      <p:pic>
        <p:nvPicPr>
          <p:cNvPr id="5" name="Content Placeholder 4" descr="A black background with yellow and white text&#10;&#10;Description automatically generated">
            <a:extLst>
              <a:ext uri="{FF2B5EF4-FFF2-40B4-BE49-F238E27FC236}">
                <a16:creationId xmlns:a16="http://schemas.microsoft.com/office/drawing/2014/main" id="{F3FFD938-C710-4485-AAD8-9DEA500466E1}"/>
              </a:ext>
            </a:extLst>
          </p:cNvPr>
          <p:cNvPicPr>
            <a:picLocks noChangeAspect="1"/>
          </p:cNvPicPr>
          <p:nvPr/>
        </p:nvPicPr>
        <p:blipFill rotWithShape="1">
          <a:blip r:embed="rId2"/>
          <a:srcRect t="3924" r="-1" b="-1"/>
          <a:stretch/>
        </p:blipFill>
        <p:spPr>
          <a:xfrm>
            <a:off x="7552266" y="10"/>
            <a:ext cx="4639733" cy="6857990"/>
          </a:xfrm>
          <a:prstGeom prst="rect">
            <a:avLst/>
          </a:prstGeom>
        </p:spPr>
      </p:pic>
    </p:spTree>
    <p:extLst>
      <p:ext uri="{BB962C8B-B14F-4D97-AF65-F5344CB8AC3E}">
        <p14:creationId xmlns:p14="http://schemas.microsoft.com/office/powerpoint/2010/main" val="3920306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904C0BC6-B04D-4459-B721-9C030C392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B2F024E-D853-479C-B5A9-08293A2D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map&#10;&#10;Description automatically generated">
            <a:extLst>
              <a:ext uri="{FF2B5EF4-FFF2-40B4-BE49-F238E27FC236}">
                <a16:creationId xmlns:a16="http://schemas.microsoft.com/office/drawing/2014/main" id="{F8919318-97AC-41B4-7756-E4B319C7E51B}"/>
              </a:ext>
            </a:extLst>
          </p:cNvPr>
          <p:cNvPicPr>
            <a:picLocks noChangeAspect="1"/>
          </p:cNvPicPr>
          <p:nvPr/>
        </p:nvPicPr>
        <p:blipFill>
          <a:blip r:embed="rId2"/>
          <a:stretch>
            <a:fillRect/>
          </a:stretch>
        </p:blipFill>
        <p:spPr>
          <a:xfrm>
            <a:off x="2418729" y="643467"/>
            <a:ext cx="7354542" cy="5571066"/>
          </a:xfrm>
          <a:prstGeom prst="rect">
            <a:avLst/>
          </a:prstGeom>
        </p:spPr>
      </p:pic>
      <p:sp>
        <p:nvSpPr>
          <p:cNvPr id="2" name="TextBox 1">
            <a:extLst>
              <a:ext uri="{FF2B5EF4-FFF2-40B4-BE49-F238E27FC236}">
                <a16:creationId xmlns:a16="http://schemas.microsoft.com/office/drawing/2014/main" id="{F4D33AC9-E5B9-3A5E-BB0D-780DF2A3A579}"/>
              </a:ext>
            </a:extLst>
          </p:cNvPr>
          <p:cNvSpPr txBox="1"/>
          <p:nvPr/>
        </p:nvSpPr>
        <p:spPr>
          <a:xfrm>
            <a:off x="10018643" y="4717774"/>
            <a:ext cx="1229824" cy="1200329"/>
          </a:xfrm>
          <a:prstGeom prst="rect">
            <a:avLst/>
          </a:prstGeom>
          <a:noFill/>
        </p:spPr>
        <p:txBody>
          <a:bodyPr wrap="none" rtlCol="0">
            <a:spAutoFit/>
          </a:bodyPr>
          <a:lstStyle/>
          <a:p>
            <a:r>
              <a:rPr lang="en-GB" dirty="0"/>
              <a:t>Source:</a:t>
            </a:r>
          </a:p>
          <a:p>
            <a:r>
              <a:rPr lang="en-GB" i="1" dirty="0"/>
              <a:t>National </a:t>
            </a:r>
          </a:p>
          <a:p>
            <a:r>
              <a:rPr lang="en-GB" i="1" dirty="0"/>
              <a:t>Geographic</a:t>
            </a:r>
          </a:p>
          <a:p>
            <a:r>
              <a:rPr lang="en-GB" dirty="0"/>
              <a:t>April 2023</a:t>
            </a:r>
          </a:p>
        </p:txBody>
      </p:sp>
    </p:spTree>
    <p:extLst>
      <p:ext uri="{BB962C8B-B14F-4D97-AF65-F5344CB8AC3E}">
        <p14:creationId xmlns:p14="http://schemas.microsoft.com/office/powerpoint/2010/main" val="5038783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4524</TotalTime>
  <Words>1790</Words>
  <Application>Microsoft Macintosh PowerPoint</Application>
  <PresentationFormat>Widescreen</PresentationFormat>
  <Paragraphs>97</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Tw Cen MT</vt:lpstr>
      <vt:lpstr>Tw Cen MT Condensed</vt:lpstr>
      <vt:lpstr>Wingdings</vt:lpstr>
      <vt:lpstr>Wingdings 3</vt:lpstr>
      <vt:lpstr>Integral</vt:lpstr>
      <vt:lpstr> GENDER AND POLITICS:  OLD/NEW CHALLENGES </vt:lpstr>
      <vt:lpstr>Outline</vt:lpstr>
      <vt:lpstr>What is the state of gender inequality in 2024?</vt:lpstr>
      <vt:lpstr>PowerPoint Presentation</vt:lpstr>
      <vt:lpstr>PowerPoint Presentation</vt:lpstr>
      <vt:lpstr>PowerPoint Presentation</vt:lpstr>
      <vt:lpstr>Is this a “backlash”?</vt:lpstr>
      <vt:lpstr>The “phantasm” of gender</vt:lpstr>
      <vt:lpstr>PowerPoint Presentation</vt:lpstr>
      <vt:lpstr>Reproduction and the planet</vt:lpstr>
      <vt:lpstr>Reproduction and national sovereignty</vt:lpstr>
      <vt:lpstr>On reproductive health / rights / justice</vt:lpstr>
      <vt:lpstr>PowerPoint Presentation</vt:lpstr>
      <vt:lpstr>PowerPoint Presentation</vt:lpstr>
      <vt:lpstr>“Body politics”</vt:lpstr>
      <vt:lpstr>PowerPoint Presentation</vt:lpstr>
      <vt:lpstr>Critical THINKINK</vt:lpstr>
      <vt:lpstr>TOPIC 10 :  no SEMINARS   NO Readings</vt:lpstr>
      <vt:lpstr>AS3 Checklist 1/2</vt:lpstr>
      <vt:lpstr>AS3 Checklist 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politics of sex</dc:title>
  <dc:creator>Alaya Forte</dc:creator>
  <cp:lastModifiedBy>Alaya Forte</cp:lastModifiedBy>
  <cp:revision>134</cp:revision>
  <dcterms:created xsi:type="dcterms:W3CDTF">2023-02-12T06:12:41Z</dcterms:created>
  <dcterms:modified xsi:type="dcterms:W3CDTF">2024-04-12T08:37:16Z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8fac97-8d33-4425-95a4-f76d2cce012e_Enabled">
    <vt:lpwstr>true</vt:lpwstr>
  </property>
  <property fmtid="{D5CDD505-2E9C-101B-9397-08002B2CF9AE}" pid="3" name="MSIP_Label_b98fac97-8d33-4425-95a4-f76d2cce012e_SetDate">
    <vt:lpwstr>2023-02-12T07:29:41Z</vt:lpwstr>
  </property>
  <property fmtid="{D5CDD505-2E9C-101B-9397-08002B2CF9AE}" pid="4" name="MSIP_Label_b98fac97-8d33-4425-95a4-f76d2cce012e_Method">
    <vt:lpwstr>Standard</vt:lpwstr>
  </property>
  <property fmtid="{D5CDD505-2E9C-101B-9397-08002B2CF9AE}" pid="5" name="MSIP_Label_b98fac97-8d33-4425-95a4-f76d2cce012e_Name">
    <vt:lpwstr>defa4170-0d19-0005-0004-bc88714345d2</vt:lpwstr>
  </property>
  <property fmtid="{D5CDD505-2E9C-101B-9397-08002B2CF9AE}" pid="6" name="MSIP_Label_b98fac97-8d33-4425-95a4-f76d2cce012e_SiteId">
    <vt:lpwstr>674dd0a1-ae62-42c7-a39f-69ee199537a8</vt:lpwstr>
  </property>
  <property fmtid="{D5CDD505-2E9C-101B-9397-08002B2CF9AE}" pid="7" name="MSIP_Label_b98fac97-8d33-4425-95a4-f76d2cce012e_ActionId">
    <vt:lpwstr>c5b30807-72d9-4908-a370-0bddc08c8d5c</vt:lpwstr>
  </property>
  <property fmtid="{D5CDD505-2E9C-101B-9397-08002B2CF9AE}" pid="8" name="MSIP_Label_b98fac97-8d33-4425-95a4-f76d2cce012e_ContentBits">
    <vt:lpwstr>0</vt:lpwstr>
  </property>
</Properties>
</file>