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18"/>
  </p:notesMasterIdLst>
  <p:sldIdLst>
    <p:sldId id="261" r:id="rId2"/>
    <p:sldId id="318" r:id="rId3"/>
    <p:sldId id="311" r:id="rId4"/>
    <p:sldId id="312" r:id="rId5"/>
    <p:sldId id="313" r:id="rId6"/>
    <p:sldId id="316" r:id="rId7"/>
    <p:sldId id="282" r:id="rId8"/>
    <p:sldId id="314" r:id="rId9"/>
    <p:sldId id="315" r:id="rId10"/>
    <p:sldId id="317" r:id="rId11"/>
    <p:sldId id="256" r:id="rId12"/>
    <p:sldId id="281" r:id="rId13"/>
    <p:sldId id="278" r:id="rId14"/>
    <p:sldId id="280" r:id="rId15"/>
    <p:sldId id="259" r:id="rId16"/>
    <p:sldId id="272" r:id="rId1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799"/>
    <p:restoredTop sz="94661"/>
  </p:normalViewPr>
  <p:slideViewPr>
    <p:cSldViewPr snapToGrid="0" snapToObjects="1">
      <p:cViewPr varScale="1">
        <p:scale>
          <a:sx n="100" d="100"/>
          <a:sy n="100" d="100"/>
        </p:scale>
        <p:origin x="800" y="46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1AC406C-D631-2344-8418-7A8156A951ED}" type="datetimeFigureOut">
              <a:rPr lang="en-US" smtClean="0"/>
              <a:t>3/23/25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BC7FBC5-4127-8D45-B4BD-C50E6346155F}" type="slidenum">
              <a:rPr lang="en-US" smtClean="0"/>
              <a:t>‹#›</a:t>
            </a:fld>
            <a:endParaRPr lang="en-US"/>
          </a:p>
        </p:txBody>
      </p:sp>
    </p:spTree>
    <p:extLst>
      <p:ext uri="{BB962C8B-B14F-4D97-AF65-F5344CB8AC3E}">
        <p14:creationId xmlns:p14="http://schemas.microsoft.com/office/powerpoint/2010/main" val="183729448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57DC2E-78B3-AFC5-E01C-81CD251B0A61}"/>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endParaRPr lang="en-US"/>
          </a:p>
        </p:txBody>
      </p:sp>
      <p:sp>
        <p:nvSpPr>
          <p:cNvPr id="3" name="Subtitle 2">
            <a:extLst>
              <a:ext uri="{FF2B5EF4-FFF2-40B4-BE49-F238E27FC236}">
                <a16:creationId xmlns:a16="http://schemas.microsoft.com/office/drawing/2014/main" id="{3D24E887-0207-968B-A67B-AD4EB07CD1E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US"/>
          </a:p>
        </p:txBody>
      </p:sp>
      <p:sp>
        <p:nvSpPr>
          <p:cNvPr id="4" name="Date Placeholder 3">
            <a:extLst>
              <a:ext uri="{FF2B5EF4-FFF2-40B4-BE49-F238E27FC236}">
                <a16:creationId xmlns:a16="http://schemas.microsoft.com/office/drawing/2014/main" id="{77E2A246-D419-65BB-CAF0-7B4B51D8412F}"/>
              </a:ext>
            </a:extLst>
          </p:cNvPr>
          <p:cNvSpPr>
            <a:spLocks noGrp="1"/>
          </p:cNvSpPr>
          <p:nvPr>
            <p:ph type="dt" sz="half" idx="10"/>
          </p:nvPr>
        </p:nvSpPr>
        <p:spPr/>
        <p:txBody>
          <a:bodyPr/>
          <a:lstStyle/>
          <a:p>
            <a:fld id="{320F955F-D909-294A-AE2A-4D5603FE9BCC}" type="datetimeFigureOut">
              <a:rPr lang="en-US" smtClean="0"/>
              <a:t>3/23/25</a:t>
            </a:fld>
            <a:endParaRPr lang="en-US"/>
          </a:p>
        </p:txBody>
      </p:sp>
      <p:sp>
        <p:nvSpPr>
          <p:cNvPr id="5" name="Footer Placeholder 4">
            <a:extLst>
              <a:ext uri="{FF2B5EF4-FFF2-40B4-BE49-F238E27FC236}">
                <a16:creationId xmlns:a16="http://schemas.microsoft.com/office/drawing/2014/main" id="{996848F0-13A3-82B2-FEB0-DF07A3F2442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2E246E3-1642-FFCD-2CFF-C945A7D41A2D}"/>
              </a:ext>
            </a:extLst>
          </p:cNvPr>
          <p:cNvSpPr>
            <a:spLocks noGrp="1"/>
          </p:cNvSpPr>
          <p:nvPr>
            <p:ph type="sldNum" sz="quarter" idx="12"/>
          </p:nvPr>
        </p:nvSpPr>
        <p:spPr/>
        <p:txBody>
          <a:bodyPr/>
          <a:lstStyle/>
          <a:p>
            <a:fld id="{E86C4944-0848-044A-A244-416279AEE6F6}" type="slidenum">
              <a:rPr lang="en-US" smtClean="0"/>
              <a:t>‹#›</a:t>
            </a:fld>
            <a:endParaRPr lang="en-US"/>
          </a:p>
        </p:txBody>
      </p:sp>
    </p:spTree>
    <p:extLst>
      <p:ext uri="{BB962C8B-B14F-4D97-AF65-F5344CB8AC3E}">
        <p14:creationId xmlns:p14="http://schemas.microsoft.com/office/powerpoint/2010/main" val="75667884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F7E1B3-2F28-6A1A-3226-CD9FAA50446D}"/>
              </a:ext>
            </a:extLst>
          </p:cNvPr>
          <p:cNvSpPr>
            <a:spLocks noGrp="1"/>
          </p:cNvSpPr>
          <p:nvPr>
            <p:ph type="title"/>
          </p:nvPr>
        </p:nvSpPr>
        <p:spPr/>
        <p:txBody>
          <a:bodyPr/>
          <a:lstStyle/>
          <a:p>
            <a:r>
              <a:rPr lang="en-GB"/>
              <a:t>Click to edit Master title style</a:t>
            </a:r>
            <a:endParaRPr lang="en-US"/>
          </a:p>
        </p:txBody>
      </p:sp>
      <p:sp>
        <p:nvSpPr>
          <p:cNvPr id="3" name="Vertical Text Placeholder 2">
            <a:extLst>
              <a:ext uri="{FF2B5EF4-FFF2-40B4-BE49-F238E27FC236}">
                <a16:creationId xmlns:a16="http://schemas.microsoft.com/office/drawing/2014/main" id="{954F982E-486E-5D88-988A-05CF9ADE8FFC}"/>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AA013710-291E-CBAE-9EF7-9FCED48B48DB}"/>
              </a:ext>
            </a:extLst>
          </p:cNvPr>
          <p:cNvSpPr>
            <a:spLocks noGrp="1"/>
          </p:cNvSpPr>
          <p:nvPr>
            <p:ph type="dt" sz="half" idx="10"/>
          </p:nvPr>
        </p:nvSpPr>
        <p:spPr/>
        <p:txBody>
          <a:bodyPr/>
          <a:lstStyle/>
          <a:p>
            <a:fld id="{320F955F-D909-294A-AE2A-4D5603FE9BCC}" type="datetimeFigureOut">
              <a:rPr lang="en-US" smtClean="0"/>
              <a:t>3/23/25</a:t>
            </a:fld>
            <a:endParaRPr lang="en-US"/>
          </a:p>
        </p:txBody>
      </p:sp>
      <p:sp>
        <p:nvSpPr>
          <p:cNvPr id="5" name="Footer Placeholder 4">
            <a:extLst>
              <a:ext uri="{FF2B5EF4-FFF2-40B4-BE49-F238E27FC236}">
                <a16:creationId xmlns:a16="http://schemas.microsoft.com/office/drawing/2014/main" id="{D443AC2E-67DF-469F-B0EA-D124E022D3A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7D957D5-A7C0-B9A6-421F-EC341DC68C04}"/>
              </a:ext>
            </a:extLst>
          </p:cNvPr>
          <p:cNvSpPr>
            <a:spLocks noGrp="1"/>
          </p:cNvSpPr>
          <p:nvPr>
            <p:ph type="sldNum" sz="quarter" idx="12"/>
          </p:nvPr>
        </p:nvSpPr>
        <p:spPr/>
        <p:txBody>
          <a:bodyPr/>
          <a:lstStyle/>
          <a:p>
            <a:fld id="{E86C4944-0848-044A-A244-416279AEE6F6}" type="slidenum">
              <a:rPr lang="en-US" smtClean="0"/>
              <a:t>‹#›</a:t>
            </a:fld>
            <a:endParaRPr lang="en-US"/>
          </a:p>
        </p:txBody>
      </p:sp>
    </p:spTree>
    <p:extLst>
      <p:ext uri="{BB962C8B-B14F-4D97-AF65-F5344CB8AC3E}">
        <p14:creationId xmlns:p14="http://schemas.microsoft.com/office/powerpoint/2010/main" val="10158578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8FB79F14-4799-7F97-42D5-0444C5D18EEF}"/>
              </a:ext>
            </a:extLst>
          </p:cNvPr>
          <p:cNvSpPr>
            <a:spLocks noGrp="1"/>
          </p:cNvSpPr>
          <p:nvPr>
            <p:ph type="title" orient="vert"/>
          </p:nvPr>
        </p:nvSpPr>
        <p:spPr>
          <a:xfrm>
            <a:off x="8724900" y="365125"/>
            <a:ext cx="2628900" cy="5811838"/>
          </a:xfrm>
        </p:spPr>
        <p:txBody>
          <a:bodyPr vert="eaVert"/>
          <a:lstStyle/>
          <a:p>
            <a:r>
              <a:rPr lang="en-GB"/>
              <a:t>Click to edit Master title style</a:t>
            </a:r>
            <a:endParaRPr lang="en-US"/>
          </a:p>
        </p:txBody>
      </p:sp>
      <p:sp>
        <p:nvSpPr>
          <p:cNvPr id="3" name="Vertical Text Placeholder 2">
            <a:extLst>
              <a:ext uri="{FF2B5EF4-FFF2-40B4-BE49-F238E27FC236}">
                <a16:creationId xmlns:a16="http://schemas.microsoft.com/office/drawing/2014/main" id="{825A9D2D-EB8D-3791-2AC0-7296C1BDED52}"/>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A4233EC7-A530-2FE1-6F73-C10521451F88}"/>
              </a:ext>
            </a:extLst>
          </p:cNvPr>
          <p:cNvSpPr>
            <a:spLocks noGrp="1"/>
          </p:cNvSpPr>
          <p:nvPr>
            <p:ph type="dt" sz="half" idx="10"/>
          </p:nvPr>
        </p:nvSpPr>
        <p:spPr/>
        <p:txBody>
          <a:bodyPr/>
          <a:lstStyle/>
          <a:p>
            <a:fld id="{320F955F-D909-294A-AE2A-4D5603FE9BCC}" type="datetimeFigureOut">
              <a:rPr lang="en-US" smtClean="0"/>
              <a:t>3/23/25</a:t>
            </a:fld>
            <a:endParaRPr lang="en-US"/>
          </a:p>
        </p:txBody>
      </p:sp>
      <p:sp>
        <p:nvSpPr>
          <p:cNvPr id="5" name="Footer Placeholder 4">
            <a:extLst>
              <a:ext uri="{FF2B5EF4-FFF2-40B4-BE49-F238E27FC236}">
                <a16:creationId xmlns:a16="http://schemas.microsoft.com/office/drawing/2014/main" id="{473AB53A-B177-2599-DF1E-6E1C662C6D2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2D74EF7-861A-2401-C811-FDAAE88CBA2F}"/>
              </a:ext>
            </a:extLst>
          </p:cNvPr>
          <p:cNvSpPr>
            <a:spLocks noGrp="1"/>
          </p:cNvSpPr>
          <p:nvPr>
            <p:ph type="sldNum" sz="quarter" idx="12"/>
          </p:nvPr>
        </p:nvSpPr>
        <p:spPr/>
        <p:txBody>
          <a:bodyPr/>
          <a:lstStyle/>
          <a:p>
            <a:fld id="{E86C4944-0848-044A-A244-416279AEE6F6}" type="slidenum">
              <a:rPr lang="en-US" smtClean="0"/>
              <a:t>‹#›</a:t>
            </a:fld>
            <a:endParaRPr lang="en-US"/>
          </a:p>
        </p:txBody>
      </p:sp>
    </p:spTree>
    <p:extLst>
      <p:ext uri="{BB962C8B-B14F-4D97-AF65-F5344CB8AC3E}">
        <p14:creationId xmlns:p14="http://schemas.microsoft.com/office/powerpoint/2010/main" val="203579044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F5AD24-6ED6-70D5-E92E-A9D3C96EF6C5}"/>
              </a:ext>
            </a:extLst>
          </p:cNvPr>
          <p:cNvSpPr>
            <a:spLocks noGrp="1"/>
          </p:cNvSpPr>
          <p:nvPr>
            <p:ph type="title"/>
          </p:nvPr>
        </p:nvSpPr>
        <p:spPr/>
        <p:txBody>
          <a:bodyPr/>
          <a:lstStyle/>
          <a:p>
            <a:r>
              <a:rPr lang="en-GB"/>
              <a:t>Click to edit Master title style</a:t>
            </a:r>
            <a:endParaRPr lang="en-US"/>
          </a:p>
        </p:txBody>
      </p:sp>
      <p:sp>
        <p:nvSpPr>
          <p:cNvPr id="3" name="Content Placeholder 2">
            <a:extLst>
              <a:ext uri="{FF2B5EF4-FFF2-40B4-BE49-F238E27FC236}">
                <a16:creationId xmlns:a16="http://schemas.microsoft.com/office/drawing/2014/main" id="{4FFF6845-E335-9677-0BF9-212654FDBFA4}"/>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EB1545B8-4E0B-25CD-A3F5-09A70FAA9FA1}"/>
              </a:ext>
            </a:extLst>
          </p:cNvPr>
          <p:cNvSpPr>
            <a:spLocks noGrp="1"/>
          </p:cNvSpPr>
          <p:nvPr>
            <p:ph type="dt" sz="half" idx="10"/>
          </p:nvPr>
        </p:nvSpPr>
        <p:spPr/>
        <p:txBody>
          <a:bodyPr/>
          <a:lstStyle/>
          <a:p>
            <a:fld id="{320F955F-D909-294A-AE2A-4D5603FE9BCC}" type="datetimeFigureOut">
              <a:rPr lang="en-US" smtClean="0"/>
              <a:t>3/23/25</a:t>
            </a:fld>
            <a:endParaRPr lang="en-US"/>
          </a:p>
        </p:txBody>
      </p:sp>
      <p:sp>
        <p:nvSpPr>
          <p:cNvPr id="5" name="Footer Placeholder 4">
            <a:extLst>
              <a:ext uri="{FF2B5EF4-FFF2-40B4-BE49-F238E27FC236}">
                <a16:creationId xmlns:a16="http://schemas.microsoft.com/office/drawing/2014/main" id="{5C9B1E4C-B0F3-4DF9-3231-C467AFF2A42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88C9F45-6ABE-67EE-D2B7-A97DC5F40987}"/>
              </a:ext>
            </a:extLst>
          </p:cNvPr>
          <p:cNvSpPr>
            <a:spLocks noGrp="1"/>
          </p:cNvSpPr>
          <p:nvPr>
            <p:ph type="sldNum" sz="quarter" idx="12"/>
          </p:nvPr>
        </p:nvSpPr>
        <p:spPr/>
        <p:txBody>
          <a:bodyPr/>
          <a:lstStyle/>
          <a:p>
            <a:fld id="{E86C4944-0848-044A-A244-416279AEE6F6}" type="slidenum">
              <a:rPr lang="en-US" smtClean="0"/>
              <a:t>‹#›</a:t>
            </a:fld>
            <a:endParaRPr lang="en-US"/>
          </a:p>
        </p:txBody>
      </p:sp>
    </p:spTree>
    <p:extLst>
      <p:ext uri="{BB962C8B-B14F-4D97-AF65-F5344CB8AC3E}">
        <p14:creationId xmlns:p14="http://schemas.microsoft.com/office/powerpoint/2010/main" val="36236204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664A6E-357D-00F8-E5C6-0D000C87723A}"/>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endParaRPr lang="en-US"/>
          </a:p>
        </p:txBody>
      </p:sp>
      <p:sp>
        <p:nvSpPr>
          <p:cNvPr id="3" name="Text Placeholder 2">
            <a:extLst>
              <a:ext uri="{FF2B5EF4-FFF2-40B4-BE49-F238E27FC236}">
                <a16:creationId xmlns:a16="http://schemas.microsoft.com/office/drawing/2014/main" id="{7B5D847D-AC88-58D7-862C-8769E21007D0}"/>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F99BC554-32EF-1BED-EEDC-FF81013827DA}"/>
              </a:ext>
            </a:extLst>
          </p:cNvPr>
          <p:cNvSpPr>
            <a:spLocks noGrp="1"/>
          </p:cNvSpPr>
          <p:nvPr>
            <p:ph type="dt" sz="half" idx="10"/>
          </p:nvPr>
        </p:nvSpPr>
        <p:spPr/>
        <p:txBody>
          <a:bodyPr/>
          <a:lstStyle/>
          <a:p>
            <a:fld id="{320F955F-D909-294A-AE2A-4D5603FE9BCC}" type="datetimeFigureOut">
              <a:rPr lang="en-US" smtClean="0"/>
              <a:t>3/23/25</a:t>
            </a:fld>
            <a:endParaRPr lang="en-US"/>
          </a:p>
        </p:txBody>
      </p:sp>
      <p:sp>
        <p:nvSpPr>
          <p:cNvPr id="5" name="Footer Placeholder 4">
            <a:extLst>
              <a:ext uri="{FF2B5EF4-FFF2-40B4-BE49-F238E27FC236}">
                <a16:creationId xmlns:a16="http://schemas.microsoft.com/office/drawing/2014/main" id="{ACD377AA-E1FE-0A75-6FC8-05973E24495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B8A2FB8-CC3D-F3F7-68F5-4DC8BB5809CB}"/>
              </a:ext>
            </a:extLst>
          </p:cNvPr>
          <p:cNvSpPr>
            <a:spLocks noGrp="1"/>
          </p:cNvSpPr>
          <p:nvPr>
            <p:ph type="sldNum" sz="quarter" idx="12"/>
          </p:nvPr>
        </p:nvSpPr>
        <p:spPr/>
        <p:txBody>
          <a:bodyPr/>
          <a:lstStyle/>
          <a:p>
            <a:fld id="{E86C4944-0848-044A-A244-416279AEE6F6}" type="slidenum">
              <a:rPr lang="en-US" smtClean="0"/>
              <a:t>‹#›</a:t>
            </a:fld>
            <a:endParaRPr lang="en-US"/>
          </a:p>
        </p:txBody>
      </p:sp>
    </p:spTree>
    <p:extLst>
      <p:ext uri="{BB962C8B-B14F-4D97-AF65-F5344CB8AC3E}">
        <p14:creationId xmlns:p14="http://schemas.microsoft.com/office/powerpoint/2010/main" val="249896953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B1C1F3-4F53-690E-33DF-3A1EE34A81EC}"/>
              </a:ext>
            </a:extLst>
          </p:cNvPr>
          <p:cNvSpPr>
            <a:spLocks noGrp="1"/>
          </p:cNvSpPr>
          <p:nvPr>
            <p:ph type="title"/>
          </p:nvPr>
        </p:nvSpPr>
        <p:spPr/>
        <p:txBody>
          <a:bodyPr/>
          <a:lstStyle/>
          <a:p>
            <a:r>
              <a:rPr lang="en-GB"/>
              <a:t>Click to edit Master title style</a:t>
            </a:r>
            <a:endParaRPr lang="en-US"/>
          </a:p>
        </p:txBody>
      </p:sp>
      <p:sp>
        <p:nvSpPr>
          <p:cNvPr id="3" name="Content Placeholder 2">
            <a:extLst>
              <a:ext uri="{FF2B5EF4-FFF2-40B4-BE49-F238E27FC236}">
                <a16:creationId xmlns:a16="http://schemas.microsoft.com/office/drawing/2014/main" id="{32A9A215-A8A0-CDBE-12B1-6041B3EE7513}"/>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Content Placeholder 3">
            <a:extLst>
              <a:ext uri="{FF2B5EF4-FFF2-40B4-BE49-F238E27FC236}">
                <a16:creationId xmlns:a16="http://schemas.microsoft.com/office/drawing/2014/main" id="{33586BDE-C78E-CC4B-1BBA-6E6D74A574FA}"/>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Date Placeholder 4">
            <a:extLst>
              <a:ext uri="{FF2B5EF4-FFF2-40B4-BE49-F238E27FC236}">
                <a16:creationId xmlns:a16="http://schemas.microsoft.com/office/drawing/2014/main" id="{9BEEAB9C-B043-EA08-8AF2-B2B66C45EF66}"/>
              </a:ext>
            </a:extLst>
          </p:cNvPr>
          <p:cNvSpPr>
            <a:spLocks noGrp="1"/>
          </p:cNvSpPr>
          <p:nvPr>
            <p:ph type="dt" sz="half" idx="10"/>
          </p:nvPr>
        </p:nvSpPr>
        <p:spPr/>
        <p:txBody>
          <a:bodyPr/>
          <a:lstStyle/>
          <a:p>
            <a:fld id="{320F955F-D909-294A-AE2A-4D5603FE9BCC}" type="datetimeFigureOut">
              <a:rPr lang="en-US" smtClean="0"/>
              <a:t>3/23/25</a:t>
            </a:fld>
            <a:endParaRPr lang="en-US"/>
          </a:p>
        </p:txBody>
      </p:sp>
      <p:sp>
        <p:nvSpPr>
          <p:cNvPr id="6" name="Footer Placeholder 5">
            <a:extLst>
              <a:ext uri="{FF2B5EF4-FFF2-40B4-BE49-F238E27FC236}">
                <a16:creationId xmlns:a16="http://schemas.microsoft.com/office/drawing/2014/main" id="{167EBAA1-07FB-69B7-B237-5DF643F8780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EFF6A4A-FA69-FB2D-9F9E-1F81E1AA4930}"/>
              </a:ext>
            </a:extLst>
          </p:cNvPr>
          <p:cNvSpPr>
            <a:spLocks noGrp="1"/>
          </p:cNvSpPr>
          <p:nvPr>
            <p:ph type="sldNum" sz="quarter" idx="12"/>
          </p:nvPr>
        </p:nvSpPr>
        <p:spPr/>
        <p:txBody>
          <a:bodyPr/>
          <a:lstStyle/>
          <a:p>
            <a:fld id="{E86C4944-0848-044A-A244-416279AEE6F6}" type="slidenum">
              <a:rPr lang="en-US" smtClean="0"/>
              <a:t>‹#›</a:t>
            </a:fld>
            <a:endParaRPr lang="en-US"/>
          </a:p>
        </p:txBody>
      </p:sp>
    </p:spTree>
    <p:extLst>
      <p:ext uri="{BB962C8B-B14F-4D97-AF65-F5344CB8AC3E}">
        <p14:creationId xmlns:p14="http://schemas.microsoft.com/office/powerpoint/2010/main" val="11427279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4570E4-966D-440B-2A65-1E10227F7B62}"/>
              </a:ext>
            </a:extLst>
          </p:cNvPr>
          <p:cNvSpPr>
            <a:spLocks noGrp="1"/>
          </p:cNvSpPr>
          <p:nvPr>
            <p:ph type="title"/>
          </p:nvPr>
        </p:nvSpPr>
        <p:spPr>
          <a:xfrm>
            <a:off x="839788" y="365125"/>
            <a:ext cx="10515600" cy="1325563"/>
          </a:xfrm>
        </p:spPr>
        <p:txBody>
          <a:bodyPr/>
          <a:lstStyle/>
          <a:p>
            <a:r>
              <a:rPr lang="en-GB"/>
              <a:t>Click to edit Master title style</a:t>
            </a:r>
            <a:endParaRPr lang="en-US"/>
          </a:p>
        </p:txBody>
      </p:sp>
      <p:sp>
        <p:nvSpPr>
          <p:cNvPr id="3" name="Text Placeholder 2">
            <a:extLst>
              <a:ext uri="{FF2B5EF4-FFF2-40B4-BE49-F238E27FC236}">
                <a16:creationId xmlns:a16="http://schemas.microsoft.com/office/drawing/2014/main" id="{ABFC74CC-014E-974D-C7AC-AD1D131C987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9D1FC1AD-2E9C-A83A-8FD0-5B88F4ABD577}"/>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Text Placeholder 4">
            <a:extLst>
              <a:ext uri="{FF2B5EF4-FFF2-40B4-BE49-F238E27FC236}">
                <a16:creationId xmlns:a16="http://schemas.microsoft.com/office/drawing/2014/main" id="{425B41E3-9192-4A9D-652E-BED09EF8EC5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D2B97794-1503-60AF-4AE3-3491C85629B8}"/>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7" name="Date Placeholder 6">
            <a:extLst>
              <a:ext uri="{FF2B5EF4-FFF2-40B4-BE49-F238E27FC236}">
                <a16:creationId xmlns:a16="http://schemas.microsoft.com/office/drawing/2014/main" id="{8DC70AC0-0B76-A004-9A27-14596BA73E12}"/>
              </a:ext>
            </a:extLst>
          </p:cNvPr>
          <p:cNvSpPr>
            <a:spLocks noGrp="1"/>
          </p:cNvSpPr>
          <p:nvPr>
            <p:ph type="dt" sz="half" idx="10"/>
          </p:nvPr>
        </p:nvSpPr>
        <p:spPr/>
        <p:txBody>
          <a:bodyPr/>
          <a:lstStyle/>
          <a:p>
            <a:fld id="{320F955F-D909-294A-AE2A-4D5603FE9BCC}" type="datetimeFigureOut">
              <a:rPr lang="en-US" smtClean="0"/>
              <a:t>3/23/25</a:t>
            </a:fld>
            <a:endParaRPr lang="en-US"/>
          </a:p>
        </p:txBody>
      </p:sp>
      <p:sp>
        <p:nvSpPr>
          <p:cNvPr id="8" name="Footer Placeholder 7">
            <a:extLst>
              <a:ext uri="{FF2B5EF4-FFF2-40B4-BE49-F238E27FC236}">
                <a16:creationId xmlns:a16="http://schemas.microsoft.com/office/drawing/2014/main" id="{0482B39B-0743-D45A-1B17-5F7AAB7B1D2C}"/>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F27052AB-8645-7A79-D92D-D2A38C76A9EF}"/>
              </a:ext>
            </a:extLst>
          </p:cNvPr>
          <p:cNvSpPr>
            <a:spLocks noGrp="1"/>
          </p:cNvSpPr>
          <p:nvPr>
            <p:ph type="sldNum" sz="quarter" idx="12"/>
          </p:nvPr>
        </p:nvSpPr>
        <p:spPr/>
        <p:txBody>
          <a:bodyPr/>
          <a:lstStyle/>
          <a:p>
            <a:fld id="{E86C4944-0848-044A-A244-416279AEE6F6}" type="slidenum">
              <a:rPr lang="en-US" smtClean="0"/>
              <a:t>‹#›</a:t>
            </a:fld>
            <a:endParaRPr lang="en-US"/>
          </a:p>
        </p:txBody>
      </p:sp>
    </p:spTree>
    <p:extLst>
      <p:ext uri="{BB962C8B-B14F-4D97-AF65-F5344CB8AC3E}">
        <p14:creationId xmlns:p14="http://schemas.microsoft.com/office/powerpoint/2010/main" val="346159938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7511D9-760D-B9BF-9C57-F350026CE29D}"/>
              </a:ext>
            </a:extLst>
          </p:cNvPr>
          <p:cNvSpPr>
            <a:spLocks noGrp="1"/>
          </p:cNvSpPr>
          <p:nvPr>
            <p:ph type="title"/>
          </p:nvPr>
        </p:nvSpPr>
        <p:spPr/>
        <p:txBody>
          <a:bodyPr/>
          <a:lstStyle/>
          <a:p>
            <a:r>
              <a:rPr lang="en-GB"/>
              <a:t>Click to edit Master title style</a:t>
            </a:r>
            <a:endParaRPr lang="en-US"/>
          </a:p>
        </p:txBody>
      </p:sp>
      <p:sp>
        <p:nvSpPr>
          <p:cNvPr id="3" name="Date Placeholder 2">
            <a:extLst>
              <a:ext uri="{FF2B5EF4-FFF2-40B4-BE49-F238E27FC236}">
                <a16:creationId xmlns:a16="http://schemas.microsoft.com/office/drawing/2014/main" id="{1314A421-4050-F449-4944-59CC02F87918}"/>
              </a:ext>
            </a:extLst>
          </p:cNvPr>
          <p:cNvSpPr>
            <a:spLocks noGrp="1"/>
          </p:cNvSpPr>
          <p:nvPr>
            <p:ph type="dt" sz="half" idx="10"/>
          </p:nvPr>
        </p:nvSpPr>
        <p:spPr/>
        <p:txBody>
          <a:bodyPr/>
          <a:lstStyle/>
          <a:p>
            <a:fld id="{320F955F-D909-294A-AE2A-4D5603FE9BCC}" type="datetimeFigureOut">
              <a:rPr lang="en-US" smtClean="0"/>
              <a:t>3/23/25</a:t>
            </a:fld>
            <a:endParaRPr lang="en-US"/>
          </a:p>
        </p:txBody>
      </p:sp>
      <p:sp>
        <p:nvSpPr>
          <p:cNvPr id="4" name="Footer Placeholder 3">
            <a:extLst>
              <a:ext uri="{FF2B5EF4-FFF2-40B4-BE49-F238E27FC236}">
                <a16:creationId xmlns:a16="http://schemas.microsoft.com/office/drawing/2014/main" id="{B2E66796-0BCE-74ED-D7F0-1E061B0FBDD1}"/>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EC254A1F-6FDF-3A77-5171-9A6BFEC63A99}"/>
              </a:ext>
            </a:extLst>
          </p:cNvPr>
          <p:cNvSpPr>
            <a:spLocks noGrp="1"/>
          </p:cNvSpPr>
          <p:nvPr>
            <p:ph type="sldNum" sz="quarter" idx="12"/>
          </p:nvPr>
        </p:nvSpPr>
        <p:spPr/>
        <p:txBody>
          <a:bodyPr/>
          <a:lstStyle/>
          <a:p>
            <a:fld id="{E86C4944-0848-044A-A244-416279AEE6F6}" type="slidenum">
              <a:rPr lang="en-US" smtClean="0"/>
              <a:t>‹#›</a:t>
            </a:fld>
            <a:endParaRPr lang="en-US"/>
          </a:p>
        </p:txBody>
      </p:sp>
    </p:spTree>
    <p:extLst>
      <p:ext uri="{BB962C8B-B14F-4D97-AF65-F5344CB8AC3E}">
        <p14:creationId xmlns:p14="http://schemas.microsoft.com/office/powerpoint/2010/main" val="198552246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B86E4791-A73A-6664-C308-FC2924E9FE8F}"/>
              </a:ext>
            </a:extLst>
          </p:cNvPr>
          <p:cNvSpPr>
            <a:spLocks noGrp="1"/>
          </p:cNvSpPr>
          <p:nvPr>
            <p:ph type="dt" sz="half" idx="10"/>
          </p:nvPr>
        </p:nvSpPr>
        <p:spPr/>
        <p:txBody>
          <a:bodyPr/>
          <a:lstStyle/>
          <a:p>
            <a:fld id="{320F955F-D909-294A-AE2A-4D5603FE9BCC}" type="datetimeFigureOut">
              <a:rPr lang="en-US" smtClean="0"/>
              <a:t>3/23/25</a:t>
            </a:fld>
            <a:endParaRPr lang="en-US"/>
          </a:p>
        </p:txBody>
      </p:sp>
      <p:sp>
        <p:nvSpPr>
          <p:cNvPr id="3" name="Footer Placeholder 2">
            <a:extLst>
              <a:ext uri="{FF2B5EF4-FFF2-40B4-BE49-F238E27FC236}">
                <a16:creationId xmlns:a16="http://schemas.microsoft.com/office/drawing/2014/main" id="{4402E49C-CC08-61F6-7E42-E47CDC26D27B}"/>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3C743F44-3614-C0D6-30AE-EAB8911F3615}"/>
              </a:ext>
            </a:extLst>
          </p:cNvPr>
          <p:cNvSpPr>
            <a:spLocks noGrp="1"/>
          </p:cNvSpPr>
          <p:nvPr>
            <p:ph type="sldNum" sz="quarter" idx="12"/>
          </p:nvPr>
        </p:nvSpPr>
        <p:spPr/>
        <p:txBody>
          <a:bodyPr/>
          <a:lstStyle/>
          <a:p>
            <a:fld id="{E86C4944-0848-044A-A244-416279AEE6F6}" type="slidenum">
              <a:rPr lang="en-US" smtClean="0"/>
              <a:t>‹#›</a:t>
            </a:fld>
            <a:endParaRPr lang="en-US"/>
          </a:p>
        </p:txBody>
      </p:sp>
    </p:spTree>
    <p:extLst>
      <p:ext uri="{BB962C8B-B14F-4D97-AF65-F5344CB8AC3E}">
        <p14:creationId xmlns:p14="http://schemas.microsoft.com/office/powerpoint/2010/main" val="197517465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D59164-9DF6-265B-6CB0-C917F82E9146}"/>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a:p>
        </p:txBody>
      </p:sp>
      <p:sp>
        <p:nvSpPr>
          <p:cNvPr id="3" name="Content Placeholder 2">
            <a:extLst>
              <a:ext uri="{FF2B5EF4-FFF2-40B4-BE49-F238E27FC236}">
                <a16:creationId xmlns:a16="http://schemas.microsoft.com/office/drawing/2014/main" id="{3CFBA7BB-53BD-D9EC-9FF9-61CB6B02676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Text Placeholder 3">
            <a:extLst>
              <a:ext uri="{FF2B5EF4-FFF2-40B4-BE49-F238E27FC236}">
                <a16:creationId xmlns:a16="http://schemas.microsoft.com/office/drawing/2014/main" id="{2A5DF0FA-A396-5115-A419-9D6EF11C4A3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6FE6D637-44BE-8887-56FB-744ABEC83B19}"/>
              </a:ext>
            </a:extLst>
          </p:cNvPr>
          <p:cNvSpPr>
            <a:spLocks noGrp="1"/>
          </p:cNvSpPr>
          <p:nvPr>
            <p:ph type="dt" sz="half" idx="10"/>
          </p:nvPr>
        </p:nvSpPr>
        <p:spPr/>
        <p:txBody>
          <a:bodyPr/>
          <a:lstStyle/>
          <a:p>
            <a:fld id="{320F955F-D909-294A-AE2A-4D5603FE9BCC}" type="datetimeFigureOut">
              <a:rPr lang="en-US" smtClean="0"/>
              <a:t>3/23/25</a:t>
            </a:fld>
            <a:endParaRPr lang="en-US"/>
          </a:p>
        </p:txBody>
      </p:sp>
      <p:sp>
        <p:nvSpPr>
          <p:cNvPr id="6" name="Footer Placeholder 5">
            <a:extLst>
              <a:ext uri="{FF2B5EF4-FFF2-40B4-BE49-F238E27FC236}">
                <a16:creationId xmlns:a16="http://schemas.microsoft.com/office/drawing/2014/main" id="{07BEF3BF-927C-CCC9-AFA8-4B108806C00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4D0DD8D-DF42-FA29-42A5-B2065F307EE6}"/>
              </a:ext>
            </a:extLst>
          </p:cNvPr>
          <p:cNvSpPr>
            <a:spLocks noGrp="1"/>
          </p:cNvSpPr>
          <p:nvPr>
            <p:ph type="sldNum" sz="quarter" idx="12"/>
          </p:nvPr>
        </p:nvSpPr>
        <p:spPr/>
        <p:txBody>
          <a:bodyPr/>
          <a:lstStyle/>
          <a:p>
            <a:fld id="{E86C4944-0848-044A-A244-416279AEE6F6}" type="slidenum">
              <a:rPr lang="en-US" smtClean="0"/>
              <a:t>‹#›</a:t>
            </a:fld>
            <a:endParaRPr lang="en-US"/>
          </a:p>
        </p:txBody>
      </p:sp>
    </p:spTree>
    <p:extLst>
      <p:ext uri="{BB962C8B-B14F-4D97-AF65-F5344CB8AC3E}">
        <p14:creationId xmlns:p14="http://schemas.microsoft.com/office/powerpoint/2010/main" val="99835019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679348-2797-B3F0-7151-317573492A02}"/>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a:p>
        </p:txBody>
      </p:sp>
      <p:sp>
        <p:nvSpPr>
          <p:cNvPr id="3" name="Picture Placeholder 2">
            <a:extLst>
              <a:ext uri="{FF2B5EF4-FFF2-40B4-BE49-F238E27FC236}">
                <a16:creationId xmlns:a16="http://schemas.microsoft.com/office/drawing/2014/main" id="{D9853E75-4293-BDD4-4B33-DE73BE44659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085913CB-B326-526A-BC6D-DB383E0E5D8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B0CDE0B5-776F-6487-0F2D-18B8C1884A87}"/>
              </a:ext>
            </a:extLst>
          </p:cNvPr>
          <p:cNvSpPr>
            <a:spLocks noGrp="1"/>
          </p:cNvSpPr>
          <p:nvPr>
            <p:ph type="dt" sz="half" idx="10"/>
          </p:nvPr>
        </p:nvSpPr>
        <p:spPr/>
        <p:txBody>
          <a:bodyPr/>
          <a:lstStyle/>
          <a:p>
            <a:fld id="{320F955F-D909-294A-AE2A-4D5603FE9BCC}" type="datetimeFigureOut">
              <a:rPr lang="en-US" smtClean="0"/>
              <a:t>3/23/25</a:t>
            </a:fld>
            <a:endParaRPr lang="en-US"/>
          </a:p>
        </p:txBody>
      </p:sp>
      <p:sp>
        <p:nvSpPr>
          <p:cNvPr id="6" name="Footer Placeholder 5">
            <a:extLst>
              <a:ext uri="{FF2B5EF4-FFF2-40B4-BE49-F238E27FC236}">
                <a16:creationId xmlns:a16="http://schemas.microsoft.com/office/drawing/2014/main" id="{58C20AFB-EB36-8FF6-54FC-62A752A00C0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1627C8F-2601-1E1C-FB8C-31FD8BB44362}"/>
              </a:ext>
            </a:extLst>
          </p:cNvPr>
          <p:cNvSpPr>
            <a:spLocks noGrp="1"/>
          </p:cNvSpPr>
          <p:nvPr>
            <p:ph type="sldNum" sz="quarter" idx="12"/>
          </p:nvPr>
        </p:nvSpPr>
        <p:spPr/>
        <p:txBody>
          <a:bodyPr/>
          <a:lstStyle/>
          <a:p>
            <a:fld id="{E86C4944-0848-044A-A244-416279AEE6F6}" type="slidenum">
              <a:rPr lang="en-US" smtClean="0"/>
              <a:t>‹#›</a:t>
            </a:fld>
            <a:endParaRPr lang="en-US"/>
          </a:p>
        </p:txBody>
      </p:sp>
    </p:spTree>
    <p:extLst>
      <p:ext uri="{BB962C8B-B14F-4D97-AF65-F5344CB8AC3E}">
        <p14:creationId xmlns:p14="http://schemas.microsoft.com/office/powerpoint/2010/main" val="15526375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B7F085B-2A15-3D92-64ED-73D50703303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endParaRPr lang="en-US"/>
          </a:p>
        </p:txBody>
      </p:sp>
      <p:sp>
        <p:nvSpPr>
          <p:cNvPr id="3" name="Text Placeholder 2">
            <a:extLst>
              <a:ext uri="{FF2B5EF4-FFF2-40B4-BE49-F238E27FC236}">
                <a16:creationId xmlns:a16="http://schemas.microsoft.com/office/drawing/2014/main" id="{BCE419FC-43B2-2590-2362-1F2CA1AED1A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3EDEAEC1-A5E7-9132-B02E-5156B103D91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20F955F-D909-294A-AE2A-4D5603FE9BCC}" type="datetimeFigureOut">
              <a:rPr lang="en-US" smtClean="0"/>
              <a:t>3/23/25</a:t>
            </a:fld>
            <a:endParaRPr lang="en-US"/>
          </a:p>
        </p:txBody>
      </p:sp>
      <p:sp>
        <p:nvSpPr>
          <p:cNvPr id="5" name="Footer Placeholder 4">
            <a:extLst>
              <a:ext uri="{FF2B5EF4-FFF2-40B4-BE49-F238E27FC236}">
                <a16:creationId xmlns:a16="http://schemas.microsoft.com/office/drawing/2014/main" id="{2549BBEE-344D-C5B9-A948-5F8B17CF21A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0554F936-230E-3697-0CC6-0D7041423DB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86C4944-0848-044A-A244-416279AEE6F6}" type="slidenum">
              <a:rPr lang="en-US" smtClean="0"/>
              <a:t>‹#›</a:t>
            </a:fld>
            <a:endParaRPr lang="en-US"/>
          </a:p>
        </p:txBody>
      </p:sp>
    </p:spTree>
    <p:extLst>
      <p:ext uri="{BB962C8B-B14F-4D97-AF65-F5344CB8AC3E}">
        <p14:creationId xmlns:p14="http://schemas.microsoft.com/office/powerpoint/2010/main" val="23147673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theparisreview.org/blog/author/sgerard/" TargetMode="External"/><Relationship Id="rId2" Type="http://schemas.openxmlformats.org/officeDocument/2006/relationships/image" Target="../media/image1.jpeg"/><Relationship Id="rId1" Type="http://schemas.openxmlformats.org/officeDocument/2006/relationships/slideLayout" Target="../slideLayouts/slideLayout1.xml"/><Relationship Id="rId4" Type="http://schemas.openxmlformats.org/officeDocument/2006/relationships/hyperlink" Target="https://www.theparisreview.org/blog/at-work/" TargetMode="Externa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hyperlink" Target="https://www.target.com/p/unbecoming-language-anti-identitarian-french-feminist-fictions-by-annabel-l-kim-hardcover/-/A-53984677"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1" name="Rectangle 10">
            <a:extLst>
              <a:ext uri="{FF2B5EF4-FFF2-40B4-BE49-F238E27FC236}">
                <a16:creationId xmlns:a16="http://schemas.microsoft.com/office/drawing/2014/main" id="{9B7AD9F6-8CE7-4299-8FC6-328F4DCD3FF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itle 4">
            <a:extLst>
              <a:ext uri="{FF2B5EF4-FFF2-40B4-BE49-F238E27FC236}">
                <a16:creationId xmlns:a16="http://schemas.microsoft.com/office/drawing/2014/main" id="{D014A84A-36F1-33BA-5731-4BDAEF454821}"/>
              </a:ext>
            </a:extLst>
          </p:cNvPr>
          <p:cNvSpPr>
            <a:spLocks noGrp="1"/>
          </p:cNvSpPr>
          <p:nvPr>
            <p:ph type="ctrTitle"/>
          </p:nvPr>
        </p:nvSpPr>
        <p:spPr>
          <a:xfrm>
            <a:off x="890338" y="640080"/>
            <a:ext cx="3734014" cy="3566160"/>
          </a:xfrm>
        </p:spPr>
        <p:txBody>
          <a:bodyPr anchor="b">
            <a:normAutofit/>
          </a:bodyPr>
          <a:lstStyle/>
          <a:p>
            <a:pPr algn="l"/>
            <a:r>
              <a:rPr lang="en-US" sz="5400" dirty="0"/>
              <a:t>Anne </a:t>
            </a:r>
            <a:r>
              <a:rPr lang="en-US" sz="5400" dirty="0" err="1"/>
              <a:t>Garréta</a:t>
            </a:r>
            <a:r>
              <a:rPr lang="en-US" sz="5400" dirty="0"/>
              <a:t> 2</a:t>
            </a:r>
          </a:p>
        </p:txBody>
      </p:sp>
      <p:sp>
        <p:nvSpPr>
          <p:cNvPr id="6" name="Subtitle 5">
            <a:extLst>
              <a:ext uri="{FF2B5EF4-FFF2-40B4-BE49-F238E27FC236}">
                <a16:creationId xmlns:a16="http://schemas.microsoft.com/office/drawing/2014/main" id="{CD3C30E2-E636-3F43-6EF6-4C6551E0573E}"/>
              </a:ext>
            </a:extLst>
          </p:cNvPr>
          <p:cNvSpPr>
            <a:spLocks noGrp="1"/>
          </p:cNvSpPr>
          <p:nvPr>
            <p:ph type="subTitle" idx="1"/>
          </p:nvPr>
        </p:nvSpPr>
        <p:spPr>
          <a:xfrm>
            <a:off x="890339" y="4636008"/>
            <a:ext cx="3734014" cy="1572768"/>
          </a:xfrm>
        </p:spPr>
        <p:txBody>
          <a:bodyPr>
            <a:normAutofit/>
          </a:bodyPr>
          <a:lstStyle/>
          <a:p>
            <a:pPr algn="l"/>
            <a:r>
              <a:rPr lang="en-US" dirty="0"/>
              <a:t>Queer of </a:t>
            </a:r>
            <a:r>
              <a:rPr lang="en-US" dirty="0" err="1"/>
              <a:t>colour</a:t>
            </a:r>
            <a:r>
              <a:rPr lang="en-US" dirty="0"/>
              <a:t> critique</a:t>
            </a:r>
          </a:p>
          <a:p>
            <a:pPr algn="l"/>
            <a:endParaRPr lang="en-US" dirty="0"/>
          </a:p>
        </p:txBody>
      </p:sp>
      <p:sp>
        <p:nvSpPr>
          <p:cNvPr id="19" name="sketchy line">
            <a:extLst>
              <a:ext uri="{FF2B5EF4-FFF2-40B4-BE49-F238E27FC236}">
                <a16:creationId xmlns:a16="http://schemas.microsoft.com/office/drawing/2014/main" id="{F49775AF-8896-43EE-92C6-83497D6DC56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90338" y="4409267"/>
            <a:ext cx="3474720" cy="18288"/>
          </a:xfrm>
          <a:custGeom>
            <a:avLst/>
            <a:gdLst>
              <a:gd name="connsiteX0" fmla="*/ 0 w 3474720"/>
              <a:gd name="connsiteY0" fmla="*/ 0 h 18288"/>
              <a:gd name="connsiteX1" fmla="*/ 694944 w 3474720"/>
              <a:gd name="connsiteY1" fmla="*/ 0 h 18288"/>
              <a:gd name="connsiteX2" fmla="*/ 1355141 w 3474720"/>
              <a:gd name="connsiteY2" fmla="*/ 0 h 18288"/>
              <a:gd name="connsiteX3" fmla="*/ 2015338 w 3474720"/>
              <a:gd name="connsiteY3" fmla="*/ 0 h 18288"/>
              <a:gd name="connsiteX4" fmla="*/ 2779776 w 3474720"/>
              <a:gd name="connsiteY4" fmla="*/ 0 h 18288"/>
              <a:gd name="connsiteX5" fmla="*/ 3474720 w 3474720"/>
              <a:gd name="connsiteY5" fmla="*/ 0 h 18288"/>
              <a:gd name="connsiteX6" fmla="*/ 3474720 w 3474720"/>
              <a:gd name="connsiteY6" fmla="*/ 18288 h 18288"/>
              <a:gd name="connsiteX7" fmla="*/ 2779776 w 3474720"/>
              <a:gd name="connsiteY7" fmla="*/ 18288 h 18288"/>
              <a:gd name="connsiteX8" fmla="*/ 2189074 w 3474720"/>
              <a:gd name="connsiteY8" fmla="*/ 18288 h 18288"/>
              <a:gd name="connsiteX9" fmla="*/ 1528877 w 3474720"/>
              <a:gd name="connsiteY9" fmla="*/ 18288 h 18288"/>
              <a:gd name="connsiteX10" fmla="*/ 868680 w 3474720"/>
              <a:gd name="connsiteY10" fmla="*/ 18288 h 18288"/>
              <a:gd name="connsiteX11" fmla="*/ 0 w 3474720"/>
              <a:gd name="connsiteY11" fmla="*/ 18288 h 18288"/>
              <a:gd name="connsiteX12" fmla="*/ 0 w 3474720"/>
              <a:gd name="connsiteY12"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474720" h="18288" fill="none" extrusionOk="0">
                <a:moveTo>
                  <a:pt x="0" y="0"/>
                </a:moveTo>
                <a:cubicBezTo>
                  <a:pt x="224454" y="-14544"/>
                  <a:pt x="495407" y="26540"/>
                  <a:pt x="694944" y="0"/>
                </a:cubicBezTo>
                <a:cubicBezTo>
                  <a:pt x="894481" y="-26540"/>
                  <a:pt x="1130063" y="24713"/>
                  <a:pt x="1355141" y="0"/>
                </a:cubicBezTo>
                <a:cubicBezTo>
                  <a:pt x="1580219" y="-24713"/>
                  <a:pt x="1820099" y="26695"/>
                  <a:pt x="2015338" y="0"/>
                </a:cubicBezTo>
                <a:cubicBezTo>
                  <a:pt x="2210577" y="-26695"/>
                  <a:pt x="2402045" y="165"/>
                  <a:pt x="2779776" y="0"/>
                </a:cubicBezTo>
                <a:cubicBezTo>
                  <a:pt x="3157507" y="-165"/>
                  <a:pt x="3286859" y="-15571"/>
                  <a:pt x="3474720" y="0"/>
                </a:cubicBezTo>
                <a:cubicBezTo>
                  <a:pt x="3474286" y="7551"/>
                  <a:pt x="3474253" y="9822"/>
                  <a:pt x="3474720" y="18288"/>
                </a:cubicBezTo>
                <a:cubicBezTo>
                  <a:pt x="3233904" y="29845"/>
                  <a:pt x="2945134" y="-5256"/>
                  <a:pt x="2779776" y="18288"/>
                </a:cubicBezTo>
                <a:cubicBezTo>
                  <a:pt x="2614418" y="41832"/>
                  <a:pt x="2339768" y="22709"/>
                  <a:pt x="2189074" y="18288"/>
                </a:cubicBezTo>
                <a:cubicBezTo>
                  <a:pt x="2038380" y="13867"/>
                  <a:pt x="1817434" y="-4947"/>
                  <a:pt x="1528877" y="18288"/>
                </a:cubicBezTo>
                <a:cubicBezTo>
                  <a:pt x="1240320" y="41523"/>
                  <a:pt x="1042447" y="37198"/>
                  <a:pt x="868680" y="18288"/>
                </a:cubicBezTo>
                <a:cubicBezTo>
                  <a:pt x="694913" y="-622"/>
                  <a:pt x="233232" y="44909"/>
                  <a:pt x="0" y="18288"/>
                </a:cubicBezTo>
                <a:cubicBezTo>
                  <a:pt x="60" y="11696"/>
                  <a:pt x="66" y="3758"/>
                  <a:pt x="0" y="0"/>
                </a:cubicBezTo>
                <a:close/>
              </a:path>
              <a:path w="3474720" h="18288" stroke="0" extrusionOk="0">
                <a:moveTo>
                  <a:pt x="0" y="0"/>
                </a:moveTo>
                <a:cubicBezTo>
                  <a:pt x="202328" y="-14716"/>
                  <a:pt x="332722" y="-11499"/>
                  <a:pt x="625450" y="0"/>
                </a:cubicBezTo>
                <a:cubicBezTo>
                  <a:pt x="918178" y="11499"/>
                  <a:pt x="1096688" y="5123"/>
                  <a:pt x="1389888" y="0"/>
                </a:cubicBezTo>
                <a:cubicBezTo>
                  <a:pt x="1683088" y="-5123"/>
                  <a:pt x="1835981" y="-14038"/>
                  <a:pt x="1980590" y="0"/>
                </a:cubicBezTo>
                <a:cubicBezTo>
                  <a:pt x="2125199" y="14038"/>
                  <a:pt x="2396099" y="-7203"/>
                  <a:pt x="2571293" y="0"/>
                </a:cubicBezTo>
                <a:cubicBezTo>
                  <a:pt x="2746487" y="7203"/>
                  <a:pt x="3041609" y="-12036"/>
                  <a:pt x="3474720" y="0"/>
                </a:cubicBezTo>
                <a:cubicBezTo>
                  <a:pt x="3474638" y="4406"/>
                  <a:pt x="3474631" y="9982"/>
                  <a:pt x="3474720" y="18288"/>
                </a:cubicBezTo>
                <a:cubicBezTo>
                  <a:pt x="3324873" y="21876"/>
                  <a:pt x="3136771" y="12587"/>
                  <a:pt x="2814523" y="18288"/>
                </a:cubicBezTo>
                <a:cubicBezTo>
                  <a:pt x="2492275" y="23989"/>
                  <a:pt x="2294402" y="47111"/>
                  <a:pt x="2154326" y="18288"/>
                </a:cubicBezTo>
                <a:cubicBezTo>
                  <a:pt x="2014250" y="-10535"/>
                  <a:pt x="1820317" y="33903"/>
                  <a:pt x="1494130" y="18288"/>
                </a:cubicBezTo>
                <a:cubicBezTo>
                  <a:pt x="1167943" y="2673"/>
                  <a:pt x="948432" y="14868"/>
                  <a:pt x="729691" y="18288"/>
                </a:cubicBezTo>
                <a:cubicBezTo>
                  <a:pt x="510950" y="21708"/>
                  <a:pt x="264032" y="24354"/>
                  <a:pt x="0" y="18288"/>
                </a:cubicBezTo>
                <a:cubicBezTo>
                  <a:pt x="189" y="14288"/>
                  <a:pt x="-703" y="3747"/>
                  <a:pt x="0" y="0"/>
                </a:cubicBezTo>
                <a:close/>
              </a:path>
            </a:pathLst>
          </a:custGeom>
          <a:solidFill>
            <a:schemeClr val="accent2"/>
          </a:solidFill>
          <a:ln w="44450" cap="rnd">
            <a:solidFill>
              <a:schemeClr val="accent2"/>
            </a:solidFill>
            <a:round/>
            <a:extLst>
              <a:ext uri="{C807C97D-BFC1-408E-A445-0C87EB9F89A2}">
                <ask:lineSketchStyleProps xmlns:ask="http://schemas.microsoft.com/office/drawing/2018/sketchyshapes" sd="2863741219">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 name="Picture 2" descr="Book Review: Anne Garréta's novel Sphinx | post.thing.net">
            <a:extLst>
              <a:ext uri="{FF2B5EF4-FFF2-40B4-BE49-F238E27FC236}">
                <a16:creationId xmlns:a16="http://schemas.microsoft.com/office/drawing/2014/main" id="{7DE4720D-4E2D-73AE-DD6D-6FBA88C46A6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l="13460" r="-1" b="-1"/>
          <a:stretch/>
        </p:blipFill>
        <p:spPr bwMode="auto">
          <a:xfrm>
            <a:off x="5311702" y="10"/>
            <a:ext cx="6878775" cy="6857990"/>
          </a:xfrm>
          <a:custGeom>
            <a:avLst/>
            <a:gdLst/>
            <a:ahLst/>
            <a:cxnLst/>
            <a:rect l="l" t="t" r="r" b="b"/>
            <a:pathLst>
              <a:path w="6878775" h="6858000">
                <a:moveTo>
                  <a:pt x="1102973" y="0"/>
                </a:moveTo>
                <a:lnTo>
                  <a:pt x="1160688" y="0"/>
                </a:lnTo>
                <a:lnTo>
                  <a:pt x="983189" y="331786"/>
                </a:lnTo>
                <a:cubicBezTo>
                  <a:pt x="914866" y="469145"/>
                  <a:pt x="850355" y="608712"/>
                  <a:pt x="789261" y="750263"/>
                </a:cubicBezTo>
                <a:cubicBezTo>
                  <a:pt x="774307" y="784928"/>
                  <a:pt x="759992" y="819849"/>
                  <a:pt x="745295" y="854514"/>
                </a:cubicBezTo>
                <a:cubicBezTo>
                  <a:pt x="756682" y="845393"/>
                  <a:pt x="765489" y="833492"/>
                  <a:pt x="770857" y="819975"/>
                </a:cubicBezTo>
                <a:cubicBezTo>
                  <a:pt x="879943" y="589569"/>
                  <a:pt x="999605" y="365513"/>
                  <a:pt x="1131329" y="148742"/>
                </a:cubicBezTo>
                <a:lnTo>
                  <a:pt x="1227589" y="0"/>
                </a:lnTo>
                <a:lnTo>
                  <a:pt x="6878775" y="0"/>
                </a:lnTo>
                <a:lnTo>
                  <a:pt x="6878775" y="6858000"/>
                </a:lnTo>
                <a:lnTo>
                  <a:pt x="713521" y="6858000"/>
                </a:lnTo>
                <a:lnTo>
                  <a:pt x="625642" y="6670527"/>
                </a:lnTo>
                <a:cubicBezTo>
                  <a:pt x="507232" y="6398531"/>
                  <a:pt x="403083" y="6118381"/>
                  <a:pt x="312785" y="5830359"/>
                </a:cubicBezTo>
                <a:cubicBezTo>
                  <a:pt x="278149" y="5719759"/>
                  <a:pt x="248879" y="5607635"/>
                  <a:pt x="212198" y="5480401"/>
                </a:cubicBezTo>
                <a:cubicBezTo>
                  <a:pt x="212208" y="5491601"/>
                  <a:pt x="212803" y="5502788"/>
                  <a:pt x="213988" y="5513923"/>
                </a:cubicBezTo>
                <a:cubicBezTo>
                  <a:pt x="264089" y="5723695"/>
                  <a:pt x="307290" y="5935370"/>
                  <a:pt x="365826" y="6142729"/>
                </a:cubicBezTo>
                <a:cubicBezTo>
                  <a:pt x="433152" y="6380817"/>
                  <a:pt x="510068" y="6614016"/>
                  <a:pt x="597975" y="6841549"/>
                </a:cubicBezTo>
                <a:lnTo>
                  <a:pt x="604824" y="6858000"/>
                </a:lnTo>
                <a:lnTo>
                  <a:pt x="552056" y="6858000"/>
                </a:lnTo>
                <a:lnTo>
                  <a:pt x="539576" y="6828295"/>
                </a:lnTo>
                <a:cubicBezTo>
                  <a:pt x="380597" y="6414594"/>
                  <a:pt x="260223" y="5988893"/>
                  <a:pt x="171555" y="5552906"/>
                </a:cubicBezTo>
                <a:cubicBezTo>
                  <a:pt x="91163" y="5157998"/>
                  <a:pt x="43746" y="4758899"/>
                  <a:pt x="12305" y="4357388"/>
                </a:cubicBezTo>
                <a:cubicBezTo>
                  <a:pt x="-14281" y="4013908"/>
                  <a:pt x="4507" y="3672965"/>
                  <a:pt x="46684" y="3331516"/>
                </a:cubicBezTo>
                <a:cubicBezTo>
                  <a:pt x="127203" y="2664286"/>
                  <a:pt x="277819" y="2007265"/>
                  <a:pt x="496065" y="1371196"/>
                </a:cubicBezTo>
                <a:cubicBezTo>
                  <a:pt x="636273" y="966066"/>
                  <a:pt x="800445" y="573253"/>
                  <a:pt x="995723" y="196614"/>
                </a:cubicBezTo>
                <a:close/>
              </a:path>
            </a:pathLst>
          </a:custGeom>
          <a:noFill/>
          <a:extLst>
            <a:ext uri="{909E8E84-426E-40DD-AFC4-6F175D3DCCD1}">
              <a14:hiddenFill xmlns:a14="http://schemas.microsoft.com/office/drawing/2010/main">
                <a:solidFill>
                  <a:srgbClr val="FFFFFF"/>
                </a:solidFill>
              </a14:hiddenFill>
            </a:ext>
          </a:extLst>
        </p:spPr>
      </p:pic>
      <p:sp>
        <p:nvSpPr>
          <p:cNvPr id="4" name="Rectangle 1">
            <a:extLst>
              <a:ext uri="{FF2B5EF4-FFF2-40B4-BE49-F238E27FC236}">
                <a16:creationId xmlns:a16="http://schemas.microsoft.com/office/drawing/2014/main" id="{F82512E8-4987-7F4C-8354-645C72F75AB4}"/>
              </a:ext>
            </a:extLst>
          </p:cNvPr>
          <p:cNvSpPr>
            <a:spLocks noChangeArrowheads="1"/>
          </p:cNvSpPr>
          <p:nvPr/>
        </p:nvSpPr>
        <p:spPr bwMode="auto">
          <a:xfrm>
            <a:off x="-11384103" y="-14094966"/>
            <a:ext cx="7685196" cy="456432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ctr" anchorCtr="0" compatLnSpc="1">
            <a:prstTxWarp prst="textNoShape">
              <a:avLst/>
            </a:prstTxWarp>
            <a:spAutoFit/>
          </a:bodyPr>
          <a:lstStyle/>
          <a:p>
            <a:pPr marL="0" marR="0" lvl="0" indent="0" algn="l" defTabSz="914400" rtl="0" eaLnBrk="0" fontAlgn="base" latinLnBrk="0" hangingPunct="0">
              <a:spcBef>
                <a:spcPct val="0"/>
              </a:spcBef>
              <a:spcAft>
                <a:spcPts val="600"/>
              </a:spcAft>
              <a:buClrTx/>
              <a:buSzTx/>
              <a:buFontTx/>
              <a:buNone/>
              <a:tabLst/>
            </a:pPr>
            <a:r>
              <a:rPr kumimoji="0" lang="en-US" altLang="en-US" b="0" i="0" u="none" strike="noStrike" cap="none" normalizeH="0" baseline="0">
                <a:ln>
                  <a:noFill/>
                </a:ln>
                <a:solidFill>
                  <a:srgbClr val="414141"/>
                </a:solidFill>
                <a:effectLst/>
                <a:latin typeface="garamond-premier-pro"/>
              </a:rPr>
              <a:t>By </a:t>
            </a:r>
            <a:r>
              <a:rPr kumimoji="0" lang="en-US" altLang="en-US" b="0" i="0" u="none" strike="noStrike" cap="none" normalizeH="0" baseline="0">
                <a:ln>
                  <a:noFill/>
                </a:ln>
                <a:solidFill>
                  <a:srgbClr val="414141"/>
                </a:solidFill>
                <a:effectLst/>
                <a:latin typeface="garamond-premier-pro"/>
                <a:hlinkClick r:id="rId3" tooltip="Posts by Sarah Gerard"/>
              </a:rPr>
              <a:t>Sarah Gerard</a:t>
            </a:r>
            <a:r>
              <a:rPr kumimoji="0" lang="en-US" altLang="en-US" sz="1200" b="0" i="0" u="none" strike="noStrike" cap="none" normalizeH="0" baseline="0">
                <a:ln>
                  <a:noFill/>
                </a:ln>
                <a:solidFill>
                  <a:srgbClr val="414141"/>
                </a:solidFill>
                <a:effectLst/>
                <a:latin typeface="garamond-premier-pro"/>
              </a:rPr>
              <a:t> December 11, 2017</a:t>
            </a:r>
            <a:endParaRPr kumimoji="0" lang="en-US" altLang="en-US" b="0" i="0" u="none" strike="noStrike" cap="none" normalizeH="0" baseline="0">
              <a:ln>
                <a:noFill/>
              </a:ln>
              <a:solidFill>
                <a:srgbClr val="D76F5C"/>
              </a:solidFill>
              <a:effectLst/>
              <a:latin typeface="proxima-nova-condensed"/>
            </a:endParaRPr>
          </a:p>
          <a:p>
            <a:pPr marL="0" marR="0" lvl="0" indent="0" algn="l" defTabSz="914400" rtl="0" eaLnBrk="0" fontAlgn="base" latinLnBrk="0" hangingPunct="0">
              <a:spcBef>
                <a:spcPct val="0"/>
              </a:spcBef>
              <a:spcAft>
                <a:spcPts val="600"/>
              </a:spcAft>
              <a:buClrTx/>
              <a:buSzTx/>
              <a:buFontTx/>
              <a:buNone/>
              <a:tabLst/>
            </a:pPr>
            <a:r>
              <a:rPr kumimoji="0" lang="en-US" altLang="en-US" b="0" i="0" u="none" strike="noStrike" cap="none" normalizeH="0" baseline="0">
                <a:ln>
                  <a:noFill/>
                </a:ln>
                <a:solidFill>
                  <a:srgbClr val="D76F5C"/>
                </a:solidFill>
                <a:effectLst/>
                <a:latin typeface="proxima-nova-condensed"/>
                <a:hlinkClick r:id="rId4"/>
              </a:rPr>
              <a:t>AT WORK</a:t>
            </a:r>
            <a:endParaRPr kumimoji="0" lang="en-US" altLang="en-US" b="0" i="0" u="none" strike="noStrike" cap="none" normalizeH="0" baseline="0">
              <a:ln>
                <a:noFill/>
              </a:ln>
              <a:solidFill>
                <a:srgbClr val="D76F5C"/>
              </a:solidFill>
              <a:effectLst/>
              <a:latin typeface="proxima-nova-condensed"/>
            </a:endParaRPr>
          </a:p>
          <a:p>
            <a:pPr marL="0" marR="0" lvl="0" indent="0" algn="l" defTabSz="914400" rtl="0" eaLnBrk="0" fontAlgn="base" latinLnBrk="0" hangingPunct="0">
              <a:spcBef>
                <a:spcPct val="0"/>
              </a:spcBef>
              <a:spcAft>
                <a:spcPts val="600"/>
              </a:spcAft>
              <a:buClrTx/>
              <a:buSzTx/>
              <a:buFontTx/>
              <a:buNone/>
              <a:tabLst/>
            </a:pPr>
            <a:r>
              <a:rPr kumimoji="0" lang="en-US" altLang="en-US" sz="125000" b="0" i="0" u="none" strike="noStrike" cap="none" normalizeH="0" baseline="0">
                <a:ln>
                  <a:noFill/>
                </a:ln>
                <a:solidFill>
                  <a:srgbClr val="D76F5C"/>
                </a:solidFill>
                <a:effectLst/>
              </a:rPr>
              <a:t>  </a:t>
            </a:r>
            <a:r>
              <a:rPr kumimoji="0" lang="en-US" altLang="en-US" sz="56000" b="0" i="0" u="none" strike="noStrike" cap="none" normalizeH="0" baseline="0">
                <a:ln>
                  <a:noFill/>
                </a:ln>
                <a:solidFill>
                  <a:srgbClr val="D76F5C"/>
                </a:solidFill>
                <a:effectLst/>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221197211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D521D9-1789-D172-28E8-F0C225A167EA}"/>
              </a:ext>
            </a:extLst>
          </p:cNvPr>
          <p:cNvSpPr>
            <a:spLocks noGrp="1"/>
          </p:cNvSpPr>
          <p:nvPr>
            <p:ph type="title"/>
          </p:nvPr>
        </p:nvSpPr>
        <p:spPr/>
        <p:txBody>
          <a:bodyPr/>
          <a:lstStyle/>
          <a:p>
            <a:r>
              <a:rPr lang="en-FR" dirty="0"/>
              <a:t>Sexed encounter: removal of sexual AND racial difference?</a:t>
            </a:r>
          </a:p>
        </p:txBody>
      </p:sp>
      <p:sp>
        <p:nvSpPr>
          <p:cNvPr id="3" name="Content Placeholder 2">
            <a:extLst>
              <a:ext uri="{FF2B5EF4-FFF2-40B4-BE49-F238E27FC236}">
                <a16:creationId xmlns:a16="http://schemas.microsoft.com/office/drawing/2014/main" id="{D715AF85-4B5C-AB75-E87A-46AFCF0AE089}"/>
              </a:ext>
            </a:extLst>
          </p:cNvPr>
          <p:cNvSpPr>
            <a:spLocks noGrp="1"/>
          </p:cNvSpPr>
          <p:nvPr>
            <p:ph idx="1"/>
          </p:nvPr>
        </p:nvSpPr>
        <p:spPr/>
        <p:txBody>
          <a:bodyPr/>
          <a:lstStyle/>
          <a:p>
            <a:r>
              <a:rPr lang="en-GB" dirty="0"/>
              <a:t>P</a:t>
            </a:r>
            <a:r>
              <a:rPr lang="en-FR" dirty="0"/>
              <a:t>p.54-55?</a:t>
            </a:r>
          </a:p>
          <a:p>
            <a:r>
              <a:rPr lang="en-GB" dirty="0"/>
              <a:t>I have in my mouth, still, the taste of skin, of the sweat on that skin; against my hands, the tactile impression of skin and the shape of that flesh. . . . I don’t know how to recount precisely what happened, or how to describe or even attest to what I did, what was done to me. Crotches crossed, I no longer knew how to tell anything apart.</a:t>
            </a:r>
          </a:p>
          <a:p>
            <a:endParaRPr lang="en-FR" dirty="0"/>
          </a:p>
        </p:txBody>
      </p:sp>
    </p:spTree>
    <p:extLst>
      <p:ext uri="{BB962C8B-B14F-4D97-AF65-F5344CB8AC3E}">
        <p14:creationId xmlns:p14="http://schemas.microsoft.com/office/powerpoint/2010/main" val="244566886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C2F5D6-BA97-DC4E-9159-C8D5796648D0}"/>
              </a:ext>
            </a:extLst>
          </p:cNvPr>
          <p:cNvSpPr>
            <a:spLocks noGrp="1"/>
          </p:cNvSpPr>
          <p:nvPr>
            <p:ph type="title"/>
          </p:nvPr>
        </p:nvSpPr>
        <p:spPr>
          <a:xfrm>
            <a:off x="648929" y="629266"/>
            <a:ext cx="6128389" cy="1676603"/>
          </a:xfrm>
        </p:spPr>
        <p:txBody>
          <a:bodyPr>
            <a:normAutofit/>
          </a:bodyPr>
          <a:lstStyle/>
          <a:p>
            <a:r>
              <a:rPr lang="en-US" sz="2800" dirty="0"/>
              <a:t>Annabel Kim, </a:t>
            </a:r>
            <a:r>
              <a:rPr lang="en-US" sz="2800" i="1" dirty="0"/>
              <a:t>Unbecoming language</a:t>
            </a:r>
            <a:r>
              <a:rPr lang="en-US" sz="2800" dirty="0"/>
              <a:t>, (Ohio: Ohio University Press, 2018) </a:t>
            </a:r>
          </a:p>
        </p:txBody>
      </p:sp>
      <p:sp>
        <p:nvSpPr>
          <p:cNvPr id="4" name="Content Placeholder 3">
            <a:extLst>
              <a:ext uri="{FF2B5EF4-FFF2-40B4-BE49-F238E27FC236}">
                <a16:creationId xmlns:a16="http://schemas.microsoft.com/office/drawing/2014/main" id="{A6455DC3-6498-7C48-9705-47420F87BAB0}"/>
              </a:ext>
            </a:extLst>
          </p:cNvPr>
          <p:cNvSpPr>
            <a:spLocks noGrp="1"/>
          </p:cNvSpPr>
          <p:nvPr>
            <p:ph idx="1"/>
          </p:nvPr>
        </p:nvSpPr>
        <p:spPr>
          <a:xfrm>
            <a:off x="648930" y="2438400"/>
            <a:ext cx="5127029" cy="3785419"/>
          </a:xfrm>
        </p:spPr>
        <p:txBody>
          <a:bodyPr>
            <a:normAutofit/>
          </a:bodyPr>
          <a:lstStyle/>
          <a:p>
            <a:r>
              <a:rPr lang="en-US" sz="2600" dirty="0"/>
              <a:t>Why must we insist on transforming our bodies into linguistic signs?</a:t>
            </a:r>
          </a:p>
          <a:p>
            <a:endParaRPr lang="en-US" sz="2600" dirty="0"/>
          </a:p>
          <a:p>
            <a:r>
              <a:rPr lang="en-US" sz="2600" dirty="0"/>
              <a:t>Do we achieve a greater equality when </a:t>
            </a:r>
            <a:r>
              <a:rPr lang="en-GB" sz="2600" dirty="0"/>
              <a:t>we realise that bodies are not simply meant to be read or identified so much as to be lived in?</a:t>
            </a:r>
            <a:endParaRPr lang="en-US" sz="2600" dirty="0"/>
          </a:p>
          <a:p>
            <a:endParaRPr lang="en-US" sz="2600" dirty="0"/>
          </a:p>
        </p:txBody>
      </p:sp>
      <p:pic>
        <p:nvPicPr>
          <p:cNvPr id="4098" name="Picture 2" descr="Related image">
            <a:hlinkClick r:id="rId2"/>
            <a:extLst>
              <a:ext uri="{FF2B5EF4-FFF2-40B4-BE49-F238E27FC236}">
                <a16:creationId xmlns:a16="http://schemas.microsoft.com/office/drawing/2014/main" id="{5ADD12D7-CEE9-2D49-8C39-793CB5E04176}"/>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l="2044" r="41" b="3"/>
          <a:stretch/>
        </p:blipFill>
        <p:spPr bwMode="auto">
          <a:xfrm>
            <a:off x="6325392" y="442374"/>
            <a:ext cx="5461724" cy="5577837"/>
          </a:xfrm>
          <a:prstGeom prst="rect">
            <a:avLst/>
          </a:prstGeom>
          <a:noFill/>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2348244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C29D8F-9F5F-0146-AACF-ACEC18EE2D62}"/>
              </a:ext>
            </a:extLst>
          </p:cNvPr>
          <p:cNvSpPr>
            <a:spLocks noGrp="1"/>
          </p:cNvSpPr>
          <p:nvPr>
            <p:ph type="title"/>
          </p:nvPr>
        </p:nvSpPr>
        <p:spPr/>
        <p:txBody>
          <a:bodyPr/>
          <a:lstStyle/>
          <a:p>
            <a:r>
              <a:rPr lang="en-US" dirty="0"/>
              <a:t>Annabel Kim</a:t>
            </a:r>
          </a:p>
        </p:txBody>
      </p:sp>
      <p:sp>
        <p:nvSpPr>
          <p:cNvPr id="3" name="Content Placeholder 2">
            <a:extLst>
              <a:ext uri="{FF2B5EF4-FFF2-40B4-BE49-F238E27FC236}">
                <a16:creationId xmlns:a16="http://schemas.microsoft.com/office/drawing/2014/main" id="{9C8BDEE9-3D92-6F47-8471-74B12939D3C9}"/>
              </a:ext>
            </a:extLst>
          </p:cNvPr>
          <p:cNvSpPr>
            <a:spLocks noGrp="1"/>
          </p:cNvSpPr>
          <p:nvPr>
            <p:ph idx="1"/>
          </p:nvPr>
        </p:nvSpPr>
        <p:spPr/>
        <p:txBody>
          <a:bodyPr>
            <a:normAutofit fontScale="92500" lnSpcReduction="10000"/>
          </a:bodyPr>
          <a:lstStyle/>
          <a:p>
            <a:pPr marL="0" indent="0">
              <a:buNone/>
            </a:pPr>
            <a:r>
              <a:rPr lang="en-US" dirty="0"/>
              <a:t>The sexed nature of bodies in sexual encounters is occluded by treating the body as unspecific skin, flesh, and sweat, and by disregarding genital specificity to articulate instead the confused nature of the coupling. Illegible in terms of its sex, the indeterminate and protean body can reflect whatever the reader desires it to be. The title </a:t>
            </a:r>
            <a:r>
              <a:rPr lang="en-US" i="1" dirty="0"/>
              <a:t>Sphinx</a:t>
            </a:r>
            <a:r>
              <a:rPr lang="en-US" dirty="0"/>
              <a:t> evokes this indeterminacy by referencing the impossibility of knowing, or in this case, the impossibility of figuring (out) the body and giving it an identity. Falling into an identitarian trap, reviewers have tended to read the relationship in Sphinx as heterosexual or homosexual depending on their own sensibilities. Finding it difficult to suspend certainty and commit to indeterminacy, they have assumed there must be some form of sexual difference (or identity) that </a:t>
            </a:r>
            <a:r>
              <a:rPr lang="en-US" dirty="0" err="1"/>
              <a:t>Garréta</a:t>
            </a:r>
            <a:r>
              <a:rPr lang="en-US" dirty="0"/>
              <a:t> had intended to write into being.</a:t>
            </a:r>
          </a:p>
          <a:p>
            <a:pPr marL="0" indent="0">
              <a:buNone/>
            </a:pPr>
            <a:endParaRPr lang="en-GB" dirty="0"/>
          </a:p>
          <a:p>
            <a:endParaRPr lang="en-US" dirty="0"/>
          </a:p>
        </p:txBody>
      </p:sp>
    </p:spTree>
    <p:extLst>
      <p:ext uri="{BB962C8B-B14F-4D97-AF65-F5344CB8AC3E}">
        <p14:creationId xmlns:p14="http://schemas.microsoft.com/office/powerpoint/2010/main" val="227620486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33DF52-5CB7-16C4-EFAC-6F74FC412A8B}"/>
              </a:ext>
            </a:extLst>
          </p:cNvPr>
          <p:cNvSpPr>
            <a:spLocks noGrp="1"/>
          </p:cNvSpPr>
          <p:nvPr>
            <p:ph type="title"/>
          </p:nvPr>
        </p:nvSpPr>
        <p:spPr>
          <a:xfrm>
            <a:off x="838200" y="5358141"/>
            <a:ext cx="10515600" cy="942664"/>
          </a:xfrm>
        </p:spPr>
        <p:txBody>
          <a:bodyPr vert="horz" lIns="91440" tIns="45720" rIns="91440" bIns="45720" rtlCol="0" anchor="ctr">
            <a:normAutofit/>
          </a:bodyPr>
          <a:lstStyle/>
          <a:p>
            <a:pPr algn="ctr"/>
            <a:r>
              <a:rPr lang="en-US" sz="5400" kern="1200" dirty="0">
                <a:solidFill>
                  <a:schemeClr val="tx1"/>
                </a:solidFill>
                <a:latin typeface="+mj-lt"/>
                <a:ea typeface="+mj-ea"/>
                <a:cs typeface="+mj-cs"/>
              </a:rPr>
              <a:t>Essay</a:t>
            </a:r>
            <a:r>
              <a:rPr lang="en-US" sz="5400" kern="1200">
                <a:solidFill>
                  <a:schemeClr val="tx1"/>
                </a:solidFill>
                <a:latin typeface="+mj-lt"/>
                <a:ea typeface="+mj-ea"/>
                <a:cs typeface="+mj-cs"/>
              </a:rPr>
              <a:t>: 17/04; </a:t>
            </a:r>
            <a:r>
              <a:rPr lang="en-US" sz="5400" kern="1200" dirty="0">
                <a:solidFill>
                  <a:schemeClr val="tx1"/>
                </a:solidFill>
                <a:latin typeface="+mj-lt"/>
                <a:ea typeface="+mj-ea"/>
                <a:cs typeface="+mj-cs"/>
              </a:rPr>
              <a:t>2000 words</a:t>
            </a:r>
          </a:p>
        </p:txBody>
      </p:sp>
      <p:pic>
        <p:nvPicPr>
          <p:cNvPr id="9" name="Content Placeholder 8" descr="A close-up of a text&#10;&#10;AI-generated content may be incorrect.">
            <a:extLst>
              <a:ext uri="{FF2B5EF4-FFF2-40B4-BE49-F238E27FC236}">
                <a16:creationId xmlns:a16="http://schemas.microsoft.com/office/drawing/2014/main" id="{E8673BDB-2CB4-3EF8-9798-9C9EFBA17DD7}"/>
              </a:ext>
            </a:extLst>
          </p:cNvPr>
          <p:cNvPicPr>
            <a:picLocks noGrp="1" noChangeAspect="1"/>
          </p:cNvPicPr>
          <p:nvPr>
            <p:ph idx="1"/>
          </p:nvPr>
        </p:nvPicPr>
        <p:blipFill>
          <a:blip r:embed="rId2"/>
          <a:stretch>
            <a:fillRect/>
          </a:stretch>
        </p:blipFill>
        <p:spPr>
          <a:xfrm>
            <a:off x="1144944" y="557189"/>
            <a:ext cx="9902111" cy="4629236"/>
          </a:xfrm>
          <a:prstGeom prst="rect">
            <a:avLst/>
          </a:prstGeom>
        </p:spPr>
      </p:pic>
    </p:spTree>
    <p:extLst>
      <p:ext uri="{BB962C8B-B14F-4D97-AF65-F5344CB8AC3E}">
        <p14:creationId xmlns:p14="http://schemas.microsoft.com/office/powerpoint/2010/main" val="137502455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descr="A close-up of a text&#10;&#10;AI-generated content may be incorrect.">
            <a:extLst>
              <a:ext uri="{FF2B5EF4-FFF2-40B4-BE49-F238E27FC236}">
                <a16:creationId xmlns:a16="http://schemas.microsoft.com/office/drawing/2014/main" id="{4DC0AAAF-FF0D-E4C5-89B4-71900EEB0276}"/>
              </a:ext>
            </a:extLst>
          </p:cNvPr>
          <p:cNvPicPr>
            <a:picLocks noGrp="1" noChangeAspect="1"/>
          </p:cNvPicPr>
          <p:nvPr>
            <p:ph idx="1"/>
          </p:nvPr>
        </p:nvPicPr>
        <p:blipFill>
          <a:blip r:embed="rId2"/>
          <a:stretch>
            <a:fillRect/>
          </a:stretch>
        </p:blipFill>
        <p:spPr>
          <a:xfrm>
            <a:off x="643467" y="1547876"/>
            <a:ext cx="10905066" cy="3762246"/>
          </a:xfrm>
          <a:prstGeom prst="rect">
            <a:avLst/>
          </a:prstGeom>
        </p:spPr>
      </p:pic>
    </p:spTree>
    <p:extLst>
      <p:ext uri="{BB962C8B-B14F-4D97-AF65-F5344CB8AC3E}">
        <p14:creationId xmlns:p14="http://schemas.microsoft.com/office/powerpoint/2010/main" val="96885655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98FF1D-0962-1D4D-9FD8-ED60A63A3FA5}"/>
              </a:ext>
            </a:extLst>
          </p:cNvPr>
          <p:cNvSpPr>
            <a:spLocks noGrp="1"/>
          </p:cNvSpPr>
          <p:nvPr>
            <p:ph type="title"/>
          </p:nvPr>
        </p:nvSpPr>
        <p:spPr/>
        <p:txBody>
          <a:bodyPr/>
          <a:lstStyle/>
          <a:p>
            <a:r>
              <a:rPr lang="en-US" dirty="0"/>
              <a:t>Céline </a:t>
            </a:r>
            <a:r>
              <a:rPr lang="en-US" dirty="0" err="1"/>
              <a:t>Sciamma</a:t>
            </a:r>
            <a:endParaRPr lang="en-US" dirty="0"/>
          </a:p>
        </p:txBody>
      </p:sp>
      <p:sp>
        <p:nvSpPr>
          <p:cNvPr id="3" name="Content Placeholder 2">
            <a:extLst>
              <a:ext uri="{FF2B5EF4-FFF2-40B4-BE49-F238E27FC236}">
                <a16:creationId xmlns:a16="http://schemas.microsoft.com/office/drawing/2014/main" id="{8316876D-BE25-724E-8C5B-9FD8DEA12EC5}"/>
              </a:ext>
            </a:extLst>
          </p:cNvPr>
          <p:cNvSpPr>
            <a:spLocks noGrp="1"/>
          </p:cNvSpPr>
          <p:nvPr>
            <p:ph idx="1"/>
          </p:nvPr>
        </p:nvSpPr>
        <p:spPr/>
        <p:txBody>
          <a:bodyPr/>
          <a:lstStyle/>
          <a:p>
            <a:r>
              <a:rPr lang="fr" dirty="0"/>
              <a:t> "</a:t>
            </a:r>
            <a:r>
              <a:rPr lang="fr" i="1" dirty="0"/>
              <a:t>C'est le regard de l'autre qui décide de ce qu'on est</a:t>
            </a:r>
            <a:r>
              <a:rPr lang="fr" dirty="0"/>
              <a:t>", commente la réalisatrice. </a:t>
            </a:r>
          </a:p>
          <a:p>
            <a:endParaRPr lang="fr" dirty="0"/>
          </a:p>
          <a:p>
            <a:r>
              <a:rPr lang="fr" dirty="0"/>
              <a:t> L'humiliation ne passe que par le regard d'autrui, l'incompréhension renvoyée comme un reflet déformant, mettant en marche une mécanique jusqu'alors insoupçonnée d'</a:t>
            </a:r>
            <a:r>
              <a:rPr lang="fr" dirty="0" err="1"/>
              <a:t>auto-dépréciation</a:t>
            </a:r>
            <a:r>
              <a:rPr lang="fr" dirty="0"/>
              <a:t>, là où une toute jeune fille est confrontée à la violence de l'indicible. </a:t>
            </a:r>
            <a:endParaRPr lang="en-US" dirty="0"/>
          </a:p>
        </p:txBody>
      </p:sp>
    </p:spTree>
    <p:extLst>
      <p:ext uri="{BB962C8B-B14F-4D97-AF65-F5344CB8AC3E}">
        <p14:creationId xmlns:p14="http://schemas.microsoft.com/office/powerpoint/2010/main" val="260589844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44B63D-CB54-EB40-AF53-2D6E3D5E55FA}"/>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23E709CF-C8EE-0C4E-B841-EE1EB9788266}"/>
              </a:ext>
            </a:extLst>
          </p:cNvPr>
          <p:cNvSpPr>
            <a:spLocks noGrp="1"/>
          </p:cNvSpPr>
          <p:nvPr>
            <p:ph idx="1"/>
          </p:nvPr>
        </p:nvSpPr>
        <p:spPr/>
        <p:txBody>
          <a:bodyPr>
            <a:normAutofit fontScale="92500" lnSpcReduction="20000"/>
          </a:bodyPr>
          <a:lstStyle/>
          <a:p>
            <a:pPr marL="0" indent="0">
              <a:buNone/>
            </a:pPr>
            <a:r>
              <a:rPr lang="en-GB" dirty="0"/>
              <a:t>CS: Also I had—also it’s about pleasure. We don’t talk—that’s also why I wanted to talk about desire in that when I meet students in screenwriting I tell them ‘ you should be excited, it’s not about if it’s good, am I working enough? It’s also about libido.’ Writing, I mean, it should really be about—it should be fun. You should trust your sensations and it shouldn’t be that serious. Also I think I got more humorous with this whole thing and feel less pressured, weirdly, and felt more free. And also found that—because Tomboy for me was going to be a radical thing, about a young girl performing being a boy and in France regarding gender studies which we partly invented but all the women, the lesbian feminists who invented this were in the US, we’re not into gender studies at all. When Tomboy was released and there was the debate around gay weddings and people were protesting with pictures of the film, the film was in schools and parents were taking their kids out of schools because they didn’t want their kids to see the film. So there were strikes, you know, it was something.</a:t>
            </a:r>
            <a:endParaRPr lang="en-US" dirty="0"/>
          </a:p>
        </p:txBody>
      </p:sp>
    </p:spTree>
    <p:extLst>
      <p:ext uri="{BB962C8B-B14F-4D97-AF65-F5344CB8AC3E}">
        <p14:creationId xmlns:p14="http://schemas.microsoft.com/office/powerpoint/2010/main" val="384104288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4100D4-DB5A-1340-1C0E-E52DE3D9C854}"/>
              </a:ext>
            </a:extLst>
          </p:cNvPr>
          <p:cNvSpPr>
            <a:spLocks noGrp="1"/>
          </p:cNvSpPr>
          <p:nvPr>
            <p:ph type="title"/>
          </p:nvPr>
        </p:nvSpPr>
        <p:spPr/>
        <p:txBody>
          <a:bodyPr/>
          <a:lstStyle/>
          <a:p>
            <a:r>
              <a:rPr lang="en-FR" dirty="0"/>
              <a:t>Recap</a:t>
            </a:r>
          </a:p>
        </p:txBody>
      </p:sp>
      <p:sp>
        <p:nvSpPr>
          <p:cNvPr id="3" name="Content Placeholder 2">
            <a:extLst>
              <a:ext uri="{FF2B5EF4-FFF2-40B4-BE49-F238E27FC236}">
                <a16:creationId xmlns:a16="http://schemas.microsoft.com/office/drawing/2014/main" id="{3C85FD33-3915-810C-6E09-9EC5D5E9CD99}"/>
              </a:ext>
            </a:extLst>
          </p:cNvPr>
          <p:cNvSpPr>
            <a:spLocks noGrp="1"/>
          </p:cNvSpPr>
          <p:nvPr>
            <p:ph idx="1"/>
          </p:nvPr>
        </p:nvSpPr>
        <p:spPr/>
        <p:txBody>
          <a:bodyPr>
            <a:normAutofit fontScale="32500" lnSpcReduction="20000"/>
          </a:bodyPr>
          <a:lstStyle/>
          <a:p>
            <a:r>
              <a:rPr lang="en-GB" sz="7200" dirty="0"/>
              <a:t>Turing constraint as the absence of any linguistic gender marker</a:t>
            </a:r>
          </a:p>
          <a:p>
            <a:r>
              <a:rPr lang="en-GB" sz="7200" dirty="0"/>
              <a:t>Protagonists both </a:t>
            </a:r>
            <a:r>
              <a:rPr lang="en-GB" sz="7200" dirty="0" err="1"/>
              <a:t>perfomers</a:t>
            </a:r>
            <a:r>
              <a:rPr lang="en-GB" sz="7200" dirty="0"/>
              <a:t> – dramatizing the performative nature of identity? A*** and the narrator – fatal downfall</a:t>
            </a:r>
          </a:p>
          <a:p>
            <a:r>
              <a:rPr lang="en-GB" sz="7200" dirty="0"/>
              <a:t>Monique Wittig: Ontological farce that consists of trying to divide a being in language by imposing a mark on her […] It is necessary to destroy gender entirely. This endeavour can be entirely accomplished through the use of language. </a:t>
            </a:r>
          </a:p>
          <a:p>
            <a:r>
              <a:rPr lang="en-GB" sz="7200" dirty="0" err="1"/>
              <a:t>Garréta</a:t>
            </a:r>
            <a:r>
              <a:rPr lang="en-GB" sz="7200" dirty="0"/>
              <a:t> (2000): ‘to experience the contingency of gender, but also its inanity and insignificance as a category’</a:t>
            </a:r>
          </a:p>
          <a:p>
            <a:r>
              <a:rPr lang="en-GB" sz="7200" dirty="0"/>
              <a:t>Butler “The taken-for-granted world of sexual categorization as a constructed one, indeed, as one that might be constructed differently” (1990: 1990, p.149). </a:t>
            </a:r>
          </a:p>
          <a:p>
            <a:r>
              <a:rPr lang="en-GB" sz="7200" dirty="0" err="1"/>
              <a:t>Garréta</a:t>
            </a:r>
            <a:r>
              <a:rPr lang="en-GB" sz="7200" dirty="0"/>
              <a:t>: ‘What I was feeling for A*** needed its own embodiment’</a:t>
            </a:r>
          </a:p>
          <a:p>
            <a:r>
              <a:rPr lang="en-GB" sz="7200" dirty="0" err="1"/>
              <a:t>Garréta’s</a:t>
            </a:r>
            <a:r>
              <a:rPr lang="en-GB" sz="7200" dirty="0"/>
              <a:t> novelistic experiment in </a:t>
            </a:r>
            <a:r>
              <a:rPr lang="en-GB" sz="7200" dirty="0" err="1"/>
              <a:t>indeterminability</a:t>
            </a:r>
            <a:r>
              <a:rPr lang="en-GB" sz="7200" dirty="0"/>
              <a:t>: Sphinx evokes this indeterminacy by referencing the impossibility of knowing</a:t>
            </a:r>
          </a:p>
        </p:txBody>
      </p:sp>
    </p:spTree>
    <p:extLst>
      <p:ext uri="{BB962C8B-B14F-4D97-AF65-F5344CB8AC3E}">
        <p14:creationId xmlns:p14="http://schemas.microsoft.com/office/powerpoint/2010/main" val="426379009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31" name="Rectangle 1030">
            <a:extLst>
              <a:ext uri="{FF2B5EF4-FFF2-40B4-BE49-F238E27FC236}">
                <a16:creationId xmlns:a16="http://schemas.microsoft.com/office/drawing/2014/main" id="{1707FC24-6981-43D9-B525-C7832BA2246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336884" y="311449"/>
            <a:ext cx="4332307" cy="6179552"/>
          </a:xfrm>
          <a:prstGeom prst="rect">
            <a:avLst/>
          </a:prstGeom>
          <a:solidFill>
            <a:srgbClr val="404040"/>
          </a:solidFill>
          <a:ln w="127000" cap="sq" cmpd="thinThick">
            <a:solidFill>
              <a:srgbClr val="40404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BBEC0602-1BC3-1ACF-F030-30456F8DE14C}"/>
              </a:ext>
            </a:extLst>
          </p:cNvPr>
          <p:cNvSpPr>
            <a:spLocks noGrp="1"/>
          </p:cNvSpPr>
          <p:nvPr>
            <p:ph type="title"/>
          </p:nvPr>
        </p:nvSpPr>
        <p:spPr>
          <a:xfrm>
            <a:off x="742950" y="742951"/>
            <a:ext cx="3476625" cy="4962524"/>
          </a:xfrm>
        </p:spPr>
        <p:txBody>
          <a:bodyPr vert="horz" lIns="91440" tIns="45720" rIns="91440" bIns="45720" rtlCol="0" anchor="ctr">
            <a:normAutofit/>
          </a:bodyPr>
          <a:lstStyle/>
          <a:p>
            <a:pPr algn="ctr"/>
            <a:r>
              <a:rPr lang="en-US" sz="3400" kern="1200" dirty="0">
                <a:solidFill>
                  <a:srgbClr val="FFFFFF"/>
                </a:solidFill>
                <a:latin typeface="+mj-lt"/>
                <a:ea typeface="+mj-ea"/>
                <a:cs typeface="+mj-cs"/>
              </a:rPr>
              <a:t>José Esteban Muñoz (</a:t>
            </a:r>
            <a:r>
              <a:rPr lang="en-US" sz="3400" i="1" kern="1200" dirty="0">
                <a:solidFill>
                  <a:srgbClr val="FFFFFF"/>
                </a:solidFill>
                <a:latin typeface="+mj-lt"/>
                <a:ea typeface="+mj-ea"/>
                <a:cs typeface="+mj-cs"/>
              </a:rPr>
              <a:t>Disidentifications: Queers of Color and the Performance of Politics</a:t>
            </a:r>
            <a:r>
              <a:rPr lang="en-US" sz="3400" kern="1200" dirty="0">
                <a:solidFill>
                  <a:srgbClr val="FFFFFF"/>
                </a:solidFill>
                <a:latin typeface="+mj-lt"/>
                <a:ea typeface="+mj-ea"/>
                <a:cs typeface="+mj-cs"/>
              </a:rPr>
              <a:t>, 1999)</a:t>
            </a:r>
          </a:p>
        </p:txBody>
      </p:sp>
      <p:pic>
        <p:nvPicPr>
          <p:cNvPr id="1026" name="Picture 2" descr="Disidentifications: Queers of Color and the Performance of Politics">
            <a:extLst>
              <a:ext uri="{FF2B5EF4-FFF2-40B4-BE49-F238E27FC236}">
                <a16:creationId xmlns:a16="http://schemas.microsoft.com/office/drawing/2014/main" id="{F79E2C8F-E7D2-5348-D6B3-AFB9FCE947B0}"/>
              </a:ext>
            </a:extLst>
          </p:cNvPr>
          <p:cNvPicPr>
            <a:picLocks noGrp="1" noChangeAspect="1" noChangeArrowheads="1"/>
          </p:cNvPicPr>
          <p:nvPr>
            <p:ph idx="1"/>
          </p:nvPr>
        </p:nvPicPr>
        <p:blipFill rotWithShape="1">
          <a:blip r:embed="rId2">
            <a:extLst>
              <a:ext uri="{28A0092B-C50C-407E-A947-70E740481C1C}">
                <a14:useLocalDpi xmlns:a14="http://schemas.microsoft.com/office/drawing/2010/main" val="0"/>
              </a:ext>
            </a:extLst>
          </a:blip>
          <a:srcRect r="3" b="2817"/>
          <a:stretch/>
        </p:blipFill>
        <p:spPr bwMode="auto">
          <a:xfrm>
            <a:off x="6290025" y="492573"/>
            <a:ext cx="4281138" cy="588079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79696128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8BCACA-8729-BAF3-E0B5-28E9D5A4CC05}"/>
              </a:ext>
            </a:extLst>
          </p:cNvPr>
          <p:cNvSpPr>
            <a:spLocks noGrp="1"/>
          </p:cNvSpPr>
          <p:nvPr>
            <p:ph type="title"/>
          </p:nvPr>
        </p:nvSpPr>
        <p:spPr/>
        <p:txBody>
          <a:bodyPr/>
          <a:lstStyle/>
          <a:p>
            <a:r>
              <a:rPr lang="en-FR" dirty="0"/>
              <a:t>Key tenets – ‘Dissing identity’</a:t>
            </a:r>
          </a:p>
        </p:txBody>
      </p:sp>
      <p:sp>
        <p:nvSpPr>
          <p:cNvPr id="3" name="Content Placeholder 2">
            <a:extLst>
              <a:ext uri="{FF2B5EF4-FFF2-40B4-BE49-F238E27FC236}">
                <a16:creationId xmlns:a16="http://schemas.microsoft.com/office/drawing/2014/main" id="{3C3B5C65-EC97-08BB-C593-2C2F86B03FCE}"/>
              </a:ext>
            </a:extLst>
          </p:cNvPr>
          <p:cNvSpPr>
            <a:spLocks noGrp="1"/>
          </p:cNvSpPr>
          <p:nvPr>
            <p:ph idx="1"/>
          </p:nvPr>
        </p:nvSpPr>
        <p:spPr/>
        <p:txBody>
          <a:bodyPr>
            <a:normAutofit fontScale="85000" lnSpcReduction="10000"/>
          </a:bodyPr>
          <a:lstStyle/>
          <a:p>
            <a:r>
              <a:rPr lang="en-FR" dirty="0"/>
              <a:t>Fiction of identity is easily accessible for majoritarian or ‘normative’ subjects (p.5)</a:t>
            </a:r>
          </a:p>
          <a:p>
            <a:r>
              <a:rPr lang="en-FR" dirty="0"/>
              <a:t>BUT: identity is a site of struggle where fixed dispositions clash against socially constituted definitions (p.6)</a:t>
            </a:r>
          </a:p>
          <a:p>
            <a:r>
              <a:rPr lang="en-FR" dirty="0"/>
              <a:t>How to represent racially predicated and deviantly gendered identities ? (p.6)</a:t>
            </a:r>
          </a:p>
          <a:p>
            <a:r>
              <a:rPr lang="en-FR" dirty="0"/>
              <a:t>Minoritarian identifications are often neglectful or antagonistic to other ninoritiarian postionalities (p.8)</a:t>
            </a:r>
          </a:p>
          <a:p>
            <a:r>
              <a:rPr lang="en-FR" dirty="0"/>
              <a:t>‘To disidentify is to read oneself and one’s own life narrative in a moment, object, or subject that is not culturally coded to ‘connect’ with the disidentifying subject’ (p.12)</a:t>
            </a:r>
          </a:p>
          <a:p>
            <a:r>
              <a:rPr lang="en-GB" dirty="0"/>
              <a:t>To 'disidentify’ in Muñoz's terms is a political act that not only resists dominant ideology but also embodies "a disempowered politics or positionality that has been rendered unthinkable by the dominant culture" (p.31). </a:t>
            </a:r>
          </a:p>
          <a:p>
            <a:endParaRPr lang="en-FR" dirty="0"/>
          </a:p>
        </p:txBody>
      </p:sp>
    </p:spTree>
    <p:extLst>
      <p:ext uri="{BB962C8B-B14F-4D97-AF65-F5344CB8AC3E}">
        <p14:creationId xmlns:p14="http://schemas.microsoft.com/office/powerpoint/2010/main" val="194541870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AFAA33-CAA3-3BA4-D257-E8EB5B00F923}"/>
              </a:ext>
            </a:extLst>
          </p:cNvPr>
          <p:cNvSpPr>
            <a:spLocks noGrp="1"/>
          </p:cNvSpPr>
          <p:nvPr>
            <p:ph type="title"/>
          </p:nvPr>
        </p:nvSpPr>
        <p:spPr/>
        <p:txBody>
          <a:bodyPr/>
          <a:lstStyle/>
          <a:p>
            <a:r>
              <a:rPr lang="en-FR" dirty="0"/>
              <a:t>Read pp.10-12 and answer the following questions: </a:t>
            </a:r>
          </a:p>
        </p:txBody>
      </p:sp>
      <p:sp>
        <p:nvSpPr>
          <p:cNvPr id="3" name="Content Placeholder 2">
            <a:extLst>
              <a:ext uri="{FF2B5EF4-FFF2-40B4-BE49-F238E27FC236}">
                <a16:creationId xmlns:a16="http://schemas.microsoft.com/office/drawing/2014/main" id="{23623D0A-E345-282C-C22E-AD52921F81BE}"/>
              </a:ext>
            </a:extLst>
          </p:cNvPr>
          <p:cNvSpPr>
            <a:spLocks noGrp="1"/>
          </p:cNvSpPr>
          <p:nvPr>
            <p:ph idx="1"/>
          </p:nvPr>
        </p:nvSpPr>
        <p:spPr/>
        <p:txBody>
          <a:bodyPr>
            <a:normAutofit fontScale="92500"/>
          </a:bodyPr>
          <a:lstStyle/>
          <a:p>
            <a:endParaRPr lang="en-GB" dirty="0"/>
          </a:p>
          <a:p>
            <a:r>
              <a:rPr lang="en-FR" dirty="0"/>
              <a:t>Based on the Marlon Riggs example, what does </a:t>
            </a:r>
            <a:r>
              <a:rPr lang="en-GB" dirty="0"/>
              <a:t>Muñoz</a:t>
            </a:r>
            <a:r>
              <a:rPr lang="en-FR" dirty="0"/>
              <a:t> mean by ‘queer culture’s whiteness’?</a:t>
            </a:r>
          </a:p>
          <a:p>
            <a:r>
              <a:rPr lang="en-GB" dirty="0"/>
              <a:t>Muñoz</a:t>
            </a:r>
            <a:r>
              <a:rPr lang="en-FR" dirty="0"/>
              <a:t> states that ‘a soft multicultural inclusion of race and ethnicity does not, on its own, lead to a progressive identity discourse […] when race is discussed by most white queer theorists, it is usually a contained reading of an artist of color that does not factor questions of race into the entirety of their project’ (p.10). Can you think of an example in what we have studied?</a:t>
            </a:r>
          </a:p>
          <a:p>
            <a:r>
              <a:rPr lang="en-FR" dirty="0"/>
              <a:t>What does </a:t>
            </a:r>
            <a:r>
              <a:rPr lang="en-GB" dirty="0"/>
              <a:t>Muñoz</a:t>
            </a:r>
            <a:r>
              <a:rPr lang="en-FR" dirty="0"/>
              <a:t> mean by resisting the ‘dominant ideology’? (pp.11–12)</a:t>
            </a:r>
          </a:p>
          <a:p>
            <a:r>
              <a:rPr lang="en-FR" dirty="0"/>
              <a:t>Does queer theory treat race as an addendum? What about in </a:t>
            </a:r>
            <a:r>
              <a:rPr lang="en-FR" i="1" dirty="0"/>
              <a:t>Sphinx</a:t>
            </a:r>
            <a:r>
              <a:rPr lang="en-FR" dirty="0"/>
              <a:t>?</a:t>
            </a:r>
          </a:p>
        </p:txBody>
      </p:sp>
    </p:spTree>
    <p:extLst>
      <p:ext uri="{BB962C8B-B14F-4D97-AF65-F5344CB8AC3E}">
        <p14:creationId xmlns:p14="http://schemas.microsoft.com/office/powerpoint/2010/main" val="401739989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8A48A3-7EF2-2880-004A-385894C72DA6}"/>
              </a:ext>
            </a:extLst>
          </p:cNvPr>
          <p:cNvSpPr>
            <a:spLocks noGrp="1"/>
          </p:cNvSpPr>
          <p:nvPr>
            <p:ph type="title"/>
          </p:nvPr>
        </p:nvSpPr>
        <p:spPr/>
        <p:txBody>
          <a:bodyPr/>
          <a:lstStyle/>
          <a:p>
            <a:r>
              <a:rPr lang="en-FR" dirty="0"/>
              <a:t>Doubling difference</a:t>
            </a:r>
          </a:p>
        </p:txBody>
      </p:sp>
      <p:sp>
        <p:nvSpPr>
          <p:cNvPr id="3" name="Content Placeholder 2">
            <a:extLst>
              <a:ext uri="{FF2B5EF4-FFF2-40B4-BE49-F238E27FC236}">
                <a16:creationId xmlns:a16="http://schemas.microsoft.com/office/drawing/2014/main" id="{9B3D53BE-9CAE-3990-B69A-BD4D8D0C1CC3}"/>
              </a:ext>
            </a:extLst>
          </p:cNvPr>
          <p:cNvSpPr>
            <a:spLocks noGrp="1"/>
          </p:cNvSpPr>
          <p:nvPr>
            <p:ph idx="1"/>
          </p:nvPr>
        </p:nvSpPr>
        <p:spPr/>
        <p:txBody>
          <a:bodyPr>
            <a:normAutofit/>
          </a:bodyPr>
          <a:lstStyle/>
          <a:p>
            <a:pPr marL="0" indent="0">
              <a:buNone/>
            </a:pPr>
            <a:r>
              <a:rPr lang="en-GB" dirty="0"/>
              <a:t>In Sphinx, A***’s black body signals both racial difference and cultural difference. A*** is not simply given a black body as a black iteration of the French citizen. The character is not French or Francophone but foreign, which, in this context, means American. A*** and the narrator therefore have different languages as well as different skin tones, and they come from different places (Kim, 2017: 9)</a:t>
            </a:r>
          </a:p>
          <a:p>
            <a:endParaRPr lang="en-FR" dirty="0"/>
          </a:p>
        </p:txBody>
      </p:sp>
    </p:spTree>
    <p:extLst>
      <p:ext uri="{BB962C8B-B14F-4D97-AF65-F5344CB8AC3E}">
        <p14:creationId xmlns:p14="http://schemas.microsoft.com/office/powerpoint/2010/main" val="338010423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7CCC7F-827B-C759-D14F-6D49B5F83ECB}"/>
              </a:ext>
            </a:extLst>
          </p:cNvPr>
          <p:cNvSpPr>
            <a:spLocks noGrp="1"/>
          </p:cNvSpPr>
          <p:nvPr>
            <p:ph type="title"/>
          </p:nvPr>
        </p:nvSpPr>
        <p:spPr/>
        <p:txBody>
          <a:bodyPr/>
          <a:lstStyle/>
          <a:p>
            <a:r>
              <a:rPr lang="en-FR" dirty="0"/>
              <a:t>Racial markers</a:t>
            </a:r>
          </a:p>
        </p:txBody>
      </p:sp>
      <p:sp>
        <p:nvSpPr>
          <p:cNvPr id="3" name="Content Placeholder 2">
            <a:extLst>
              <a:ext uri="{FF2B5EF4-FFF2-40B4-BE49-F238E27FC236}">
                <a16:creationId xmlns:a16="http://schemas.microsoft.com/office/drawing/2014/main" id="{6A8D41EB-BDFC-713B-ECAA-9FCA7905500F}"/>
              </a:ext>
            </a:extLst>
          </p:cNvPr>
          <p:cNvSpPr>
            <a:spLocks noGrp="1"/>
          </p:cNvSpPr>
          <p:nvPr>
            <p:ph idx="1"/>
          </p:nvPr>
        </p:nvSpPr>
        <p:spPr/>
        <p:txBody>
          <a:bodyPr>
            <a:normAutofit lnSpcReduction="10000"/>
          </a:bodyPr>
          <a:lstStyle/>
          <a:p>
            <a:r>
              <a:rPr lang="en-GB" dirty="0"/>
              <a:t>I learned that black skin like A***’s demands makeup of a completely different hue and variety than white skin (p.9)</a:t>
            </a:r>
          </a:p>
          <a:p>
            <a:r>
              <a:rPr lang="en-GB" dirty="0"/>
              <a:t>‘You’re foolishly running after that attractive animal there [gesturing towards A***]. You know what they say to me/ That it could never work between whites and blacks… And that, furthermore, you two aren’t compatible… That one’s always dancing, you’re always hitting the books. They come to me desperately seeking an explanation’ (p.38, Ruggero)</a:t>
            </a:r>
          </a:p>
          <a:p>
            <a:pPr lvl="1"/>
            <a:r>
              <a:rPr lang="en-FR" dirty="0"/>
              <a:t>Does Garréta perpetuate </a:t>
            </a:r>
            <a:r>
              <a:rPr lang="en-GB" dirty="0"/>
              <a:t>stereotypes of racial alterity?</a:t>
            </a:r>
          </a:p>
          <a:p>
            <a:pPr lvl="1"/>
            <a:r>
              <a:rPr lang="en-GB" dirty="0"/>
              <a:t>Or does she parody facile caricatures, rather than reproduce them uncritically?</a:t>
            </a:r>
          </a:p>
          <a:p>
            <a:pPr lvl="1"/>
            <a:r>
              <a:rPr lang="en-GB" dirty="0"/>
              <a:t>Are we stuck in an essentialized difference?</a:t>
            </a:r>
          </a:p>
          <a:p>
            <a:endParaRPr lang="en-GB" dirty="0"/>
          </a:p>
          <a:p>
            <a:endParaRPr lang="en-GB" dirty="0"/>
          </a:p>
          <a:p>
            <a:pPr marL="0" indent="0">
              <a:buNone/>
            </a:pPr>
            <a:endParaRPr lang="en-GB" dirty="0"/>
          </a:p>
          <a:p>
            <a:endParaRPr lang="en-GB" dirty="0"/>
          </a:p>
          <a:p>
            <a:endParaRPr lang="en-FR" dirty="0"/>
          </a:p>
        </p:txBody>
      </p:sp>
    </p:spTree>
    <p:extLst>
      <p:ext uri="{BB962C8B-B14F-4D97-AF65-F5344CB8AC3E}">
        <p14:creationId xmlns:p14="http://schemas.microsoft.com/office/powerpoint/2010/main" val="262634570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115AEE-6FFA-A4DF-B168-BAC81BD4878C}"/>
              </a:ext>
            </a:extLst>
          </p:cNvPr>
          <p:cNvSpPr>
            <a:spLocks noGrp="1"/>
          </p:cNvSpPr>
          <p:nvPr>
            <p:ph type="title"/>
          </p:nvPr>
        </p:nvSpPr>
        <p:spPr/>
        <p:txBody>
          <a:bodyPr/>
          <a:lstStyle/>
          <a:p>
            <a:endParaRPr lang="en-FR" dirty="0"/>
          </a:p>
        </p:txBody>
      </p:sp>
      <p:sp>
        <p:nvSpPr>
          <p:cNvPr id="3" name="Content Placeholder 2">
            <a:extLst>
              <a:ext uri="{FF2B5EF4-FFF2-40B4-BE49-F238E27FC236}">
                <a16:creationId xmlns:a16="http://schemas.microsoft.com/office/drawing/2014/main" id="{EBEACB20-1357-EC6D-A906-306BEDD6D72A}"/>
              </a:ext>
            </a:extLst>
          </p:cNvPr>
          <p:cNvSpPr>
            <a:spLocks noGrp="1"/>
          </p:cNvSpPr>
          <p:nvPr>
            <p:ph idx="1"/>
          </p:nvPr>
        </p:nvSpPr>
        <p:spPr/>
        <p:txBody>
          <a:bodyPr>
            <a:normAutofit fontScale="92500" lnSpcReduction="20000"/>
          </a:bodyPr>
          <a:lstStyle/>
          <a:p>
            <a:pPr marL="0" indent="0">
              <a:buNone/>
            </a:pPr>
            <a:r>
              <a:rPr lang="en-GB" dirty="0"/>
              <a:t>‘I felt at home there, so much did they make me feel like a part of their family, effortlessly forgetting our differences in race, </a:t>
            </a:r>
            <a:r>
              <a:rPr lang="en-GB" dirty="0" err="1"/>
              <a:t>color</a:t>
            </a:r>
            <a:r>
              <a:rPr lang="en-GB" dirty="0"/>
              <a:t>, culture, class—everything that one might cite as possible traits of alterity. It was as if the language they were speaking and the food they were cooking had always been familiar to me. And the old black mommas laughed with delight to see that I had such an appetite. A***, who was used to seeing me bored or indifferent when faced with earthly sustenance, was astonished and overjoyed. It seemed that I was forgetting to waste away, that I was finally tasting life, that I was biting into it without words getting in the way, those tableside conversations that, in Europe generally and France in particular, constitute the essential substance of meals’ (p.63)</a:t>
            </a:r>
          </a:p>
          <a:p>
            <a:pPr marL="0" indent="0">
              <a:buNone/>
            </a:pPr>
            <a:endParaRPr lang="en-GB" dirty="0"/>
          </a:p>
          <a:p>
            <a:pPr marL="0" indent="0">
              <a:buNone/>
            </a:pPr>
            <a:r>
              <a:rPr lang="en-FR" dirty="0"/>
              <a:t>H</a:t>
            </a:r>
            <a:r>
              <a:rPr lang="en-GB" dirty="0"/>
              <a:t>o</a:t>
            </a:r>
            <a:r>
              <a:rPr lang="en-FR" dirty="0"/>
              <a:t>w does Garréta tie racial difference to cultural difference?</a:t>
            </a:r>
          </a:p>
          <a:p>
            <a:pPr marL="0" indent="0">
              <a:buNone/>
            </a:pPr>
            <a:endParaRPr lang="en-GB" dirty="0"/>
          </a:p>
          <a:p>
            <a:endParaRPr lang="en-FR" dirty="0"/>
          </a:p>
        </p:txBody>
      </p:sp>
    </p:spTree>
    <p:extLst>
      <p:ext uri="{BB962C8B-B14F-4D97-AF65-F5344CB8AC3E}">
        <p14:creationId xmlns:p14="http://schemas.microsoft.com/office/powerpoint/2010/main" val="220708903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41AEFC-29BF-50BB-817D-D11FEFA7566F}"/>
              </a:ext>
            </a:extLst>
          </p:cNvPr>
          <p:cNvSpPr>
            <a:spLocks noGrp="1"/>
          </p:cNvSpPr>
          <p:nvPr>
            <p:ph type="title"/>
          </p:nvPr>
        </p:nvSpPr>
        <p:spPr/>
        <p:txBody>
          <a:bodyPr/>
          <a:lstStyle/>
          <a:p>
            <a:endParaRPr lang="en-FR"/>
          </a:p>
        </p:txBody>
      </p:sp>
      <p:sp>
        <p:nvSpPr>
          <p:cNvPr id="3" name="Content Placeholder 2">
            <a:extLst>
              <a:ext uri="{FF2B5EF4-FFF2-40B4-BE49-F238E27FC236}">
                <a16:creationId xmlns:a16="http://schemas.microsoft.com/office/drawing/2014/main" id="{2647B94F-10DF-164B-5AA2-9FC6E4317C3E}"/>
              </a:ext>
            </a:extLst>
          </p:cNvPr>
          <p:cNvSpPr>
            <a:spLocks noGrp="1"/>
          </p:cNvSpPr>
          <p:nvPr>
            <p:ph idx="1"/>
          </p:nvPr>
        </p:nvSpPr>
        <p:spPr/>
        <p:txBody>
          <a:bodyPr/>
          <a:lstStyle/>
          <a:p>
            <a:pPr marL="0" indent="0">
              <a:buNone/>
            </a:pPr>
            <a:r>
              <a:rPr lang="en-FR" dirty="0"/>
              <a:t>‘My English still bears the stigmata from the time spent among an almost exclusively balkc community. </a:t>
            </a:r>
            <a:r>
              <a:rPr lang="en-GB" dirty="0"/>
              <a:t>I</a:t>
            </a:r>
            <a:r>
              <a:rPr lang="en-FR" dirty="0"/>
              <a:t>mperceptibly, the epxressions and characterisitc improprieties of their speech slipped into the tissue of the academic English I had been taught in high schoool. </a:t>
            </a:r>
            <a:r>
              <a:rPr lang="en-GB" dirty="0"/>
              <a:t>Th</a:t>
            </a:r>
            <a:r>
              <a:rPr lang="en-FR" dirty="0"/>
              <a:t>e language I speak is a monstrous hybrid, mingling Oxford and Harlem, Byron and gospel. To the point of caricature, I pronounce these African American utterances with a rather British accent, and sometimes swallow up to half of the syllables of a too perfectly constructed sentence’</a:t>
            </a:r>
          </a:p>
          <a:p>
            <a:pPr marL="0" indent="0">
              <a:buNone/>
            </a:pPr>
            <a:endParaRPr lang="en-FR" dirty="0"/>
          </a:p>
        </p:txBody>
      </p:sp>
    </p:spTree>
    <p:extLst>
      <p:ext uri="{BB962C8B-B14F-4D97-AF65-F5344CB8AC3E}">
        <p14:creationId xmlns:p14="http://schemas.microsoft.com/office/powerpoint/2010/main" val="323034596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2088</TotalTime>
  <Words>1561</Words>
  <Application>Microsoft Macintosh PowerPoint</Application>
  <PresentationFormat>Widescreen</PresentationFormat>
  <Paragraphs>57</Paragraphs>
  <Slides>16</Slides>
  <Notes>0</Notes>
  <HiddenSlides>2</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16</vt:i4>
      </vt:variant>
    </vt:vector>
  </HeadingPairs>
  <TitlesOfParts>
    <vt:vector size="22" baseType="lpstr">
      <vt:lpstr>Arial</vt:lpstr>
      <vt:lpstr>Calibri</vt:lpstr>
      <vt:lpstr>Calibri Light</vt:lpstr>
      <vt:lpstr>garamond-premier-pro</vt:lpstr>
      <vt:lpstr>proxima-nova-condensed</vt:lpstr>
      <vt:lpstr>Office Theme</vt:lpstr>
      <vt:lpstr>Anne Garréta 2</vt:lpstr>
      <vt:lpstr>Recap</vt:lpstr>
      <vt:lpstr>José Esteban Muñoz (Disidentifications: Queers of Color and the Performance of Politics, 1999)</vt:lpstr>
      <vt:lpstr>Key tenets – ‘Dissing identity’</vt:lpstr>
      <vt:lpstr>Read pp.10-12 and answer the following questions: </vt:lpstr>
      <vt:lpstr>Doubling difference</vt:lpstr>
      <vt:lpstr>Racial markers</vt:lpstr>
      <vt:lpstr>PowerPoint Presentation</vt:lpstr>
      <vt:lpstr>PowerPoint Presentation</vt:lpstr>
      <vt:lpstr>Sexed encounter: removal of sexual AND racial difference?</vt:lpstr>
      <vt:lpstr>Annabel Kim, Unbecoming language, (Ohio: Ohio University Press, 2018) </vt:lpstr>
      <vt:lpstr>Annabel Kim</vt:lpstr>
      <vt:lpstr>Essay: 17/04; 2000 words</vt:lpstr>
      <vt:lpstr>PowerPoint Presentation</vt:lpstr>
      <vt:lpstr>Céline Sciamma</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Joanne Brueton</dc:creator>
  <cp:lastModifiedBy>Joanne Brueton</cp:lastModifiedBy>
  <cp:revision>32</cp:revision>
  <dcterms:created xsi:type="dcterms:W3CDTF">2018-12-06T08:49:24Z</dcterms:created>
  <dcterms:modified xsi:type="dcterms:W3CDTF">2025-03-24T13:47:03Z</dcterms:modified>
</cp:coreProperties>
</file>