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23"/>
  </p:normalViewPr>
  <p:slideViewPr>
    <p:cSldViewPr snapToGrid="0">
      <p:cViewPr varScale="1">
        <p:scale>
          <a:sx n="90" d="100"/>
          <a:sy n="90" d="100"/>
        </p:scale>
        <p:origin x="2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0534D-B139-1392-B938-76F6A1D01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10904D-CA9D-9675-34CD-33F22061F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34522-E7F0-D358-DC1F-2E0DC4B9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F4BF4-6352-7574-99CD-B070B25F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BECFD-D342-4403-6071-4AF998C63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B42E9-4BCC-086F-EF22-1DF531842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D5734-CF97-156E-F32A-43FC0E5DE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B40C9-D6B8-049C-02EE-BEF01FB7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CE994-4B20-C7C2-770A-24E7B9A3B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F70E7-3382-EE72-5659-E1AB34E3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9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1CD352-5EB3-7D0C-E9C7-B0245CE7E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D201C-A496-5D0A-65B2-D1D6DEB0F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7C479-E246-E476-3024-02D209CF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B759C-252B-A751-685B-04E139C2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5986F-E7F9-09B9-F264-2A91AB63F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6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0F13C-C780-09F8-A5AB-B85C4F15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7877"/>
            <a:ext cx="5931877" cy="5579086"/>
          </a:xfrm>
        </p:spPr>
        <p:txBody>
          <a:bodyPr>
            <a:normAutofit/>
          </a:bodyPr>
          <a:lstStyle>
            <a:lvl1pPr>
              <a:defRPr sz="2200">
                <a:latin typeface="Garamond" panose="02020404030301010803" pitchFamily="18" charset="0"/>
              </a:defRPr>
            </a:lvl1pPr>
            <a:lvl2pPr>
              <a:defRPr sz="2200">
                <a:latin typeface="Garamond" panose="02020404030301010803" pitchFamily="18" charset="0"/>
              </a:defRPr>
            </a:lvl2pPr>
            <a:lvl3pPr>
              <a:defRPr sz="2200">
                <a:latin typeface="Garamond" panose="02020404030301010803" pitchFamily="18" charset="0"/>
              </a:defRPr>
            </a:lvl3pPr>
            <a:lvl4pPr>
              <a:defRPr sz="2200">
                <a:latin typeface="Garamond" panose="02020404030301010803" pitchFamily="18" charset="0"/>
              </a:defRPr>
            </a:lvl4pPr>
            <a:lvl5pPr>
              <a:defRPr sz="2200">
                <a:latin typeface="Garamond" panose="02020404030301010803" pitchFamily="18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27416-5858-83A0-556E-3BF698036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9C188-A270-DF47-E370-BC558195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B5409-C8CD-F8BC-2DCE-558EF7B3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8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9B75F-526E-A7D8-A6DD-1869B7C9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0BA2E-C437-823B-71D9-3995ACEE5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BDAE2-EB55-22B8-98A4-66CE19A54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97498-BC41-E659-7108-9A7DBB35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80D73-1707-58EA-F206-3236A3AC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1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B489F-CE1E-3E4B-4C16-A92E8C6DE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BECC4-8067-278E-EDB7-E35B807C6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E4FBB-E1D0-BD90-9008-DF4170A3B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ACF1D-02CF-CBC5-BE75-61C020D40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53249-4357-E265-AA40-7D6AB698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B987C-7A42-4289-9F22-C9F7B155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766D5-D4E0-92AE-DC04-524548619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4B45C-3546-418B-6F7D-6F580E0BD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45AE7-4354-F5A0-5872-2DAFBE643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4C1533-13DD-BFD2-1945-FE48D7003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884F5F-3868-864F-EA48-ADEDF071F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45EE6B-608D-1DB3-8E5E-21936297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E266C6-6B5B-D858-CC39-D44DA795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1EFA-27EB-A46B-4D4E-1D69C184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7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4C32-83E9-9A4C-D616-3598F244B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7EEE70-FC7F-EF6E-CC18-A5C31D51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1F311E-AA6B-66F4-5B59-8827434FE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4A38-DE67-4410-CC9C-CF47FD95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2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7184DC-C69F-140E-2529-5E76A540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74C1AF-416C-95AE-D7E7-443EDF97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22276-7C86-D47C-969C-426B41CD3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0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00213-EBD3-322B-B88E-67D9ED54B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564B4-AA87-5B28-84F6-C484F0A3A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DE561-661C-2B51-D3BE-EA599CDDF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03239-DF9B-AAB7-117B-46F881EC3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DFA00-F472-EEAE-DEEA-B36B7C579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0BDCE-2357-77AD-FE1A-ABC18012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9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072A3-76BB-6F56-C783-2531EC07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4D56E1-E007-A384-E2F4-9C51E7253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32333-4381-34B7-9780-F14778551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D17CAC-400E-6765-36FF-771A3742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A9F66-0E6C-05B3-08F9-94165B011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0F3474-3084-68CA-1A15-7DB26E59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4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38AA69-D7A8-8266-B3B4-5DE2BB18F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46792-4C5D-0B46-F99C-B6ACC235A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BA316-F61B-41BA-B3D0-F6C409D60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6341C-172E-AD4A-A57C-9081CD519FB1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33010-68DF-802F-600A-9A2F621F7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BF53F-DED5-7515-3C15-F78D7F0CA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A57EF-9E9E-E44A-8B54-122EDCC8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4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ichard.mason@qmul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k7Vc3jczNg?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4AC3E7-6D27-168C-70B8-862119F8C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COM507 European Tragedy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Week 11: Beckett, </a:t>
            </a:r>
            <a:r>
              <a:rPr lang="en-US" i="1" dirty="0"/>
              <a:t>Endgame</a:t>
            </a:r>
            <a:r>
              <a:rPr lang="en-US" dirty="0"/>
              <a:t> and Classical Tragedy 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Dr Richard Mason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Richard.mason@qmul.ac.uk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read the play as a ‘tragedy’?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 descr="Samuel Beckett – Facts - NobelPrize.org">
            <a:extLst>
              <a:ext uri="{FF2B5EF4-FFF2-40B4-BE49-F238E27FC236}">
                <a16:creationId xmlns:a16="http://schemas.microsoft.com/office/drawing/2014/main" id="{564D4F24-CB1E-6041-AA39-45272ECE4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432486"/>
            <a:ext cx="34544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83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9B8CCC-7339-ADE1-8F43-B38EB4A88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318477"/>
            <a:ext cx="7821484" cy="5579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Plot: the source and as it were the soul of tragedy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plot is, for Aristotle, ‘the source and (as it were) the soul of tragedy’ (Aristotle 1996: 11–12)</a:t>
            </a:r>
            <a:r>
              <a:rPr lang="en-GB" sz="2000" dirty="0">
                <a:effectLst/>
              </a:rPr>
              <a:t>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CLOV: The end is terrific!</a:t>
            </a:r>
          </a:p>
          <a:p>
            <a:pPr marL="0" indent="0">
              <a:buNone/>
            </a:pPr>
            <a:r>
              <a:rPr lang="en-GB" sz="2000" dirty="0"/>
              <a:t>HAMM: I prefer the middle. </a:t>
            </a:r>
          </a:p>
          <a:p>
            <a:pPr marL="0" indent="0">
              <a:buNone/>
            </a:pPr>
            <a:r>
              <a:rPr lang="en-GB" sz="2000" dirty="0"/>
              <a:t>*</a:t>
            </a:r>
          </a:p>
          <a:p>
            <a:pPr marL="0" indent="0">
              <a:buNone/>
            </a:pPr>
            <a:r>
              <a:rPr lang="en-GB" sz="2000" dirty="0"/>
              <a:t>HAMM: </a:t>
            </a:r>
            <a:r>
              <a:rPr lang="en-GB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‘The end is in the beginning and yet you go on’</a:t>
            </a:r>
            <a:r>
              <a:rPr lang="en-GB" sz="2000" dirty="0">
                <a:effectLst/>
              </a:rPr>
              <a:t>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*</a:t>
            </a:r>
          </a:p>
          <a:p>
            <a:pPr marL="0" indent="0">
              <a:buNone/>
            </a:pPr>
            <a:r>
              <a:rPr lang="en-GB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HAMM: [</a:t>
            </a:r>
            <a:r>
              <a:rPr lang="en-GB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Anguished</a:t>
            </a:r>
            <a:r>
              <a:rPr lang="en-GB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What’s happening? What’s happening? CLOV: Something is taking its course.’</a:t>
            </a:r>
          </a:p>
          <a:p>
            <a:pPr marL="0" indent="0">
              <a:buNone/>
            </a:pP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</a:p>
          <a:p>
            <a:pPr marL="0" indent="0">
              <a:buNone/>
            </a:pPr>
            <a:r>
              <a:rPr lang="en-GB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HAMM: What’s happening? CLOV: Something is taking its course.’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*</a:t>
            </a:r>
          </a:p>
          <a:p>
            <a:pPr marL="0" indent="0">
              <a:buNone/>
            </a:pPr>
            <a:r>
              <a:rPr lang="en-US" sz="2000" dirty="0"/>
              <a:t>HAMM: What time is it?</a:t>
            </a:r>
          </a:p>
          <a:p>
            <a:pPr marL="0" indent="0">
              <a:buNone/>
            </a:pPr>
            <a:r>
              <a:rPr lang="en-US" sz="2000" dirty="0"/>
              <a:t>CLOV: The same as usual. </a:t>
            </a:r>
          </a:p>
          <a:p>
            <a:endParaRPr lang="en-US" sz="2000" dirty="0"/>
          </a:p>
        </p:txBody>
      </p:sp>
      <p:pic>
        <p:nvPicPr>
          <p:cNvPr id="3074" name="Picture 2" descr="Aristotle - Wikipedia">
            <a:extLst>
              <a:ext uri="{FF2B5EF4-FFF2-40B4-BE49-F238E27FC236}">
                <a16:creationId xmlns:a16="http://schemas.microsoft.com/office/drawing/2014/main" id="{2B338528-C454-9C2C-9F5D-734309279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784" y="557701"/>
            <a:ext cx="3810129" cy="510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32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EADEAE-68D1-7ED1-E176-18BED0D45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7877"/>
            <a:ext cx="3862388" cy="5579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Tragedy, grandeur and social status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HAMM: Can there be misery – [</a:t>
            </a:r>
            <a:r>
              <a:rPr lang="en-GB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yawns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— loftier than mine? No doubt. Formerly. But now? [</a:t>
            </a:r>
            <a:r>
              <a:rPr lang="en-GB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Pause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My father? [</a:t>
            </a:r>
            <a:r>
              <a:rPr lang="en-GB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Pause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My mother? [</a:t>
            </a:r>
            <a:r>
              <a:rPr lang="en-GB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Pause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My…dog?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HAMM: Accursed progenitor! [….] Accursed fornicator!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6" name="Picture 2" descr="Endgame review – Hugo Weaving and Tom Budge energise Beckett classic |  Theatre | The Guardian">
            <a:extLst>
              <a:ext uri="{FF2B5EF4-FFF2-40B4-BE49-F238E27FC236}">
                <a16:creationId xmlns:a16="http://schemas.microsoft.com/office/drawing/2014/main" id="{D311C209-B7B6-4D9C-3EAE-945706B57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549" y="1628775"/>
            <a:ext cx="6457464" cy="387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11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E207B6-AFFF-7B22-4961-F300305BF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sz="2400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 presentations</a:t>
            </a:r>
            <a:endParaRPr lang="en-GB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Ela: ‘endings’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Corrina: ‘time’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Navampreet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‘suffering’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2050" name="Picture 2" descr="Beckett's 'Endgame'; 'Game of Thrones' sound design; Cannes Festival  preview | KPCC - NPR News for Southern California - 89.3 FM">
            <a:extLst>
              <a:ext uri="{FF2B5EF4-FFF2-40B4-BE49-F238E27FC236}">
                <a16:creationId xmlns:a16="http://schemas.microsoft.com/office/drawing/2014/main" id="{31F529FD-1E22-073E-E0B2-270880801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955" y="842962"/>
            <a:ext cx="5179219" cy="414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74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00D83F-4D4C-5F49-0F8E-5F60E5283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9" y="300038"/>
            <a:ext cx="11787186" cy="632936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400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for small group discussion. Find supporting evidence for your answers.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GB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Endgame 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tragedy, in your opinion? Why? Which other genres might the play suggest?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</a:t>
            </a:r>
            <a:r>
              <a:rPr lang="en-GB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Endgame 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said to have a ‘plot’?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What role does character play in the play? 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Comment briefly on the presentation of Hamm, </a:t>
            </a:r>
            <a:r>
              <a:rPr lang="en-GB" sz="24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Clov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Nagg</a:t>
            </a: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Nell. Do these feel like ‘tragic protagonists’?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Find and discuss one example where 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Beckett’s use of dramatic form shapes the play’s effects (e.g. stage directions, setting, dialogue).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Could the play be said to be cathartic? How might one analyse the notion of catharsis in relation to </a:t>
            </a:r>
            <a:r>
              <a:rPr lang="en-GB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Endgame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Viewing/close reading of the final section of the play: what sense of ‘endings’ do you get from the play (and from this particular performance)? (1.08-end)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might </a:t>
            </a:r>
            <a:r>
              <a:rPr lang="en-GB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Endgame </a:t>
            </a:r>
            <a:r>
              <a:rPr lang="en-GB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lend itself to comparison to other plays studied for this module?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54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edia 2" descr="Endgame (Beckett)">
            <a:hlinkClick r:id="" action="ppaction://media"/>
            <a:extLst>
              <a:ext uri="{FF2B5EF4-FFF2-40B4-BE49-F238E27FC236}">
                <a16:creationId xmlns:a16="http://schemas.microsoft.com/office/drawing/2014/main" id="{07593B20-AC06-F82E-2BE3-DD7D2251649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7187" y="187193"/>
            <a:ext cx="11477625" cy="648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0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641C02-83D3-B5AB-FDBB-08C9C3F6F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7877"/>
            <a:ext cx="11582400" cy="5579086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Task for next week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Find an idea/quote from secondary literature (start with the general guides, perhaps) and explain how it allows for a comparative perspective on two plays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E.g. </a:t>
            </a:r>
          </a:p>
          <a:p>
            <a:pPr marL="0" indent="0">
              <a:buNone/>
            </a:pPr>
            <a:r>
              <a:rPr lang="en-US" dirty="0"/>
              <a:t>Hammond</a:t>
            </a:r>
          </a:p>
          <a:p>
            <a:pPr marL="0" indent="0">
              <a:buNone/>
            </a:pPr>
            <a:r>
              <a:rPr lang="en-US" dirty="0"/>
              <a:t>Poole,</a:t>
            </a:r>
          </a:p>
          <a:p>
            <a:pPr marL="0" indent="0">
              <a:buNone/>
            </a:pPr>
            <a:r>
              <a:rPr lang="en-US" dirty="0"/>
              <a:t>Wallace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should prepare notes for a very short presentation (c. 3 minutes)</a:t>
            </a:r>
          </a:p>
        </p:txBody>
      </p:sp>
    </p:spTree>
    <p:extLst>
      <p:ext uri="{BB962C8B-B14F-4D97-AF65-F5344CB8AC3E}">
        <p14:creationId xmlns:p14="http://schemas.microsoft.com/office/powerpoint/2010/main" val="3798668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457</Words>
  <Application>Microsoft Macintosh PowerPoint</Application>
  <PresentationFormat>Widescreen</PresentationFormat>
  <Paragraphs>52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Mason</dc:creator>
  <cp:lastModifiedBy>Richard Mason</cp:lastModifiedBy>
  <cp:revision>7</cp:revision>
  <dcterms:created xsi:type="dcterms:W3CDTF">2022-12-06T12:06:14Z</dcterms:created>
  <dcterms:modified xsi:type="dcterms:W3CDTF">2022-12-06T14:09:06Z</dcterms:modified>
</cp:coreProperties>
</file>