
<file path=[Content_Types].xml><?xml version="1.0" encoding="utf-8"?>
<Types xmlns="http://schemas.openxmlformats.org/package/2006/content-types"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309" r:id="rId4"/>
    <p:sldId id="268" r:id="rId5"/>
    <p:sldId id="261" r:id="rId6"/>
    <p:sldId id="278" r:id="rId7"/>
    <p:sldId id="310" r:id="rId8"/>
    <p:sldId id="267" r:id="rId9"/>
  </p:sldIdLst>
  <p:sldSz cx="9144000" cy="6858000" type="screen4x3"/>
  <p:notesSz cx="7315200" cy="9601200"/>
  <p:custDataLst>
    <p:tags r:id="rId13"/>
  </p:custDataLst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1pPr>
    <a:lvl2pPr marL="4572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2pPr>
    <a:lvl3pPr marL="9144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3pPr>
    <a:lvl4pPr marL="1371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4pPr>
    <a:lvl5pPr marL="18288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chemeClr val="tx1"/>
    </p:penClr>
  </p:showPr>
  <p:clrMru>
    <a:srgbClr val="990000"/>
    <a:srgbClr val="000099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 horzBarState="maximized"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176" y="-10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702"/>
        <p:guide pos="2225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tags" Target="tags/tag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057" tIns="44028" rIns="88057" bIns="44028" numCol="1" anchor="t" anchorCtr="0" compatLnSpc="1">
            <a:prstTxWarp prst="textNoShape">
              <a:avLst/>
            </a:prstTxWarp>
          </a:bodyPr>
          <a:lstStyle>
            <a:lvl1pPr defTabSz="433388">
              <a:defRPr sz="1200">
                <a:solidFill>
                  <a:srgbClr val="0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057" tIns="44028" rIns="88057" bIns="44028" numCol="1" anchor="t" anchorCtr="0" compatLnSpc="1">
            <a:prstTxWarp prst="textNoShape">
              <a:avLst/>
            </a:prstTxWarp>
          </a:bodyPr>
          <a:lstStyle>
            <a:lvl1pPr algn="r" defTabSz="433388">
              <a:defRPr sz="1200">
                <a:solidFill>
                  <a:srgbClr val="0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057" tIns="44028" rIns="88057" bIns="44028" numCol="1" anchor="b" anchorCtr="0" compatLnSpc="1">
            <a:prstTxWarp prst="textNoShape">
              <a:avLst/>
            </a:prstTxWarp>
          </a:bodyPr>
          <a:lstStyle>
            <a:lvl1pPr defTabSz="433388">
              <a:defRPr sz="1200">
                <a:solidFill>
                  <a:srgbClr val="0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057" tIns="44028" rIns="88057" bIns="44028" numCol="1" anchor="b" anchorCtr="0" compatLnSpc="1">
            <a:prstTxWarp prst="textNoShape">
              <a:avLst/>
            </a:prstTxWarp>
          </a:bodyPr>
          <a:lstStyle>
            <a:lvl1pPr algn="r" defTabSz="433388">
              <a:defRPr sz="1200">
                <a:solidFill>
                  <a:srgbClr val="000000"/>
                </a:solidFill>
              </a:defRPr>
            </a:lvl1pPr>
          </a:lstStyle>
          <a:p>
            <a:fld id="{A2D6C6AA-885B-4ECD-9179-3732DC88B67E}" type="slidenum">
              <a:rPr lang="en-GB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lIns="88057" tIns="44028" rIns="88057" bIns="44028" anchor="ctr"/>
          <a:lstStyle/>
          <a:p>
            <a:pPr defTabSz="433388"/>
            <a:endParaRPr lang="en-US" sz="17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5337" tIns="47842" rIns="95337" bIns="47842" numCol="1" anchor="t" anchorCtr="0" compatLnSpc="1">
            <a:prstTxWarp prst="textNoShape">
              <a:avLst/>
            </a:prstTxWarp>
          </a:bodyPr>
          <a:lstStyle>
            <a:lvl1pPr defTabSz="433388">
              <a:tabLst>
                <a:tab pos="0" algn="l"/>
                <a:tab pos="881063" algn="l"/>
                <a:tab pos="1760538" algn="l"/>
                <a:tab pos="2641600" algn="l"/>
                <a:tab pos="3522663" algn="l"/>
                <a:tab pos="4402138" algn="l"/>
                <a:tab pos="5283200" algn="l"/>
                <a:tab pos="6164263" algn="l"/>
                <a:tab pos="7045325" algn="l"/>
                <a:tab pos="7924800" algn="l"/>
                <a:tab pos="8805863" algn="l"/>
                <a:tab pos="9686925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143375" y="0"/>
            <a:ext cx="3168650" cy="477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5337" tIns="47842" rIns="95337" bIns="47842" numCol="1" anchor="t" anchorCtr="0" compatLnSpc="1">
            <a:prstTxWarp prst="textNoShape">
              <a:avLst/>
            </a:prstTxWarp>
          </a:bodyPr>
          <a:lstStyle>
            <a:lvl1pPr algn="r" defTabSz="433388">
              <a:tabLst>
                <a:tab pos="0" algn="l"/>
                <a:tab pos="881063" algn="l"/>
                <a:tab pos="1760538" algn="l"/>
                <a:tab pos="2641600" algn="l"/>
                <a:tab pos="3522663" algn="l"/>
                <a:tab pos="4402138" algn="l"/>
                <a:tab pos="5283200" algn="l"/>
                <a:tab pos="6164263" algn="l"/>
                <a:tab pos="7045325" algn="l"/>
                <a:tab pos="7924800" algn="l"/>
                <a:tab pos="8805863" algn="l"/>
                <a:tab pos="9686925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994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60475" y="722313"/>
            <a:ext cx="4795838" cy="35972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5337" tIns="47842" rIns="95337" bIns="47842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68650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5337" tIns="47842" rIns="95337" bIns="47842" numCol="1" anchor="b" anchorCtr="0" compatLnSpc="1">
            <a:prstTxWarp prst="textNoShape">
              <a:avLst/>
            </a:prstTxWarp>
          </a:bodyPr>
          <a:lstStyle>
            <a:lvl1pPr defTabSz="433388">
              <a:tabLst>
                <a:tab pos="0" algn="l"/>
                <a:tab pos="881063" algn="l"/>
                <a:tab pos="1760538" algn="l"/>
                <a:tab pos="2641600" algn="l"/>
                <a:tab pos="3522663" algn="l"/>
                <a:tab pos="4402138" algn="l"/>
                <a:tab pos="5283200" algn="l"/>
                <a:tab pos="6164263" algn="l"/>
                <a:tab pos="7045325" algn="l"/>
                <a:tab pos="7924800" algn="l"/>
                <a:tab pos="8805863" algn="l"/>
                <a:tab pos="9686925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143375" y="9120188"/>
            <a:ext cx="3168650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5337" tIns="47842" rIns="95337" bIns="47842" numCol="1" anchor="b" anchorCtr="0" compatLnSpc="1">
            <a:prstTxWarp prst="textNoShape">
              <a:avLst/>
            </a:prstTxWarp>
          </a:bodyPr>
          <a:lstStyle>
            <a:lvl1pPr algn="r" defTabSz="433388">
              <a:tabLst>
                <a:tab pos="0" algn="l"/>
                <a:tab pos="881063" algn="l"/>
                <a:tab pos="1760538" algn="l"/>
                <a:tab pos="2641600" algn="l"/>
                <a:tab pos="3522663" algn="l"/>
                <a:tab pos="4402138" algn="l"/>
                <a:tab pos="5283200" algn="l"/>
                <a:tab pos="6164263" algn="l"/>
                <a:tab pos="7045325" algn="l"/>
                <a:tab pos="7924800" algn="l"/>
                <a:tab pos="8805863" algn="l"/>
                <a:tab pos="9686925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fld id="{5F89F92E-4199-4174-876B-D1C43F71D495}" type="slidenum">
              <a:rPr lang="en-GB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50EAA58-BE65-4FFA-A0B5-FB4CC4DF5911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40963" name="Text Box 1"/>
          <p:cNvSpPr txBox="1">
            <a:spLocks noChangeArrowheads="1"/>
          </p:cNvSpPr>
          <p:nvPr/>
        </p:nvSpPr>
        <p:spPr bwMode="auto">
          <a:xfrm>
            <a:off x="1022350" y="722313"/>
            <a:ext cx="5273675" cy="35988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8057" tIns="44028" rIns="88057" bIns="44028" anchor="ctr"/>
          <a:lstStyle/>
          <a:p>
            <a:pPr defTabSz="433388"/>
            <a:endParaRPr lang="en-US" sz="1700" dirty="0"/>
          </a:p>
        </p:txBody>
      </p:sp>
      <p:sp>
        <p:nvSpPr>
          <p:cNvPr id="4096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180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C53EB45-9ECA-4D88-94DA-DA6C87910F3C}" type="slidenum">
              <a:rPr lang="en-GB"/>
              <a:pPr/>
              <a:t>2</a:t>
            </a:fld>
            <a:endParaRPr lang="en-GB" dirty="0"/>
          </a:p>
        </p:txBody>
      </p:sp>
      <p:sp>
        <p:nvSpPr>
          <p:cNvPr id="41987" name="Text Box 1"/>
          <p:cNvSpPr txBox="1">
            <a:spLocks noChangeArrowheads="1"/>
          </p:cNvSpPr>
          <p:nvPr/>
        </p:nvSpPr>
        <p:spPr bwMode="auto">
          <a:xfrm>
            <a:off x="1022350" y="722313"/>
            <a:ext cx="5273675" cy="35988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8057" tIns="44028" rIns="88057" bIns="44028" anchor="ctr"/>
          <a:lstStyle/>
          <a:p>
            <a:pPr defTabSz="433388"/>
            <a:endParaRPr lang="en-US" sz="1700" dirty="0"/>
          </a:p>
        </p:txBody>
      </p:sp>
      <p:sp>
        <p:nvSpPr>
          <p:cNvPr id="41988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180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6DA4133-9561-453D-BC44-8CD120F2D72A}" type="slidenum">
              <a:rPr lang="en-GB"/>
              <a:pPr/>
              <a:t>4</a:t>
            </a:fld>
            <a:endParaRPr lang="en-GB" dirty="0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1022350" y="722313"/>
            <a:ext cx="5273675" cy="35988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8057" tIns="44028" rIns="88057" bIns="44028" anchor="ctr"/>
          <a:lstStyle/>
          <a:p>
            <a:pPr defTabSz="433388"/>
            <a:endParaRPr lang="en-US" sz="1700" dirty="0"/>
          </a:p>
        </p:txBody>
      </p:sp>
      <p:sp>
        <p:nvSpPr>
          <p:cNvPr id="5018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180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069DCD7-1260-43B6-9599-1DD69E1DE539}" type="slidenum">
              <a:rPr lang="en-GB"/>
              <a:pPr/>
              <a:t>5</a:t>
            </a:fld>
            <a:endParaRPr lang="en-GB" dirty="0"/>
          </a:p>
        </p:txBody>
      </p:sp>
      <p:sp>
        <p:nvSpPr>
          <p:cNvPr id="44035" name="Text Box 1"/>
          <p:cNvSpPr txBox="1">
            <a:spLocks noChangeArrowheads="1"/>
          </p:cNvSpPr>
          <p:nvPr/>
        </p:nvSpPr>
        <p:spPr bwMode="auto">
          <a:xfrm>
            <a:off x="1022350" y="722313"/>
            <a:ext cx="5273675" cy="35988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8057" tIns="44028" rIns="88057" bIns="44028" anchor="ctr"/>
          <a:lstStyle/>
          <a:p>
            <a:pPr defTabSz="433388"/>
            <a:endParaRPr lang="en-US" sz="1700" dirty="0"/>
          </a:p>
        </p:txBody>
      </p:sp>
      <p:sp>
        <p:nvSpPr>
          <p:cNvPr id="44036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18000"/>
          </a:xfrm>
          <a:noFill/>
          <a:ln/>
        </p:spPr>
        <p:txBody>
          <a:bodyPr/>
          <a:lstStyle/>
          <a:p>
            <a:pPr eaLnBrk="1" hangingPunct="1">
              <a:spcBef>
                <a:spcPts val="450"/>
              </a:spcBef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Arial" charset="0"/>
                <a:cs typeface="Lucida Sans Unicode" pitchFamily="34" charset="0"/>
              </a:rPr>
              <a:t>Talk about the underlined terms</a:t>
            </a:r>
          </a:p>
          <a:p>
            <a:pPr eaLnBrk="1" hangingPunct="1">
              <a:spcBef>
                <a:spcPts val="450"/>
              </a:spcBef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latin typeface="Arial" charset="0"/>
              <a:cs typeface="Lucida Sans Unicode" pitchFamily="34" charset="0"/>
            </a:endParaRPr>
          </a:p>
          <a:p>
            <a:pPr eaLnBrk="1" hangingPunct="1">
              <a:spcBef>
                <a:spcPts val="450"/>
              </a:spcBef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Arial" charset="0"/>
                <a:cs typeface="Lucida Sans Unicode" pitchFamily="34" charset="0"/>
              </a:rPr>
              <a:t>Tools – we’ll look at shortly</a:t>
            </a:r>
          </a:p>
          <a:p>
            <a:pPr eaLnBrk="1" hangingPunct="1">
              <a:spcBef>
                <a:spcPts val="450"/>
              </a:spcBef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Arial" charset="0"/>
                <a:cs typeface="Lucida Sans Unicode" pitchFamily="34" charset="0"/>
              </a:rPr>
              <a:t>Non-technical staff – it is easy.  You don’t need to be a programmer or a web designer to create a course in a VLE</a:t>
            </a:r>
          </a:p>
          <a:p>
            <a:pPr eaLnBrk="1" hangingPunct="1">
              <a:spcBef>
                <a:spcPts val="450"/>
              </a:spcBef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Arial" charset="0"/>
                <a:cs typeface="Lucida Sans Unicode" pitchFamily="34" charset="0"/>
              </a:rPr>
              <a:t>E-learning: the endless question.  Basically is providing an enhancement or opportunity for learning using technology (or the internet)‏</a:t>
            </a:r>
          </a:p>
          <a:p>
            <a:pPr eaLnBrk="1" hangingPunct="1">
              <a:spcBef>
                <a:spcPts val="450"/>
              </a:spcBef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Arial" charset="0"/>
                <a:cs typeface="Lucida Sans Unicode" pitchFamily="34" charset="0"/>
              </a:rPr>
              <a:t>Over the internet: this means you can access it from anywhere that has a decent web connection.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A68932D-5AF5-462F-BB49-726B49850FB7}" type="slidenum">
              <a:rPr lang="en-GB"/>
              <a:pPr/>
              <a:t>6</a:t>
            </a:fld>
            <a:endParaRPr lang="en-GB" dirty="0"/>
          </a:p>
        </p:txBody>
      </p:sp>
      <p:sp>
        <p:nvSpPr>
          <p:cNvPr id="59395" name="Text Box 1"/>
          <p:cNvSpPr txBox="1">
            <a:spLocks noChangeArrowheads="1"/>
          </p:cNvSpPr>
          <p:nvPr/>
        </p:nvSpPr>
        <p:spPr bwMode="auto">
          <a:xfrm>
            <a:off x="1022350" y="722313"/>
            <a:ext cx="5273675" cy="35988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8057" tIns="44028" rIns="88057" bIns="44028" anchor="ctr"/>
          <a:lstStyle/>
          <a:p>
            <a:pPr defTabSz="433388"/>
            <a:endParaRPr lang="en-US" sz="1700" dirty="0"/>
          </a:p>
        </p:txBody>
      </p:sp>
      <p:sp>
        <p:nvSpPr>
          <p:cNvPr id="59396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180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CE8577B-A68F-4E6C-BD1C-F4946DE083EA}" type="slidenum">
              <a:rPr lang="en-GB"/>
              <a:pPr/>
              <a:t>8</a:t>
            </a:fld>
            <a:endParaRPr lang="en-GB" dirty="0"/>
          </a:p>
        </p:txBody>
      </p:sp>
      <p:sp>
        <p:nvSpPr>
          <p:cNvPr id="49155" name="Text Box 1"/>
          <p:cNvSpPr txBox="1">
            <a:spLocks noChangeArrowheads="1"/>
          </p:cNvSpPr>
          <p:nvPr/>
        </p:nvSpPr>
        <p:spPr bwMode="auto">
          <a:xfrm>
            <a:off x="1022350" y="722313"/>
            <a:ext cx="5273675" cy="35988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8057" tIns="44028" rIns="88057" bIns="44028" anchor="ctr"/>
          <a:lstStyle/>
          <a:p>
            <a:pPr defTabSz="433388"/>
            <a:endParaRPr lang="en-US" sz="1700" dirty="0"/>
          </a:p>
        </p:txBody>
      </p:sp>
      <p:sp>
        <p:nvSpPr>
          <p:cNvPr id="49156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18000"/>
          </a:xfrm>
          <a:noFill/>
          <a:ln/>
        </p:spPr>
        <p:txBody>
          <a:bodyPr/>
          <a:lstStyle/>
          <a:p>
            <a:pPr eaLnBrk="1" hangingPunct="1">
              <a:spcBef>
                <a:spcPts val="450"/>
              </a:spcBef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IE" smtClean="0">
                <a:latin typeface="Arial" charset="0"/>
                <a:cs typeface="Lucida Sans Unicode" pitchFamily="34" charset="0"/>
              </a:rPr>
              <a:t>When feeding back, rest of group think of one good point, and consider any alarm bells or worries.</a:t>
            </a:r>
          </a:p>
          <a:p>
            <a:pPr eaLnBrk="1" hangingPunct="1">
              <a:spcBef>
                <a:spcPts val="450"/>
              </a:spcBef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IE" smtClean="0">
                <a:latin typeface="Arial" charset="0"/>
                <a:cs typeface="Lucida Sans Unicode" pitchFamily="34" charset="0"/>
              </a:rPr>
              <a:t/>
            </a:r>
            <a:br>
              <a:rPr lang="en-IE" smtClean="0">
                <a:latin typeface="Arial" charset="0"/>
                <a:cs typeface="Lucida Sans Unicode" pitchFamily="34" charset="0"/>
              </a:rPr>
            </a:br>
            <a:r>
              <a:rPr lang="en-IE" smtClean="0">
                <a:latin typeface="Arial" charset="0"/>
                <a:cs typeface="Lucida Sans Unicode" pitchFamily="34" charset="0"/>
              </a:rPr>
              <a:t>We’ll discuss how these may be dealt with as a group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accent4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5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3" name="Picture 10" descr="qmul_black_large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5795963" y="5949950"/>
            <a:ext cx="28432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8" descr="LI_NT_P625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5949950"/>
            <a:ext cx="19494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Line 11"/>
          <p:cNvSpPr>
            <a:spLocks noChangeShapeType="1"/>
          </p:cNvSpPr>
          <p:nvPr userDrawn="1"/>
        </p:nvSpPr>
        <p:spPr bwMode="auto">
          <a:xfrm>
            <a:off x="0" y="5805488"/>
            <a:ext cx="9144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</a:endParaRPr>
          </a:p>
        </p:txBody>
      </p:sp>
      <p:sp>
        <p:nvSpPr>
          <p:cNvPr id="16" name="Line 12"/>
          <p:cNvSpPr>
            <a:spLocks noChangeShapeType="1"/>
          </p:cNvSpPr>
          <p:nvPr userDrawn="1"/>
        </p:nvSpPr>
        <p:spPr bwMode="auto">
          <a:xfrm>
            <a:off x="11113" y="1428736"/>
            <a:ext cx="91805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FFFFCC"/>
        </a:buClr>
        <a:buSzPct val="100000"/>
        <a:buFont typeface="Arial" charset="0"/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FFFFCC"/>
        </a:buClr>
        <a:buSzPct val="100000"/>
        <a:buFont typeface="Arial" charset="0"/>
        <a:defRPr sz="4400">
          <a:solidFill>
            <a:srgbClr val="FFFFCC"/>
          </a:solidFill>
          <a:latin typeface="Arial" charset="0"/>
          <a:ea typeface="Lucida Sans Unicode" pitchFamily="34" charset="0"/>
          <a:cs typeface="Lucida Sans Unicode" pitchFamily="34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FFFFCC"/>
        </a:buClr>
        <a:buSzPct val="100000"/>
        <a:buFont typeface="Arial" charset="0"/>
        <a:defRPr sz="4400">
          <a:solidFill>
            <a:srgbClr val="FFFFCC"/>
          </a:solidFill>
          <a:latin typeface="Arial" charset="0"/>
          <a:ea typeface="Lucida Sans Unicode" pitchFamily="34" charset="0"/>
          <a:cs typeface="Lucida Sans Unicode" pitchFamily="34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FFFFCC"/>
        </a:buClr>
        <a:buSzPct val="100000"/>
        <a:buFont typeface="Arial" charset="0"/>
        <a:defRPr sz="4400">
          <a:solidFill>
            <a:srgbClr val="FFFFCC"/>
          </a:solidFill>
          <a:latin typeface="Arial" charset="0"/>
          <a:ea typeface="Lucida Sans Unicode" pitchFamily="34" charset="0"/>
          <a:cs typeface="Lucida Sans Unicode" pitchFamily="34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FFFFCC"/>
        </a:buClr>
        <a:buSzPct val="100000"/>
        <a:buFont typeface="Arial" charset="0"/>
        <a:defRPr sz="4400">
          <a:solidFill>
            <a:srgbClr val="FFFFCC"/>
          </a:solidFill>
          <a:latin typeface="Arial" charset="0"/>
          <a:ea typeface="Lucida Sans Unicode" pitchFamily="34" charset="0"/>
          <a:cs typeface="Lucida Sans Unicode" pitchFamily="34" charset="0"/>
        </a:defRPr>
      </a:lvl5pPr>
      <a:lvl6pPr marL="457200" algn="ctr" defTabSz="449263" rtl="0" fontAlgn="base">
        <a:spcBef>
          <a:spcPct val="0"/>
        </a:spcBef>
        <a:spcAft>
          <a:spcPct val="0"/>
        </a:spcAft>
        <a:buClr>
          <a:srgbClr val="FFFFCC"/>
        </a:buClr>
        <a:buSzPct val="100000"/>
        <a:buFont typeface="Arial" charset="0"/>
        <a:defRPr sz="4400">
          <a:solidFill>
            <a:srgbClr val="FFFFCC"/>
          </a:solidFill>
          <a:latin typeface="Arial" charset="0"/>
          <a:ea typeface="Lucida Sans Unicode" pitchFamily="34" charset="0"/>
          <a:cs typeface="Lucida Sans Unicode" pitchFamily="34" charset="0"/>
        </a:defRPr>
      </a:lvl6pPr>
      <a:lvl7pPr marL="914400" algn="ctr" defTabSz="449263" rtl="0" fontAlgn="base">
        <a:spcBef>
          <a:spcPct val="0"/>
        </a:spcBef>
        <a:spcAft>
          <a:spcPct val="0"/>
        </a:spcAft>
        <a:buClr>
          <a:srgbClr val="FFFFCC"/>
        </a:buClr>
        <a:buSzPct val="100000"/>
        <a:buFont typeface="Arial" charset="0"/>
        <a:defRPr sz="4400">
          <a:solidFill>
            <a:srgbClr val="FFFFCC"/>
          </a:solidFill>
          <a:latin typeface="Arial" charset="0"/>
          <a:ea typeface="Lucida Sans Unicode" pitchFamily="34" charset="0"/>
          <a:cs typeface="Lucida Sans Unicode" pitchFamily="34" charset="0"/>
        </a:defRPr>
      </a:lvl7pPr>
      <a:lvl8pPr marL="1371600" algn="ctr" defTabSz="449263" rtl="0" fontAlgn="base">
        <a:spcBef>
          <a:spcPct val="0"/>
        </a:spcBef>
        <a:spcAft>
          <a:spcPct val="0"/>
        </a:spcAft>
        <a:buClr>
          <a:srgbClr val="FFFFCC"/>
        </a:buClr>
        <a:buSzPct val="100000"/>
        <a:buFont typeface="Arial" charset="0"/>
        <a:defRPr sz="4400">
          <a:solidFill>
            <a:srgbClr val="FFFFCC"/>
          </a:solidFill>
          <a:latin typeface="Arial" charset="0"/>
          <a:ea typeface="Lucida Sans Unicode" pitchFamily="34" charset="0"/>
          <a:cs typeface="Lucida Sans Unicode" pitchFamily="34" charset="0"/>
        </a:defRPr>
      </a:lvl8pPr>
      <a:lvl9pPr marL="1828800" algn="ctr" defTabSz="449263" rtl="0" fontAlgn="base">
        <a:spcBef>
          <a:spcPct val="0"/>
        </a:spcBef>
        <a:spcAft>
          <a:spcPct val="0"/>
        </a:spcAft>
        <a:buClr>
          <a:srgbClr val="FFFFCC"/>
        </a:buClr>
        <a:buSzPct val="100000"/>
        <a:buFont typeface="Arial" charset="0"/>
        <a:defRPr sz="4400">
          <a:solidFill>
            <a:srgbClr val="FFFFCC"/>
          </a:solidFill>
          <a:latin typeface="Arial" charset="0"/>
          <a:ea typeface="Lucida Sans Unicode" pitchFamily="34" charset="0"/>
          <a:cs typeface="Lucida Sans Unicode" pitchFamily="34" charset="0"/>
        </a:defRPr>
      </a:lvl9pPr>
    </p:titleStyle>
    <p:bodyStyle>
      <a:lvl1pPr marL="341313" indent="-341313" algn="l" defTabSz="449263" rtl="0" eaLnBrk="0" fontAlgn="base" hangingPunct="0">
        <a:spcBef>
          <a:spcPts val="800"/>
        </a:spcBef>
        <a:spcAft>
          <a:spcPct val="0"/>
        </a:spcAft>
        <a:buClr>
          <a:srgbClr val="333399"/>
        </a:buClr>
        <a:buSzPct val="100000"/>
        <a:buFont typeface="Arial" charset="0"/>
        <a:buChar char="•"/>
        <a:defRPr sz="3200">
          <a:solidFill>
            <a:schemeClr val="accent4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spcBef>
          <a:spcPts val="700"/>
        </a:spcBef>
        <a:spcAft>
          <a:spcPct val="0"/>
        </a:spcAft>
        <a:buClr>
          <a:srgbClr val="333399"/>
        </a:buClr>
        <a:buSzPct val="100000"/>
        <a:buFont typeface="Arial" charset="0"/>
        <a:buChar char="–"/>
        <a:defRPr sz="2800">
          <a:solidFill>
            <a:schemeClr val="accent4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333399"/>
        </a:buClr>
        <a:buSzPct val="100000"/>
        <a:buFont typeface="Arial" charset="0"/>
        <a:buChar char="•"/>
        <a:defRPr sz="2400">
          <a:solidFill>
            <a:schemeClr val="accent4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333399"/>
        </a:buClr>
        <a:buSzPct val="100000"/>
        <a:buFont typeface="Arial" charset="0"/>
        <a:buChar char="–"/>
        <a:defRPr sz="2000">
          <a:solidFill>
            <a:schemeClr val="accent4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333399"/>
        </a:buClr>
        <a:buSzPct val="100000"/>
        <a:buFont typeface="Arial" charset="0"/>
        <a:buChar char="»"/>
        <a:defRPr sz="2000">
          <a:solidFill>
            <a:schemeClr val="accent4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Arial" charset="0"/>
        <a:buChar char="»"/>
        <a:defRPr sz="2000">
          <a:solidFill>
            <a:srgbClr val="333399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Arial" charset="0"/>
        <a:buChar char="»"/>
        <a:defRPr sz="2000">
          <a:solidFill>
            <a:srgbClr val="333399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Arial" charset="0"/>
        <a:buChar char="»"/>
        <a:defRPr sz="2000">
          <a:solidFill>
            <a:srgbClr val="333399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Arial" charset="0"/>
        <a:buChar char="»"/>
        <a:defRPr sz="2000">
          <a:solidFill>
            <a:srgbClr val="333399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>
          <a:xfrm>
            <a:off x="500034" y="1928802"/>
            <a:ext cx="8358246" cy="2090738"/>
          </a:xfrm>
        </p:spPr>
        <p:txBody>
          <a:bodyPr/>
          <a:lstStyle/>
          <a:p>
            <a:pPr eaLnBrk="1" hangingPunct="1">
              <a:buClr>
                <a:srgbClr val="00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IE" sz="4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Getting Started with QMPlus</a:t>
            </a:r>
            <a:br>
              <a:rPr lang="en-IE" sz="4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en-IE" sz="40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4357694"/>
            <a:ext cx="6400800" cy="1752600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IE" dirty="0" smtClean="0">
                <a:solidFill>
                  <a:schemeClr val="tx1"/>
                </a:solidFill>
              </a:rPr>
              <a:t>Manoj Singh</a:t>
            </a:r>
          </a:p>
          <a:p>
            <a:pPr marL="0" indent="0" algn="ctr" eaLnBrk="1" hangingPunct="1"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IE" dirty="0" smtClean="0">
                <a:solidFill>
                  <a:schemeClr val="tx1"/>
                </a:solidFill>
              </a:rPr>
              <a:t>E-Learning Unit</a:t>
            </a: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755650" y="0"/>
            <a:ext cx="7631113" cy="1177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50800" tIns="50800" rIns="132080" bIns="50800" anchor="ctr"/>
          <a:lstStyle/>
          <a:p>
            <a:pPr marL="39688" algn="ctr"/>
            <a:r>
              <a:rPr lang="en-US" sz="3600" b="1" dirty="0" smtClean="0">
                <a:solidFill>
                  <a:schemeClr val="tx1"/>
                </a:solidFill>
                <a:latin typeface="Verdana" charset="0"/>
              </a:rPr>
              <a:t/>
            </a:r>
            <a:br>
              <a:rPr lang="en-US" sz="3600" b="1" dirty="0" smtClean="0">
                <a:solidFill>
                  <a:schemeClr val="tx1"/>
                </a:solidFill>
                <a:latin typeface="Verdana" charset="0"/>
              </a:rPr>
            </a:br>
            <a:r>
              <a:rPr lang="en-US" sz="5400" b="1" dirty="0" smtClean="0">
                <a:solidFill>
                  <a:schemeClr val="tx1"/>
                </a:solidFill>
                <a:latin typeface="Verdana" charset="0"/>
              </a:rPr>
              <a:t>QMPlus</a:t>
            </a:r>
            <a:br>
              <a:rPr lang="en-US" sz="5400" b="1" dirty="0" smtClean="0">
                <a:solidFill>
                  <a:schemeClr val="tx1"/>
                </a:solidFill>
                <a:latin typeface="Verdana" charset="0"/>
              </a:rPr>
            </a:br>
            <a:endParaRPr lang="en-US" sz="2100" b="1" dirty="0">
              <a:solidFill>
                <a:schemeClr val="bg2"/>
              </a:solidFill>
              <a:latin typeface="Verdana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IE" dirty="0" smtClean="0"/>
              <a:t>What is QMplus?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229600" cy="4565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IE" dirty="0" smtClean="0"/>
              <a:t>An Online Learning Environment (OLE) run by QMUL</a:t>
            </a:r>
          </a:p>
          <a:p>
            <a:pPr eaLnBrk="1" hangingPunct="1"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IE" dirty="0" smtClean="0"/>
          </a:p>
          <a:p>
            <a:pPr eaLnBrk="1" hangingPunct="1"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IE" dirty="0" smtClean="0"/>
              <a:t>Gives you access to your course contents and tools relevant to your modules, courses or areas of interest</a:t>
            </a:r>
          </a:p>
          <a:p>
            <a:pPr eaLnBrk="1" hangingPunct="1"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IE" dirty="0" smtClean="0"/>
          </a:p>
          <a:p>
            <a:pPr eaLnBrk="1" hangingPunct="1"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/>
              <a:t>Accessible </a:t>
            </a:r>
            <a:r>
              <a:rPr lang="en-IE" dirty="0" smtClean="0"/>
              <a:t>through an internet connection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creen Shot 2012-08-02 at 09.52.5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1524000"/>
            <a:ext cx="5638800" cy="4142303"/>
          </a:xfrm>
          <a:prstGeom prst="rect">
            <a:avLst/>
          </a:prstGeom>
        </p:spPr>
      </p:pic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8229600" cy="792163"/>
          </a:xfrm>
        </p:spPr>
        <p:txBody>
          <a:bodyPr rIns="132080"/>
          <a:lstStyle/>
          <a:p>
            <a:pPr indent="0" eaLnBrk="1" hangingPunct="1"/>
            <a:r>
              <a:rPr lang="en-US" dirty="0" smtClean="0"/>
              <a:t>Where to log in</a:t>
            </a:r>
          </a:p>
        </p:txBody>
      </p:sp>
      <p:sp>
        <p:nvSpPr>
          <p:cNvPr id="18438" name="AutoShape 6"/>
          <p:cNvSpPr>
            <a:spLocks/>
          </p:cNvSpPr>
          <p:nvPr/>
        </p:nvSpPr>
        <p:spPr bwMode="auto">
          <a:xfrm>
            <a:off x="152400" y="1676400"/>
            <a:ext cx="2209800" cy="914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8440" name="AutoShape 8"/>
          <p:cNvSpPr>
            <a:spLocks/>
          </p:cNvSpPr>
          <p:nvPr/>
        </p:nvSpPr>
        <p:spPr bwMode="auto">
          <a:xfrm>
            <a:off x="36512" y="3733800"/>
            <a:ext cx="3240088" cy="1081088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" name="Rounded Rectangle 10"/>
          <p:cNvSpPr>
            <a:spLocks noChangeArrowheads="1"/>
          </p:cNvSpPr>
          <p:nvPr/>
        </p:nvSpPr>
        <p:spPr bwMode="auto">
          <a:xfrm>
            <a:off x="3657600" y="1524000"/>
            <a:ext cx="1295400" cy="1524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8445" name="Line 9"/>
          <p:cNvSpPr>
            <a:spLocks noChangeShapeType="1"/>
          </p:cNvSpPr>
          <p:nvPr/>
        </p:nvSpPr>
        <p:spPr bwMode="auto">
          <a:xfrm flipV="1">
            <a:off x="2362200" y="3276600"/>
            <a:ext cx="9906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8439" name="Text Box 7"/>
          <p:cNvSpPr txBox="1">
            <a:spLocks/>
          </p:cNvSpPr>
          <p:nvPr/>
        </p:nvSpPr>
        <p:spPr bwMode="auto">
          <a:xfrm>
            <a:off x="-152400" y="3886200"/>
            <a:ext cx="3419475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dirty="0">
                <a:solidFill>
                  <a:schemeClr val="tx1"/>
                </a:solidFill>
                <a:latin typeface="Verdana" charset="0"/>
              </a:rPr>
              <a:t>2. Click on </a:t>
            </a:r>
            <a:r>
              <a:rPr lang="en-GB" sz="1600" b="1" dirty="0">
                <a:solidFill>
                  <a:schemeClr val="tx1"/>
                </a:solidFill>
                <a:latin typeface="Verdana" charset="0"/>
              </a:rPr>
              <a:t>Log in </a:t>
            </a:r>
            <a:r>
              <a:rPr lang="en-GB" sz="1600" dirty="0">
                <a:solidFill>
                  <a:schemeClr val="tx1"/>
                </a:solidFill>
                <a:latin typeface="Verdana" charset="0"/>
              </a:rPr>
              <a:t>and type your username and password in the next screen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2400" y="1752600"/>
            <a:ext cx="2276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AutoNum type="arabicPeriod"/>
            </a:pPr>
            <a:r>
              <a:rPr lang="en-GB" dirty="0" smtClean="0">
                <a:solidFill>
                  <a:schemeClr val="tx2"/>
                </a:solidFill>
              </a:rPr>
              <a:t>Go to</a:t>
            </a:r>
          </a:p>
          <a:p>
            <a:pPr marL="342900" indent="-342900"/>
            <a:r>
              <a:rPr lang="en-GB" u="sng" dirty="0" smtClean="0">
                <a:solidFill>
                  <a:schemeClr val="accent2"/>
                </a:solidFill>
              </a:rPr>
              <a:t> </a:t>
            </a:r>
            <a:r>
              <a:rPr lang="en-GB" u="sng" dirty="0" err="1" smtClean="0">
                <a:solidFill>
                  <a:schemeClr val="accent2"/>
                </a:solidFill>
              </a:rPr>
              <a:t>qmplus.qmul.ac.uk</a:t>
            </a:r>
            <a:r>
              <a:rPr lang="en-GB" dirty="0" smtClean="0">
                <a:solidFill>
                  <a:schemeClr val="tx2"/>
                </a:solidFill>
              </a:rPr>
              <a:t>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V="1">
            <a:off x="2362200" y="1600200"/>
            <a:ext cx="12192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 flipV="1">
            <a:off x="2362200" y="2514599"/>
            <a:ext cx="1143000" cy="1219199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Rounded Rectangle 16"/>
          <p:cNvSpPr>
            <a:spLocks noChangeArrowheads="1"/>
          </p:cNvSpPr>
          <p:nvPr/>
        </p:nvSpPr>
        <p:spPr bwMode="auto">
          <a:xfrm>
            <a:off x="3581400" y="2362200"/>
            <a:ext cx="990600" cy="1524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8" name="Rounded Rectangle 17"/>
          <p:cNvSpPr>
            <a:spLocks noChangeArrowheads="1"/>
          </p:cNvSpPr>
          <p:nvPr/>
        </p:nvSpPr>
        <p:spPr bwMode="auto">
          <a:xfrm>
            <a:off x="3429000" y="2743200"/>
            <a:ext cx="1219200" cy="9906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IE" sz="3200" dirty="0" smtClean="0"/>
              <a:t>Your MyQmplus page will look something like -</a:t>
            </a:r>
          </a:p>
        </p:txBody>
      </p:sp>
      <p:pic>
        <p:nvPicPr>
          <p:cNvPr id="4" name="Picture 3" descr="Screen Shot 2012-08-02 at 10.03.0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1574162"/>
            <a:ext cx="6629400" cy="39122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1828800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/>
            <a:r>
              <a:rPr lang="en-GB" sz="1400" dirty="0" smtClean="0">
                <a:solidFill>
                  <a:schemeClr val="tx2"/>
                </a:solidFill>
              </a:rPr>
              <a:t>You can Edit your profile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352800"/>
            <a:ext cx="2133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/>
            <a:r>
              <a:rPr lang="en-US" sz="1400" dirty="0" smtClean="0">
                <a:solidFill>
                  <a:schemeClr val="tx2"/>
                </a:solidFill>
              </a:rPr>
              <a:t>You will see a list of modules you are enrolled in and also the deadlines for the assignments.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1600200" y="2209800"/>
            <a:ext cx="9144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V="1">
            <a:off x="2286000" y="3581400"/>
            <a:ext cx="12192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AutoShape 6"/>
          <p:cNvSpPr>
            <a:spLocks/>
          </p:cNvSpPr>
          <p:nvPr/>
        </p:nvSpPr>
        <p:spPr bwMode="auto">
          <a:xfrm>
            <a:off x="76200" y="1676400"/>
            <a:ext cx="20574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AutoShape 6"/>
          <p:cNvSpPr>
            <a:spLocks/>
          </p:cNvSpPr>
          <p:nvPr/>
        </p:nvSpPr>
        <p:spPr bwMode="auto">
          <a:xfrm>
            <a:off x="76200" y="3352800"/>
            <a:ext cx="2209800" cy="1143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" name="Rounded Rectangle 10"/>
          <p:cNvSpPr>
            <a:spLocks noChangeArrowheads="1"/>
          </p:cNvSpPr>
          <p:nvPr/>
        </p:nvSpPr>
        <p:spPr bwMode="auto">
          <a:xfrm>
            <a:off x="3581400" y="2590800"/>
            <a:ext cx="2819400" cy="29718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IE" smtClean="0"/>
              <a:t>How will I use it?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205288"/>
          </a:xfrm>
        </p:spPr>
        <p:txBody>
          <a:bodyPr/>
          <a:lstStyle/>
          <a:p>
            <a:pPr eaLnBrk="1" hangingPunct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IE" dirty="0" smtClean="0"/>
              <a:t>This largely depends on lecturers, but students may use QMPlus to:</a:t>
            </a:r>
          </a:p>
          <a:p>
            <a:pPr marL="742950" lvl="1" indent="-285750" eaLnBrk="1" hangingPunct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IE" dirty="0" smtClean="0"/>
              <a:t>access lecture slides</a:t>
            </a:r>
          </a:p>
          <a:p>
            <a:pPr marL="742950" lvl="1" indent="-285750" eaLnBrk="1" hangingPunct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IE" dirty="0" smtClean="0"/>
              <a:t>access online resources (further readings, useful web links and other course materials)</a:t>
            </a:r>
          </a:p>
          <a:p>
            <a:pPr marL="742950" lvl="1" indent="-285750" eaLnBrk="1" hangingPunct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IE" dirty="0" smtClean="0"/>
              <a:t>read announcements</a:t>
            </a:r>
          </a:p>
          <a:p>
            <a:pPr marL="742950" lvl="1" indent="-285750" eaLnBrk="1" hangingPunct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IE" dirty="0" smtClean="0"/>
              <a:t>discuss topics in groups</a:t>
            </a:r>
          </a:p>
          <a:p>
            <a:pPr marL="742950" lvl="1" indent="-285750" eaLnBrk="1" hangingPunct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IE" dirty="0" smtClean="0"/>
              <a:t>submit coursework</a:t>
            </a:r>
          </a:p>
          <a:p>
            <a:pPr eaLnBrk="1" hangingPunct="1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IE" dirty="0" smtClean="0"/>
          </a:p>
          <a:p>
            <a:pPr eaLnBrk="1" hangingPunct="1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IE" dirty="0" smtClean="0"/>
              <a:t>		</a:t>
            </a:r>
            <a:endParaRPr lang="en-IE" b="1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Other Problems</a:t>
            </a:r>
            <a:endParaRPr lang="en-US" dirty="0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900238"/>
          </a:xfrm>
        </p:spPr>
        <p:txBody>
          <a:bodyPr/>
          <a:lstStyle/>
          <a:p>
            <a:pPr marL="608013" indent="-608013" eaLnBrk="1" hangingPunct="1"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IE" dirty="0" smtClean="0"/>
              <a:t>Can’t see your course in the course list</a:t>
            </a:r>
          </a:p>
          <a:p>
            <a:pPr marL="608013" indent="-608013" eaLnBrk="1" hangingPunct="1"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IE" dirty="0" smtClean="0"/>
              <a:t>Can’t log in</a:t>
            </a:r>
          </a:p>
          <a:p>
            <a:pPr marL="608013" indent="-608013" eaLnBrk="1" hangingPunct="1"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IE" dirty="0" smtClean="0"/>
              <a:t>Links not working</a:t>
            </a:r>
          </a:p>
          <a:p>
            <a:pPr marL="608013" indent="-608013" eaLnBrk="1" hangingPunct="1"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IE" dirty="0" smtClean="0"/>
              <a:t>Missing materials</a:t>
            </a:r>
          </a:p>
          <a:p>
            <a:pPr marL="608013" indent="-608013" eaLnBrk="1" hangingPunct="1"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endParaRPr lang="en-IE" dirty="0" smtClean="0"/>
          </a:p>
          <a:p>
            <a:pPr marL="608013" indent="-608013" eaLnBrk="1" hangingPunct="1"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endParaRPr lang="en-IE" dirty="0" smtClean="0"/>
          </a:p>
          <a:p>
            <a:pPr marL="608013" indent="-608013" eaLnBrk="1" hangingPunct="1"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endParaRPr lang="en-IE" dirty="0" smtClean="0"/>
          </a:p>
        </p:txBody>
      </p:sp>
      <p:sp>
        <p:nvSpPr>
          <p:cNvPr id="20495" name="Rectangle 2"/>
          <p:cNvSpPr>
            <a:spLocks noChangeArrowheads="1"/>
          </p:cNvSpPr>
          <p:nvPr/>
        </p:nvSpPr>
        <p:spPr bwMode="auto">
          <a:xfrm>
            <a:off x="304800" y="4271962"/>
            <a:ext cx="8839200" cy="1900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608013" indent="-608013">
              <a:spcBef>
                <a:spcPts val="800"/>
              </a:spcBef>
              <a:buClr>
                <a:srgbClr val="333399"/>
              </a:buClr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IE" sz="3200" dirty="0">
                <a:solidFill>
                  <a:schemeClr val="accent4">
                    <a:lumMod val="65000"/>
                    <a:lumOff val="35000"/>
                  </a:schemeClr>
                </a:solidFill>
              </a:rPr>
              <a:t>Come to us</a:t>
            </a:r>
          </a:p>
          <a:p>
            <a:pPr marL="608013" indent="-608013">
              <a:spcBef>
                <a:spcPts val="800"/>
              </a:spcBef>
              <a:buClr>
                <a:srgbClr val="333399"/>
              </a:buClr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IE" sz="2000" dirty="0" smtClean="0">
                <a:solidFill>
                  <a:srgbClr val="333399"/>
                </a:solidFill>
              </a:rPr>
              <a:t>	</a:t>
            </a:r>
            <a:r>
              <a:rPr lang="en-US" sz="2400" u="sng" dirty="0" smtClean="0">
                <a:solidFill>
                  <a:srgbClr val="0000FF"/>
                </a:solidFill>
              </a:rPr>
              <a:t>http://</a:t>
            </a:r>
            <a:r>
              <a:rPr lang="en-US" sz="2400" u="sng" dirty="0" err="1" smtClean="0">
                <a:solidFill>
                  <a:srgbClr val="0000FF"/>
                </a:solidFill>
              </a:rPr>
              <a:t>www.learninginstitute.qmul.ac.uk/elearning/support</a:t>
            </a:r>
            <a:endParaRPr lang="en-IE" sz="2400" b="1" dirty="0" smtClean="0">
              <a:solidFill>
                <a:srgbClr val="333399"/>
              </a:solidFill>
            </a:endParaRPr>
          </a:p>
          <a:p>
            <a:pPr marL="608013" indent="-608013">
              <a:spcBef>
                <a:spcPts val="800"/>
              </a:spcBef>
              <a:buClr>
                <a:srgbClr val="333399"/>
              </a:buClr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endParaRPr lang="en-IE" sz="3200" dirty="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65" name="Picture 13"/>
          <p:cNvPicPr>
            <a:picLocks noChangeAspect="1"/>
          </p:cNvPicPr>
          <p:nvPr/>
        </p:nvPicPr>
        <p:blipFill>
          <a:blip r:embed="rId3"/>
          <a:srcRect l="10547" t="9521" r="12109" b="24329"/>
          <a:stretch>
            <a:fillRect/>
          </a:stretch>
        </p:blipFill>
        <p:spPr bwMode="auto">
          <a:xfrm>
            <a:off x="2500298" y="2000240"/>
            <a:ext cx="5429288" cy="3714776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</p:pic>
      <p:sp>
        <p:nvSpPr>
          <p:cNvPr id="2355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0488"/>
            <a:ext cx="8229600" cy="890587"/>
          </a:xfrm>
        </p:spPr>
        <p:txBody>
          <a:bodyPr rIns="132080"/>
          <a:lstStyle/>
          <a:p>
            <a:pPr indent="0" eaLnBrk="1" hangingPunct="1"/>
            <a:r>
              <a:rPr lang="en-US" dirty="0" smtClean="0"/>
              <a:t>Help and information</a:t>
            </a:r>
          </a:p>
        </p:txBody>
      </p:sp>
      <p:sp>
        <p:nvSpPr>
          <p:cNvPr id="2355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63543" y="1347781"/>
            <a:ext cx="8766175" cy="1152525"/>
          </a:xfrm>
        </p:spPr>
        <p:txBody>
          <a:bodyPr rIns="132080"/>
          <a:lstStyle/>
          <a:p>
            <a:pPr algn="ctr" eaLnBrk="1" hangingPunct="1">
              <a:buFont typeface="Arial" charset="0"/>
              <a:buNone/>
            </a:pPr>
            <a:r>
              <a:rPr lang="en-US" sz="2500" u="sng" dirty="0" smtClean="0">
                <a:solidFill>
                  <a:srgbClr val="0000FF"/>
                </a:solidFill>
              </a:rPr>
              <a:t>http://www.learninginstitute.qmul.ac.uk/elearning/support/vle</a:t>
            </a:r>
          </a:p>
          <a:p>
            <a:pPr algn="ctr" eaLnBrk="1" hangingPunct="1"/>
            <a:endParaRPr lang="en-US" sz="2400" dirty="0" smtClean="0"/>
          </a:p>
          <a:p>
            <a:pPr algn="ctr" eaLnBrk="1" hangingPunct="1"/>
            <a:endParaRPr lang="en-US" sz="2400" dirty="0" smtClean="0"/>
          </a:p>
        </p:txBody>
      </p:sp>
      <p:sp>
        <p:nvSpPr>
          <p:cNvPr id="23557" name="AutoShape 8"/>
          <p:cNvSpPr>
            <a:spLocks/>
          </p:cNvSpPr>
          <p:nvPr/>
        </p:nvSpPr>
        <p:spPr bwMode="auto">
          <a:xfrm>
            <a:off x="2643174" y="3429000"/>
            <a:ext cx="928694" cy="71438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558" name="AutoShape 8"/>
          <p:cNvSpPr>
            <a:spLocks/>
          </p:cNvSpPr>
          <p:nvPr/>
        </p:nvSpPr>
        <p:spPr bwMode="auto">
          <a:xfrm>
            <a:off x="3643306" y="4857760"/>
            <a:ext cx="1428760" cy="157162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152400" y="2057400"/>
            <a:ext cx="22860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50800" tIns="50800" rIns="132080" bIns="50800"/>
          <a:lstStyle/>
          <a:p>
            <a:pPr marL="382588" indent="-342900">
              <a:lnSpc>
                <a:spcPct val="80000"/>
              </a:lnSpc>
              <a:spcBef>
                <a:spcPts val="700"/>
              </a:spcBef>
              <a:buSzPct val="100000"/>
            </a:pPr>
            <a:r>
              <a:rPr lang="en-US" sz="1600" dirty="0">
                <a:solidFill>
                  <a:schemeClr val="tx1"/>
                </a:solidFill>
              </a:rPr>
              <a:t>	Various help topics and more </a:t>
            </a:r>
            <a:r>
              <a:rPr lang="en-US" sz="1600" dirty="0" smtClean="0">
                <a:solidFill>
                  <a:schemeClr val="tx1"/>
                </a:solidFill>
              </a:rPr>
              <a:t>information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3560" name="AutoShape 10"/>
          <p:cNvSpPr>
            <a:spLocks/>
          </p:cNvSpPr>
          <p:nvPr/>
        </p:nvSpPr>
        <p:spPr bwMode="auto">
          <a:xfrm>
            <a:off x="457200" y="1905000"/>
            <a:ext cx="1900222" cy="881058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1500166" y="2786058"/>
            <a:ext cx="1143008" cy="928694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med" len="med"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63" name="AutoShape 10"/>
          <p:cNvSpPr>
            <a:spLocks/>
          </p:cNvSpPr>
          <p:nvPr/>
        </p:nvSpPr>
        <p:spPr bwMode="auto">
          <a:xfrm>
            <a:off x="0" y="3857628"/>
            <a:ext cx="2571736" cy="642942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564" name="Line 9"/>
          <p:cNvSpPr>
            <a:spLocks noChangeShapeType="1"/>
          </p:cNvSpPr>
          <p:nvPr/>
        </p:nvSpPr>
        <p:spPr bwMode="auto">
          <a:xfrm>
            <a:off x="1643042" y="4500570"/>
            <a:ext cx="2000264" cy="42862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med" len="med"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3929066"/>
            <a:ext cx="25827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chemeClr val="accent4"/>
                </a:solidFill>
              </a:rPr>
              <a:t>Link to the helpdesk</a:t>
            </a:r>
            <a:br>
              <a:rPr lang="en-GB" sz="1400" dirty="0" smtClean="0">
                <a:solidFill>
                  <a:schemeClr val="accent4"/>
                </a:solidFill>
              </a:rPr>
            </a:br>
            <a:r>
              <a:rPr lang="en-GB" sz="1400" dirty="0" smtClean="0">
                <a:solidFill>
                  <a:schemeClr val="accent4"/>
                </a:solidFill>
              </a:rPr>
              <a:t>https://helpdesk.its.qmul.ac.uk</a:t>
            </a:r>
            <a:endParaRPr lang="en-US" sz="14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514600"/>
            <a:ext cx="83820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IE" sz="3600" dirty="0" smtClean="0"/>
              <a:t>Don’t forget to see our video tutorials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pitchFamily="34" charset="0"/>
            <a:cs typeface="Lucida Sans Unicod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</TotalTime>
  <Words>344</Words>
  <PresentationFormat>On-screen Show (4:3)</PresentationFormat>
  <Paragraphs>53</Paragraphs>
  <Slides>8</Slides>
  <Notes>8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Getting Started with QMPlus </vt:lpstr>
      <vt:lpstr>What is QMplus?</vt:lpstr>
      <vt:lpstr>Where to log in</vt:lpstr>
      <vt:lpstr>Your MyQmplus page will look something like -</vt:lpstr>
      <vt:lpstr>How will I use it?</vt:lpstr>
      <vt:lpstr>Other Problems</vt:lpstr>
      <vt:lpstr>Help and information</vt:lpstr>
      <vt:lpstr>Don’t forget to see our video tutorials</vt:lpstr>
    </vt:vector>
  </TitlesOfParts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WebCT: Demonstration of Features</dc:title>
  <dc:creator>Eoin McDonnell</dc:creator>
  <cp:lastModifiedBy>E-Learning Unit</cp:lastModifiedBy>
  <cp:revision>58</cp:revision>
  <dcterms:created xsi:type="dcterms:W3CDTF">2012-08-08T12:43:03Z</dcterms:created>
  <dcterms:modified xsi:type="dcterms:W3CDTF">2012-08-08T12:57:08Z</dcterms:modified>
</cp:coreProperties>
</file>