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3"/>
  </p:normalViewPr>
  <p:slideViewPr>
    <p:cSldViewPr snapToGrid="0" snapToObjects="1">
      <p:cViewPr varScale="1">
        <p:scale>
          <a:sx n="117" d="100"/>
          <a:sy n="117" d="100"/>
        </p:scale>
        <p:origin x="148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Science Diplomacy in the Arctic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spcAft>
                <a:spcPts val="1000"/>
              </a:spcAft>
            </a:pPr>
            <a:r>
              <a:rPr dirty="0"/>
              <a:t>Knowledge • Power • Cooperation at the Top of the World</a:t>
            </a:r>
          </a:p>
          <a:p>
            <a:pPr>
              <a:spcAft>
                <a:spcPts val="1000"/>
              </a:spcAft>
            </a:pPr>
            <a:r>
              <a:rPr dirty="0"/>
              <a:t>Dr. Eda </a:t>
            </a:r>
            <a:r>
              <a:rPr dirty="0" err="1"/>
              <a:t>Ayaydin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Science Diplomacy?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1000"/>
              </a:spcAft>
            </a:pPr>
            <a:r>
              <a:t>The use of scientific collaborations to build constructive international partnerships.</a:t>
            </a:r>
          </a:p>
          <a:p>
            <a:pPr>
              <a:spcAft>
                <a:spcPts val="1000"/>
              </a:spcAft>
            </a:pPr>
            <a:r>
              <a:t>Three dimensions (Royal Society &amp; AAAS, 2010):</a:t>
            </a:r>
          </a:p>
          <a:p>
            <a:pPr>
              <a:spcAft>
                <a:spcPts val="1000"/>
              </a:spcAft>
            </a:pPr>
            <a:r>
              <a:t>• Science in Diplomacy – informing foreign policy with science</a:t>
            </a:r>
          </a:p>
          <a:p>
            <a:pPr>
              <a:spcAft>
                <a:spcPts val="1000"/>
              </a:spcAft>
            </a:pPr>
            <a:r>
              <a:t>• Diplomacy for Science – facilitating international cooperation</a:t>
            </a:r>
          </a:p>
          <a:p>
            <a:pPr>
              <a:spcAft>
                <a:spcPts val="1000"/>
              </a:spcAft>
            </a:pPr>
            <a:r>
              <a:t>• Science for Diplomacy – using science to improve relations between states</a:t>
            </a:r>
          </a:p>
          <a:p>
            <a:pPr>
              <a:spcAft>
                <a:spcPts val="1000"/>
              </a:spcAft>
            </a:pPr>
            <a:r>
              <a:t>→ Why is the Arctic a laboratory for science diplomacy?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Theoretical &amp; Policy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1000"/>
              </a:spcAft>
            </a:pPr>
            <a:r>
              <a:t>• Arctic Council as a science-based governance model</a:t>
            </a:r>
          </a:p>
          <a:p>
            <a:pPr>
              <a:spcAft>
                <a:spcPts val="1000"/>
              </a:spcAft>
            </a:pPr>
            <a:r>
              <a:t>• Epistemic communities (Adler &amp; Haas): experts shaping cooperation</a:t>
            </a:r>
          </a:p>
          <a:p>
            <a:pPr>
              <a:spcAft>
                <a:spcPts val="1000"/>
              </a:spcAft>
            </a:pPr>
            <a:r>
              <a:t>• Science–Policy–Diplomacy Nexus:</a:t>
            </a:r>
          </a:p>
          <a:p>
            <a:pPr>
              <a:spcAft>
                <a:spcPts val="1000"/>
              </a:spcAft>
            </a:pPr>
            <a:r>
              <a:t>   Science → authority  |  Diplomacy → legitimacy  |  Policy → implementation</a:t>
            </a:r>
          </a:p>
          <a:p>
            <a:pPr>
              <a:spcAft>
                <a:spcPts val="1000"/>
              </a:spcAft>
            </a:pPr>
            <a:r>
              <a:t>• Knowledge as soft power and source of legitimacy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Case Studies: Cooperation and Competition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1000"/>
              </a:spcAft>
            </a:pPr>
            <a:r>
              <a:t>1. Svalbard Treaty &amp; Research Stations – science as sovereignty performance (Norway)</a:t>
            </a:r>
          </a:p>
          <a:p>
            <a:pPr>
              <a:spcAft>
                <a:spcPts val="1000"/>
              </a:spcAft>
            </a:pPr>
            <a:r>
              <a:t>2. MOSAiC Expedition (2019–2020) – collaboration despite tension</a:t>
            </a:r>
          </a:p>
          <a:p>
            <a:pPr>
              <a:spcAft>
                <a:spcPts val="1000"/>
              </a:spcAft>
            </a:pPr>
            <a:r>
              <a:t>3. High Seas Treaty (BBNJ, 2023) – global implications for Arctic governance</a:t>
            </a:r>
          </a:p>
          <a:p>
            <a:pPr>
              <a:spcAft>
                <a:spcPts val="1000"/>
              </a:spcAft>
            </a:pPr>
            <a:r>
              <a:t>→ What interests and alliances emerge across these cases?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Science and Power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1000"/>
              </a:spcAft>
            </a:pPr>
            <a:r>
              <a:t>"Science is never neutral — it performs power as much as it produces knowledge."</a:t>
            </a:r>
          </a:p>
          <a:p>
            <a:pPr>
              <a:spcAft>
                <a:spcPts val="1000"/>
              </a:spcAft>
            </a:pPr>
            <a:r>
              <a:t>Discussion questions:</a:t>
            </a:r>
          </a:p>
          <a:p>
            <a:pPr>
              <a:spcAft>
                <a:spcPts val="1000"/>
              </a:spcAft>
            </a:pPr>
            <a:r>
              <a:t>• Who speaks for Arctic science? States, Indigenous peoples, or global consortia?</a:t>
            </a:r>
          </a:p>
          <a:p>
            <a:pPr>
              <a:spcAft>
                <a:spcPts val="1000"/>
              </a:spcAft>
            </a:pPr>
            <a:r>
              <a:t>• Is science diplomacy inclusive or elitist?</a:t>
            </a:r>
          </a:p>
          <a:p>
            <a:pPr>
              <a:spcAft>
                <a:spcPts val="1000"/>
              </a:spcAft>
            </a:pPr>
            <a:r>
              <a:t>• How do non-Arctic actors (EU, China, Turkey) use science diplomatically?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Simulation: The Arctic Science Accord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1000"/>
              </a:spcAft>
            </a:pPr>
            <a:r>
              <a:t>Task: Negotiate a new Arctic Science Accord after geopolitical tensions.</a:t>
            </a:r>
          </a:p>
          <a:p>
            <a:pPr>
              <a:spcAft>
                <a:spcPts val="1000"/>
              </a:spcAft>
            </a:pPr>
            <a:r>
              <a:t>Roles: Norway, Russia, EU, China, USA, Indigenous Secretariat, NGOs.</a:t>
            </a:r>
          </a:p>
          <a:p>
            <a:pPr>
              <a:spcAft>
                <a:spcPts val="1000"/>
              </a:spcAft>
            </a:pPr>
            <a:r>
              <a:t>Each role defines 2 priorities and 1 red line.</a:t>
            </a:r>
          </a:p>
          <a:p>
            <a:pPr>
              <a:spcAft>
                <a:spcPts val="1000"/>
              </a:spcAft>
            </a:pPr>
            <a:r>
              <a:t>Goal: Agree on 3 common principles for Arctic research collaboration.</a:t>
            </a:r>
          </a:p>
          <a:p>
            <a:pPr>
              <a:spcAft>
                <a:spcPts val="1000"/>
              </a:spcAft>
            </a:pPr>
            <a:r>
              <a:t>Debrief: What alliances or conflicts emerged? What does this show about science diplomacy?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Wrap-Up &amp; 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1000"/>
              </a:spcAft>
            </a:pPr>
            <a:r>
              <a:t>• Science diplomacy is a practice of cooperation under tension.</a:t>
            </a:r>
          </a:p>
          <a:p>
            <a:pPr>
              <a:spcAft>
                <a:spcPts val="1000"/>
              </a:spcAft>
            </a:pPr>
            <a:r>
              <a:t>• Knowledge both connects and divides.</a:t>
            </a:r>
          </a:p>
          <a:p>
            <a:pPr>
              <a:spcAft>
                <a:spcPts val="1000"/>
              </a:spcAft>
            </a:pPr>
            <a:r>
              <a:t>• The Arctic as a testing ground for future global governance.</a:t>
            </a:r>
          </a:p>
          <a:p>
            <a:pPr>
              <a:spcAft>
                <a:spcPts val="1000"/>
              </a:spcAft>
            </a:pPr>
            <a:r>
              <a:t>Reflection prompt: What surprised you most about science diplomacy in the Arctic?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379</Words>
  <Application>Microsoft Macintosh PowerPoint</Application>
  <PresentationFormat>Affichage à l'écran (4:3)</PresentationFormat>
  <Paragraphs>45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Science Diplomacy in the Arctic</vt:lpstr>
      <vt:lpstr>What is Science Diplomacy?</vt:lpstr>
      <vt:lpstr>Theoretical &amp; Policy Background</vt:lpstr>
      <vt:lpstr>Case Studies: Cooperation and Competition</vt:lpstr>
      <vt:lpstr>Science and Power</vt:lpstr>
      <vt:lpstr>Simulation: The Arctic Science Accord</vt:lpstr>
      <vt:lpstr>Wrap-Up &amp; Reflection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Diplomacy in the Arctic</dc:title>
  <dc:subject/>
  <dc:creator/>
  <cp:keywords/>
  <dc:description>generated using python-pptx</dc:description>
  <cp:lastModifiedBy>Microsoft Office User</cp:lastModifiedBy>
  <cp:revision>3</cp:revision>
  <dcterms:created xsi:type="dcterms:W3CDTF">2013-01-27T09:14:16Z</dcterms:created>
  <dcterms:modified xsi:type="dcterms:W3CDTF">2025-10-14T12:24:16Z</dcterms:modified>
  <cp:category/>
</cp:coreProperties>
</file>