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35"/>
  </p:notesMasterIdLst>
  <p:sldIdLst>
    <p:sldId id="256" r:id="rId2"/>
    <p:sldId id="257" r:id="rId3"/>
    <p:sldId id="298" r:id="rId4"/>
    <p:sldId id="290" r:id="rId5"/>
    <p:sldId id="291" r:id="rId6"/>
    <p:sldId id="300" r:id="rId7"/>
    <p:sldId id="296" r:id="rId8"/>
    <p:sldId id="293" r:id="rId9"/>
    <p:sldId id="294" r:id="rId10"/>
    <p:sldId id="295" r:id="rId11"/>
    <p:sldId id="297" r:id="rId12"/>
    <p:sldId id="260" r:id="rId13"/>
    <p:sldId id="289" r:id="rId14"/>
    <p:sldId id="261" r:id="rId15"/>
    <p:sldId id="262" r:id="rId16"/>
    <p:sldId id="266" r:id="rId17"/>
    <p:sldId id="264" r:id="rId18"/>
    <p:sldId id="268" r:id="rId19"/>
    <p:sldId id="269" r:id="rId20"/>
    <p:sldId id="270" r:id="rId21"/>
    <p:sldId id="271" r:id="rId22"/>
    <p:sldId id="272" r:id="rId23"/>
    <p:sldId id="274" r:id="rId24"/>
    <p:sldId id="275" r:id="rId25"/>
    <p:sldId id="277" r:id="rId26"/>
    <p:sldId id="280" r:id="rId27"/>
    <p:sldId id="281" r:id="rId28"/>
    <p:sldId id="299" r:id="rId29"/>
    <p:sldId id="276" r:id="rId30"/>
    <p:sldId id="288" r:id="rId31"/>
    <p:sldId id="301" r:id="rId32"/>
    <p:sldId id="285" r:id="rId33"/>
    <p:sldId id="2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5"/>
    <p:restoredTop sz="78305"/>
  </p:normalViewPr>
  <p:slideViewPr>
    <p:cSldViewPr snapToGrid="0" snapToObjects="1">
      <p:cViewPr>
        <p:scale>
          <a:sx n="126" d="100"/>
          <a:sy n="126" d="100"/>
        </p:scale>
        <p:origin x="408" y="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03FBF4-6D23-4951-9DC6-D6F79B66E0E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4166313-FE3A-41A9-9BAC-B99EE8BD146A}">
      <dgm:prSet/>
      <dgm:spPr/>
      <dgm:t>
        <a:bodyPr/>
        <a:lstStyle/>
        <a:p>
          <a:r>
            <a:rPr lang="en-US" dirty="0"/>
            <a:t>National cinema, world cinema (the problematics)</a:t>
          </a:r>
        </a:p>
      </dgm:t>
    </dgm:pt>
    <dgm:pt modelId="{1D2CBD44-ABA8-4E5A-BEB5-377C111A1AEB}" type="parTrans" cxnId="{1474A99C-D68E-473E-B1D7-0DBA33D474AC}">
      <dgm:prSet/>
      <dgm:spPr/>
      <dgm:t>
        <a:bodyPr/>
        <a:lstStyle/>
        <a:p>
          <a:endParaRPr lang="en-US"/>
        </a:p>
      </dgm:t>
    </dgm:pt>
    <dgm:pt modelId="{0B8144E4-49BF-4D3A-927D-C27C4502A12D}" type="sibTrans" cxnId="{1474A99C-D68E-473E-B1D7-0DBA33D474AC}">
      <dgm:prSet/>
      <dgm:spPr/>
      <dgm:t>
        <a:bodyPr/>
        <a:lstStyle/>
        <a:p>
          <a:endParaRPr lang="en-US"/>
        </a:p>
      </dgm:t>
    </dgm:pt>
    <dgm:pt modelId="{864668DF-7AD3-4F27-97C1-4DB6C8115395}">
      <dgm:prSet/>
      <dgm:spPr/>
      <dgm:t>
        <a:bodyPr/>
        <a:lstStyle/>
        <a:p>
          <a:r>
            <a:rPr lang="en-US" dirty="0"/>
            <a:t>global auteurs (international festivals)</a:t>
          </a:r>
        </a:p>
      </dgm:t>
    </dgm:pt>
    <dgm:pt modelId="{069ACA36-B658-4D27-8BA3-BDC868BF9027}" type="parTrans" cxnId="{6F70FF91-8232-4927-B375-F4BEBF94CCCE}">
      <dgm:prSet/>
      <dgm:spPr/>
      <dgm:t>
        <a:bodyPr/>
        <a:lstStyle/>
        <a:p>
          <a:endParaRPr lang="en-US"/>
        </a:p>
      </dgm:t>
    </dgm:pt>
    <dgm:pt modelId="{F96D6C29-2CAA-4ADE-AEA2-2470A1004C96}" type="sibTrans" cxnId="{6F70FF91-8232-4927-B375-F4BEBF94CCCE}">
      <dgm:prSet/>
      <dgm:spPr/>
      <dgm:t>
        <a:bodyPr/>
        <a:lstStyle/>
        <a:p>
          <a:endParaRPr lang="en-US"/>
        </a:p>
      </dgm:t>
    </dgm:pt>
    <dgm:pt modelId="{B8A40A60-31DD-438A-8E8F-2170760E6D70}">
      <dgm:prSet/>
      <dgm:spPr/>
      <dgm:t>
        <a:bodyPr/>
        <a:lstStyle/>
        <a:p>
          <a:r>
            <a:rPr lang="en-US" dirty="0"/>
            <a:t>generational cinema (waves)</a:t>
          </a:r>
        </a:p>
      </dgm:t>
    </dgm:pt>
    <dgm:pt modelId="{B691E440-005D-4B4D-ACA5-83C6026B9922}" type="parTrans" cxnId="{68327219-CADA-4899-9D58-F567EB8DFFC5}">
      <dgm:prSet/>
      <dgm:spPr/>
      <dgm:t>
        <a:bodyPr/>
        <a:lstStyle/>
        <a:p>
          <a:endParaRPr lang="en-US"/>
        </a:p>
      </dgm:t>
    </dgm:pt>
    <dgm:pt modelId="{B011B5EB-C0BC-4C40-95D9-9812FCB9A348}" type="sibTrans" cxnId="{68327219-CADA-4899-9D58-F567EB8DFFC5}">
      <dgm:prSet/>
      <dgm:spPr/>
      <dgm:t>
        <a:bodyPr/>
        <a:lstStyle/>
        <a:p>
          <a:endParaRPr lang="en-US"/>
        </a:p>
      </dgm:t>
    </dgm:pt>
    <dgm:pt modelId="{8003032D-EF1A-4570-AC83-93EFB7C91FB8}">
      <dgm:prSet/>
      <dgm:spPr/>
      <dgm:t>
        <a:bodyPr/>
        <a:lstStyle/>
        <a:p>
          <a:r>
            <a:rPr lang="en-US" dirty="0"/>
            <a:t>independent cinema (independent from what?)</a:t>
          </a:r>
        </a:p>
      </dgm:t>
    </dgm:pt>
    <dgm:pt modelId="{40381FCE-00F0-4F84-86C3-086FBF4D5317}" type="parTrans" cxnId="{51499630-FA79-44A2-B577-2C802BFB0880}">
      <dgm:prSet/>
      <dgm:spPr/>
      <dgm:t>
        <a:bodyPr/>
        <a:lstStyle/>
        <a:p>
          <a:endParaRPr lang="en-US"/>
        </a:p>
      </dgm:t>
    </dgm:pt>
    <dgm:pt modelId="{9738C548-F264-4833-B051-37EE68536445}" type="sibTrans" cxnId="{51499630-FA79-44A2-B577-2C802BFB0880}">
      <dgm:prSet/>
      <dgm:spPr/>
      <dgm:t>
        <a:bodyPr/>
        <a:lstStyle/>
        <a:p>
          <a:endParaRPr lang="en-US"/>
        </a:p>
      </dgm:t>
    </dgm:pt>
    <dgm:pt modelId="{1635E84C-72C5-42F2-8C26-8995A28548E5}">
      <dgm:prSet/>
      <dgm:spPr/>
      <dgm:t>
        <a:bodyPr/>
        <a:lstStyle/>
        <a:p>
          <a:r>
            <a:rPr lang="en-US" dirty="0"/>
            <a:t>women’s cinema and minority cinema</a:t>
          </a:r>
        </a:p>
      </dgm:t>
    </dgm:pt>
    <dgm:pt modelId="{812E5222-33DA-40B5-8CDF-D429715ECF2F}" type="parTrans" cxnId="{A4A8FF0D-0F06-4EF6-8F62-7D72D84283C1}">
      <dgm:prSet/>
      <dgm:spPr/>
      <dgm:t>
        <a:bodyPr/>
        <a:lstStyle/>
        <a:p>
          <a:endParaRPr lang="en-US"/>
        </a:p>
      </dgm:t>
    </dgm:pt>
    <dgm:pt modelId="{827E5C25-B2B2-45C2-89C3-7749CE5645AF}" type="sibTrans" cxnId="{A4A8FF0D-0F06-4EF6-8F62-7D72D84283C1}">
      <dgm:prSet/>
      <dgm:spPr/>
      <dgm:t>
        <a:bodyPr/>
        <a:lstStyle/>
        <a:p>
          <a:endParaRPr lang="en-US"/>
        </a:p>
      </dgm:t>
    </dgm:pt>
    <dgm:pt modelId="{148C162E-2C72-497D-AE6E-FE6B7500ACA1}">
      <dgm:prSet/>
      <dgm:spPr/>
      <dgm:t>
        <a:bodyPr/>
        <a:lstStyle/>
        <a:p>
          <a:r>
            <a:rPr lang="en-US" dirty="0"/>
            <a:t>Transnational and transregional </a:t>
          </a:r>
        </a:p>
      </dgm:t>
    </dgm:pt>
    <dgm:pt modelId="{B352A694-09BA-43E3-9319-7477336B125F}" type="parTrans" cxnId="{3EF95C9D-1410-4246-A1D5-CBE908B52B64}">
      <dgm:prSet/>
      <dgm:spPr/>
      <dgm:t>
        <a:bodyPr/>
        <a:lstStyle/>
        <a:p>
          <a:endParaRPr lang="en-US"/>
        </a:p>
      </dgm:t>
    </dgm:pt>
    <dgm:pt modelId="{AC64B629-5240-4AB4-BFE9-1ED176C48ABB}" type="sibTrans" cxnId="{3EF95C9D-1410-4246-A1D5-CBE908B52B64}">
      <dgm:prSet/>
      <dgm:spPr/>
      <dgm:t>
        <a:bodyPr/>
        <a:lstStyle/>
        <a:p>
          <a:endParaRPr lang="en-US"/>
        </a:p>
      </dgm:t>
    </dgm:pt>
    <dgm:pt modelId="{6F1C48D1-3098-4C83-B0EB-01C7718573B7}">
      <dgm:prSet/>
      <dgm:spPr/>
      <dgm:t>
        <a:bodyPr/>
        <a:lstStyle/>
        <a:p>
          <a:r>
            <a:rPr lang="en-US" dirty="0"/>
            <a:t>localized genres and aesthetics in ‘non-Western’ cinema</a:t>
          </a:r>
        </a:p>
      </dgm:t>
    </dgm:pt>
    <dgm:pt modelId="{BEF9AB19-D367-40BF-BC00-E9551BA0AFEE}" type="parTrans" cxnId="{381D0FC5-C8FD-4ECA-ACDF-8F02C7DE1435}">
      <dgm:prSet/>
      <dgm:spPr/>
      <dgm:t>
        <a:bodyPr/>
        <a:lstStyle/>
        <a:p>
          <a:endParaRPr lang="en-US"/>
        </a:p>
      </dgm:t>
    </dgm:pt>
    <dgm:pt modelId="{A604DC04-110C-47F4-B60A-FC6E49F6290D}" type="sibTrans" cxnId="{381D0FC5-C8FD-4ECA-ACDF-8F02C7DE1435}">
      <dgm:prSet/>
      <dgm:spPr/>
      <dgm:t>
        <a:bodyPr/>
        <a:lstStyle/>
        <a:p>
          <a:endParaRPr lang="en-US"/>
        </a:p>
      </dgm:t>
    </dgm:pt>
    <dgm:pt modelId="{D878CAFE-B933-5C4C-AE54-7FE7946BE6EE}" type="pres">
      <dgm:prSet presAssocID="{F603FBF4-6D23-4951-9DC6-D6F79B66E0E2}" presName="linear" presStyleCnt="0">
        <dgm:presLayoutVars>
          <dgm:animLvl val="lvl"/>
          <dgm:resizeHandles val="exact"/>
        </dgm:presLayoutVars>
      </dgm:prSet>
      <dgm:spPr/>
    </dgm:pt>
    <dgm:pt modelId="{C2313084-A87B-054A-B6D1-D469209C62AF}" type="pres">
      <dgm:prSet presAssocID="{64166313-FE3A-41A9-9BAC-B99EE8BD146A}" presName="parentText" presStyleLbl="node1" presStyleIdx="0" presStyleCnt="7">
        <dgm:presLayoutVars>
          <dgm:chMax val="0"/>
          <dgm:bulletEnabled val="1"/>
        </dgm:presLayoutVars>
      </dgm:prSet>
      <dgm:spPr/>
    </dgm:pt>
    <dgm:pt modelId="{4CAD13A5-01FE-7C4B-86EF-7CB585865C34}" type="pres">
      <dgm:prSet presAssocID="{0B8144E4-49BF-4D3A-927D-C27C4502A12D}" presName="spacer" presStyleCnt="0"/>
      <dgm:spPr/>
    </dgm:pt>
    <dgm:pt modelId="{CC3B9A00-F7AB-3947-8036-063CBD4E8664}" type="pres">
      <dgm:prSet presAssocID="{864668DF-7AD3-4F27-97C1-4DB6C8115395}" presName="parentText" presStyleLbl="node1" presStyleIdx="1" presStyleCnt="7">
        <dgm:presLayoutVars>
          <dgm:chMax val="0"/>
          <dgm:bulletEnabled val="1"/>
        </dgm:presLayoutVars>
      </dgm:prSet>
      <dgm:spPr/>
    </dgm:pt>
    <dgm:pt modelId="{12A1DE39-38C5-574C-9E94-C6B9BFA67913}" type="pres">
      <dgm:prSet presAssocID="{F96D6C29-2CAA-4ADE-AEA2-2470A1004C96}" presName="spacer" presStyleCnt="0"/>
      <dgm:spPr/>
    </dgm:pt>
    <dgm:pt modelId="{2D9EF9CA-2CD5-C344-AA81-ECB81316D65B}" type="pres">
      <dgm:prSet presAssocID="{B8A40A60-31DD-438A-8E8F-2170760E6D70}" presName="parentText" presStyleLbl="node1" presStyleIdx="2" presStyleCnt="7">
        <dgm:presLayoutVars>
          <dgm:chMax val="0"/>
          <dgm:bulletEnabled val="1"/>
        </dgm:presLayoutVars>
      </dgm:prSet>
      <dgm:spPr/>
    </dgm:pt>
    <dgm:pt modelId="{132291DB-BE2C-744D-BA65-A51F811F8DD1}" type="pres">
      <dgm:prSet presAssocID="{B011B5EB-C0BC-4C40-95D9-9812FCB9A348}" presName="spacer" presStyleCnt="0"/>
      <dgm:spPr/>
    </dgm:pt>
    <dgm:pt modelId="{2AC9E423-A1BC-6640-A8DA-1CBD7F20DB53}" type="pres">
      <dgm:prSet presAssocID="{8003032D-EF1A-4570-AC83-93EFB7C91FB8}" presName="parentText" presStyleLbl="node1" presStyleIdx="3" presStyleCnt="7">
        <dgm:presLayoutVars>
          <dgm:chMax val="0"/>
          <dgm:bulletEnabled val="1"/>
        </dgm:presLayoutVars>
      </dgm:prSet>
      <dgm:spPr/>
    </dgm:pt>
    <dgm:pt modelId="{135033CC-59B2-A047-8B18-213EABD41375}" type="pres">
      <dgm:prSet presAssocID="{9738C548-F264-4833-B051-37EE68536445}" presName="spacer" presStyleCnt="0"/>
      <dgm:spPr/>
    </dgm:pt>
    <dgm:pt modelId="{32E3B8B5-F427-F844-A5EE-F158127DF29F}" type="pres">
      <dgm:prSet presAssocID="{1635E84C-72C5-42F2-8C26-8995A28548E5}" presName="parentText" presStyleLbl="node1" presStyleIdx="4" presStyleCnt="7">
        <dgm:presLayoutVars>
          <dgm:chMax val="0"/>
          <dgm:bulletEnabled val="1"/>
        </dgm:presLayoutVars>
      </dgm:prSet>
      <dgm:spPr/>
    </dgm:pt>
    <dgm:pt modelId="{8BDB4F04-B6E6-174A-AB81-ECF3D41C7162}" type="pres">
      <dgm:prSet presAssocID="{827E5C25-B2B2-45C2-89C3-7749CE5645AF}" presName="spacer" presStyleCnt="0"/>
      <dgm:spPr/>
    </dgm:pt>
    <dgm:pt modelId="{15D1631D-F73D-A744-893F-28B71E0BC92D}" type="pres">
      <dgm:prSet presAssocID="{148C162E-2C72-497D-AE6E-FE6B7500ACA1}" presName="parentText" presStyleLbl="node1" presStyleIdx="5" presStyleCnt="7">
        <dgm:presLayoutVars>
          <dgm:chMax val="0"/>
          <dgm:bulletEnabled val="1"/>
        </dgm:presLayoutVars>
      </dgm:prSet>
      <dgm:spPr/>
    </dgm:pt>
    <dgm:pt modelId="{76464D6B-36A1-624E-9222-8CDA8AF00B4D}" type="pres">
      <dgm:prSet presAssocID="{AC64B629-5240-4AB4-BFE9-1ED176C48ABB}" presName="spacer" presStyleCnt="0"/>
      <dgm:spPr/>
    </dgm:pt>
    <dgm:pt modelId="{501DA79A-44A2-A947-8767-62F437F91AB2}" type="pres">
      <dgm:prSet presAssocID="{6F1C48D1-3098-4C83-B0EB-01C7718573B7}" presName="parentText" presStyleLbl="node1" presStyleIdx="6" presStyleCnt="7">
        <dgm:presLayoutVars>
          <dgm:chMax val="0"/>
          <dgm:bulletEnabled val="1"/>
        </dgm:presLayoutVars>
      </dgm:prSet>
      <dgm:spPr/>
    </dgm:pt>
  </dgm:ptLst>
  <dgm:cxnLst>
    <dgm:cxn modelId="{A4A8FF0D-0F06-4EF6-8F62-7D72D84283C1}" srcId="{F603FBF4-6D23-4951-9DC6-D6F79B66E0E2}" destId="{1635E84C-72C5-42F2-8C26-8995A28548E5}" srcOrd="4" destOrd="0" parTransId="{812E5222-33DA-40B5-8CDF-D429715ECF2F}" sibTransId="{827E5C25-B2B2-45C2-89C3-7749CE5645AF}"/>
    <dgm:cxn modelId="{B23D3713-EC61-DD40-B413-858A537BC014}" type="presOf" srcId="{8003032D-EF1A-4570-AC83-93EFB7C91FB8}" destId="{2AC9E423-A1BC-6640-A8DA-1CBD7F20DB53}" srcOrd="0" destOrd="0" presId="urn:microsoft.com/office/officeart/2005/8/layout/vList2"/>
    <dgm:cxn modelId="{4D14C013-8812-DD4B-9078-A5CB824DA908}" type="presOf" srcId="{6F1C48D1-3098-4C83-B0EB-01C7718573B7}" destId="{501DA79A-44A2-A947-8767-62F437F91AB2}" srcOrd="0" destOrd="0" presId="urn:microsoft.com/office/officeart/2005/8/layout/vList2"/>
    <dgm:cxn modelId="{68327219-CADA-4899-9D58-F567EB8DFFC5}" srcId="{F603FBF4-6D23-4951-9DC6-D6F79B66E0E2}" destId="{B8A40A60-31DD-438A-8E8F-2170760E6D70}" srcOrd="2" destOrd="0" parTransId="{B691E440-005D-4B4D-ACA5-83C6026B9922}" sibTransId="{B011B5EB-C0BC-4C40-95D9-9812FCB9A348}"/>
    <dgm:cxn modelId="{51499630-FA79-44A2-B577-2C802BFB0880}" srcId="{F603FBF4-6D23-4951-9DC6-D6F79B66E0E2}" destId="{8003032D-EF1A-4570-AC83-93EFB7C91FB8}" srcOrd="3" destOrd="0" parTransId="{40381FCE-00F0-4F84-86C3-086FBF4D5317}" sibTransId="{9738C548-F264-4833-B051-37EE68536445}"/>
    <dgm:cxn modelId="{EF7D153C-E0B4-964D-B258-D83D50A00D3A}" type="presOf" srcId="{F603FBF4-6D23-4951-9DC6-D6F79B66E0E2}" destId="{D878CAFE-B933-5C4C-AE54-7FE7946BE6EE}" srcOrd="0" destOrd="0" presId="urn:microsoft.com/office/officeart/2005/8/layout/vList2"/>
    <dgm:cxn modelId="{B29CB040-7443-E145-8DAF-9ACD381C11DC}" type="presOf" srcId="{64166313-FE3A-41A9-9BAC-B99EE8BD146A}" destId="{C2313084-A87B-054A-B6D1-D469209C62AF}" srcOrd="0" destOrd="0" presId="urn:microsoft.com/office/officeart/2005/8/layout/vList2"/>
    <dgm:cxn modelId="{E8D08F55-5A69-1A41-A9DF-3F5B9F3B5D65}" type="presOf" srcId="{1635E84C-72C5-42F2-8C26-8995A28548E5}" destId="{32E3B8B5-F427-F844-A5EE-F158127DF29F}" srcOrd="0" destOrd="0" presId="urn:microsoft.com/office/officeart/2005/8/layout/vList2"/>
    <dgm:cxn modelId="{833C9873-DBD6-7F47-AB41-9BFF3BAACB86}" type="presOf" srcId="{B8A40A60-31DD-438A-8E8F-2170760E6D70}" destId="{2D9EF9CA-2CD5-C344-AA81-ECB81316D65B}" srcOrd="0" destOrd="0" presId="urn:microsoft.com/office/officeart/2005/8/layout/vList2"/>
    <dgm:cxn modelId="{6F70FF91-8232-4927-B375-F4BEBF94CCCE}" srcId="{F603FBF4-6D23-4951-9DC6-D6F79B66E0E2}" destId="{864668DF-7AD3-4F27-97C1-4DB6C8115395}" srcOrd="1" destOrd="0" parTransId="{069ACA36-B658-4D27-8BA3-BDC868BF9027}" sibTransId="{F96D6C29-2CAA-4ADE-AEA2-2470A1004C96}"/>
    <dgm:cxn modelId="{1474A99C-D68E-473E-B1D7-0DBA33D474AC}" srcId="{F603FBF4-6D23-4951-9DC6-D6F79B66E0E2}" destId="{64166313-FE3A-41A9-9BAC-B99EE8BD146A}" srcOrd="0" destOrd="0" parTransId="{1D2CBD44-ABA8-4E5A-BEB5-377C111A1AEB}" sibTransId="{0B8144E4-49BF-4D3A-927D-C27C4502A12D}"/>
    <dgm:cxn modelId="{3EF95C9D-1410-4246-A1D5-CBE908B52B64}" srcId="{F603FBF4-6D23-4951-9DC6-D6F79B66E0E2}" destId="{148C162E-2C72-497D-AE6E-FE6B7500ACA1}" srcOrd="5" destOrd="0" parTransId="{B352A694-09BA-43E3-9319-7477336B125F}" sibTransId="{AC64B629-5240-4AB4-BFE9-1ED176C48ABB}"/>
    <dgm:cxn modelId="{381D0FC5-C8FD-4ECA-ACDF-8F02C7DE1435}" srcId="{F603FBF4-6D23-4951-9DC6-D6F79B66E0E2}" destId="{6F1C48D1-3098-4C83-B0EB-01C7718573B7}" srcOrd="6" destOrd="0" parTransId="{BEF9AB19-D367-40BF-BC00-E9551BA0AFEE}" sibTransId="{A604DC04-110C-47F4-B60A-FC6E49F6290D}"/>
    <dgm:cxn modelId="{77B165C9-81C4-254D-8AAA-24C5850FF21B}" type="presOf" srcId="{864668DF-7AD3-4F27-97C1-4DB6C8115395}" destId="{CC3B9A00-F7AB-3947-8036-063CBD4E8664}" srcOrd="0" destOrd="0" presId="urn:microsoft.com/office/officeart/2005/8/layout/vList2"/>
    <dgm:cxn modelId="{F5D664ED-8C2B-A041-A1C3-3D6A7A99095D}" type="presOf" srcId="{148C162E-2C72-497D-AE6E-FE6B7500ACA1}" destId="{15D1631D-F73D-A744-893F-28B71E0BC92D}" srcOrd="0" destOrd="0" presId="urn:microsoft.com/office/officeart/2005/8/layout/vList2"/>
    <dgm:cxn modelId="{D0FCDE52-9464-C447-B9B4-F0A803A2FC80}" type="presParOf" srcId="{D878CAFE-B933-5C4C-AE54-7FE7946BE6EE}" destId="{C2313084-A87B-054A-B6D1-D469209C62AF}" srcOrd="0" destOrd="0" presId="urn:microsoft.com/office/officeart/2005/8/layout/vList2"/>
    <dgm:cxn modelId="{B7DF67A3-E1FF-2D40-9974-801A5F956239}" type="presParOf" srcId="{D878CAFE-B933-5C4C-AE54-7FE7946BE6EE}" destId="{4CAD13A5-01FE-7C4B-86EF-7CB585865C34}" srcOrd="1" destOrd="0" presId="urn:microsoft.com/office/officeart/2005/8/layout/vList2"/>
    <dgm:cxn modelId="{B8706311-5F30-244F-B55A-AA041DE16D22}" type="presParOf" srcId="{D878CAFE-B933-5C4C-AE54-7FE7946BE6EE}" destId="{CC3B9A00-F7AB-3947-8036-063CBD4E8664}" srcOrd="2" destOrd="0" presId="urn:microsoft.com/office/officeart/2005/8/layout/vList2"/>
    <dgm:cxn modelId="{E96E81D1-73C8-8F44-853D-DACF96332AE9}" type="presParOf" srcId="{D878CAFE-B933-5C4C-AE54-7FE7946BE6EE}" destId="{12A1DE39-38C5-574C-9E94-C6B9BFA67913}" srcOrd="3" destOrd="0" presId="urn:microsoft.com/office/officeart/2005/8/layout/vList2"/>
    <dgm:cxn modelId="{13E2C565-DC4C-3C4E-8FB0-0BB6F4ED6D3E}" type="presParOf" srcId="{D878CAFE-B933-5C4C-AE54-7FE7946BE6EE}" destId="{2D9EF9CA-2CD5-C344-AA81-ECB81316D65B}" srcOrd="4" destOrd="0" presId="urn:microsoft.com/office/officeart/2005/8/layout/vList2"/>
    <dgm:cxn modelId="{6D505231-906C-D94A-A389-4FB2D21AD5A4}" type="presParOf" srcId="{D878CAFE-B933-5C4C-AE54-7FE7946BE6EE}" destId="{132291DB-BE2C-744D-BA65-A51F811F8DD1}" srcOrd="5" destOrd="0" presId="urn:microsoft.com/office/officeart/2005/8/layout/vList2"/>
    <dgm:cxn modelId="{33EF981E-8D45-AA49-AB4D-359F8A9D47AB}" type="presParOf" srcId="{D878CAFE-B933-5C4C-AE54-7FE7946BE6EE}" destId="{2AC9E423-A1BC-6640-A8DA-1CBD7F20DB53}" srcOrd="6" destOrd="0" presId="urn:microsoft.com/office/officeart/2005/8/layout/vList2"/>
    <dgm:cxn modelId="{82E8518F-E9CE-1948-965A-30D6AAC96C08}" type="presParOf" srcId="{D878CAFE-B933-5C4C-AE54-7FE7946BE6EE}" destId="{135033CC-59B2-A047-8B18-213EABD41375}" srcOrd="7" destOrd="0" presId="urn:microsoft.com/office/officeart/2005/8/layout/vList2"/>
    <dgm:cxn modelId="{D1638B2B-25B6-5646-BA6A-4DA15E91DF29}" type="presParOf" srcId="{D878CAFE-B933-5C4C-AE54-7FE7946BE6EE}" destId="{32E3B8B5-F427-F844-A5EE-F158127DF29F}" srcOrd="8" destOrd="0" presId="urn:microsoft.com/office/officeart/2005/8/layout/vList2"/>
    <dgm:cxn modelId="{6D067C89-EE86-F54C-AF67-782C7EF05989}" type="presParOf" srcId="{D878CAFE-B933-5C4C-AE54-7FE7946BE6EE}" destId="{8BDB4F04-B6E6-174A-AB81-ECF3D41C7162}" srcOrd="9" destOrd="0" presId="urn:microsoft.com/office/officeart/2005/8/layout/vList2"/>
    <dgm:cxn modelId="{A105FDF1-476D-AC45-B62F-516F6E625255}" type="presParOf" srcId="{D878CAFE-B933-5C4C-AE54-7FE7946BE6EE}" destId="{15D1631D-F73D-A744-893F-28B71E0BC92D}" srcOrd="10" destOrd="0" presId="urn:microsoft.com/office/officeart/2005/8/layout/vList2"/>
    <dgm:cxn modelId="{62B73E10-03B6-FA44-B6C5-8FBBC07C0CE4}" type="presParOf" srcId="{D878CAFE-B933-5C4C-AE54-7FE7946BE6EE}" destId="{76464D6B-36A1-624E-9222-8CDA8AF00B4D}" srcOrd="11" destOrd="0" presId="urn:microsoft.com/office/officeart/2005/8/layout/vList2"/>
    <dgm:cxn modelId="{0AC30156-E90A-8A42-9B03-C624EBD35B9A}" type="presParOf" srcId="{D878CAFE-B933-5C4C-AE54-7FE7946BE6EE}" destId="{501DA79A-44A2-A947-8767-62F437F91AB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13084-A87B-054A-B6D1-D469209C62AF}">
      <dsp:nvSpPr>
        <dsp:cNvPr id="0" name=""/>
        <dsp:cNvSpPr/>
      </dsp:nvSpPr>
      <dsp:spPr>
        <a:xfrm>
          <a:off x="0" y="70373"/>
          <a:ext cx="10506456" cy="5756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National cinema, world cinema (the problematics)</a:t>
          </a:r>
        </a:p>
      </dsp:txBody>
      <dsp:txXfrm>
        <a:off x="28100" y="98473"/>
        <a:ext cx="10450256" cy="519439"/>
      </dsp:txXfrm>
    </dsp:sp>
    <dsp:sp modelId="{CC3B9A00-F7AB-3947-8036-063CBD4E8664}">
      <dsp:nvSpPr>
        <dsp:cNvPr id="0" name=""/>
        <dsp:cNvSpPr/>
      </dsp:nvSpPr>
      <dsp:spPr>
        <a:xfrm>
          <a:off x="0" y="715133"/>
          <a:ext cx="10506456" cy="575639"/>
        </a:xfrm>
        <a:prstGeom prst="roundRect">
          <a:avLst/>
        </a:prstGeom>
        <a:solidFill>
          <a:schemeClr val="accent2">
            <a:hueOff val="250484"/>
            <a:satOff val="-1820"/>
            <a:lumOff val="-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global auteurs (international festivals)</a:t>
          </a:r>
        </a:p>
      </dsp:txBody>
      <dsp:txXfrm>
        <a:off x="28100" y="743233"/>
        <a:ext cx="10450256" cy="519439"/>
      </dsp:txXfrm>
    </dsp:sp>
    <dsp:sp modelId="{2D9EF9CA-2CD5-C344-AA81-ECB81316D65B}">
      <dsp:nvSpPr>
        <dsp:cNvPr id="0" name=""/>
        <dsp:cNvSpPr/>
      </dsp:nvSpPr>
      <dsp:spPr>
        <a:xfrm>
          <a:off x="0" y="1359893"/>
          <a:ext cx="10506456" cy="575639"/>
        </a:xfrm>
        <a:prstGeom prst="roundRect">
          <a:avLst/>
        </a:prstGeom>
        <a:solidFill>
          <a:schemeClr val="accent2">
            <a:hueOff val="500968"/>
            <a:satOff val="-3641"/>
            <a:lumOff val="-12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generational cinema (waves)</a:t>
          </a:r>
        </a:p>
      </dsp:txBody>
      <dsp:txXfrm>
        <a:off x="28100" y="1387993"/>
        <a:ext cx="10450256" cy="519439"/>
      </dsp:txXfrm>
    </dsp:sp>
    <dsp:sp modelId="{2AC9E423-A1BC-6640-A8DA-1CBD7F20DB53}">
      <dsp:nvSpPr>
        <dsp:cNvPr id="0" name=""/>
        <dsp:cNvSpPr/>
      </dsp:nvSpPr>
      <dsp:spPr>
        <a:xfrm>
          <a:off x="0" y="2004653"/>
          <a:ext cx="10506456" cy="575639"/>
        </a:xfrm>
        <a:prstGeom prst="roundRect">
          <a:avLst/>
        </a:prstGeom>
        <a:solidFill>
          <a:schemeClr val="accent2">
            <a:hueOff val="751452"/>
            <a:satOff val="-5461"/>
            <a:lumOff val="-1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independent cinema (independent from what?)</a:t>
          </a:r>
        </a:p>
      </dsp:txBody>
      <dsp:txXfrm>
        <a:off x="28100" y="2032753"/>
        <a:ext cx="10450256" cy="519439"/>
      </dsp:txXfrm>
    </dsp:sp>
    <dsp:sp modelId="{32E3B8B5-F427-F844-A5EE-F158127DF29F}">
      <dsp:nvSpPr>
        <dsp:cNvPr id="0" name=""/>
        <dsp:cNvSpPr/>
      </dsp:nvSpPr>
      <dsp:spPr>
        <a:xfrm>
          <a:off x="0" y="2649413"/>
          <a:ext cx="10506456" cy="575639"/>
        </a:xfrm>
        <a:prstGeom prst="roundRect">
          <a:avLst/>
        </a:prstGeom>
        <a:solidFill>
          <a:schemeClr val="accent2">
            <a:hueOff val="1001936"/>
            <a:satOff val="-7281"/>
            <a:lumOff val="-24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women’s cinema and minority cinema</a:t>
          </a:r>
        </a:p>
      </dsp:txBody>
      <dsp:txXfrm>
        <a:off x="28100" y="2677513"/>
        <a:ext cx="10450256" cy="519439"/>
      </dsp:txXfrm>
    </dsp:sp>
    <dsp:sp modelId="{15D1631D-F73D-A744-893F-28B71E0BC92D}">
      <dsp:nvSpPr>
        <dsp:cNvPr id="0" name=""/>
        <dsp:cNvSpPr/>
      </dsp:nvSpPr>
      <dsp:spPr>
        <a:xfrm>
          <a:off x="0" y="3294172"/>
          <a:ext cx="10506456" cy="575639"/>
        </a:xfrm>
        <a:prstGeom prst="roundRect">
          <a:avLst/>
        </a:prstGeom>
        <a:solidFill>
          <a:schemeClr val="accent2">
            <a:hueOff val="1252420"/>
            <a:satOff val="-9102"/>
            <a:lumOff val="-31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Transnational and transregional </a:t>
          </a:r>
        </a:p>
      </dsp:txBody>
      <dsp:txXfrm>
        <a:off x="28100" y="3322272"/>
        <a:ext cx="10450256" cy="519439"/>
      </dsp:txXfrm>
    </dsp:sp>
    <dsp:sp modelId="{501DA79A-44A2-A947-8767-62F437F91AB2}">
      <dsp:nvSpPr>
        <dsp:cNvPr id="0" name=""/>
        <dsp:cNvSpPr/>
      </dsp:nvSpPr>
      <dsp:spPr>
        <a:xfrm>
          <a:off x="0" y="3938933"/>
          <a:ext cx="10506456" cy="575639"/>
        </a:xfrm>
        <a:prstGeom prst="roundRect">
          <a:avLst/>
        </a:prstGeom>
        <a:solidFill>
          <a:schemeClr val="accent2">
            <a:hueOff val="1502904"/>
            <a:satOff val="-10922"/>
            <a:lumOff val="-37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localized genres and aesthetics in ‘non-Western’ cinema</a:t>
          </a:r>
        </a:p>
      </dsp:txBody>
      <dsp:txXfrm>
        <a:off x="28100" y="3967033"/>
        <a:ext cx="10450256" cy="51943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ECEF5-6AE1-E64E-9666-04E3C1EA4562}" type="datetimeFigureOut">
              <a:rPr lang="en-US" smtClean="0"/>
              <a:t>9/23/22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52CAB-18A4-BA4E-946C-3B152940A891}" type="slidenum">
              <a:rPr lang="en-US" smtClean="0"/>
              <a:t>‹#›</a:t>
            </a:fld>
            <a:endParaRPr lang="en-US"/>
          </a:p>
        </p:txBody>
      </p:sp>
    </p:spTree>
    <p:extLst>
      <p:ext uri="{BB962C8B-B14F-4D97-AF65-F5344CB8AC3E}">
        <p14:creationId xmlns:p14="http://schemas.microsoft.com/office/powerpoint/2010/main" val="1844382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 blockbusters in the mainstream cinema, how they create affect among the wide audience through using national sentiments, such as </a:t>
            </a:r>
            <a:r>
              <a:rPr lang="en-US" dirty="0" err="1"/>
              <a:t>sino</a:t>
            </a:r>
            <a:r>
              <a:rPr lang="en-US" dirty="0"/>
              <a:t>-Japan war, the cultural revolution, ancient Chinese stories, the feeling of nostalgia and lost of a whole generation.   </a:t>
            </a:r>
          </a:p>
        </p:txBody>
      </p:sp>
      <p:sp>
        <p:nvSpPr>
          <p:cNvPr id="4" name="Slide Number Placeholder 3"/>
          <p:cNvSpPr>
            <a:spLocks noGrp="1"/>
          </p:cNvSpPr>
          <p:nvPr>
            <p:ph type="sldNum" sz="quarter" idx="5"/>
          </p:nvPr>
        </p:nvSpPr>
        <p:spPr/>
        <p:txBody>
          <a:bodyPr/>
          <a:lstStyle/>
          <a:p>
            <a:fld id="{4D152CAB-18A4-BA4E-946C-3B152940A891}" type="slidenum">
              <a:rPr lang="en-US" smtClean="0"/>
              <a:t>12</a:t>
            </a:fld>
            <a:endParaRPr lang="en-US"/>
          </a:p>
        </p:txBody>
      </p:sp>
    </p:spTree>
    <p:extLst>
      <p:ext uri="{BB962C8B-B14F-4D97-AF65-F5344CB8AC3E}">
        <p14:creationId xmlns:p14="http://schemas.microsoft.com/office/powerpoint/2010/main" val="113712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success of commercial cinema </a:t>
            </a:r>
          </a:p>
        </p:txBody>
      </p:sp>
      <p:sp>
        <p:nvSpPr>
          <p:cNvPr id="4" name="Slide Number Placeholder 3"/>
          <p:cNvSpPr>
            <a:spLocks noGrp="1"/>
          </p:cNvSpPr>
          <p:nvPr>
            <p:ph type="sldNum" sz="quarter" idx="5"/>
          </p:nvPr>
        </p:nvSpPr>
        <p:spPr/>
        <p:txBody>
          <a:bodyPr/>
          <a:lstStyle/>
          <a:p>
            <a:fld id="{4D152CAB-18A4-BA4E-946C-3B152940A891}" type="slidenum">
              <a:rPr lang="en-US" smtClean="0"/>
              <a:t>22</a:t>
            </a:fld>
            <a:endParaRPr lang="en-US"/>
          </a:p>
        </p:txBody>
      </p:sp>
    </p:spTree>
    <p:extLst>
      <p:ext uri="{BB962C8B-B14F-4D97-AF65-F5344CB8AC3E}">
        <p14:creationId xmlns:p14="http://schemas.microsoft.com/office/powerpoint/2010/main" val="1634894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was the period when what we know the popular HK cinema began to take shape. </a:t>
            </a:r>
          </a:p>
        </p:txBody>
      </p:sp>
      <p:sp>
        <p:nvSpPr>
          <p:cNvPr id="4" name="Slide Number Placeholder 3"/>
          <p:cNvSpPr>
            <a:spLocks noGrp="1"/>
          </p:cNvSpPr>
          <p:nvPr>
            <p:ph type="sldNum" sz="quarter" idx="5"/>
          </p:nvPr>
        </p:nvSpPr>
        <p:spPr/>
        <p:txBody>
          <a:bodyPr/>
          <a:lstStyle/>
          <a:p>
            <a:fld id="{4D152CAB-18A4-BA4E-946C-3B152940A891}" type="slidenum">
              <a:rPr lang="en-US" smtClean="0"/>
              <a:t>25</a:t>
            </a:fld>
            <a:endParaRPr lang="en-US"/>
          </a:p>
        </p:txBody>
      </p:sp>
    </p:spTree>
    <p:extLst>
      <p:ext uri="{BB962C8B-B14F-4D97-AF65-F5344CB8AC3E}">
        <p14:creationId xmlns:p14="http://schemas.microsoft.com/office/powerpoint/2010/main" val="318697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While</a:t>
            </a:r>
            <a:r>
              <a:rPr lang="zh-CN" altLang="en-US" dirty="0"/>
              <a:t> </a:t>
            </a:r>
            <a:r>
              <a:rPr lang="en-US" altLang="zh-CN" dirty="0"/>
              <a:t>cinema</a:t>
            </a:r>
            <a:r>
              <a:rPr lang="zh-CN" altLang="en-US" dirty="0"/>
              <a:t> </a:t>
            </a:r>
            <a:r>
              <a:rPr lang="en-US" altLang="zh-CN" dirty="0"/>
              <a:t>in</a:t>
            </a:r>
            <a:r>
              <a:rPr lang="zh-CN" altLang="en-US" dirty="0"/>
              <a:t> </a:t>
            </a:r>
            <a:r>
              <a:rPr lang="en-US" altLang="zh-CN" dirty="0" err="1"/>
              <a:t>hk</a:t>
            </a:r>
            <a:r>
              <a:rPr lang="zh-CN" altLang="en-US" dirty="0"/>
              <a:t> </a:t>
            </a:r>
            <a:r>
              <a:rPr lang="en-US" altLang="zh-CN" dirty="0"/>
              <a:t>gained</a:t>
            </a:r>
            <a:r>
              <a:rPr lang="zh-CN" altLang="en-US" dirty="0"/>
              <a:t> </a:t>
            </a:r>
            <a:r>
              <a:rPr lang="en-US" altLang="zh-CN" dirty="0"/>
              <a:t>its</a:t>
            </a:r>
            <a:r>
              <a:rPr lang="zh-CN" altLang="en-US" dirty="0"/>
              <a:t> </a:t>
            </a:r>
            <a:r>
              <a:rPr lang="en-US" altLang="zh-CN" dirty="0"/>
              <a:t>commercial</a:t>
            </a:r>
            <a:r>
              <a:rPr lang="zh-CN" altLang="en-US" dirty="0"/>
              <a:t> </a:t>
            </a:r>
            <a:r>
              <a:rPr lang="en-US" altLang="zh-CN" dirty="0"/>
              <a:t>success</a:t>
            </a:r>
            <a:r>
              <a:rPr lang="zh-CN" altLang="en-US" dirty="0"/>
              <a:t> </a:t>
            </a:r>
            <a:r>
              <a:rPr lang="en-US" altLang="zh-CN" dirty="0"/>
              <a:t>and</a:t>
            </a:r>
            <a:r>
              <a:rPr lang="zh-CN" altLang="en-US" dirty="0"/>
              <a:t> </a:t>
            </a:r>
            <a:r>
              <a:rPr lang="en-US" altLang="zh-CN" dirty="0"/>
              <a:t>developed</a:t>
            </a:r>
            <a:r>
              <a:rPr lang="zh-CN" altLang="en-US" dirty="0"/>
              <a:t> </a:t>
            </a:r>
            <a:r>
              <a:rPr lang="en-US" altLang="zh-CN" dirty="0"/>
              <a:t>mature</a:t>
            </a:r>
            <a:r>
              <a:rPr lang="zh-CN" altLang="en-US" dirty="0"/>
              <a:t> </a:t>
            </a:r>
            <a:r>
              <a:rPr lang="en-US" altLang="zh-CN" dirty="0"/>
              <a:t>film</a:t>
            </a:r>
            <a:r>
              <a:rPr lang="zh-CN" altLang="en-US" dirty="0"/>
              <a:t> </a:t>
            </a:r>
            <a:r>
              <a:rPr lang="en-US" altLang="zh-CN" dirty="0"/>
              <a:t>industry,</a:t>
            </a:r>
            <a:r>
              <a:rPr lang="zh-CN" altLang="en-US" dirty="0"/>
              <a:t> </a:t>
            </a:r>
            <a:r>
              <a:rPr lang="en-US" altLang="zh-CN" dirty="0"/>
              <a:t>cinema</a:t>
            </a:r>
            <a:r>
              <a:rPr lang="zh-CN" altLang="en-US" dirty="0"/>
              <a:t> </a:t>
            </a:r>
            <a:r>
              <a:rPr lang="en-US" altLang="zh-CN" dirty="0"/>
              <a:t>in</a:t>
            </a:r>
            <a:r>
              <a:rPr lang="zh-CN" altLang="en-US" dirty="0"/>
              <a:t> </a:t>
            </a:r>
            <a:r>
              <a:rPr lang="en-US" altLang="zh-CN" dirty="0"/>
              <a:t>the</a:t>
            </a:r>
            <a:r>
              <a:rPr lang="zh-CN" altLang="en-US" dirty="0"/>
              <a:t> </a:t>
            </a:r>
            <a:r>
              <a:rPr lang="en-GB" altLang="zh-CN" dirty="0"/>
              <a:t>PRC</a:t>
            </a:r>
            <a:r>
              <a:rPr lang="en-US" altLang="zh-CN" dirty="0"/>
              <a:t> </a:t>
            </a:r>
            <a:r>
              <a:rPr lang="en-GB" altLang="zh-CN" dirty="0"/>
              <a:t>was</a:t>
            </a:r>
            <a:r>
              <a:rPr lang="en-US" altLang="zh-CN" dirty="0"/>
              <a:t> </a:t>
            </a:r>
            <a:r>
              <a:rPr lang="en-GB" altLang="zh-CN" dirty="0"/>
              <a:t>solely used as propaganda tool. Communist projection unit workers travel village to village, to show films in the open space, often the village public space, to the local audience. Special cultural experience, collective film viewing experience. </a:t>
            </a:r>
            <a:endParaRPr lang="en-US" dirty="0"/>
          </a:p>
        </p:txBody>
      </p:sp>
      <p:sp>
        <p:nvSpPr>
          <p:cNvPr id="4" name="Slide Number Placeholder 3"/>
          <p:cNvSpPr>
            <a:spLocks noGrp="1"/>
          </p:cNvSpPr>
          <p:nvPr>
            <p:ph type="sldNum" sz="quarter" idx="5"/>
          </p:nvPr>
        </p:nvSpPr>
        <p:spPr/>
        <p:txBody>
          <a:bodyPr/>
          <a:lstStyle/>
          <a:p>
            <a:fld id="{4D152CAB-18A4-BA4E-946C-3B152940A891}" type="slidenum">
              <a:rPr lang="en-US" smtClean="0"/>
              <a:t>26</a:t>
            </a:fld>
            <a:endParaRPr lang="en-US"/>
          </a:p>
        </p:txBody>
      </p:sp>
    </p:spTree>
    <p:extLst>
      <p:ext uri="{BB962C8B-B14F-4D97-AF65-F5344CB8AC3E}">
        <p14:creationId xmlns:p14="http://schemas.microsoft.com/office/powerpoint/2010/main" val="1725452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US" dirty="0"/>
              <a:t> </a:t>
            </a:r>
            <a:r>
              <a:rPr lang="en-GB" dirty="0"/>
              <a:t>unique</a:t>
            </a:r>
            <a:r>
              <a:rPr lang="en-US" dirty="0"/>
              <a:t> </a:t>
            </a:r>
            <a:r>
              <a:rPr lang="en-GB" dirty="0"/>
              <a:t>socialist</a:t>
            </a:r>
            <a:r>
              <a:rPr lang="en-US" dirty="0"/>
              <a:t> </a:t>
            </a:r>
            <a:r>
              <a:rPr lang="en-GB" dirty="0"/>
              <a:t>cultural product in China.</a:t>
            </a:r>
          </a:p>
          <a:p>
            <a:r>
              <a:rPr lang="en-GB" dirty="0"/>
              <a:t>Totally 8, well known stories that show class consciousness  </a:t>
            </a:r>
          </a:p>
          <a:p>
            <a:r>
              <a:rPr lang="en-GB" dirty="0"/>
              <a:t>In the form of opera, traditional Chinese opera singing aesthetics, with modern ballet performance, and socialist clothing. </a:t>
            </a:r>
          </a:p>
          <a:p>
            <a:r>
              <a:rPr lang="en-GB" dirty="0"/>
              <a:t>Film of live performance – cut into film. </a:t>
            </a:r>
          </a:p>
          <a:p>
            <a:r>
              <a:rPr lang="en-GB" dirty="0"/>
              <a:t>On radio, book and film </a:t>
            </a:r>
          </a:p>
          <a:p>
            <a:r>
              <a:rPr lang="en-GB" dirty="0"/>
              <a:t>Cultural memory </a:t>
            </a:r>
          </a:p>
          <a:p>
            <a:endParaRPr lang="en-GB" dirty="0"/>
          </a:p>
        </p:txBody>
      </p:sp>
      <p:sp>
        <p:nvSpPr>
          <p:cNvPr id="4" name="Slide Number Placeholder 3"/>
          <p:cNvSpPr>
            <a:spLocks noGrp="1"/>
          </p:cNvSpPr>
          <p:nvPr>
            <p:ph type="sldNum" sz="quarter" idx="5"/>
          </p:nvPr>
        </p:nvSpPr>
        <p:spPr/>
        <p:txBody>
          <a:bodyPr/>
          <a:lstStyle/>
          <a:p>
            <a:fld id="{4D152CAB-18A4-BA4E-946C-3B152940A891}" type="slidenum">
              <a:rPr lang="en-US" smtClean="0"/>
              <a:t>27</a:t>
            </a:fld>
            <a:endParaRPr lang="en-US"/>
          </a:p>
        </p:txBody>
      </p:sp>
    </p:spTree>
    <p:extLst>
      <p:ext uri="{BB962C8B-B14F-4D97-AF65-F5344CB8AC3E}">
        <p14:creationId xmlns:p14="http://schemas.microsoft.com/office/powerpoint/2010/main" val="118109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2CAB-18A4-BA4E-946C-3B152940A891}" type="slidenum">
              <a:rPr lang="en-US" smtClean="0"/>
              <a:t>29</a:t>
            </a:fld>
            <a:endParaRPr lang="en-US"/>
          </a:p>
        </p:txBody>
      </p:sp>
    </p:spTree>
    <p:extLst>
      <p:ext uri="{BB962C8B-B14F-4D97-AF65-F5344CB8AC3E}">
        <p14:creationId xmlns:p14="http://schemas.microsoft.com/office/powerpoint/2010/main" val="306062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9/23/22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988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9/23/22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35814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9/23/22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04073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9/23/22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4946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9/23/22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32049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9/23/22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36251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9/23/22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27020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9/23/22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8355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9/23/22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0058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9/23/22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9776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9/23/22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8915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9/23/22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3527471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30" r:id="rId6"/>
    <p:sldLayoutId id="2147483725" r:id="rId7"/>
    <p:sldLayoutId id="2147483726" r:id="rId8"/>
    <p:sldLayoutId id="2147483727" r:id="rId9"/>
    <p:sldLayoutId id="2147483729"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rill.com/view/journals/swc/1/1/article-p14_14.xml?language=en#R000002"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www.bilibili.com/video/av34939262/?spm_id_from=333.788.videocard.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s://www.youtube.com/watch?v=9Q4zhLxCBro" TargetMode="Externa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hyperlink" Target="https://www.youtube.com/watch?v=LiFkrKUbBd0"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87rnMLRueI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youtube.com/watch?v=jguQmpDCoZ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brill.com/view/journals/swc/1/1/article-p14_14.xml?language=en#R000008"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entaur.reading.ac.uk/view/creators/9000524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5" name="Rectangle 1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alendar&#10;&#10;Description automatically generated with low confidence">
            <a:extLst>
              <a:ext uri="{FF2B5EF4-FFF2-40B4-BE49-F238E27FC236}">
                <a16:creationId xmlns:a16="http://schemas.microsoft.com/office/drawing/2014/main" id="{D01A9398-2EBD-CE48-B042-CA1ADEC13706}"/>
              </a:ext>
            </a:extLst>
          </p:cNvPr>
          <p:cNvPicPr>
            <a:picLocks noChangeAspect="1"/>
          </p:cNvPicPr>
          <p:nvPr/>
        </p:nvPicPr>
        <p:blipFill rotWithShape="1">
          <a:blip r:embed="rId2"/>
          <a:srcRect t="15047" b="7098"/>
          <a:stretch/>
        </p:blipFill>
        <p:spPr>
          <a:xfrm>
            <a:off x="20" y="10"/>
            <a:ext cx="12191981" cy="6857990"/>
          </a:xfrm>
          <a:prstGeom prst="rect">
            <a:avLst/>
          </a:prstGeom>
        </p:spPr>
      </p:pic>
      <p:sp>
        <p:nvSpPr>
          <p:cNvPr id="117" name="Rectangle 11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D09693-ED2A-1C47-9BD4-8E182DF5A8C8}"/>
              </a:ext>
            </a:extLst>
          </p:cNvPr>
          <p:cNvSpPr>
            <a:spLocks noGrp="1"/>
          </p:cNvSpPr>
          <p:nvPr>
            <p:ph type="ctrTitle"/>
          </p:nvPr>
        </p:nvSpPr>
        <p:spPr>
          <a:xfrm>
            <a:off x="404553" y="3091928"/>
            <a:ext cx="9078562" cy="2387600"/>
          </a:xfrm>
        </p:spPr>
        <p:txBody>
          <a:bodyPr vert="horz" lIns="91440" tIns="45720" rIns="91440" bIns="45720" rtlCol="0">
            <a:normAutofit/>
          </a:bodyPr>
          <a:lstStyle/>
          <a:p>
            <a:r>
              <a:rPr lang="en-US" sz="5100" b="1" i="1"/>
              <a:t>Cinemas in Contemporary China | </a:t>
            </a:r>
            <a:r>
              <a:rPr lang="en-US" sz="5100" b="1"/>
              <a:t>Week One </a:t>
            </a:r>
            <a:br>
              <a:rPr lang="en-US" sz="5100"/>
            </a:br>
            <a:endParaRPr lang="en-US" sz="5100" b="1"/>
          </a:p>
        </p:txBody>
      </p:sp>
      <p:sp>
        <p:nvSpPr>
          <p:cNvPr id="119" name="Rectangle: Rounded Corners 11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9EE8A22-8C7B-B947-BF95-97C625B1CA8E}"/>
              </a:ext>
            </a:extLst>
          </p:cNvPr>
          <p:cNvSpPr>
            <a:spLocks noGrp="1"/>
          </p:cNvSpPr>
          <p:nvPr>
            <p:ph type="subTitle" idx="1"/>
          </p:nvPr>
        </p:nvSpPr>
        <p:spPr>
          <a:xfrm>
            <a:off x="404553" y="5624945"/>
            <a:ext cx="9078562" cy="592975"/>
          </a:xfrm>
        </p:spPr>
        <p:txBody>
          <a:bodyPr vert="horz" lIns="91440" tIns="45720" rIns="91440" bIns="45720" rtlCol="0" anchor="ctr">
            <a:normAutofit/>
          </a:bodyPr>
          <a:lstStyle/>
          <a:p>
            <a:pPr>
              <a:lnSpc>
                <a:spcPct val="100000"/>
              </a:lnSpc>
            </a:pPr>
            <a:r>
              <a:rPr lang="en-US" sz="2000" dirty="0"/>
              <a:t>Dr Kiki Tianqi Yu      Senior Lecturer in Film </a:t>
            </a:r>
          </a:p>
        </p:txBody>
      </p:sp>
    </p:spTree>
    <p:extLst>
      <p:ext uri="{BB962C8B-B14F-4D97-AF65-F5344CB8AC3E}">
        <p14:creationId xmlns:p14="http://schemas.microsoft.com/office/powerpoint/2010/main" val="16028804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19D45-E999-5F4F-B507-712AA330E800}"/>
              </a:ext>
            </a:extLst>
          </p:cNvPr>
          <p:cNvSpPr>
            <a:spLocks noGrp="1"/>
          </p:cNvSpPr>
          <p:nvPr>
            <p:ph type="title"/>
          </p:nvPr>
        </p:nvSpPr>
        <p:spPr/>
        <p:txBody>
          <a:bodyPr>
            <a:normAutofit fontScale="90000"/>
          </a:bodyPr>
          <a:lstStyle/>
          <a:p>
            <a:r>
              <a:rPr lang="en-US" dirty="0"/>
              <a:t>‘Third cinema’ by </a:t>
            </a:r>
            <a:r>
              <a:rPr lang="en-GB" b="0" i="0" dirty="0">
                <a:solidFill>
                  <a:srgbClr val="000000"/>
                </a:solidFill>
                <a:effectLst/>
                <a:latin typeface="Brill"/>
              </a:rPr>
              <a:t>Fernando </a:t>
            </a:r>
            <a:r>
              <a:rPr lang="en-GB" b="0" i="0" dirty="0" err="1">
                <a:solidFill>
                  <a:srgbClr val="000000"/>
                </a:solidFill>
                <a:effectLst/>
                <a:latin typeface="Brill"/>
              </a:rPr>
              <a:t>Solanas</a:t>
            </a:r>
            <a:r>
              <a:rPr lang="en-GB" b="0" i="0" dirty="0">
                <a:solidFill>
                  <a:srgbClr val="000000"/>
                </a:solidFill>
                <a:effectLst/>
                <a:latin typeface="Brill"/>
              </a:rPr>
              <a:t> and Octavio </a:t>
            </a:r>
            <a:r>
              <a:rPr lang="en-GB" b="0" i="0" dirty="0" err="1">
                <a:solidFill>
                  <a:srgbClr val="000000"/>
                </a:solidFill>
                <a:effectLst/>
                <a:latin typeface="Brill"/>
              </a:rPr>
              <a:t>Getino</a:t>
            </a:r>
            <a:r>
              <a:rPr lang="en-GB" b="0" i="0" dirty="0">
                <a:solidFill>
                  <a:srgbClr val="000000"/>
                </a:solidFill>
                <a:effectLst/>
                <a:latin typeface="Brill"/>
              </a:rPr>
              <a:t>, 1969 </a:t>
            </a:r>
            <a:endParaRPr lang="en-US" dirty="0"/>
          </a:p>
        </p:txBody>
      </p:sp>
      <p:sp>
        <p:nvSpPr>
          <p:cNvPr id="3" name="Content Placeholder 2">
            <a:extLst>
              <a:ext uri="{FF2B5EF4-FFF2-40B4-BE49-F238E27FC236}">
                <a16:creationId xmlns:a16="http://schemas.microsoft.com/office/drawing/2014/main" id="{C5E80024-6148-2C42-BD23-C55B8F5EB689}"/>
              </a:ext>
            </a:extLst>
          </p:cNvPr>
          <p:cNvSpPr>
            <a:spLocks noGrp="1"/>
          </p:cNvSpPr>
          <p:nvPr>
            <p:ph idx="1"/>
          </p:nvPr>
        </p:nvSpPr>
        <p:spPr>
          <a:xfrm>
            <a:off x="1115568" y="2478024"/>
            <a:ext cx="10168128" cy="4156240"/>
          </a:xfrm>
        </p:spPr>
        <p:txBody>
          <a:bodyPr>
            <a:normAutofit fontScale="62500" lnSpcReduction="20000"/>
          </a:bodyPr>
          <a:lstStyle/>
          <a:p>
            <a:r>
              <a:rPr lang="en-GB" dirty="0">
                <a:solidFill>
                  <a:srgbClr val="000000"/>
                </a:solidFill>
                <a:latin typeface="Brill"/>
              </a:rPr>
              <a:t>A postcolonial approach </a:t>
            </a:r>
            <a:endParaRPr lang="en-GB" b="0" i="0" dirty="0">
              <a:solidFill>
                <a:srgbClr val="000000"/>
              </a:solidFill>
              <a:effectLst/>
              <a:latin typeface="Brill"/>
            </a:endParaRPr>
          </a:p>
          <a:p>
            <a:r>
              <a:rPr lang="en-GB" b="0" i="0" dirty="0">
                <a:solidFill>
                  <a:srgbClr val="000000"/>
                </a:solidFill>
                <a:effectLst/>
                <a:latin typeface="Brill"/>
              </a:rPr>
              <a:t>an overtly political cinema, whose purpose is liberation of the masses from political and economic oppression, chiefly caused by colonialism.</a:t>
            </a:r>
          </a:p>
          <a:p>
            <a:r>
              <a:rPr lang="en-GB" b="0" i="0" dirty="0">
                <a:solidFill>
                  <a:srgbClr val="000000"/>
                </a:solidFill>
                <a:effectLst/>
                <a:latin typeface="Brill"/>
              </a:rPr>
              <a:t>based on the rejection of the cinema produced in the ‘centre’ (First Cinema),which “serves the political goals of the ruling classes (transnational monopoly capital) and lulls the audience into passivity through its attractive surface” </a:t>
            </a:r>
          </a:p>
          <a:p>
            <a:r>
              <a:rPr lang="en-GB" b="0" i="0" dirty="0">
                <a:solidFill>
                  <a:srgbClr val="000000"/>
                </a:solidFill>
                <a:effectLst/>
                <a:latin typeface="Brill"/>
              </a:rPr>
              <a:t>and also distrusts the auteur cinema (Second cinema), arguing that it expresses the aspirations of the middle layers, the petit bourgeoisie, being often nihilist, pessimist and </a:t>
            </a:r>
            <a:r>
              <a:rPr lang="en-GB" b="0" i="0" dirty="0" err="1">
                <a:solidFill>
                  <a:srgbClr val="000000"/>
                </a:solidFill>
                <a:effectLst/>
                <a:latin typeface="Brill"/>
              </a:rPr>
              <a:t>mystifactory</a:t>
            </a:r>
            <a:r>
              <a:rPr lang="en-GB" b="0" i="0" dirty="0">
                <a:solidFill>
                  <a:srgbClr val="000000"/>
                </a:solidFill>
                <a:effectLst/>
                <a:latin typeface="Brill"/>
              </a:rPr>
              <a:t> (</a:t>
            </a:r>
            <a:r>
              <a:rPr lang="en-GB" b="0" i="0" u="none" strike="noStrike" dirty="0">
                <a:solidFill>
                  <a:srgbClr val="007F92"/>
                </a:solidFill>
                <a:effectLst/>
                <a:latin typeface="Brill"/>
                <a:hlinkClick r:id="rId2"/>
              </a:rPr>
              <a:t>Chanan 1997</a:t>
            </a:r>
            <a:r>
              <a:rPr lang="en-GB" b="0" i="0" dirty="0">
                <a:solidFill>
                  <a:srgbClr val="000000"/>
                </a:solidFill>
                <a:effectLst/>
                <a:latin typeface="Brill"/>
              </a:rPr>
              <a:t>:7).</a:t>
            </a:r>
          </a:p>
          <a:p>
            <a:r>
              <a:rPr lang="en-GB" dirty="0">
                <a:solidFill>
                  <a:srgbClr val="000000"/>
                </a:solidFill>
                <a:latin typeface="Brill"/>
              </a:rPr>
              <a:t>From the mid 1990s, </a:t>
            </a:r>
            <a:r>
              <a:rPr lang="en-GB" b="0" i="0" dirty="0">
                <a:solidFill>
                  <a:srgbClr val="000000"/>
                </a:solidFill>
                <a:effectLst/>
                <a:latin typeface="Brill"/>
              </a:rPr>
              <a:t> ”Third Cinema dead”</a:t>
            </a:r>
          </a:p>
          <a:p>
            <a:r>
              <a:rPr lang="en-GB" b="0" i="0" dirty="0">
                <a:solidFill>
                  <a:srgbClr val="000000"/>
                </a:solidFill>
                <a:effectLst/>
                <a:latin typeface="Brill"/>
              </a:rPr>
              <a:t>focused on cultural difference</a:t>
            </a:r>
          </a:p>
          <a:p>
            <a:r>
              <a:rPr lang="en-GB" b="0" i="0" dirty="0">
                <a:solidFill>
                  <a:srgbClr val="000000"/>
                </a:solidFill>
                <a:effectLst/>
                <a:latin typeface="Brill"/>
              </a:rPr>
              <a:t>focused on the past, rather than ‘here and now’. </a:t>
            </a:r>
          </a:p>
          <a:p>
            <a:pPr marL="0" indent="0">
              <a:buNone/>
            </a:pPr>
            <a:r>
              <a:rPr lang="en-GB" dirty="0">
                <a:solidFill>
                  <a:srgbClr val="000000"/>
                </a:solidFill>
                <a:latin typeface="Brill"/>
              </a:rPr>
              <a:t>    - </a:t>
            </a:r>
            <a:r>
              <a:rPr lang="en-GB" b="0" i="0" dirty="0">
                <a:solidFill>
                  <a:srgbClr val="000000"/>
                </a:solidFill>
                <a:effectLst/>
                <a:latin typeface="Brill"/>
              </a:rPr>
              <a:t>(</a:t>
            </a:r>
            <a:r>
              <a:rPr lang="en-GB" b="0" i="0" dirty="0" err="1">
                <a:solidFill>
                  <a:srgbClr val="007F92"/>
                </a:solidFill>
                <a:effectLst/>
                <a:latin typeface="Brill"/>
              </a:rPr>
              <a:t>Mazierska</a:t>
            </a:r>
            <a:r>
              <a:rPr lang="en-GB" b="0" i="0" dirty="0">
                <a:solidFill>
                  <a:srgbClr val="007F92"/>
                </a:solidFill>
                <a:effectLst/>
                <a:latin typeface="Brill"/>
              </a:rPr>
              <a:t>, 2020</a:t>
            </a:r>
            <a:r>
              <a:rPr lang="en-GB" b="0" i="0" dirty="0">
                <a:solidFill>
                  <a:srgbClr val="000000"/>
                </a:solidFill>
                <a:effectLst/>
                <a:latin typeface="Brill"/>
              </a:rPr>
              <a:t>)</a:t>
            </a:r>
          </a:p>
          <a:p>
            <a:endParaRPr lang="en-US" dirty="0"/>
          </a:p>
        </p:txBody>
      </p:sp>
    </p:spTree>
    <p:extLst>
      <p:ext uri="{BB962C8B-B14F-4D97-AF65-F5344CB8AC3E}">
        <p14:creationId xmlns:p14="http://schemas.microsoft.com/office/powerpoint/2010/main" val="231777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B7461-9BB1-924B-8E0E-ECC7D0FDD785}"/>
              </a:ext>
            </a:extLst>
          </p:cNvPr>
          <p:cNvSpPr>
            <a:spLocks noGrp="1"/>
          </p:cNvSpPr>
          <p:nvPr>
            <p:ph type="title"/>
          </p:nvPr>
        </p:nvSpPr>
        <p:spPr>
          <a:xfrm>
            <a:off x="1011936" y="685800"/>
            <a:ext cx="10168128" cy="1179576"/>
          </a:xfrm>
        </p:spPr>
        <p:txBody>
          <a:bodyPr>
            <a:normAutofit fontScale="90000"/>
          </a:bodyPr>
          <a:lstStyle/>
          <a:p>
            <a:r>
              <a:rPr lang="en-US" dirty="0"/>
              <a:t>In what context should we understand Chinese cinema’, or ‘cinemas in China’? </a:t>
            </a:r>
          </a:p>
        </p:txBody>
      </p:sp>
      <p:sp>
        <p:nvSpPr>
          <p:cNvPr id="3" name="Content Placeholder 2">
            <a:extLst>
              <a:ext uri="{FF2B5EF4-FFF2-40B4-BE49-F238E27FC236}">
                <a16:creationId xmlns:a16="http://schemas.microsoft.com/office/drawing/2014/main" id="{62296E08-2F28-4A40-9E34-BC32FE3D8B97}"/>
              </a:ext>
            </a:extLst>
          </p:cNvPr>
          <p:cNvSpPr>
            <a:spLocks noGrp="1"/>
          </p:cNvSpPr>
          <p:nvPr>
            <p:ph idx="1"/>
          </p:nvPr>
        </p:nvSpPr>
        <p:spPr/>
        <p:txBody>
          <a:bodyPr/>
          <a:lstStyle/>
          <a:p>
            <a:r>
              <a:rPr lang="en-US" b="1" dirty="0"/>
              <a:t>World cinema ?</a:t>
            </a:r>
          </a:p>
          <a:p>
            <a:pPr lvl="1"/>
            <a:r>
              <a:rPr lang="en-US" dirty="0"/>
              <a:t>Cinema outside Chinese cinema and the Hollywood </a:t>
            </a:r>
          </a:p>
          <a:p>
            <a:endParaRPr lang="en-US" dirty="0"/>
          </a:p>
          <a:p>
            <a:r>
              <a:rPr lang="en-US" b="1" dirty="0"/>
              <a:t>Third cinema ?</a:t>
            </a:r>
          </a:p>
          <a:p>
            <a:pPr lvl="1"/>
            <a:r>
              <a:rPr lang="en-US" dirty="0"/>
              <a:t>A short period of semi-colonization </a:t>
            </a:r>
          </a:p>
          <a:p>
            <a:pPr lvl="1"/>
            <a:r>
              <a:rPr lang="en-US" dirty="0"/>
              <a:t>Less about political resistance more about building its own identity</a:t>
            </a:r>
          </a:p>
          <a:p>
            <a:pPr lvl="1"/>
            <a:endParaRPr lang="en-US" dirty="0"/>
          </a:p>
        </p:txBody>
      </p:sp>
    </p:spTree>
    <p:extLst>
      <p:ext uri="{BB962C8B-B14F-4D97-AF65-F5344CB8AC3E}">
        <p14:creationId xmlns:p14="http://schemas.microsoft.com/office/powerpoint/2010/main" val="307232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C422-E143-3140-B232-120D2B372120}"/>
              </a:ext>
            </a:extLst>
          </p:cNvPr>
          <p:cNvSpPr>
            <a:spLocks noGrp="1"/>
          </p:cNvSpPr>
          <p:nvPr>
            <p:ph type="title"/>
          </p:nvPr>
        </p:nvSpPr>
        <p:spPr>
          <a:xfrm>
            <a:off x="702209" y="811687"/>
            <a:ext cx="10168128" cy="975360"/>
          </a:xfrm>
        </p:spPr>
        <p:txBody>
          <a:bodyPr>
            <a:normAutofit/>
          </a:bodyPr>
          <a:lstStyle/>
          <a:p>
            <a:r>
              <a:rPr lang="en-GB" b="1" dirty="0"/>
              <a:t>Weekly Outline, or key themes </a:t>
            </a:r>
            <a:endParaRPr lang="en-US" dirty="0"/>
          </a:p>
        </p:txBody>
      </p:sp>
      <p:sp>
        <p:nvSpPr>
          <p:cNvPr id="3" name="Content Placeholder 2">
            <a:extLst>
              <a:ext uri="{FF2B5EF4-FFF2-40B4-BE49-F238E27FC236}">
                <a16:creationId xmlns:a16="http://schemas.microsoft.com/office/drawing/2014/main" id="{9FF4D276-EF6A-1F4F-9179-F8598EFDD6D1}"/>
              </a:ext>
            </a:extLst>
          </p:cNvPr>
          <p:cNvSpPr>
            <a:spLocks noGrp="1"/>
          </p:cNvSpPr>
          <p:nvPr>
            <p:ph idx="1"/>
          </p:nvPr>
        </p:nvSpPr>
        <p:spPr>
          <a:xfrm>
            <a:off x="578069" y="2028497"/>
            <a:ext cx="11183006" cy="4582509"/>
          </a:xfrm>
        </p:spPr>
        <p:txBody>
          <a:bodyPr>
            <a:normAutofit fontScale="55000" lnSpcReduction="20000"/>
          </a:bodyPr>
          <a:lstStyle/>
          <a:p>
            <a:r>
              <a:rPr lang="en-GB" sz="3800" dirty="0"/>
              <a:t>Week 2: Generational filmmakers, world cinema and global auteurs 1: the 5</a:t>
            </a:r>
            <a:r>
              <a:rPr lang="en-GB" sz="3800" baseline="30000" dirty="0"/>
              <a:t>th</a:t>
            </a:r>
            <a:r>
              <a:rPr lang="en-GB" sz="3800" dirty="0"/>
              <a:t> Generation</a:t>
            </a:r>
          </a:p>
          <a:p>
            <a:r>
              <a:rPr lang="en-GB" sz="3800" dirty="0"/>
              <a:t>Week 3: Generational filmmakers, world cinema and global auteurs 2: the 6</a:t>
            </a:r>
            <a:r>
              <a:rPr lang="en-GB" sz="3800" baseline="30000" dirty="0"/>
              <a:t>th</a:t>
            </a:r>
            <a:r>
              <a:rPr lang="en-GB" sz="3800" dirty="0"/>
              <a:t> Generation</a:t>
            </a:r>
          </a:p>
          <a:p>
            <a:r>
              <a:rPr lang="en-GB" sz="3800" dirty="0"/>
              <a:t>Week 4: Local blockbusters, national sentiments and identities</a:t>
            </a:r>
          </a:p>
          <a:p>
            <a:r>
              <a:rPr lang="en-GB" sz="3800" dirty="0"/>
              <a:t>Week 5: Independent Documentary 1: alternative spaces and personal filmmaking</a:t>
            </a:r>
          </a:p>
          <a:p>
            <a:r>
              <a:rPr lang="en-GB" sz="3800" dirty="0"/>
              <a:t>Week 6: Independent Documentary 2: modes of productions</a:t>
            </a:r>
          </a:p>
          <a:p>
            <a:r>
              <a:rPr lang="en-GB" sz="3800" dirty="0"/>
              <a:t>Week 7: Studying week </a:t>
            </a:r>
          </a:p>
          <a:p>
            <a:r>
              <a:rPr lang="en-GB" sz="3800" dirty="0"/>
              <a:t>Week 8: Women’s cinema </a:t>
            </a:r>
          </a:p>
          <a:p>
            <a:r>
              <a:rPr lang="en-US" sz="3800" dirty="0"/>
              <a:t>Week 9: </a:t>
            </a:r>
            <a:r>
              <a:rPr lang="en-GB" sz="3800" dirty="0"/>
              <a:t>Transnational Chinese cinema and co-productions </a:t>
            </a:r>
          </a:p>
          <a:p>
            <a:r>
              <a:rPr lang="en-GB" sz="3800" dirty="0"/>
              <a:t>Week 10: minority cinemas</a:t>
            </a:r>
          </a:p>
          <a:p>
            <a:r>
              <a:rPr lang="en-GB" sz="3800" dirty="0"/>
              <a:t>Week 11: Conclusion: </a:t>
            </a:r>
            <a:r>
              <a:rPr lang="en-US" sz="3800" dirty="0"/>
              <a:t>Artist moving image in gallery spaces</a:t>
            </a:r>
            <a:endParaRPr lang="en-GB" sz="3800" dirty="0"/>
          </a:p>
          <a:p>
            <a:endParaRPr lang="en-GB" sz="2100" dirty="0"/>
          </a:p>
          <a:p>
            <a:endParaRPr lang="en-US" sz="1800" dirty="0"/>
          </a:p>
        </p:txBody>
      </p:sp>
    </p:spTree>
    <p:extLst>
      <p:ext uri="{BB962C8B-B14F-4D97-AF65-F5344CB8AC3E}">
        <p14:creationId xmlns:p14="http://schemas.microsoft.com/office/powerpoint/2010/main" val="44201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8D518-6D14-C641-9A03-603BCF7BACFB}"/>
              </a:ext>
            </a:extLst>
          </p:cNvPr>
          <p:cNvSpPr>
            <a:spLocks noGrp="1"/>
          </p:cNvSpPr>
          <p:nvPr>
            <p:ph type="title"/>
          </p:nvPr>
        </p:nvSpPr>
        <p:spPr/>
        <p:txBody>
          <a:bodyPr/>
          <a:lstStyle/>
          <a:p>
            <a:r>
              <a:rPr lang="en-US" b="1" dirty="0"/>
              <a:t>brief histories of Chinese cinemas</a:t>
            </a:r>
            <a:endParaRPr lang="en-US" dirty="0"/>
          </a:p>
        </p:txBody>
      </p:sp>
      <p:sp>
        <p:nvSpPr>
          <p:cNvPr id="3" name="Content Placeholder 2">
            <a:extLst>
              <a:ext uri="{FF2B5EF4-FFF2-40B4-BE49-F238E27FC236}">
                <a16:creationId xmlns:a16="http://schemas.microsoft.com/office/drawing/2014/main" id="{C33E2AAF-137E-2748-B886-6E21A6888460}"/>
              </a:ext>
            </a:extLst>
          </p:cNvPr>
          <p:cNvSpPr>
            <a:spLocks noGrp="1"/>
          </p:cNvSpPr>
          <p:nvPr>
            <p:ph idx="1"/>
          </p:nvPr>
        </p:nvSpPr>
        <p:spPr/>
        <p:txBody>
          <a:bodyPr/>
          <a:lstStyle/>
          <a:p>
            <a:r>
              <a:rPr lang="en-US" dirty="0"/>
              <a:t>Early cinema </a:t>
            </a:r>
          </a:p>
          <a:p>
            <a:r>
              <a:rPr lang="en-US" dirty="0"/>
              <a:t>The rise and fall of Shanghai film industry (1920-1940s)</a:t>
            </a:r>
          </a:p>
          <a:p>
            <a:r>
              <a:rPr lang="en-US" dirty="0"/>
              <a:t>The rise of Hong Kong cinema </a:t>
            </a:r>
          </a:p>
          <a:p>
            <a:r>
              <a:rPr lang="en-US" dirty="0"/>
              <a:t>Cinema in Mao’s China (1949-1976)</a:t>
            </a:r>
          </a:p>
          <a:p>
            <a:pPr marL="0" indent="0">
              <a:buNone/>
            </a:pPr>
            <a:endParaRPr lang="en-US" dirty="0"/>
          </a:p>
        </p:txBody>
      </p:sp>
    </p:spTree>
    <p:extLst>
      <p:ext uri="{BB962C8B-B14F-4D97-AF65-F5344CB8AC3E}">
        <p14:creationId xmlns:p14="http://schemas.microsoft.com/office/powerpoint/2010/main" val="4139371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1951-8C97-E04E-A666-43BB9BACCA3D}"/>
              </a:ext>
            </a:extLst>
          </p:cNvPr>
          <p:cNvSpPr>
            <a:spLocks noGrp="1"/>
          </p:cNvSpPr>
          <p:nvPr>
            <p:ph type="title"/>
          </p:nvPr>
        </p:nvSpPr>
        <p:spPr/>
        <p:txBody>
          <a:bodyPr/>
          <a:lstStyle/>
          <a:p>
            <a:r>
              <a:rPr lang="en-US" b="1" dirty="0"/>
              <a:t>Histories – early Chinese cinema</a:t>
            </a:r>
          </a:p>
        </p:txBody>
      </p:sp>
      <p:sp>
        <p:nvSpPr>
          <p:cNvPr id="3" name="Content Placeholder 2">
            <a:extLst>
              <a:ext uri="{FF2B5EF4-FFF2-40B4-BE49-F238E27FC236}">
                <a16:creationId xmlns:a16="http://schemas.microsoft.com/office/drawing/2014/main" id="{C96DABA2-DE26-834B-9B52-E97BCD191F73}"/>
              </a:ext>
            </a:extLst>
          </p:cNvPr>
          <p:cNvSpPr>
            <a:spLocks noGrp="1"/>
          </p:cNvSpPr>
          <p:nvPr>
            <p:ph idx="1"/>
          </p:nvPr>
        </p:nvSpPr>
        <p:spPr>
          <a:xfrm>
            <a:off x="609600" y="2029217"/>
            <a:ext cx="10674096" cy="4634630"/>
          </a:xfrm>
        </p:spPr>
        <p:txBody>
          <a:bodyPr>
            <a:normAutofit/>
          </a:bodyPr>
          <a:lstStyle/>
          <a:p>
            <a:r>
              <a:rPr lang="en-GB" dirty="0"/>
              <a:t>the early history of Chinese cinema is predominantly </a:t>
            </a:r>
            <a:r>
              <a:rPr lang="en-GB" u="sng" dirty="0"/>
              <a:t>a history of film screenings, not production. </a:t>
            </a:r>
            <a:r>
              <a:rPr lang="en-GB" dirty="0"/>
              <a:t>Local consumption habit of cinema. </a:t>
            </a:r>
          </a:p>
          <a:p>
            <a:r>
              <a:rPr lang="en-GB" dirty="0"/>
              <a:t>native filmmaking did not begin until a decade after cinema was introduced in 1897.</a:t>
            </a:r>
            <a:endParaRPr lang="en-US" dirty="0"/>
          </a:p>
        </p:txBody>
      </p:sp>
    </p:spTree>
    <p:extLst>
      <p:ext uri="{BB962C8B-B14F-4D97-AF65-F5344CB8AC3E}">
        <p14:creationId xmlns:p14="http://schemas.microsoft.com/office/powerpoint/2010/main" val="286166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61DB6-2E37-2C48-848B-090DAF8698C1}"/>
              </a:ext>
            </a:extLst>
          </p:cNvPr>
          <p:cNvSpPr>
            <a:spLocks noGrp="1"/>
          </p:cNvSpPr>
          <p:nvPr>
            <p:ph type="title"/>
          </p:nvPr>
        </p:nvSpPr>
        <p:spPr/>
        <p:txBody>
          <a:bodyPr/>
          <a:lstStyle/>
          <a:p>
            <a:endParaRPr lang="en-US"/>
          </a:p>
        </p:txBody>
      </p:sp>
      <p:pic>
        <p:nvPicPr>
          <p:cNvPr id="5" name="Content Placeholder 4" descr="A black and white photo of an old building&#10;&#10;Description automatically generated">
            <a:extLst>
              <a:ext uri="{FF2B5EF4-FFF2-40B4-BE49-F238E27FC236}">
                <a16:creationId xmlns:a16="http://schemas.microsoft.com/office/drawing/2014/main" id="{E8CD80E8-C274-F547-8908-D4E80D963624}"/>
              </a:ext>
            </a:extLst>
          </p:cNvPr>
          <p:cNvPicPr>
            <a:picLocks noGrp="1" noChangeAspect="1"/>
          </p:cNvPicPr>
          <p:nvPr>
            <p:ph idx="1"/>
          </p:nvPr>
        </p:nvPicPr>
        <p:blipFill>
          <a:blip r:embed="rId2"/>
          <a:stretch>
            <a:fillRect/>
          </a:stretch>
        </p:blipFill>
        <p:spPr>
          <a:xfrm>
            <a:off x="597393" y="1470453"/>
            <a:ext cx="4663711" cy="3570305"/>
          </a:xfrm>
        </p:spPr>
      </p:pic>
      <p:pic>
        <p:nvPicPr>
          <p:cNvPr id="7" name="Picture 6" descr="A view of a city street&#10;&#10;Description automatically generated">
            <a:extLst>
              <a:ext uri="{FF2B5EF4-FFF2-40B4-BE49-F238E27FC236}">
                <a16:creationId xmlns:a16="http://schemas.microsoft.com/office/drawing/2014/main" id="{5C96FFC8-CF25-0945-A37A-B512750F741E}"/>
              </a:ext>
            </a:extLst>
          </p:cNvPr>
          <p:cNvPicPr>
            <a:picLocks noChangeAspect="1"/>
          </p:cNvPicPr>
          <p:nvPr/>
        </p:nvPicPr>
        <p:blipFill>
          <a:blip r:embed="rId3"/>
          <a:stretch>
            <a:fillRect/>
          </a:stretch>
        </p:blipFill>
        <p:spPr>
          <a:xfrm>
            <a:off x="6096000" y="1470454"/>
            <a:ext cx="6081909" cy="3570306"/>
          </a:xfrm>
          <a:prstGeom prst="rect">
            <a:avLst/>
          </a:prstGeom>
        </p:spPr>
      </p:pic>
      <p:sp>
        <p:nvSpPr>
          <p:cNvPr id="8" name="TextBox 7">
            <a:extLst>
              <a:ext uri="{FF2B5EF4-FFF2-40B4-BE49-F238E27FC236}">
                <a16:creationId xmlns:a16="http://schemas.microsoft.com/office/drawing/2014/main" id="{D5764D5E-558C-B64F-9362-73641C14DF98}"/>
              </a:ext>
            </a:extLst>
          </p:cNvPr>
          <p:cNvSpPr txBox="1"/>
          <p:nvPr/>
        </p:nvSpPr>
        <p:spPr>
          <a:xfrm>
            <a:off x="597393" y="5399904"/>
            <a:ext cx="9621645" cy="646331"/>
          </a:xfrm>
          <a:prstGeom prst="rect">
            <a:avLst/>
          </a:prstGeom>
          <a:noFill/>
        </p:spPr>
        <p:txBody>
          <a:bodyPr wrap="square" rtlCol="0">
            <a:spAutoFit/>
          </a:bodyPr>
          <a:lstStyle/>
          <a:p>
            <a:r>
              <a:rPr lang="en-US" dirty="0"/>
              <a:t>T</a:t>
            </a:r>
            <a:r>
              <a:rPr lang="en-GB" dirty="0"/>
              <a:t>he first cinema screening (of Edison company’s films) in China was on 22 May 1897 at The Astor House Hotel in Shanghai – one of the most luxurious hotel.</a:t>
            </a:r>
            <a:endParaRPr lang="en-US" dirty="0"/>
          </a:p>
        </p:txBody>
      </p:sp>
    </p:spTree>
    <p:extLst>
      <p:ext uri="{BB962C8B-B14F-4D97-AF65-F5344CB8AC3E}">
        <p14:creationId xmlns:p14="http://schemas.microsoft.com/office/powerpoint/2010/main" val="238992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C7DC-3B4F-1646-B516-DF138074F022}"/>
              </a:ext>
            </a:extLst>
          </p:cNvPr>
          <p:cNvSpPr>
            <a:spLocks noGrp="1"/>
          </p:cNvSpPr>
          <p:nvPr>
            <p:ph type="title"/>
          </p:nvPr>
        </p:nvSpPr>
        <p:spPr/>
        <p:txBody>
          <a:bodyPr/>
          <a:lstStyle/>
          <a:p>
            <a:endParaRPr lang="en-US"/>
          </a:p>
        </p:txBody>
      </p:sp>
      <p:pic>
        <p:nvPicPr>
          <p:cNvPr id="10" name="Content Placeholder 9" descr="A vintage photo of an old building&#10;&#10;Description automatically generated">
            <a:extLst>
              <a:ext uri="{FF2B5EF4-FFF2-40B4-BE49-F238E27FC236}">
                <a16:creationId xmlns:a16="http://schemas.microsoft.com/office/drawing/2014/main" id="{47C1C2EE-B03B-0E4A-A839-E8E8F4187D29}"/>
              </a:ext>
            </a:extLst>
          </p:cNvPr>
          <p:cNvPicPr>
            <a:picLocks noGrp="1" noChangeAspect="1"/>
          </p:cNvPicPr>
          <p:nvPr>
            <p:ph idx="1"/>
          </p:nvPr>
        </p:nvPicPr>
        <p:blipFill>
          <a:blip r:embed="rId2"/>
          <a:stretch>
            <a:fillRect/>
          </a:stretch>
        </p:blipFill>
        <p:spPr>
          <a:xfrm>
            <a:off x="523669" y="896287"/>
            <a:ext cx="6195920" cy="4270495"/>
          </a:xfrm>
        </p:spPr>
      </p:pic>
      <p:sp>
        <p:nvSpPr>
          <p:cNvPr id="11" name="TextBox 10">
            <a:extLst>
              <a:ext uri="{FF2B5EF4-FFF2-40B4-BE49-F238E27FC236}">
                <a16:creationId xmlns:a16="http://schemas.microsoft.com/office/drawing/2014/main" id="{55325113-EB30-C346-9B98-A1B04005C279}"/>
              </a:ext>
            </a:extLst>
          </p:cNvPr>
          <p:cNvSpPr txBox="1"/>
          <p:nvPr/>
        </p:nvSpPr>
        <p:spPr>
          <a:xfrm>
            <a:off x="7007857" y="3805708"/>
            <a:ext cx="4178561" cy="1200329"/>
          </a:xfrm>
          <a:prstGeom prst="rect">
            <a:avLst/>
          </a:prstGeom>
          <a:noFill/>
        </p:spPr>
        <p:txBody>
          <a:bodyPr wrap="square" rtlCol="0">
            <a:spAutoFit/>
          </a:bodyPr>
          <a:lstStyle/>
          <a:p>
            <a:r>
              <a:rPr lang="en-GB" dirty="0"/>
              <a:t>The urban architectural environment is “essential to the film experiences</a:t>
            </a:r>
            <a:r>
              <a:rPr lang="en-US" altLang="zh-CN" dirty="0"/>
              <a:t>— </a:t>
            </a:r>
            <a:r>
              <a:rPr lang="en-GB" dirty="0"/>
              <a:t>the </a:t>
            </a:r>
            <a:r>
              <a:rPr lang="en-GB" dirty="0" err="1"/>
              <a:t>theaters</a:t>
            </a:r>
            <a:r>
              <a:rPr lang="en-GB" dirty="0"/>
              <a:t>, the amusement halls, teahouses, parks...” – Zhen Zhang</a:t>
            </a:r>
          </a:p>
        </p:txBody>
      </p:sp>
      <p:sp>
        <p:nvSpPr>
          <p:cNvPr id="12" name="TextBox 11">
            <a:extLst>
              <a:ext uri="{FF2B5EF4-FFF2-40B4-BE49-F238E27FC236}">
                <a16:creationId xmlns:a16="http://schemas.microsoft.com/office/drawing/2014/main" id="{55C11515-803A-4842-A709-4A1B8F629CA2}"/>
              </a:ext>
            </a:extLst>
          </p:cNvPr>
          <p:cNvSpPr txBox="1"/>
          <p:nvPr/>
        </p:nvSpPr>
        <p:spPr>
          <a:xfrm>
            <a:off x="7007857" y="2328380"/>
            <a:ext cx="4178561" cy="1477328"/>
          </a:xfrm>
          <a:prstGeom prst="rect">
            <a:avLst/>
          </a:prstGeom>
          <a:noFill/>
        </p:spPr>
        <p:txBody>
          <a:bodyPr wrap="square" rtlCol="0">
            <a:spAutoFit/>
          </a:bodyPr>
          <a:lstStyle/>
          <a:p>
            <a:r>
              <a:rPr lang="en-GB" b="1" dirty="0"/>
              <a:t>Teahouse is a convincing venue for public cinema screening</a:t>
            </a:r>
            <a:r>
              <a:rPr lang="en-GB" dirty="0"/>
              <a:t>, given its status of popular culture and gather venues among the vernacular. </a:t>
            </a:r>
          </a:p>
          <a:p>
            <a:endParaRPr lang="en-US" dirty="0"/>
          </a:p>
        </p:txBody>
      </p:sp>
    </p:spTree>
    <p:extLst>
      <p:ext uri="{BB962C8B-B14F-4D97-AF65-F5344CB8AC3E}">
        <p14:creationId xmlns:p14="http://schemas.microsoft.com/office/powerpoint/2010/main" val="3492406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D9A7-6D9F-B54C-B7A3-218E335CB69E}"/>
              </a:ext>
            </a:extLst>
          </p:cNvPr>
          <p:cNvSpPr>
            <a:spLocks noGrp="1"/>
          </p:cNvSpPr>
          <p:nvPr>
            <p:ph type="title"/>
          </p:nvPr>
        </p:nvSpPr>
        <p:spPr/>
        <p:txBody>
          <a:bodyPr>
            <a:normAutofit/>
          </a:bodyPr>
          <a:lstStyle/>
          <a:p>
            <a:r>
              <a:rPr lang="en-GB" b="1" dirty="0"/>
              <a:t>First Chinese film </a:t>
            </a:r>
            <a:endParaRPr lang="en-US" dirty="0"/>
          </a:p>
        </p:txBody>
      </p:sp>
      <p:sp>
        <p:nvSpPr>
          <p:cNvPr id="3" name="Content Placeholder 2">
            <a:extLst>
              <a:ext uri="{FF2B5EF4-FFF2-40B4-BE49-F238E27FC236}">
                <a16:creationId xmlns:a16="http://schemas.microsoft.com/office/drawing/2014/main" id="{5D2EDD06-3AAA-F941-815A-2063A164288C}"/>
              </a:ext>
            </a:extLst>
          </p:cNvPr>
          <p:cNvSpPr>
            <a:spLocks noGrp="1"/>
          </p:cNvSpPr>
          <p:nvPr>
            <p:ph idx="1"/>
          </p:nvPr>
        </p:nvSpPr>
        <p:spPr>
          <a:xfrm>
            <a:off x="762614" y="5597912"/>
            <a:ext cx="4580897" cy="1016117"/>
          </a:xfrm>
        </p:spPr>
        <p:txBody>
          <a:bodyPr>
            <a:normAutofit fontScale="77500" lnSpcReduction="20000"/>
          </a:bodyPr>
          <a:lstStyle/>
          <a:p>
            <a:r>
              <a:rPr lang="en-US" i="1" dirty="0"/>
              <a:t>The Battle of </a:t>
            </a:r>
            <a:r>
              <a:rPr lang="en-US" i="1" dirty="0" err="1"/>
              <a:t>Dingjunshan</a:t>
            </a:r>
            <a:r>
              <a:rPr lang="en-US" i="1" dirty="0"/>
              <a:t> </a:t>
            </a:r>
            <a:r>
              <a:rPr lang="en-US" dirty="0"/>
              <a:t>(1905) - a documentation of a Beijing opera performance. </a:t>
            </a:r>
            <a:r>
              <a:rPr lang="en-GB" dirty="0"/>
              <a:t> </a:t>
            </a:r>
            <a:endParaRPr lang="en-US" dirty="0"/>
          </a:p>
        </p:txBody>
      </p:sp>
      <p:pic>
        <p:nvPicPr>
          <p:cNvPr id="7" name="Picture 6" descr="A picture containing building, large, table, decorated&#10;&#10;Description automatically generated">
            <a:extLst>
              <a:ext uri="{FF2B5EF4-FFF2-40B4-BE49-F238E27FC236}">
                <a16:creationId xmlns:a16="http://schemas.microsoft.com/office/drawing/2014/main" id="{804D0CAE-21D3-1E4A-991A-E190EB836D6B}"/>
              </a:ext>
            </a:extLst>
          </p:cNvPr>
          <p:cNvPicPr>
            <a:picLocks noChangeAspect="1"/>
          </p:cNvPicPr>
          <p:nvPr/>
        </p:nvPicPr>
        <p:blipFill>
          <a:blip r:embed="rId2"/>
          <a:stretch>
            <a:fillRect/>
          </a:stretch>
        </p:blipFill>
        <p:spPr>
          <a:xfrm>
            <a:off x="6199632" y="1842353"/>
            <a:ext cx="5228050" cy="3618028"/>
          </a:xfrm>
          <a:prstGeom prst="rect">
            <a:avLst/>
          </a:prstGeom>
        </p:spPr>
      </p:pic>
      <p:pic>
        <p:nvPicPr>
          <p:cNvPr id="9" name="Picture 8" descr="A picture containing text, book, photo, old&#10;&#10;Description automatically generated">
            <a:extLst>
              <a:ext uri="{FF2B5EF4-FFF2-40B4-BE49-F238E27FC236}">
                <a16:creationId xmlns:a16="http://schemas.microsoft.com/office/drawing/2014/main" id="{881527DE-932A-8D46-BE73-1493D2DADF0A}"/>
              </a:ext>
            </a:extLst>
          </p:cNvPr>
          <p:cNvPicPr>
            <a:picLocks noChangeAspect="1"/>
          </p:cNvPicPr>
          <p:nvPr/>
        </p:nvPicPr>
        <p:blipFill>
          <a:blip r:embed="rId3"/>
          <a:stretch>
            <a:fillRect/>
          </a:stretch>
        </p:blipFill>
        <p:spPr>
          <a:xfrm>
            <a:off x="1698918" y="1865746"/>
            <a:ext cx="2708287" cy="3594635"/>
          </a:xfrm>
          <a:prstGeom prst="rect">
            <a:avLst/>
          </a:prstGeom>
        </p:spPr>
      </p:pic>
      <p:sp>
        <p:nvSpPr>
          <p:cNvPr id="11" name="TextBox 10">
            <a:extLst>
              <a:ext uri="{FF2B5EF4-FFF2-40B4-BE49-F238E27FC236}">
                <a16:creationId xmlns:a16="http://schemas.microsoft.com/office/drawing/2014/main" id="{722F4A40-ACC5-724C-899C-52BE097F9D73}"/>
              </a:ext>
            </a:extLst>
          </p:cNvPr>
          <p:cNvSpPr txBox="1"/>
          <p:nvPr/>
        </p:nvSpPr>
        <p:spPr>
          <a:xfrm>
            <a:off x="6199632" y="5573759"/>
            <a:ext cx="5410189" cy="1200329"/>
          </a:xfrm>
          <a:prstGeom prst="rect">
            <a:avLst/>
          </a:prstGeom>
          <a:noFill/>
        </p:spPr>
        <p:txBody>
          <a:bodyPr wrap="square" rtlCol="0">
            <a:spAutoFit/>
          </a:bodyPr>
          <a:lstStyle/>
          <a:p>
            <a:r>
              <a:rPr lang="en-US" altLang="zh-CN" dirty="0"/>
              <a:t>To</a:t>
            </a:r>
            <a:r>
              <a:rPr lang="zh-CN" altLang="en-US" dirty="0"/>
              <a:t> </a:t>
            </a:r>
            <a:r>
              <a:rPr lang="en-US" altLang="zh-CN" dirty="0"/>
              <a:t>celebrate</a:t>
            </a:r>
            <a:r>
              <a:rPr lang="zh-CN" altLang="en-US" dirty="0"/>
              <a:t> </a:t>
            </a:r>
            <a:r>
              <a:rPr lang="en-US" altLang="zh-CN" dirty="0"/>
              <a:t>the</a:t>
            </a:r>
            <a:r>
              <a:rPr lang="zh-CN" altLang="en-US" dirty="0"/>
              <a:t> </a:t>
            </a:r>
            <a:r>
              <a:rPr lang="en-US" altLang="zh-CN" dirty="0"/>
              <a:t>Centenary </a:t>
            </a:r>
          </a:p>
          <a:p>
            <a:r>
              <a:rPr lang="en-GB" u="sng" dirty="0">
                <a:hlinkClick r:id="rId4"/>
              </a:rPr>
              <a:t>https://www.bilibili.com/video/av34939262/?spm_id_from=333.788.videocard.0</a:t>
            </a:r>
            <a:endParaRPr lang="en-GB" dirty="0"/>
          </a:p>
          <a:p>
            <a:r>
              <a:rPr lang="zh-CN" altLang="en-US" dirty="0"/>
              <a:t>  </a:t>
            </a:r>
            <a:endParaRPr lang="en-US" dirty="0"/>
          </a:p>
        </p:txBody>
      </p:sp>
    </p:spTree>
    <p:extLst>
      <p:ext uri="{BB962C8B-B14F-4D97-AF65-F5344CB8AC3E}">
        <p14:creationId xmlns:p14="http://schemas.microsoft.com/office/powerpoint/2010/main" val="1316488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ADA7-C896-8240-A3B5-7243572408BC}"/>
              </a:ext>
            </a:extLst>
          </p:cNvPr>
          <p:cNvSpPr>
            <a:spLocks noGrp="1"/>
          </p:cNvSpPr>
          <p:nvPr>
            <p:ph type="title"/>
          </p:nvPr>
        </p:nvSpPr>
        <p:spPr>
          <a:xfrm>
            <a:off x="747647" y="428888"/>
            <a:ext cx="10168128" cy="1179576"/>
          </a:xfrm>
        </p:spPr>
        <p:txBody>
          <a:bodyPr>
            <a:normAutofit/>
          </a:bodyPr>
          <a:lstStyle/>
          <a:p>
            <a:r>
              <a:rPr lang="en-GB" sz="4000" b="1" dirty="0"/>
              <a:t>Cinema: electric </a:t>
            </a:r>
            <a:r>
              <a:rPr lang="en-GB" sz="4000" b="1" dirty="0" err="1"/>
              <a:t>shadowplay</a:t>
            </a:r>
            <a:endParaRPr lang="en-US" dirty="0"/>
          </a:p>
        </p:txBody>
      </p:sp>
      <p:sp>
        <p:nvSpPr>
          <p:cNvPr id="3" name="Content Placeholder 2">
            <a:extLst>
              <a:ext uri="{FF2B5EF4-FFF2-40B4-BE49-F238E27FC236}">
                <a16:creationId xmlns:a16="http://schemas.microsoft.com/office/drawing/2014/main" id="{15E2CC7A-0C51-A647-BAFD-4F6B759775A2}"/>
              </a:ext>
            </a:extLst>
          </p:cNvPr>
          <p:cNvSpPr>
            <a:spLocks noGrp="1"/>
          </p:cNvSpPr>
          <p:nvPr>
            <p:ph idx="1"/>
          </p:nvPr>
        </p:nvSpPr>
        <p:spPr>
          <a:xfrm>
            <a:off x="747647" y="4858966"/>
            <a:ext cx="10507255" cy="3998067"/>
          </a:xfrm>
        </p:spPr>
        <p:txBody>
          <a:bodyPr>
            <a:normAutofit/>
          </a:bodyPr>
          <a:lstStyle/>
          <a:p>
            <a:pPr>
              <a:lnSpc>
                <a:spcPct val="120000"/>
              </a:lnSpc>
            </a:pPr>
            <a:r>
              <a:rPr lang="en-GB" sz="1500" b="1" dirty="0"/>
              <a:t>cinema</a:t>
            </a:r>
            <a:r>
              <a:rPr lang="en-GB" sz="1500" dirty="0"/>
              <a:t> in Chinese was called </a:t>
            </a:r>
            <a:r>
              <a:rPr lang="en-GB" sz="1500" b="1" dirty="0"/>
              <a:t>‘electric </a:t>
            </a:r>
            <a:r>
              <a:rPr lang="en-GB" sz="1500" b="1" dirty="0" err="1"/>
              <a:t>shadowplay</a:t>
            </a:r>
            <a:r>
              <a:rPr lang="en-GB" sz="1500" dirty="0"/>
              <a:t>’ (</a:t>
            </a:r>
            <a:r>
              <a:rPr lang="en-GB" sz="1500" i="1" dirty="0" err="1"/>
              <a:t>dianguan</a:t>
            </a:r>
            <a:r>
              <a:rPr lang="en-GB" sz="1500" i="1" dirty="0"/>
              <a:t> </a:t>
            </a:r>
            <a:r>
              <a:rPr lang="en-GB" sz="1500" i="1" dirty="0" err="1"/>
              <a:t>yingxi</a:t>
            </a:r>
            <a:r>
              <a:rPr lang="zh-CN" altLang="en-US" sz="1500" i="1" dirty="0"/>
              <a:t> </a:t>
            </a:r>
            <a:r>
              <a:rPr lang="ja-JP" altLang="en-US" sz="1500"/>
              <a:t>电光影戏</a:t>
            </a:r>
            <a:r>
              <a:rPr lang="en-GB" sz="1500" dirty="0"/>
              <a:t>), or </a:t>
            </a:r>
            <a:r>
              <a:rPr lang="zh-CN" altLang="en-US" sz="1500" dirty="0"/>
              <a:t>‘</a:t>
            </a:r>
            <a:r>
              <a:rPr lang="en-GB" sz="1500" b="1" dirty="0" err="1"/>
              <a:t>shadowplay</a:t>
            </a:r>
            <a:r>
              <a:rPr lang="zh-CN" altLang="en-US" sz="1500" dirty="0"/>
              <a:t>’ </a:t>
            </a:r>
            <a:r>
              <a:rPr lang="en-GB" altLang="zh-CN" sz="1500" dirty="0"/>
              <a:t>(</a:t>
            </a:r>
            <a:r>
              <a:rPr lang="en-GB" sz="1500" i="1" dirty="0" err="1"/>
              <a:t>ying</a:t>
            </a:r>
            <a:r>
              <a:rPr lang="en-GB" sz="1500" i="1" dirty="0"/>
              <a:t> xi</a:t>
            </a:r>
            <a:r>
              <a:rPr lang="zh-CN" altLang="en-US" sz="1500" i="1" dirty="0"/>
              <a:t> </a:t>
            </a:r>
            <a:r>
              <a:rPr lang="ja-JP" altLang="en-GB" sz="1500"/>
              <a:t>影戏</a:t>
            </a:r>
            <a:r>
              <a:rPr lang="en-GB" sz="1500" dirty="0"/>
              <a:t>)’ before the first sound film was made in China in 1931. </a:t>
            </a:r>
          </a:p>
          <a:p>
            <a:pPr>
              <a:lnSpc>
                <a:spcPct val="120000"/>
              </a:lnSpc>
            </a:pPr>
            <a:r>
              <a:rPr lang="en-GB" sz="1500" dirty="0"/>
              <a:t>The term gradually changed to </a:t>
            </a:r>
            <a:r>
              <a:rPr lang="zh-CN" altLang="en-US" sz="1500" dirty="0"/>
              <a:t>‘</a:t>
            </a:r>
            <a:r>
              <a:rPr lang="en-GB" sz="1500" b="1" dirty="0"/>
              <a:t>electric shadows</a:t>
            </a:r>
            <a:r>
              <a:rPr lang="zh-CN" altLang="en-US" sz="1500" dirty="0"/>
              <a:t>’ （</a:t>
            </a:r>
            <a:r>
              <a:rPr lang="en-GB" sz="1500" dirty="0" err="1"/>
              <a:t>dian</a:t>
            </a:r>
            <a:r>
              <a:rPr lang="en-GB" sz="1500" dirty="0"/>
              <a:t> </a:t>
            </a:r>
            <a:r>
              <a:rPr lang="en-GB" sz="1500" dirty="0" err="1"/>
              <a:t>ying</a:t>
            </a:r>
            <a:r>
              <a:rPr lang="zh-CN" altLang="en-US" sz="1500" dirty="0"/>
              <a:t> </a:t>
            </a:r>
            <a:r>
              <a:rPr lang="ja-JP" altLang="en-US" sz="1500"/>
              <a:t>电影</a:t>
            </a:r>
            <a:r>
              <a:rPr lang="zh-CN" altLang="en-US" sz="1500" dirty="0"/>
              <a:t>）</a:t>
            </a:r>
            <a:r>
              <a:rPr lang="en-GB" altLang="zh-CN" sz="1500" dirty="0"/>
              <a:t>,</a:t>
            </a:r>
            <a:r>
              <a:rPr lang="en-GB" sz="1500" dirty="0"/>
              <a:t> indicating its umbilical tie to the puppet show and other theatrical arts. </a:t>
            </a:r>
          </a:p>
          <a:p>
            <a:r>
              <a:rPr lang="en-GB" sz="1500" b="1" dirty="0"/>
              <a:t>camera</a:t>
            </a:r>
            <a:r>
              <a:rPr lang="en-GB" sz="1500" dirty="0"/>
              <a:t> is called ‘</a:t>
            </a:r>
            <a:r>
              <a:rPr lang="en-GB" sz="1500" i="1" dirty="0" err="1"/>
              <a:t>xiyang</a:t>
            </a:r>
            <a:r>
              <a:rPr lang="en-GB" sz="1500" i="1" dirty="0"/>
              <a:t> </a:t>
            </a:r>
            <a:r>
              <a:rPr lang="en-GB" sz="1500" i="1" dirty="0" err="1"/>
              <a:t>jing</a:t>
            </a:r>
            <a:r>
              <a:rPr lang="en-GB" sz="1500" dirty="0"/>
              <a:t>’- western mirror, or western lens. </a:t>
            </a:r>
          </a:p>
          <a:p>
            <a:endParaRPr lang="en-US" dirty="0"/>
          </a:p>
        </p:txBody>
      </p:sp>
      <p:pic>
        <p:nvPicPr>
          <p:cNvPr id="5" name="Picture 4" descr="A picture containing indoor, table, food, hanging&#10;&#10;Description automatically generated">
            <a:extLst>
              <a:ext uri="{FF2B5EF4-FFF2-40B4-BE49-F238E27FC236}">
                <a16:creationId xmlns:a16="http://schemas.microsoft.com/office/drawing/2014/main" id="{7C981211-1CC0-2D4D-B7FE-557B15998EE7}"/>
              </a:ext>
            </a:extLst>
          </p:cNvPr>
          <p:cNvPicPr>
            <a:picLocks noChangeAspect="1"/>
          </p:cNvPicPr>
          <p:nvPr/>
        </p:nvPicPr>
        <p:blipFill>
          <a:blip r:embed="rId2"/>
          <a:stretch>
            <a:fillRect/>
          </a:stretch>
        </p:blipFill>
        <p:spPr>
          <a:xfrm>
            <a:off x="747647" y="1520915"/>
            <a:ext cx="4613721" cy="3066202"/>
          </a:xfrm>
          <a:prstGeom prst="rect">
            <a:avLst/>
          </a:prstGeom>
        </p:spPr>
      </p:pic>
      <p:pic>
        <p:nvPicPr>
          <p:cNvPr id="7" name="Picture 6" descr="A person sitting in a dark room&#10;&#10;Description automatically generated">
            <a:extLst>
              <a:ext uri="{FF2B5EF4-FFF2-40B4-BE49-F238E27FC236}">
                <a16:creationId xmlns:a16="http://schemas.microsoft.com/office/drawing/2014/main" id="{06F531EC-FAA6-7C4B-B438-E69879E8570E}"/>
              </a:ext>
            </a:extLst>
          </p:cNvPr>
          <p:cNvPicPr>
            <a:picLocks noChangeAspect="1"/>
          </p:cNvPicPr>
          <p:nvPr/>
        </p:nvPicPr>
        <p:blipFill>
          <a:blip r:embed="rId3"/>
          <a:stretch>
            <a:fillRect/>
          </a:stretch>
        </p:blipFill>
        <p:spPr>
          <a:xfrm>
            <a:off x="6302054" y="1511303"/>
            <a:ext cx="4613721" cy="3075814"/>
          </a:xfrm>
          <a:prstGeom prst="rect">
            <a:avLst/>
          </a:prstGeom>
        </p:spPr>
      </p:pic>
    </p:spTree>
    <p:extLst>
      <p:ext uri="{BB962C8B-B14F-4D97-AF65-F5344CB8AC3E}">
        <p14:creationId xmlns:p14="http://schemas.microsoft.com/office/powerpoint/2010/main" val="2806400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1115-642F-C343-9810-3C3A7C63DC6A}"/>
              </a:ext>
            </a:extLst>
          </p:cNvPr>
          <p:cNvSpPr>
            <a:spLocks noGrp="1"/>
          </p:cNvSpPr>
          <p:nvPr>
            <p:ph type="title"/>
          </p:nvPr>
        </p:nvSpPr>
        <p:spPr>
          <a:xfrm>
            <a:off x="699932" y="691377"/>
            <a:ext cx="10168128" cy="1179576"/>
          </a:xfrm>
        </p:spPr>
        <p:txBody>
          <a:bodyPr>
            <a:normAutofit/>
          </a:bodyPr>
          <a:lstStyle/>
          <a:p>
            <a:r>
              <a:rPr lang="en-GB" b="1" dirty="0"/>
              <a:t>Transnational cinema</a:t>
            </a:r>
            <a:endParaRPr lang="en-US" dirty="0"/>
          </a:p>
        </p:txBody>
      </p:sp>
      <p:sp>
        <p:nvSpPr>
          <p:cNvPr id="3" name="Content Placeholder 2">
            <a:extLst>
              <a:ext uri="{FF2B5EF4-FFF2-40B4-BE49-F238E27FC236}">
                <a16:creationId xmlns:a16="http://schemas.microsoft.com/office/drawing/2014/main" id="{5AA74BCA-411D-D54F-9191-3599A4B7515D}"/>
              </a:ext>
            </a:extLst>
          </p:cNvPr>
          <p:cNvSpPr>
            <a:spLocks noGrp="1"/>
          </p:cNvSpPr>
          <p:nvPr>
            <p:ph idx="1"/>
          </p:nvPr>
        </p:nvSpPr>
        <p:spPr>
          <a:xfrm>
            <a:off x="479949" y="2186353"/>
            <a:ext cx="10168128" cy="4134649"/>
          </a:xfrm>
        </p:spPr>
        <p:txBody>
          <a:bodyPr>
            <a:normAutofit fontScale="77500" lnSpcReduction="20000"/>
          </a:bodyPr>
          <a:lstStyle/>
          <a:p>
            <a:pPr marL="0" indent="0">
              <a:buNone/>
            </a:pPr>
            <a:r>
              <a:rPr lang="en-US" altLang="zh-CN" dirty="0">
                <a:highlight>
                  <a:srgbClr val="FFFF00"/>
                </a:highlight>
              </a:rPr>
              <a:t>Flow</a:t>
            </a:r>
            <a:r>
              <a:rPr lang="zh-CN" altLang="en-US" dirty="0">
                <a:highlight>
                  <a:srgbClr val="FFFF00"/>
                </a:highlight>
              </a:rPr>
              <a:t> </a:t>
            </a:r>
            <a:r>
              <a:rPr lang="en-US" altLang="zh-CN" dirty="0">
                <a:highlight>
                  <a:srgbClr val="FFFF00"/>
                </a:highlight>
              </a:rPr>
              <a:t>of</a:t>
            </a:r>
            <a:r>
              <a:rPr lang="zh-CN" altLang="en-US" dirty="0">
                <a:highlight>
                  <a:srgbClr val="FFFF00"/>
                </a:highlight>
              </a:rPr>
              <a:t> </a:t>
            </a:r>
            <a:r>
              <a:rPr lang="en-US" altLang="zh-CN" dirty="0">
                <a:highlight>
                  <a:srgbClr val="FFFF00"/>
                </a:highlight>
              </a:rPr>
              <a:t>capital</a:t>
            </a:r>
            <a:r>
              <a:rPr lang="zh-CN" altLang="en-US" dirty="0">
                <a:highlight>
                  <a:srgbClr val="FFFF00"/>
                </a:highlight>
              </a:rPr>
              <a:t> </a:t>
            </a:r>
            <a:r>
              <a:rPr lang="en-US" altLang="zh-CN" dirty="0">
                <a:highlight>
                  <a:srgbClr val="FFFF00"/>
                </a:highlight>
              </a:rPr>
              <a:t>and</a:t>
            </a:r>
            <a:r>
              <a:rPr lang="zh-CN" altLang="en-US" dirty="0">
                <a:highlight>
                  <a:srgbClr val="FFFF00"/>
                </a:highlight>
              </a:rPr>
              <a:t> </a:t>
            </a:r>
            <a:r>
              <a:rPr lang="en-US" altLang="zh-CN" dirty="0">
                <a:highlight>
                  <a:srgbClr val="FFFF00"/>
                </a:highlight>
              </a:rPr>
              <a:t>films</a:t>
            </a:r>
            <a:r>
              <a:rPr lang="en-US" altLang="zh-CN" dirty="0"/>
              <a:t>, </a:t>
            </a:r>
            <a:r>
              <a:rPr lang="en-GB" dirty="0"/>
              <a:t>1910s - the rise of Chinese Fiction cinema </a:t>
            </a:r>
          </a:p>
          <a:p>
            <a:r>
              <a:rPr lang="en-GB" b="1" dirty="0"/>
              <a:t>the Asia Film Company</a:t>
            </a:r>
            <a:r>
              <a:rPr lang="en-GB" dirty="0"/>
              <a:t>, established by Russian-American </a:t>
            </a:r>
            <a:r>
              <a:rPr lang="en-GB" dirty="0" err="1"/>
              <a:t>Benjiamin</a:t>
            </a:r>
            <a:r>
              <a:rPr lang="en-GB" dirty="0"/>
              <a:t> </a:t>
            </a:r>
            <a:r>
              <a:rPr lang="en-GB" dirty="0" err="1"/>
              <a:t>Brosky</a:t>
            </a:r>
            <a:r>
              <a:rPr lang="en-GB" dirty="0"/>
              <a:t> in Shanghai in 1909:</a:t>
            </a:r>
          </a:p>
          <a:p>
            <a:r>
              <a:rPr lang="en-GB" dirty="0"/>
              <a:t>Produced the first Chinese fiction film </a:t>
            </a:r>
            <a:r>
              <a:rPr lang="en-GB" b="1" i="1" dirty="0"/>
              <a:t>The Difficult Couple</a:t>
            </a:r>
            <a:r>
              <a:rPr lang="en-GB" i="1" dirty="0"/>
              <a:t>, </a:t>
            </a:r>
            <a:r>
              <a:rPr lang="en-GB" dirty="0"/>
              <a:t>directed by Zheng </a:t>
            </a:r>
            <a:r>
              <a:rPr lang="en-GB" dirty="0" err="1"/>
              <a:t>Zhengqiu</a:t>
            </a:r>
            <a:r>
              <a:rPr lang="en-GB" dirty="0"/>
              <a:t>, 1913. </a:t>
            </a:r>
          </a:p>
          <a:p>
            <a:r>
              <a:rPr lang="en-US" dirty="0"/>
              <a:t>The first fiction film made in HK, </a:t>
            </a:r>
            <a:r>
              <a:rPr lang="en-GB" b="1" i="1" dirty="0"/>
              <a:t>Zhuangzi Tests His Wife</a:t>
            </a:r>
            <a:r>
              <a:rPr lang="en-GB" dirty="0"/>
              <a:t> ,</a:t>
            </a:r>
            <a:r>
              <a:rPr lang="en-US" dirty="0"/>
              <a:t> directed by Li </a:t>
            </a:r>
            <a:r>
              <a:rPr lang="en-US" dirty="0" err="1"/>
              <a:t>Minwei</a:t>
            </a:r>
            <a:r>
              <a:rPr lang="en-US" dirty="0"/>
              <a:t>. </a:t>
            </a:r>
          </a:p>
          <a:p>
            <a:pPr marL="0" indent="0">
              <a:buNone/>
            </a:pPr>
            <a:r>
              <a:rPr lang="en-US" dirty="0">
                <a:highlight>
                  <a:srgbClr val="FFFF00"/>
                </a:highlight>
              </a:rPr>
              <a:t>Global circulation of cinema  </a:t>
            </a:r>
            <a:endParaRPr lang="en-US" dirty="0"/>
          </a:p>
          <a:p>
            <a:r>
              <a:rPr lang="en-GB" i="1" dirty="0"/>
              <a:t>Zhuangzi Tests His Wife </a:t>
            </a:r>
            <a:r>
              <a:rPr lang="en-GB" dirty="0"/>
              <a:t>was never screened in Hong Kong. </a:t>
            </a:r>
            <a:r>
              <a:rPr lang="en-GB" dirty="0" err="1"/>
              <a:t>Brosky</a:t>
            </a:r>
            <a:r>
              <a:rPr lang="en-GB" dirty="0"/>
              <a:t> brought the film to the US, and it became the first Chinese film to be shown abroad.</a:t>
            </a:r>
          </a:p>
          <a:p>
            <a:endParaRPr lang="en-US" dirty="0"/>
          </a:p>
        </p:txBody>
      </p:sp>
    </p:spTree>
    <p:extLst>
      <p:ext uri="{BB962C8B-B14F-4D97-AF65-F5344CB8AC3E}">
        <p14:creationId xmlns:p14="http://schemas.microsoft.com/office/powerpoint/2010/main" val="3249966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B43F10-9FFE-D442-998C-F510781F1B2E}"/>
              </a:ext>
            </a:extLst>
          </p:cNvPr>
          <p:cNvSpPr>
            <a:spLocks noGrp="1"/>
          </p:cNvSpPr>
          <p:nvPr>
            <p:ph type="title"/>
          </p:nvPr>
        </p:nvSpPr>
        <p:spPr>
          <a:xfrm>
            <a:off x="842772" y="264375"/>
            <a:ext cx="10506456" cy="1010264"/>
          </a:xfrm>
        </p:spPr>
        <p:txBody>
          <a:bodyPr anchor="ctr">
            <a:normAutofit/>
          </a:bodyPr>
          <a:lstStyle/>
          <a:p>
            <a:r>
              <a:rPr lang="en-US" b="1" dirty="0"/>
              <a:t>Key concepts</a:t>
            </a:r>
          </a:p>
        </p:txBody>
      </p:sp>
      <p:sp>
        <p:nvSpPr>
          <p:cNvPr id="23" name="Rectangle 2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A49219D-5697-4C0E-A493-5CB11B4AA1FB}"/>
              </a:ext>
            </a:extLst>
          </p:cNvPr>
          <p:cNvGraphicFramePr>
            <a:graphicFrameLocks noGrp="1"/>
          </p:cNvGraphicFramePr>
          <p:nvPr>
            <p:ph idx="1"/>
            <p:extLst>
              <p:ext uri="{D42A27DB-BD31-4B8C-83A1-F6EECF244321}">
                <p14:modId xmlns:p14="http://schemas.microsoft.com/office/powerpoint/2010/main" val="4060857014"/>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144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AFB5F-EEA9-E740-AA81-F7B4714CDC98}"/>
              </a:ext>
            </a:extLst>
          </p:cNvPr>
          <p:cNvSpPr>
            <a:spLocks noGrp="1"/>
          </p:cNvSpPr>
          <p:nvPr>
            <p:ph type="title"/>
          </p:nvPr>
        </p:nvSpPr>
        <p:spPr/>
        <p:txBody>
          <a:bodyPr>
            <a:normAutofit fontScale="90000"/>
          </a:bodyPr>
          <a:lstStyle/>
          <a:p>
            <a:r>
              <a:rPr lang="en-GB" b="1" dirty="0"/>
              <a:t>Shanghai Film Industry </a:t>
            </a:r>
            <a:br>
              <a:rPr lang="en-GB" b="1" dirty="0"/>
            </a:br>
            <a:r>
              <a:rPr lang="en-GB" dirty="0"/>
              <a:t>1920s-1940s – the rise and the fall</a:t>
            </a:r>
            <a:endParaRPr lang="en-US" dirty="0"/>
          </a:p>
        </p:txBody>
      </p:sp>
      <p:sp>
        <p:nvSpPr>
          <p:cNvPr id="3" name="Content Placeholder 2">
            <a:extLst>
              <a:ext uri="{FF2B5EF4-FFF2-40B4-BE49-F238E27FC236}">
                <a16:creationId xmlns:a16="http://schemas.microsoft.com/office/drawing/2014/main" id="{561EB0D4-0D7B-3E41-B0EC-8ABD2A286987}"/>
              </a:ext>
            </a:extLst>
          </p:cNvPr>
          <p:cNvSpPr>
            <a:spLocks noGrp="1"/>
          </p:cNvSpPr>
          <p:nvPr>
            <p:ph idx="1"/>
          </p:nvPr>
        </p:nvSpPr>
        <p:spPr>
          <a:xfrm>
            <a:off x="355547" y="2050511"/>
            <a:ext cx="6735344" cy="4540293"/>
          </a:xfrm>
        </p:spPr>
        <p:txBody>
          <a:bodyPr>
            <a:normAutofit lnSpcReduction="10000"/>
          </a:bodyPr>
          <a:lstStyle/>
          <a:p>
            <a:r>
              <a:rPr lang="en-GB" dirty="0"/>
              <a:t>One of the most exciting periods of Chinese film history – </a:t>
            </a:r>
            <a:r>
              <a:rPr lang="en-GB" b="1" dirty="0"/>
              <a:t>commercial success, political commitment and artistic experimentations. </a:t>
            </a:r>
          </a:p>
          <a:p>
            <a:r>
              <a:rPr lang="en-GB" dirty="0"/>
              <a:t>Establishment of China’s own production companies</a:t>
            </a:r>
          </a:p>
          <a:p>
            <a:r>
              <a:rPr lang="en-GB" dirty="0"/>
              <a:t>Network of film talents and capital </a:t>
            </a:r>
          </a:p>
          <a:p>
            <a:r>
              <a:rPr lang="en-US" dirty="0"/>
              <a:t>Leftwing filmmakers </a:t>
            </a:r>
            <a:r>
              <a:rPr lang="en-US" altLang="zh-CN" dirty="0"/>
              <a:t>&amp;</a:t>
            </a:r>
            <a:r>
              <a:rPr lang="zh-CN" altLang="en-US" dirty="0"/>
              <a:t> </a:t>
            </a:r>
            <a:r>
              <a:rPr lang="en-US" altLang="zh-CN" dirty="0"/>
              <a:t>nationalist</a:t>
            </a:r>
            <a:r>
              <a:rPr lang="zh-CN" altLang="en-US" dirty="0"/>
              <a:t> </a:t>
            </a:r>
            <a:r>
              <a:rPr lang="en-US" altLang="zh-CN" dirty="0"/>
              <a:t>cinema</a:t>
            </a:r>
            <a:endParaRPr lang="en-US" dirty="0"/>
          </a:p>
        </p:txBody>
      </p:sp>
      <p:pic>
        <p:nvPicPr>
          <p:cNvPr id="14" name="Picture 13">
            <a:extLst>
              <a:ext uri="{FF2B5EF4-FFF2-40B4-BE49-F238E27FC236}">
                <a16:creationId xmlns:a16="http://schemas.microsoft.com/office/drawing/2014/main" id="{619E909D-94C5-F146-BE50-CA026D07E52E}"/>
              </a:ext>
            </a:extLst>
          </p:cNvPr>
          <p:cNvPicPr>
            <a:picLocks noChangeAspect="1"/>
          </p:cNvPicPr>
          <p:nvPr/>
        </p:nvPicPr>
        <p:blipFill>
          <a:blip r:embed="rId2"/>
          <a:stretch>
            <a:fillRect/>
          </a:stretch>
        </p:blipFill>
        <p:spPr>
          <a:xfrm>
            <a:off x="7090891" y="2050511"/>
            <a:ext cx="4972692" cy="3720445"/>
          </a:xfrm>
          <a:prstGeom prst="rect">
            <a:avLst/>
          </a:prstGeom>
        </p:spPr>
      </p:pic>
    </p:spTree>
    <p:extLst>
      <p:ext uri="{BB962C8B-B14F-4D97-AF65-F5344CB8AC3E}">
        <p14:creationId xmlns:p14="http://schemas.microsoft.com/office/powerpoint/2010/main" val="1031739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AEF84-912A-E34E-B9F2-6BD1552FE679}"/>
              </a:ext>
            </a:extLst>
          </p:cNvPr>
          <p:cNvSpPr>
            <a:spLocks noGrp="1"/>
          </p:cNvSpPr>
          <p:nvPr>
            <p:ph type="title"/>
          </p:nvPr>
        </p:nvSpPr>
        <p:spPr/>
        <p:txBody>
          <a:bodyPr>
            <a:normAutofit/>
          </a:bodyPr>
          <a:lstStyle/>
          <a:p>
            <a:r>
              <a:rPr lang="en-US" b="1" dirty="0"/>
              <a:t>Shanghai</a:t>
            </a:r>
            <a:r>
              <a:rPr lang="en-GB" b="1" dirty="0"/>
              <a:t> film Stars </a:t>
            </a:r>
            <a:endParaRPr lang="en-US" dirty="0"/>
          </a:p>
        </p:txBody>
      </p:sp>
      <p:pic>
        <p:nvPicPr>
          <p:cNvPr id="5" name="Content Placeholder 4" descr="A black and white photo of a person&#10;&#10;Description automatically generated">
            <a:extLst>
              <a:ext uri="{FF2B5EF4-FFF2-40B4-BE49-F238E27FC236}">
                <a16:creationId xmlns:a16="http://schemas.microsoft.com/office/drawing/2014/main" id="{797C81B1-BEDD-CF4F-BA12-8EAB2EDC8E59}"/>
              </a:ext>
            </a:extLst>
          </p:cNvPr>
          <p:cNvPicPr>
            <a:picLocks noGrp="1" noChangeAspect="1"/>
          </p:cNvPicPr>
          <p:nvPr>
            <p:ph idx="1"/>
          </p:nvPr>
        </p:nvPicPr>
        <p:blipFill>
          <a:blip r:embed="rId2"/>
          <a:stretch>
            <a:fillRect/>
          </a:stretch>
        </p:blipFill>
        <p:spPr>
          <a:xfrm>
            <a:off x="556345" y="1882096"/>
            <a:ext cx="2636168" cy="3834426"/>
          </a:xfrm>
        </p:spPr>
      </p:pic>
      <p:pic>
        <p:nvPicPr>
          <p:cNvPr id="7" name="Picture 6" descr="A person posing for the camera&#10;&#10;Description automatically generated">
            <a:extLst>
              <a:ext uri="{FF2B5EF4-FFF2-40B4-BE49-F238E27FC236}">
                <a16:creationId xmlns:a16="http://schemas.microsoft.com/office/drawing/2014/main" id="{E8B3FFED-E1DD-7D40-87B6-AADA416685EC}"/>
              </a:ext>
            </a:extLst>
          </p:cNvPr>
          <p:cNvPicPr>
            <a:picLocks noChangeAspect="1"/>
          </p:cNvPicPr>
          <p:nvPr/>
        </p:nvPicPr>
        <p:blipFill>
          <a:blip r:embed="rId3"/>
          <a:stretch>
            <a:fillRect/>
          </a:stretch>
        </p:blipFill>
        <p:spPr>
          <a:xfrm>
            <a:off x="3165733" y="1882096"/>
            <a:ext cx="2690826" cy="3834427"/>
          </a:xfrm>
          <a:prstGeom prst="rect">
            <a:avLst/>
          </a:prstGeom>
        </p:spPr>
      </p:pic>
      <p:pic>
        <p:nvPicPr>
          <p:cNvPr id="9" name="Picture 8" descr="A person wearing glasses and smiling at the camera&#10;&#10;Description automatically generated">
            <a:extLst>
              <a:ext uri="{FF2B5EF4-FFF2-40B4-BE49-F238E27FC236}">
                <a16:creationId xmlns:a16="http://schemas.microsoft.com/office/drawing/2014/main" id="{5AE53528-EF28-0C49-AA37-3836CD3DC8A7}"/>
              </a:ext>
            </a:extLst>
          </p:cNvPr>
          <p:cNvPicPr>
            <a:picLocks noChangeAspect="1"/>
          </p:cNvPicPr>
          <p:nvPr/>
        </p:nvPicPr>
        <p:blipFill>
          <a:blip r:embed="rId4"/>
          <a:stretch>
            <a:fillRect/>
          </a:stretch>
        </p:blipFill>
        <p:spPr>
          <a:xfrm>
            <a:off x="5855461" y="1882097"/>
            <a:ext cx="2751157" cy="3834426"/>
          </a:xfrm>
          <a:prstGeom prst="rect">
            <a:avLst/>
          </a:prstGeom>
        </p:spPr>
      </p:pic>
      <p:pic>
        <p:nvPicPr>
          <p:cNvPr id="11" name="Picture 10" descr="A vintage photo of a person&#10;&#10;Description automatically generated">
            <a:extLst>
              <a:ext uri="{FF2B5EF4-FFF2-40B4-BE49-F238E27FC236}">
                <a16:creationId xmlns:a16="http://schemas.microsoft.com/office/drawing/2014/main" id="{0B473E09-2039-664B-92D0-12FAA8ED1E3F}"/>
              </a:ext>
            </a:extLst>
          </p:cNvPr>
          <p:cNvPicPr>
            <a:picLocks noChangeAspect="1"/>
          </p:cNvPicPr>
          <p:nvPr/>
        </p:nvPicPr>
        <p:blipFill>
          <a:blip r:embed="rId5"/>
          <a:stretch>
            <a:fillRect/>
          </a:stretch>
        </p:blipFill>
        <p:spPr>
          <a:xfrm>
            <a:off x="8606618" y="1882096"/>
            <a:ext cx="3012764" cy="3834426"/>
          </a:xfrm>
          <a:prstGeom prst="rect">
            <a:avLst/>
          </a:prstGeom>
        </p:spPr>
      </p:pic>
      <p:sp>
        <p:nvSpPr>
          <p:cNvPr id="12" name="TextBox 11">
            <a:extLst>
              <a:ext uri="{FF2B5EF4-FFF2-40B4-BE49-F238E27FC236}">
                <a16:creationId xmlns:a16="http://schemas.microsoft.com/office/drawing/2014/main" id="{7B9A65C6-689E-0E4B-8AA0-9C1C5CBD1CE0}"/>
              </a:ext>
            </a:extLst>
          </p:cNvPr>
          <p:cNvSpPr txBox="1"/>
          <p:nvPr/>
        </p:nvSpPr>
        <p:spPr>
          <a:xfrm>
            <a:off x="1072662" y="5961185"/>
            <a:ext cx="1472326" cy="369332"/>
          </a:xfrm>
          <a:prstGeom prst="rect">
            <a:avLst/>
          </a:prstGeom>
          <a:noFill/>
        </p:spPr>
        <p:txBody>
          <a:bodyPr wrap="none" rtlCol="0">
            <a:spAutoFit/>
          </a:bodyPr>
          <a:lstStyle/>
          <a:p>
            <a:r>
              <a:rPr lang="en-US" dirty="0" err="1"/>
              <a:t>Ruan</a:t>
            </a:r>
            <a:r>
              <a:rPr lang="en-US" dirty="0"/>
              <a:t> </a:t>
            </a:r>
            <a:r>
              <a:rPr lang="en-US" dirty="0" err="1"/>
              <a:t>Lingyu</a:t>
            </a:r>
            <a:endParaRPr lang="en-US" dirty="0"/>
          </a:p>
        </p:txBody>
      </p:sp>
      <p:sp>
        <p:nvSpPr>
          <p:cNvPr id="13" name="TextBox 12">
            <a:extLst>
              <a:ext uri="{FF2B5EF4-FFF2-40B4-BE49-F238E27FC236}">
                <a16:creationId xmlns:a16="http://schemas.microsoft.com/office/drawing/2014/main" id="{A6CE1F23-991E-1E4A-ADDA-3A6B56E8BC7F}"/>
              </a:ext>
            </a:extLst>
          </p:cNvPr>
          <p:cNvSpPr txBox="1"/>
          <p:nvPr/>
        </p:nvSpPr>
        <p:spPr>
          <a:xfrm>
            <a:off x="4058137" y="5961185"/>
            <a:ext cx="906017" cy="369332"/>
          </a:xfrm>
          <a:prstGeom prst="rect">
            <a:avLst/>
          </a:prstGeom>
          <a:noFill/>
        </p:spPr>
        <p:txBody>
          <a:bodyPr wrap="none" rtlCol="0">
            <a:spAutoFit/>
          </a:bodyPr>
          <a:lstStyle/>
          <a:p>
            <a:r>
              <a:rPr lang="en-US" dirty="0"/>
              <a:t>Hu Die</a:t>
            </a:r>
          </a:p>
        </p:txBody>
      </p:sp>
      <p:sp>
        <p:nvSpPr>
          <p:cNvPr id="14" name="TextBox 13">
            <a:extLst>
              <a:ext uri="{FF2B5EF4-FFF2-40B4-BE49-F238E27FC236}">
                <a16:creationId xmlns:a16="http://schemas.microsoft.com/office/drawing/2014/main" id="{3FC4DC70-FC9C-644C-BCE1-34A108CC0B1F}"/>
              </a:ext>
            </a:extLst>
          </p:cNvPr>
          <p:cNvSpPr txBox="1"/>
          <p:nvPr/>
        </p:nvSpPr>
        <p:spPr>
          <a:xfrm>
            <a:off x="6199632" y="5961185"/>
            <a:ext cx="1936749" cy="369332"/>
          </a:xfrm>
          <a:prstGeom prst="rect">
            <a:avLst/>
          </a:prstGeom>
          <a:noFill/>
        </p:spPr>
        <p:txBody>
          <a:bodyPr wrap="none" rtlCol="0">
            <a:spAutoFit/>
          </a:bodyPr>
          <a:lstStyle/>
          <a:p>
            <a:r>
              <a:rPr lang="en-US" dirty="0"/>
              <a:t>Zheng </a:t>
            </a:r>
            <a:r>
              <a:rPr lang="en-US" dirty="0" err="1"/>
              <a:t>Zhengqiu</a:t>
            </a:r>
            <a:endParaRPr lang="en-US" dirty="0"/>
          </a:p>
        </p:txBody>
      </p:sp>
      <p:sp>
        <p:nvSpPr>
          <p:cNvPr id="15" name="TextBox 14">
            <a:extLst>
              <a:ext uri="{FF2B5EF4-FFF2-40B4-BE49-F238E27FC236}">
                <a16:creationId xmlns:a16="http://schemas.microsoft.com/office/drawing/2014/main" id="{F4622AF6-827C-7A44-AC48-2F73536A609D}"/>
              </a:ext>
            </a:extLst>
          </p:cNvPr>
          <p:cNvSpPr txBox="1"/>
          <p:nvPr/>
        </p:nvSpPr>
        <p:spPr>
          <a:xfrm>
            <a:off x="9404889" y="5961185"/>
            <a:ext cx="1416222" cy="369332"/>
          </a:xfrm>
          <a:prstGeom prst="rect">
            <a:avLst/>
          </a:prstGeom>
          <a:noFill/>
        </p:spPr>
        <p:txBody>
          <a:bodyPr wrap="none" rtlCol="0">
            <a:spAutoFit/>
          </a:bodyPr>
          <a:lstStyle/>
          <a:p>
            <a:r>
              <a:rPr lang="en-US" dirty="0"/>
              <a:t>Zheng </a:t>
            </a:r>
            <a:r>
              <a:rPr lang="en-US" dirty="0" err="1"/>
              <a:t>Junli</a:t>
            </a:r>
            <a:endParaRPr lang="en-US" dirty="0"/>
          </a:p>
        </p:txBody>
      </p:sp>
    </p:spTree>
    <p:extLst>
      <p:ext uri="{BB962C8B-B14F-4D97-AF65-F5344CB8AC3E}">
        <p14:creationId xmlns:p14="http://schemas.microsoft.com/office/powerpoint/2010/main" val="120807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B5A1-2DBE-6E4B-8F22-86782F892DEA}"/>
              </a:ext>
            </a:extLst>
          </p:cNvPr>
          <p:cNvSpPr>
            <a:spLocks noGrp="1"/>
          </p:cNvSpPr>
          <p:nvPr>
            <p:ph type="title"/>
          </p:nvPr>
        </p:nvSpPr>
        <p:spPr/>
        <p:txBody>
          <a:bodyPr>
            <a:normAutofit/>
          </a:bodyPr>
          <a:lstStyle/>
          <a:p>
            <a:r>
              <a:rPr lang="en-GB" b="1" dirty="0"/>
              <a:t>1930s Nationalist cinema</a:t>
            </a:r>
            <a:endParaRPr lang="en-US" dirty="0"/>
          </a:p>
        </p:txBody>
      </p:sp>
      <p:sp>
        <p:nvSpPr>
          <p:cNvPr id="3" name="Content Placeholder 2">
            <a:extLst>
              <a:ext uri="{FF2B5EF4-FFF2-40B4-BE49-F238E27FC236}">
                <a16:creationId xmlns:a16="http://schemas.microsoft.com/office/drawing/2014/main" id="{2A6E55B7-2C9C-F747-8612-16BC0D114DE0}"/>
              </a:ext>
            </a:extLst>
          </p:cNvPr>
          <p:cNvSpPr>
            <a:spLocks noGrp="1"/>
          </p:cNvSpPr>
          <p:nvPr>
            <p:ph idx="1"/>
          </p:nvPr>
        </p:nvSpPr>
        <p:spPr/>
        <p:txBody>
          <a:bodyPr>
            <a:normAutofit/>
          </a:bodyPr>
          <a:lstStyle/>
          <a:p>
            <a:r>
              <a:rPr lang="en-GB" dirty="0"/>
              <a:t>Japanese invasion of China. </a:t>
            </a:r>
          </a:p>
          <a:p>
            <a:r>
              <a:rPr lang="en-GB" dirty="0"/>
              <a:t>progressive and modernist</a:t>
            </a:r>
          </a:p>
          <a:p>
            <a:r>
              <a:rPr lang="en-GB" dirty="0"/>
              <a:t>Socialist-oriented filmmakers – dictating the ideological climates of the 1930s</a:t>
            </a:r>
          </a:p>
          <a:p>
            <a:r>
              <a:rPr lang="en-GB" dirty="0" err="1"/>
              <a:t>leftwing</a:t>
            </a:r>
            <a:r>
              <a:rPr lang="en-GB" dirty="0"/>
              <a:t> cinema movement</a:t>
            </a:r>
          </a:p>
          <a:p>
            <a:r>
              <a:rPr lang="en-GB" dirty="0"/>
              <a:t>Many films expressed strong patriotic sentiments</a:t>
            </a:r>
            <a:endParaRPr lang="en-US" dirty="0"/>
          </a:p>
        </p:txBody>
      </p:sp>
    </p:spTree>
    <p:extLst>
      <p:ext uri="{BB962C8B-B14F-4D97-AF65-F5344CB8AC3E}">
        <p14:creationId xmlns:p14="http://schemas.microsoft.com/office/powerpoint/2010/main" val="5685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4A24-2809-C743-BBCD-1BD2E0346B67}"/>
              </a:ext>
            </a:extLst>
          </p:cNvPr>
          <p:cNvSpPr>
            <a:spLocks noGrp="1"/>
          </p:cNvSpPr>
          <p:nvPr>
            <p:ph type="title"/>
          </p:nvPr>
        </p:nvSpPr>
        <p:spPr/>
        <p:txBody>
          <a:bodyPr/>
          <a:lstStyle/>
          <a:p>
            <a:endParaRPr lang="en-US"/>
          </a:p>
        </p:txBody>
      </p:sp>
      <p:pic>
        <p:nvPicPr>
          <p:cNvPr id="5" name="Content Placeholder 4" descr="A group of people standing in a room&#10;&#10;Description automatically generated">
            <a:extLst>
              <a:ext uri="{FF2B5EF4-FFF2-40B4-BE49-F238E27FC236}">
                <a16:creationId xmlns:a16="http://schemas.microsoft.com/office/drawing/2014/main" id="{A1005DA8-45B4-3D4C-AC6F-23BD702481F2}"/>
              </a:ext>
            </a:extLst>
          </p:cNvPr>
          <p:cNvPicPr>
            <a:picLocks noGrp="1" noChangeAspect="1"/>
          </p:cNvPicPr>
          <p:nvPr>
            <p:ph idx="1"/>
          </p:nvPr>
        </p:nvPicPr>
        <p:blipFill>
          <a:blip r:embed="rId2"/>
          <a:stretch>
            <a:fillRect/>
          </a:stretch>
        </p:blipFill>
        <p:spPr>
          <a:xfrm>
            <a:off x="912741" y="0"/>
            <a:ext cx="4611550" cy="3379457"/>
          </a:xfrm>
        </p:spPr>
      </p:pic>
      <p:pic>
        <p:nvPicPr>
          <p:cNvPr id="7" name="Picture 6" descr="A screenshot of a social media post&#10;&#10;Description automatically generated">
            <a:extLst>
              <a:ext uri="{FF2B5EF4-FFF2-40B4-BE49-F238E27FC236}">
                <a16:creationId xmlns:a16="http://schemas.microsoft.com/office/drawing/2014/main" id="{53C24D89-E479-CB41-9B3D-6BF7F4650C46}"/>
              </a:ext>
            </a:extLst>
          </p:cNvPr>
          <p:cNvPicPr>
            <a:picLocks noChangeAspect="1"/>
          </p:cNvPicPr>
          <p:nvPr/>
        </p:nvPicPr>
        <p:blipFill>
          <a:blip r:embed="rId3"/>
          <a:stretch>
            <a:fillRect/>
          </a:stretch>
        </p:blipFill>
        <p:spPr>
          <a:xfrm>
            <a:off x="6838564" y="14790"/>
            <a:ext cx="3768493" cy="5285678"/>
          </a:xfrm>
          <a:prstGeom prst="rect">
            <a:avLst/>
          </a:prstGeom>
        </p:spPr>
      </p:pic>
      <p:pic>
        <p:nvPicPr>
          <p:cNvPr id="9" name="Picture 8" descr="A close up of a person&#10;&#10;Description automatically generated">
            <a:extLst>
              <a:ext uri="{FF2B5EF4-FFF2-40B4-BE49-F238E27FC236}">
                <a16:creationId xmlns:a16="http://schemas.microsoft.com/office/drawing/2014/main" id="{0C08816C-1AE6-3F47-96E6-E0E6EE5D8FCC}"/>
              </a:ext>
            </a:extLst>
          </p:cNvPr>
          <p:cNvPicPr>
            <a:picLocks noChangeAspect="1"/>
          </p:cNvPicPr>
          <p:nvPr/>
        </p:nvPicPr>
        <p:blipFill>
          <a:blip r:embed="rId4"/>
          <a:stretch>
            <a:fillRect/>
          </a:stretch>
        </p:blipFill>
        <p:spPr>
          <a:xfrm>
            <a:off x="912741" y="3429001"/>
            <a:ext cx="4611550" cy="2766930"/>
          </a:xfrm>
          <a:prstGeom prst="rect">
            <a:avLst/>
          </a:prstGeom>
        </p:spPr>
      </p:pic>
      <p:sp>
        <p:nvSpPr>
          <p:cNvPr id="10" name="TextBox 9">
            <a:extLst>
              <a:ext uri="{FF2B5EF4-FFF2-40B4-BE49-F238E27FC236}">
                <a16:creationId xmlns:a16="http://schemas.microsoft.com/office/drawing/2014/main" id="{9589AAED-1DEE-B34C-B1FF-0903C0A1D6DA}"/>
              </a:ext>
            </a:extLst>
          </p:cNvPr>
          <p:cNvSpPr txBox="1"/>
          <p:nvPr/>
        </p:nvSpPr>
        <p:spPr>
          <a:xfrm>
            <a:off x="5965903" y="5834198"/>
            <a:ext cx="5513817" cy="369332"/>
          </a:xfrm>
          <a:prstGeom prst="rect">
            <a:avLst/>
          </a:prstGeom>
          <a:noFill/>
        </p:spPr>
        <p:txBody>
          <a:bodyPr wrap="none" rtlCol="0">
            <a:spAutoFit/>
          </a:bodyPr>
          <a:lstStyle/>
          <a:p>
            <a:r>
              <a:rPr lang="en-GB" u="sng" dirty="0">
                <a:hlinkClick r:id="rId5"/>
              </a:rPr>
              <a:t>https://www.youtube.com/watch?v=9Q4zhLxCBro</a:t>
            </a:r>
            <a:r>
              <a:rPr lang="en-GB" dirty="0">
                <a:effectLst/>
              </a:rPr>
              <a:t> </a:t>
            </a:r>
            <a:endParaRPr lang="en-US" dirty="0"/>
          </a:p>
        </p:txBody>
      </p:sp>
    </p:spTree>
    <p:extLst>
      <p:ext uri="{BB962C8B-B14F-4D97-AF65-F5344CB8AC3E}">
        <p14:creationId xmlns:p14="http://schemas.microsoft.com/office/powerpoint/2010/main" val="3625162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5FAF-5B32-B646-B457-A6B81FD6249A}"/>
              </a:ext>
            </a:extLst>
          </p:cNvPr>
          <p:cNvSpPr>
            <a:spLocks noGrp="1"/>
          </p:cNvSpPr>
          <p:nvPr>
            <p:ph type="title"/>
          </p:nvPr>
        </p:nvSpPr>
        <p:spPr/>
        <p:txBody>
          <a:bodyPr/>
          <a:lstStyle/>
          <a:p>
            <a:endParaRPr lang="en-US"/>
          </a:p>
        </p:txBody>
      </p:sp>
      <p:pic>
        <p:nvPicPr>
          <p:cNvPr id="5" name="Content Placeholder 4" descr="A group of people standing in a room&#10;&#10;Description automatically generated">
            <a:extLst>
              <a:ext uri="{FF2B5EF4-FFF2-40B4-BE49-F238E27FC236}">
                <a16:creationId xmlns:a16="http://schemas.microsoft.com/office/drawing/2014/main" id="{F89BF8D8-822E-0D4E-827F-15A5F748E32A}"/>
              </a:ext>
            </a:extLst>
          </p:cNvPr>
          <p:cNvPicPr>
            <a:picLocks noGrp="1" noChangeAspect="1"/>
          </p:cNvPicPr>
          <p:nvPr>
            <p:ph idx="1"/>
          </p:nvPr>
        </p:nvPicPr>
        <p:blipFill>
          <a:blip r:embed="rId2"/>
          <a:stretch>
            <a:fillRect/>
          </a:stretch>
        </p:blipFill>
        <p:spPr>
          <a:xfrm>
            <a:off x="5052791" y="548640"/>
            <a:ext cx="6781520" cy="4546318"/>
          </a:xfrm>
        </p:spPr>
      </p:pic>
      <p:pic>
        <p:nvPicPr>
          <p:cNvPr id="7" name="Picture 6" descr="A group of people posing for the camera&#10;&#10;Description automatically generated">
            <a:extLst>
              <a:ext uri="{FF2B5EF4-FFF2-40B4-BE49-F238E27FC236}">
                <a16:creationId xmlns:a16="http://schemas.microsoft.com/office/drawing/2014/main" id="{17CA4CA0-8B76-A54D-AD71-AA4472DB8E00}"/>
              </a:ext>
            </a:extLst>
          </p:cNvPr>
          <p:cNvPicPr>
            <a:picLocks noChangeAspect="1"/>
          </p:cNvPicPr>
          <p:nvPr/>
        </p:nvPicPr>
        <p:blipFill>
          <a:blip r:embed="rId3"/>
          <a:stretch>
            <a:fillRect/>
          </a:stretch>
        </p:blipFill>
        <p:spPr>
          <a:xfrm>
            <a:off x="564953" y="548640"/>
            <a:ext cx="3679105" cy="5158106"/>
          </a:xfrm>
          <a:prstGeom prst="rect">
            <a:avLst/>
          </a:prstGeom>
        </p:spPr>
      </p:pic>
      <p:sp>
        <p:nvSpPr>
          <p:cNvPr id="8" name="Rectangle 7">
            <a:extLst>
              <a:ext uri="{FF2B5EF4-FFF2-40B4-BE49-F238E27FC236}">
                <a16:creationId xmlns:a16="http://schemas.microsoft.com/office/drawing/2014/main" id="{1A451FDC-DE1E-794B-A47E-E28AA93E171B}"/>
              </a:ext>
            </a:extLst>
          </p:cNvPr>
          <p:cNvSpPr/>
          <p:nvPr/>
        </p:nvSpPr>
        <p:spPr>
          <a:xfrm>
            <a:off x="5738311" y="5314910"/>
            <a:ext cx="6096000" cy="1754326"/>
          </a:xfrm>
          <a:prstGeom prst="rect">
            <a:avLst/>
          </a:prstGeom>
        </p:spPr>
        <p:txBody>
          <a:bodyPr>
            <a:spAutoFit/>
          </a:bodyPr>
          <a:lstStyle/>
          <a:p>
            <a:r>
              <a:rPr lang="en-GB" dirty="0"/>
              <a:t>soft films – cosmopolitan sensation and consumerist culture, </a:t>
            </a:r>
            <a:r>
              <a:rPr lang="en-US" dirty="0"/>
              <a:t>lack of political grounding by Communist party. </a:t>
            </a:r>
          </a:p>
          <a:p>
            <a:endParaRPr lang="en-US" dirty="0"/>
          </a:p>
          <a:p>
            <a:r>
              <a:rPr lang="en-GB" dirty="0"/>
              <a:t>hard films – disseminate progressive political ideologies </a:t>
            </a:r>
          </a:p>
          <a:p>
            <a:endParaRPr lang="en-GB" dirty="0"/>
          </a:p>
          <a:p>
            <a:endParaRPr lang="en-US" dirty="0"/>
          </a:p>
        </p:txBody>
      </p:sp>
      <p:sp>
        <p:nvSpPr>
          <p:cNvPr id="9" name="TextBox 8">
            <a:extLst>
              <a:ext uri="{FF2B5EF4-FFF2-40B4-BE49-F238E27FC236}">
                <a16:creationId xmlns:a16="http://schemas.microsoft.com/office/drawing/2014/main" id="{57B2200D-286F-E94E-87A6-67CFCBF2B2FD}"/>
              </a:ext>
            </a:extLst>
          </p:cNvPr>
          <p:cNvSpPr txBox="1"/>
          <p:nvPr/>
        </p:nvSpPr>
        <p:spPr>
          <a:xfrm>
            <a:off x="312235" y="5940028"/>
            <a:ext cx="5437129" cy="646331"/>
          </a:xfrm>
          <a:prstGeom prst="rect">
            <a:avLst/>
          </a:prstGeom>
          <a:noFill/>
        </p:spPr>
        <p:txBody>
          <a:bodyPr wrap="none" rtlCol="0">
            <a:spAutoFit/>
          </a:bodyPr>
          <a:lstStyle/>
          <a:p>
            <a:r>
              <a:rPr lang="en-US" i="1" dirty="0"/>
              <a:t>Spring in a Small Town</a:t>
            </a:r>
            <a:r>
              <a:rPr lang="en-US" dirty="0"/>
              <a:t>, dir. Fei Mu, 1948</a:t>
            </a:r>
          </a:p>
          <a:p>
            <a:r>
              <a:rPr lang="en-US" dirty="0">
                <a:hlinkClick r:id="rId4"/>
              </a:rPr>
              <a:t>https://www.youtube.com/watch?v=LiFkrKUbBd0</a:t>
            </a:r>
            <a:r>
              <a:rPr lang="en-US" dirty="0"/>
              <a:t> </a:t>
            </a:r>
          </a:p>
        </p:txBody>
      </p:sp>
    </p:spTree>
    <p:extLst>
      <p:ext uri="{BB962C8B-B14F-4D97-AF65-F5344CB8AC3E}">
        <p14:creationId xmlns:p14="http://schemas.microsoft.com/office/powerpoint/2010/main" val="2456604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08B7-E611-4045-ABF6-21FC394A60CF}"/>
              </a:ext>
            </a:extLst>
          </p:cNvPr>
          <p:cNvSpPr>
            <a:spLocks noGrp="1"/>
          </p:cNvSpPr>
          <p:nvPr>
            <p:ph type="title"/>
          </p:nvPr>
        </p:nvSpPr>
        <p:spPr/>
        <p:txBody>
          <a:bodyPr>
            <a:normAutofit/>
          </a:bodyPr>
          <a:lstStyle/>
          <a:p>
            <a:r>
              <a:rPr lang="en-GB" b="1" dirty="0"/>
              <a:t>Hong Kong cinema (1950s – 1980s)</a:t>
            </a:r>
            <a:endParaRPr lang="en-US" dirty="0"/>
          </a:p>
        </p:txBody>
      </p:sp>
      <p:sp>
        <p:nvSpPr>
          <p:cNvPr id="3" name="Content Placeholder 2">
            <a:extLst>
              <a:ext uri="{FF2B5EF4-FFF2-40B4-BE49-F238E27FC236}">
                <a16:creationId xmlns:a16="http://schemas.microsoft.com/office/drawing/2014/main" id="{315127A6-89E9-8A47-83EF-75B5B06137E3}"/>
              </a:ext>
            </a:extLst>
          </p:cNvPr>
          <p:cNvSpPr>
            <a:spLocks noGrp="1"/>
          </p:cNvSpPr>
          <p:nvPr>
            <p:ph idx="1"/>
          </p:nvPr>
        </p:nvSpPr>
        <p:spPr>
          <a:xfrm>
            <a:off x="356810" y="2264016"/>
            <a:ext cx="5265777" cy="4370248"/>
          </a:xfrm>
        </p:spPr>
        <p:txBody>
          <a:bodyPr>
            <a:normAutofit fontScale="62500" lnSpcReduction="20000"/>
          </a:bodyPr>
          <a:lstStyle/>
          <a:p>
            <a:r>
              <a:rPr lang="en-US" altLang="zh-CN" dirty="0"/>
              <a:t>The outbreak of WW2 in China ceased most film production. </a:t>
            </a:r>
            <a:endParaRPr lang="en-US" dirty="0"/>
          </a:p>
          <a:p>
            <a:r>
              <a:rPr lang="en-US" dirty="0"/>
              <a:t>Film talents and capitals moved from SH to HK </a:t>
            </a:r>
          </a:p>
          <a:p>
            <a:r>
              <a:rPr lang="en-GB" dirty="0"/>
              <a:t>Locally specific Hong Kong cinema  - expanded into regional networks across East and SEA, and diasporas. </a:t>
            </a:r>
          </a:p>
          <a:p>
            <a:r>
              <a:rPr lang="en-GB" dirty="0"/>
              <a:t>Local studios, moguls, stars, fans, auteurs, genres (</a:t>
            </a:r>
            <a:r>
              <a:rPr lang="en-GB" i="1" dirty="0"/>
              <a:t>wuxia</a:t>
            </a:r>
            <a:r>
              <a:rPr lang="en-GB" dirty="0"/>
              <a:t>)</a:t>
            </a:r>
          </a:p>
          <a:p>
            <a:r>
              <a:rPr lang="en-GB" dirty="0"/>
              <a:t>vertical integration, technical innovations, institutional styles…</a:t>
            </a:r>
          </a:p>
          <a:p>
            <a:r>
              <a:rPr lang="en-GB" dirty="0"/>
              <a:t>Cultivated a generation of local moviegoers. </a:t>
            </a:r>
          </a:p>
          <a:p>
            <a:r>
              <a:rPr lang="en-GB" dirty="0"/>
              <a:t>Dialect cinema - Cantonese cinema.</a:t>
            </a:r>
          </a:p>
          <a:p>
            <a:endParaRPr lang="en-GB" dirty="0"/>
          </a:p>
          <a:p>
            <a:endParaRPr lang="en-US" dirty="0"/>
          </a:p>
        </p:txBody>
      </p:sp>
      <p:sp>
        <p:nvSpPr>
          <p:cNvPr id="5" name="TextBox 4">
            <a:extLst>
              <a:ext uri="{FF2B5EF4-FFF2-40B4-BE49-F238E27FC236}">
                <a16:creationId xmlns:a16="http://schemas.microsoft.com/office/drawing/2014/main" id="{F70DA47A-C3B9-C34C-B9A2-09223CAB8AC4}"/>
              </a:ext>
            </a:extLst>
          </p:cNvPr>
          <p:cNvSpPr txBox="1"/>
          <p:nvPr/>
        </p:nvSpPr>
        <p:spPr>
          <a:xfrm>
            <a:off x="5852160" y="5322054"/>
            <a:ext cx="6096000" cy="369332"/>
          </a:xfrm>
          <a:prstGeom prst="rect">
            <a:avLst/>
          </a:prstGeom>
          <a:noFill/>
        </p:spPr>
        <p:txBody>
          <a:bodyPr wrap="square">
            <a:spAutoFit/>
          </a:bodyPr>
          <a:lstStyle/>
          <a:p>
            <a:r>
              <a:rPr lang="en-US" dirty="0">
                <a:hlinkClick r:id="rId3"/>
              </a:rPr>
              <a:t>https://www.youtube.com/watch?v=87rnMLRueIc</a:t>
            </a:r>
            <a:r>
              <a:rPr lang="en-US" dirty="0"/>
              <a:t> </a:t>
            </a:r>
          </a:p>
        </p:txBody>
      </p:sp>
      <p:pic>
        <p:nvPicPr>
          <p:cNvPr id="7" name="Picture 6" descr="A group of people sitting in a room&#10;&#10;Description automatically generated with medium confidence">
            <a:extLst>
              <a:ext uri="{FF2B5EF4-FFF2-40B4-BE49-F238E27FC236}">
                <a16:creationId xmlns:a16="http://schemas.microsoft.com/office/drawing/2014/main" id="{B455D8D0-1C53-8E42-B002-18BAFCA29E24}"/>
              </a:ext>
            </a:extLst>
          </p:cNvPr>
          <p:cNvPicPr>
            <a:picLocks noChangeAspect="1"/>
          </p:cNvPicPr>
          <p:nvPr/>
        </p:nvPicPr>
        <p:blipFill>
          <a:blip r:embed="rId4"/>
          <a:stretch>
            <a:fillRect/>
          </a:stretch>
        </p:blipFill>
        <p:spPr>
          <a:xfrm>
            <a:off x="5863740" y="2611120"/>
            <a:ext cx="5419956" cy="2293620"/>
          </a:xfrm>
          <a:prstGeom prst="rect">
            <a:avLst/>
          </a:prstGeom>
        </p:spPr>
      </p:pic>
    </p:spTree>
    <p:extLst>
      <p:ext uri="{BB962C8B-B14F-4D97-AF65-F5344CB8AC3E}">
        <p14:creationId xmlns:p14="http://schemas.microsoft.com/office/powerpoint/2010/main" val="216647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59674-BE07-DC44-9447-78F2F8ECCA02}"/>
              </a:ext>
            </a:extLst>
          </p:cNvPr>
          <p:cNvSpPr>
            <a:spLocks noGrp="1"/>
          </p:cNvSpPr>
          <p:nvPr>
            <p:ph type="title"/>
          </p:nvPr>
        </p:nvSpPr>
        <p:spPr/>
        <p:txBody>
          <a:bodyPr>
            <a:normAutofit/>
          </a:bodyPr>
          <a:lstStyle/>
          <a:p>
            <a:r>
              <a:rPr lang="en-GB" b="1" dirty="0"/>
              <a:t>Cinema in Mao’s China </a:t>
            </a:r>
            <a:r>
              <a:rPr lang="en-US" dirty="0">
                <a:solidFill>
                  <a:srgbClr val="FF0000"/>
                </a:solidFill>
              </a:rPr>
              <a:t>(1949-1976)</a:t>
            </a:r>
            <a:endParaRPr lang="en-US" dirty="0"/>
          </a:p>
        </p:txBody>
      </p:sp>
      <p:sp>
        <p:nvSpPr>
          <p:cNvPr id="3" name="Content Placeholder 2">
            <a:extLst>
              <a:ext uri="{FF2B5EF4-FFF2-40B4-BE49-F238E27FC236}">
                <a16:creationId xmlns:a16="http://schemas.microsoft.com/office/drawing/2014/main" id="{67DFEB0D-D160-BD49-9964-7B2DAB22CF78}"/>
              </a:ext>
            </a:extLst>
          </p:cNvPr>
          <p:cNvSpPr>
            <a:spLocks noGrp="1"/>
          </p:cNvSpPr>
          <p:nvPr>
            <p:ph idx="1"/>
          </p:nvPr>
        </p:nvSpPr>
        <p:spPr>
          <a:xfrm>
            <a:off x="480457" y="2145368"/>
            <a:ext cx="6917869" cy="4457312"/>
          </a:xfrm>
        </p:spPr>
        <p:txBody>
          <a:bodyPr>
            <a:normAutofit fontScale="77500" lnSpcReduction="20000"/>
          </a:bodyPr>
          <a:lstStyle/>
          <a:p>
            <a:r>
              <a:rPr lang="en-GB" dirty="0"/>
              <a:t>Aesthetics: </a:t>
            </a:r>
            <a:r>
              <a:rPr lang="en-GB" b="1" dirty="0"/>
              <a:t>Soviet-style socialist realism</a:t>
            </a:r>
            <a:r>
              <a:rPr lang="en-GB" dirty="0"/>
              <a:t>, strong class consciousness, against federal system, against Japanese invasion, against capitalism </a:t>
            </a:r>
          </a:p>
          <a:p>
            <a:r>
              <a:rPr lang="en-GB" dirty="0"/>
              <a:t>low production number</a:t>
            </a:r>
            <a:r>
              <a:rPr lang="en-US" altLang="zh-CN" dirty="0"/>
              <a:t>,</a:t>
            </a:r>
            <a:r>
              <a:rPr lang="zh-CN" altLang="en-US" dirty="0"/>
              <a:t> </a:t>
            </a:r>
            <a:r>
              <a:rPr lang="en-GB" altLang="zh-CN" dirty="0"/>
              <a:t>rely on </a:t>
            </a:r>
            <a:r>
              <a:rPr lang="en-US" altLang="zh-CN" dirty="0" err="1"/>
              <a:t>i</a:t>
            </a:r>
            <a:r>
              <a:rPr lang="en-GB" dirty="0" err="1"/>
              <a:t>mporting</a:t>
            </a:r>
            <a:r>
              <a:rPr lang="en-GB" dirty="0"/>
              <a:t> films from socialist states</a:t>
            </a:r>
          </a:p>
          <a:p>
            <a:r>
              <a:rPr lang="en-GB" dirty="0"/>
              <a:t>Exhibition: </a:t>
            </a:r>
            <a:r>
              <a:rPr lang="en-GB" b="1" dirty="0"/>
              <a:t>mobile projection units </a:t>
            </a:r>
            <a:r>
              <a:rPr lang="en-GB" dirty="0"/>
              <a:t>to meet the largest possible audience. (100 in 1949, 4400 in 1956) – special cultural phenomenon </a:t>
            </a:r>
          </a:p>
          <a:p>
            <a:r>
              <a:rPr lang="en-US" dirty="0"/>
              <a:t>Filmmakers studying cinema in Soviet Union</a:t>
            </a:r>
          </a:p>
          <a:p>
            <a:r>
              <a:rPr lang="en-US" dirty="0"/>
              <a:t>Beijing Film Academy – 1956, closed 1966-1976 </a:t>
            </a:r>
          </a:p>
          <a:p>
            <a:endParaRPr lang="en-GB" dirty="0"/>
          </a:p>
          <a:p>
            <a:endParaRPr lang="en-US" dirty="0"/>
          </a:p>
        </p:txBody>
      </p:sp>
      <p:pic>
        <p:nvPicPr>
          <p:cNvPr id="5" name="Picture 4" descr="A picture containing outdoor, photo, white, large&#10;&#10;Description automatically generated">
            <a:extLst>
              <a:ext uri="{FF2B5EF4-FFF2-40B4-BE49-F238E27FC236}">
                <a16:creationId xmlns:a16="http://schemas.microsoft.com/office/drawing/2014/main" id="{E10AC0E6-15F0-3C4D-A919-B76F313DF4DE}"/>
              </a:ext>
            </a:extLst>
          </p:cNvPr>
          <p:cNvPicPr>
            <a:picLocks noChangeAspect="1"/>
          </p:cNvPicPr>
          <p:nvPr/>
        </p:nvPicPr>
        <p:blipFill>
          <a:blip r:embed="rId3"/>
          <a:stretch>
            <a:fillRect/>
          </a:stretch>
        </p:blipFill>
        <p:spPr>
          <a:xfrm>
            <a:off x="7523836" y="2157985"/>
            <a:ext cx="4318000" cy="2971800"/>
          </a:xfrm>
          <a:prstGeom prst="rect">
            <a:avLst/>
          </a:prstGeom>
        </p:spPr>
      </p:pic>
    </p:spTree>
    <p:extLst>
      <p:ext uri="{BB962C8B-B14F-4D97-AF65-F5344CB8AC3E}">
        <p14:creationId xmlns:p14="http://schemas.microsoft.com/office/powerpoint/2010/main" val="2935212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168" y="685800"/>
            <a:ext cx="10168128" cy="1179576"/>
          </a:xfrm>
        </p:spPr>
        <p:txBody>
          <a:bodyPr>
            <a:normAutofit/>
          </a:bodyPr>
          <a:lstStyle/>
          <a:p>
            <a:r>
              <a:rPr lang="en-US" altLang="zh-CN" i="1" dirty="0"/>
              <a:t>Yang ban xi – Revolutionary Opera</a:t>
            </a:r>
            <a:endParaRPr lang="en-US" dirty="0"/>
          </a:p>
        </p:txBody>
      </p:sp>
      <p:sp>
        <p:nvSpPr>
          <p:cNvPr id="5" name="Content Placeholder 4">
            <a:extLst>
              <a:ext uri="{FF2B5EF4-FFF2-40B4-BE49-F238E27FC236}">
                <a16:creationId xmlns:a16="http://schemas.microsoft.com/office/drawing/2014/main" id="{C6ADF6F5-579F-5F4F-ABA5-E043C075DBE8}"/>
              </a:ext>
            </a:extLst>
          </p:cNvPr>
          <p:cNvSpPr>
            <a:spLocks noGrp="1"/>
          </p:cNvSpPr>
          <p:nvPr>
            <p:ph idx="1"/>
          </p:nvPr>
        </p:nvSpPr>
        <p:spPr>
          <a:xfrm>
            <a:off x="449524" y="2015178"/>
            <a:ext cx="6330002" cy="4842821"/>
          </a:xfrm>
        </p:spPr>
        <p:txBody>
          <a:bodyPr>
            <a:normAutofit fontScale="85000" lnSpcReduction="20000"/>
          </a:bodyPr>
          <a:lstStyle/>
          <a:p>
            <a:r>
              <a:rPr lang="en-GB" dirty="0"/>
              <a:t>Classic revolutionary stories</a:t>
            </a:r>
          </a:p>
          <a:p>
            <a:r>
              <a:rPr lang="en-GB" dirty="0"/>
              <a:t>The only available theatrical entertainment (8 revolutionary operas) for 800 million people</a:t>
            </a:r>
            <a:r>
              <a:rPr lang="en-US" altLang="zh-CN" dirty="0"/>
              <a:t>.</a:t>
            </a:r>
            <a:endParaRPr lang="en-GB" altLang="zh-CN" dirty="0"/>
          </a:p>
          <a:p>
            <a:r>
              <a:rPr lang="en-US" altLang="zh-CN" dirty="0"/>
              <a:t>Not</a:t>
            </a:r>
            <a:r>
              <a:rPr lang="zh-CN" altLang="en-US" dirty="0"/>
              <a:t> </a:t>
            </a:r>
            <a:r>
              <a:rPr lang="en-US" altLang="zh-CN" dirty="0"/>
              <a:t>for</a:t>
            </a:r>
            <a:r>
              <a:rPr lang="zh-CN" altLang="en-US" dirty="0"/>
              <a:t> </a:t>
            </a:r>
            <a:r>
              <a:rPr lang="en-US" altLang="zh-CN" dirty="0"/>
              <a:t>the</a:t>
            </a:r>
            <a:r>
              <a:rPr lang="zh-CN" altLang="en-US" dirty="0"/>
              <a:t> </a:t>
            </a:r>
            <a:r>
              <a:rPr lang="en-US" altLang="zh-CN" dirty="0"/>
              <a:t>elite,</a:t>
            </a:r>
            <a:r>
              <a:rPr lang="zh-CN" altLang="en-US" dirty="0"/>
              <a:t> </a:t>
            </a:r>
            <a:r>
              <a:rPr lang="en-US" altLang="zh-CN" dirty="0"/>
              <a:t>but</a:t>
            </a:r>
            <a:r>
              <a:rPr lang="zh-CN" altLang="en-US" dirty="0"/>
              <a:t> </a:t>
            </a:r>
            <a:r>
              <a:rPr lang="en-US" altLang="zh-CN" dirty="0"/>
              <a:t>for</a:t>
            </a:r>
            <a:r>
              <a:rPr lang="zh-CN" altLang="en-US" dirty="0"/>
              <a:t> </a:t>
            </a:r>
            <a:r>
              <a:rPr lang="en-US" altLang="zh-CN" dirty="0"/>
              <a:t>the</a:t>
            </a:r>
            <a:r>
              <a:rPr lang="zh-CN" altLang="en-US" dirty="0"/>
              <a:t> </a:t>
            </a:r>
            <a:r>
              <a:rPr lang="en-US" altLang="zh-CN" dirty="0"/>
              <a:t>mass</a:t>
            </a:r>
            <a:r>
              <a:rPr lang="zh-CN" altLang="en-US" dirty="0"/>
              <a:t> </a:t>
            </a:r>
            <a:r>
              <a:rPr lang="en-US" altLang="zh-CN" dirty="0"/>
              <a:t>-</a:t>
            </a:r>
            <a:r>
              <a:rPr lang="zh-CN" altLang="en-US" dirty="0"/>
              <a:t> </a:t>
            </a:r>
            <a:r>
              <a:rPr lang="en-GB" dirty="0"/>
              <a:t>a popular political art</a:t>
            </a:r>
            <a:r>
              <a:rPr lang="en-US" altLang="zh-CN" dirty="0"/>
              <a:t>.</a:t>
            </a:r>
          </a:p>
          <a:p>
            <a:r>
              <a:rPr lang="en-GB" dirty="0"/>
              <a:t>Started with the </a:t>
            </a:r>
            <a:r>
              <a:rPr lang="en-GB" i="1" dirty="0"/>
              <a:t>White Haired Girl</a:t>
            </a:r>
            <a:r>
              <a:rPr lang="en-GB" dirty="0"/>
              <a:t> (1950) – set as standards for depicting heroes and villains, and the adaptation of existing works. </a:t>
            </a:r>
          </a:p>
          <a:p>
            <a:pPr marL="0" indent="0">
              <a:buNone/>
            </a:pPr>
            <a:br>
              <a:rPr lang="en-US" dirty="0"/>
            </a:br>
            <a:endParaRPr lang="en-US" dirty="0"/>
          </a:p>
        </p:txBody>
      </p:sp>
      <p:pic>
        <p:nvPicPr>
          <p:cNvPr id="9" name="Picture 8" descr="A statue of a person&#10;&#10;Description automatically generated">
            <a:extLst>
              <a:ext uri="{FF2B5EF4-FFF2-40B4-BE49-F238E27FC236}">
                <a16:creationId xmlns:a16="http://schemas.microsoft.com/office/drawing/2014/main" id="{40D72414-ECE1-C64F-BAF9-A19C284C32FD}"/>
              </a:ext>
            </a:extLst>
          </p:cNvPr>
          <p:cNvPicPr>
            <a:picLocks noChangeAspect="1"/>
          </p:cNvPicPr>
          <p:nvPr/>
        </p:nvPicPr>
        <p:blipFill>
          <a:blip r:embed="rId3"/>
          <a:stretch>
            <a:fillRect/>
          </a:stretch>
        </p:blipFill>
        <p:spPr>
          <a:xfrm>
            <a:off x="7213890" y="4272397"/>
            <a:ext cx="3548239" cy="2809023"/>
          </a:xfrm>
          <a:prstGeom prst="rect">
            <a:avLst/>
          </a:prstGeom>
        </p:spPr>
      </p:pic>
      <p:pic>
        <p:nvPicPr>
          <p:cNvPr id="7" name="Picture 6" descr="A group of people posing for the camera&#10;&#10;Description automatically generated">
            <a:extLst>
              <a:ext uri="{FF2B5EF4-FFF2-40B4-BE49-F238E27FC236}">
                <a16:creationId xmlns:a16="http://schemas.microsoft.com/office/drawing/2014/main" id="{94CEF11F-667A-A14D-A62A-BDBB6F49F7D5}"/>
              </a:ext>
            </a:extLst>
          </p:cNvPr>
          <p:cNvPicPr>
            <a:picLocks noChangeAspect="1"/>
          </p:cNvPicPr>
          <p:nvPr/>
        </p:nvPicPr>
        <p:blipFill>
          <a:blip r:embed="rId4"/>
          <a:stretch>
            <a:fillRect/>
          </a:stretch>
        </p:blipFill>
        <p:spPr>
          <a:xfrm>
            <a:off x="7252853" y="1804631"/>
            <a:ext cx="3509276" cy="2631957"/>
          </a:xfrm>
          <a:prstGeom prst="rect">
            <a:avLst/>
          </a:prstGeom>
        </p:spPr>
      </p:pic>
    </p:spTree>
    <p:extLst>
      <p:ext uri="{BB962C8B-B14F-4D97-AF65-F5344CB8AC3E}">
        <p14:creationId xmlns:p14="http://schemas.microsoft.com/office/powerpoint/2010/main" val="4016361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49C16FC-8816-8D47-80B4-AAB93533585C}"/>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i="1" dirty="0"/>
              <a:t>O</a:t>
            </a:r>
            <a:r>
              <a:rPr lang="en-US" altLang="zh-CN" sz="4800" i="1" dirty="0"/>
              <a:t>ne Second</a:t>
            </a:r>
            <a:r>
              <a:rPr lang="en-US" altLang="zh-CN" sz="4800" dirty="0"/>
              <a:t>, dir. ZHANG Yimou, 2022</a:t>
            </a:r>
            <a:endParaRPr lang="en-US" sz="4800" dirty="0"/>
          </a:p>
        </p:txBody>
      </p:sp>
      <p:sp>
        <p:nvSpPr>
          <p:cNvPr id="3" name="Content Placeholder 2">
            <a:extLst>
              <a:ext uri="{FF2B5EF4-FFF2-40B4-BE49-F238E27FC236}">
                <a16:creationId xmlns:a16="http://schemas.microsoft.com/office/drawing/2014/main" id="{0D36890B-794A-5642-B8E3-BD2ADF40AB8B}"/>
              </a:ext>
            </a:extLst>
          </p:cNvPr>
          <p:cNvSpPr>
            <a:spLocks noGrp="1"/>
          </p:cNvSpPr>
          <p:nvPr>
            <p:ph idx="1"/>
          </p:nvPr>
        </p:nvSpPr>
        <p:spPr>
          <a:xfrm>
            <a:off x="477981" y="4872922"/>
            <a:ext cx="3933306" cy="1208141"/>
          </a:xfrm>
        </p:spPr>
        <p:txBody>
          <a:bodyPr vert="horz" lIns="91440" tIns="45720" rIns="91440" bIns="45720" rtlCol="0">
            <a:normAutofit/>
          </a:bodyPr>
          <a:lstStyle/>
          <a:p>
            <a:pPr marL="0" indent="0">
              <a:buNone/>
            </a:pPr>
            <a:r>
              <a:rPr lang="en-US" sz="2000">
                <a:hlinkClick r:id="rId2"/>
              </a:rPr>
              <a:t>https://www.youtube.com/watch?v=jguQmpDCoZ8</a:t>
            </a:r>
            <a:r>
              <a:rPr lang="en-US" altLang="zh-CN" sz="2000"/>
              <a:t> </a:t>
            </a:r>
            <a:endParaRPr lang="en-US" sz="200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group of people standing in front of a poster&#10;&#10;Description automatically generated with low confidence">
            <a:extLst>
              <a:ext uri="{FF2B5EF4-FFF2-40B4-BE49-F238E27FC236}">
                <a16:creationId xmlns:a16="http://schemas.microsoft.com/office/drawing/2014/main" id="{E14BA29C-F754-FE4B-B5FE-2B3BFEF8F623}"/>
              </a:ext>
            </a:extLst>
          </p:cNvPr>
          <p:cNvPicPr>
            <a:picLocks noChangeAspect="1"/>
          </p:cNvPicPr>
          <p:nvPr/>
        </p:nvPicPr>
        <p:blipFill>
          <a:blip r:embed="rId3"/>
          <a:stretch>
            <a:fillRect/>
          </a:stretch>
        </p:blipFill>
        <p:spPr>
          <a:xfrm>
            <a:off x="6668476" y="625684"/>
            <a:ext cx="3900596" cy="5455380"/>
          </a:xfrm>
          <a:prstGeom prst="rect">
            <a:avLst/>
          </a:prstGeom>
        </p:spPr>
      </p:pic>
    </p:spTree>
    <p:extLst>
      <p:ext uri="{BB962C8B-B14F-4D97-AF65-F5344CB8AC3E}">
        <p14:creationId xmlns:p14="http://schemas.microsoft.com/office/powerpoint/2010/main" val="2938034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FBB28-C909-7A46-97C8-CDA8D2748732}"/>
              </a:ext>
            </a:extLst>
          </p:cNvPr>
          <p:cNvSpPr>
            <a:spLocks noGrp="1"/>
          </p:cNvSpPr>
          <p:nvPr>
            <p:ph type="title"/>
          </p:nvPr>
        </p:nvSpPr>
        <p:spPr>
          <a:xfrm>
            <a:off x="1011936" y="772160"/>
            <a:ext cx="10168128" cy="1179576"/>
          </a:xfrm>
        </p:spPr>
        <p:txBody>
          <a:bodyPr>
            <a:normAutofit/>
          </a:bodyPr>
          <a:lstStyle/>
          <a:p>
            <a:r>
              <a:rPr lang="en-US" sz="2800" b="1" dirty="0"/>
              <a:t>How do these historical moments of Chinese cinema contribute to cinemas in contemporary China today?</a:t>
            </a:r>
          </a:p>
        </p:txBody>
      </p:sp>
      <p:sp>
        <p:nvSpPr>
          <p:cNvPr id="3" name="Content Placeholder 2">
            <a:extLst>
              <a:ext uri="{FF2B5EF4-FFF2-40B4-BE49-F238E27FC236}">
                <a16:creationId xmlns:a16="http://schemas.microsoft.com/office/drawing/2014/main" id="{490C6ABA-93C7-334D-8313-119278CE548B}"/>
              </a:ext>
            </a:extLst>
          </p:cNvPr>
          <p:cNvSpPr>
            <a:spLocks noGrp="1"/>
          </p:cNvSpPr>
          <p:nvPr>
            <p:ph idx="1"/>
          </p:nvPr>
        </p:nvSpPr>
        <p:spPr>
          <a:xfrm>
            <a:off x="549952" y="2298428"/>
            <a:ext cx="10168128" cy="3694176"/>
          </a:xfrm>
        </p:spPr>
        <p:txBody>
          <a:bodyPr>
            <a:normAutofit fontScale="92500" lnSpcReduction="20000"/>
          </a:bodyPr>
          <a:lstStyle/>
          <a:p>
            <a:r>
              <a:rPr lang="en-US" dirty="0"/>
              <a:t>Transnational</a:t>
            </a:r>
            <a:r>
              <a:rPr lang="en-US" altLang="zh-CN" dirty="0"/>
              <a:t>,</a:t>
            </a:r>
            <a:r>
              <a:rPr lang="zh-CN" altLang="en-US" dirty="0"/>
              <a:t> </a:t>
            </a:r>
            <a:r>
              <a:rPr lang="en-US" altLang="zh-CN" dirty="0"/>
              <a:t>transregional</a:t>
            </a:r>
            <a:r>
              <a:rPr lang="zh-CN" altLang="en-US" dirty="0"/>
              <a:t> </a:t>
            </a:r>
            <a:r>
              <a:rPr lang="en-GB" altLang="zh-CN" dirty="0"/>
              <a:t>flows of capital and collaborations</a:t>
            </a:r>
          </a:p>
          <a:p>
            <a:r>
              <a:rPr lang="en-US" dirty="0"/>
              <a:t>Cultural and aesthetic linkage to other art forms – </a:t>
            </a:r>
            <a:r>
              <a:rPr lang="en-US" dirty="0" err="1"/>
              <a:t>shadowplay</a:t>
            </a:r>
            <a:r>
              <a:rPr lang="en-US" dirty="0"/>
              <a:t>, Chinese painting, opera, martial art</a:t>
            </a:r>
          </a:p>
          <a:p>
            <a:r>
              <a:rPr lang="en-US" dirty="0"/>
              <a:t>Political – reflecting the turbulent histor</a:t>
            </a:r>
            <a:r>
              <a:rPr lang="en-US" altLang="zh-CN" dirty="0"/>
              <a:t>ies</a:t>
            </a:r>
            <a:r>
              <a:rPr lang="en-US" dirty="0"/>
              <a:t> of </a:t>
            </a:r>
            <a:r>
              <a:rPr lang="en-US" altLang="zh-CN" dirty="0"/>
              <a:t>the</a:t>
            </a:r>
            <a:r>
              <a:rPr lang="zh-CN" altLang="en-US" dirty="0"/>
              <a:t> </a:t>
            </a:r>
            <a:r>
              <a:rPr lang="en-US" altLang="zh-CN" dirty="0"/>
              <a:t>Greater </a:t>
            </a:r>
            <a:r>
              <a:rPr lang="en-US" dirty="0"/>
              <a:t>China throughout the 20</a:t>
            </a:r>
            <a:r>
              <a:rPr lang="en-US" baseline="30000" dirty="0"/>
              <a:t>th</a:t>
            </a:r>
            <a:r>
              <a:rPr lang="en-US" dirty="0"/>
              <a:t> century</a:t>
            </a:r>
          </a:p>
          <a:p>
            <a:r>
              <a:rPr lang="en-US" dirty="0"/>
              <a:t>Socialism – current film censorship </a:t>
            </a:r>
          </a:p>
          <a:p>
            <a:r>
              <a:rPr lang="en-US" dirty="0" err="1"/>
              <a:t>Localised</a:t>
            </a:r>
            <a:r>
              <a:rPr lang="en-US" dirty="0"/>
              <a:t> genres and aesthetics – wuxia, comedy, </a:t>
            </a:r>
            <a:r>
              <a:rPr lang="en-US" dirty="0" err="1"/>
              <a:t>poetics,slowness</a:t>
            </a:r>
            <a:r>
              <a:rPr lang="en-US" dirty="0"/>
              <a:t>, sentiments</a:t>
            </a:r>
          </a:p>
        </p:txBody>
      </p:sp>
    </p:spTree>
    <p:extLst>
      <p:ext uri="{BB962C8B-B14F-4D97-AF65-F5344CB8AC3E}">
        <p14:creationId xmlns:p14="http://schemas.microsoft.com/office/powerpoint/2010/main" val="4114113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037FF-C587-5C4F-AE95-567242738646}"/>
              </a:ext>
            </a:extLst>
          </p:cNvPr>
          <p:cNvSpPr>
            <a:spLocks noGrp="1"/>
          </p:cNvSpPr>
          <p:nvPr>
            <p:ph type="title"/>
          </p:nvPr>
        </p:nvSpPr>
        <p:spPr/>
        <p:txBody>
          <a:bodyPr>
            <a:normAutofit/>
          </a:bodyPr>
          <a:lstStyle/>
          <a:p>
            <a:r>
              <a:rPr lang="en-US" dirty="0"/>
              <a:t>Your encounter with Chinese cinema(s)</a:t>
            </a:r>
          </a:p>
        </p:txBody>
      </p:sp>
      <p:sp>
        <p:nvSpPr>
          <p:cNvPr id="3" name="Content Placeholder 2">
            <a:extLst>
              <a:ext uri="{FF2B5EF4-FFF2-40B4-BE49-F238E27FC236}">
                <a16:creationId xmlns:a16="http://schemas.microsoft.com/office/drawing/2014/main" id="{E33E33F4-8C40-554B-9043-DD1AD4A4BF37}"/>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45788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08B39F-0BC4-3F41-88EB-231C5106F34B}"/>
              </a:ext>
            </a:extLst>
          </p:cNvPr>
          <p:cNvSpPr>
            <a:spLocks noGrp="1"/>
          </p:cNvSpPr>
          <p:nvPr>
            <p:ph idx="1"/>
          </p:nvPr>
        </p:nvSpPr>
        <p:spPr>
          <a:xfrm>
            <a:off x="616527" y="1968335"/>
            <a:ext cx="5368636" cy="4351338"/>
          </a:xfrm>
        </p:spPr>
        <p:txBody>
          <a:bodyPr>
            <a:normAutofit fontScale="85000" lnSpcReduction="20000"/>
          </a:bodyPr>
          <a:lstStyle/>
          <a:p>
            <a:pPr marL="0" indent="0">
              <a:buNone/>
            </a:pPr>
            <a:r>
              <a:rPr lang="en-GB" sz="3200" dirty="0"/>
              <a:t>“I have tried my best to avoid the formation of “dramatic climax,” </a:t>
            </a:r>
            <a:r>
              <a:rPr lang="en-GB" sz="3200" dirty="0">
                <a:solidFill>
                  <a:schemeClr val="accent4"/>
                </a:solidFill>
              </a:rPr>
              <a:t>in </a:t>
            </a:r>
            <a:r>
              <a:rPr lang="en-GB" sz="3200" dirty="0" err="1">
                <a:solidFill>
                  <a:schemeClr val="accent4"/>
                </a:solidFill>
              </a:rPr>
              <a:t>favor</a:t>
            </a:r>
            <a:r>
              <a:rPr lang="en-GB" sz="3200" dirty="0">
                <a:solidFill>
                  <a:schemeClr val="accent4"/>
                </a:solidFill>
              </a:rPr>
              <a:t> of under-statement</a:t>
            </a:r>
            <a:r>
              <a:rPr lang="en-GB" sz="3200" dirty="0"/>
              <a:t>. This may well be a loss from the perspective of theatre, but we can afford to ignore this loss from </a:t>
            </a:r>
            <a:r>
              <a:rPr lang="en-GB" sz="3200" dirty="0">
                <a:solidFill>
                  <a:schemeClr val="accent4"/>
                </a:solidFill>
              </a:rPr>
              <a:t>the new perspective of film</a:t>
            </a:r>
            <a:r>
              <a:rPr lang="en-GB" sz="3200" dirty="0"/>
              <a:t>.”14 </a:t>
            </a:r>
          </a:p>
          <a:p>
            <a:pPr marL="0" indent="0">
              <a:buNone/>
            </a:pPr>
            <a:endParaRPr lang="en-GB" dirty="0"/>
          </a:p>
          <a:p>
            <a:pPr marL="457200" lvl="1" indent="0">
              <a:buNone/>
            </a:pPr>
            <a:r>
              <a:rPr lang="en-GB" sz="1800" dirty="0"/>
              <a:t>Fei Mu, “On the ruction of </a:t>
            </a:r>
            <a:r>
              <a:rPr lang="en-GB" sz="1800" dirty="0" err="1"/>
              <a:t>narratage</a:t>
            </a:r>
            <a:r>
              <a:rPr lang="en-GB" sz="1800" dirty="0"/>
              <a:t> and flashback”, in Huang Ailing, ed. </a:t>
            </a:r>
            <a:r>
              <a:rPr lang="en-GB" sz="1800" dirty="0" err="1"/>
              <a:t>Shiren</a:t>
            </a:r>
            <a:r>
              <a:rPr lang="en-GB" sz="1800" dirty="0"/>
              <a:t> </a:t>
            </a:r>
            <a:r>
              <a:rPr lang="en-GB" sz="1800" dirty="0" err="1"/>
              <a:t>daoyen</a:t>
            </a:r>
            <a:r>
              <a:rPr lang="en-GB" sz="1800" dirty="0"/>
              <a:t> Fei M</a:t>
            </a:r>
            <a:r>
              <a:rPr lang="en-US" altLang="zh-CN" sz="1800" dirty="0"/>
              <a:t>u</a:t>
            </a:r>
            <a:r>
              <a:rPr lang="en-GB" sz="1800" dirty="0"/>
              <a:t>, 25. </a:t>
            </a:r>
          </a:p>
          <a:p>
            <a:endParaRPr lang="en-US" dirty="0"/>
          </a:p>
        </p:txBody>
      </p:sp>
      <p:pic>
        <p:nvPicPr>
          <p:cNvPr id="5" name="Picture 4">
            <a:extLst>
              <a:ext uri="{FF2B5EF4-FFF2-40B4-BE49-F238E27FC236}">
                <a16:creationId xmlns:a16="http://schemas.microsoft.com/office/drawing/2014/main" id="{7B2C9158-54F5-FC41-8EDC-0EF5F949E089}"/>
              </a:ext>
            </a:extLst>
          </p:cNvPr>
          <p:cNvPicPr>
            <a:picLocks noChangeAspect="1"/>
          </p:cNvPicPr>
          <p:nvPr/>
        </p:nvPicPr>
        <p:blipFill>
          <a:blip r:embed="rId2"/>
          <a:stretch>
            <a:fillRect/>
          </a:stretch>
        </p:blipFill>
        <p:spPr>
          <a:xfrm>
            <a:off x="6421120" y="1608236"/>
            <a:ext cx="5618480" cy="4213860"/>
          </a:xfrm>
          <a:prstGeom prst="rect">
            <a:avLst/>
          </a:prstGeom>
        </p:spPr>
      </p:pic>
    </p:spTree>
    <p:extLst>
      <p:ext uri="{BB962C8B-B14F-4D97-AF65-F5344CB8AC3E}">
        <p14:creationId xmlns:p14="http://schemas.microsoft.com/office/powerpoint/2010/main" val="1766935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2742-8E29-8E47-AB3E-9CB0BA73A8C4}"/>
              </a:ext>
            </a:extLst>
          </p:cNvPr>
          <p:cNvSpPr>
            <a:spLocks noGrp="1"/>
          </p:cNvSpPr>
          <p:nvPr>
            <p:ph type="title"/>
          </p:nvPr>
        </p:nvSpPr>
        <p:spPr/>
        <p:txBody>
          <a:bodyPr/>
          <a:lstStyle/>
          <a:p>
            <a:endParaRPr lang="en-US"/>
          </a:p>
        </p:txBody>
      </p:sp>
      <p:pic>
        <p:nvPicPr>
          <p:cNvPr id="5" name="Content Placeholder 4" descr="Two people sitting on a couch&#10;&#10;Description automatically generated with low confidence">
            <a:extLst>
              <a:ext uri="{FF2B5EF4-FFF2-40B4-BE49-F238E27FC236}">
                <a16:creationId xmlns:a16="http://schemas.microsoft.com/office/drawing/2014/main" id="{8A9A9459-6535-0041-A50F-72B68B6BD799}"/>
              </a:ext>
            </a:extLst>
          </p:cNvPr>
          <p:cNvPicPr>
            <a:picLocks noGrp="1" noChangeAspect="1"/>
          </p:cNvPicPr>
          <p:nvPr>
            <p:ph idx="1"/>
          </p:nvPr>
        </p:nvPicPr>
        <p:blipFill>
          <a:blip r:embed="rId2"/>
          <a:stretch>
            <a:fillRect/>
          </a:stretch>
        </p:blipFill>
        <p:spPr>
          <a:xfrm>
            <a:off x="755904" y="368859"/>
            <a:ext cx="4513886" cy="6384441"/>
          </a:xfrm>
        </p:spPr>
      </p:pic>
      <p:pic>
        <p:nvPicPr>
          <p:cNvPr id="1026" name="Picture 2" descr="Return to Dust">
            <a:extLst>
              <a:ext uri="{FF2B5EF4-FFF2-40B4-BE49-F238E27FC236}">
                <a16:creationId xmlns:a16="http://schemas.microsoft.com/office/drawing/2014/main" id="{CE2EB1E5-8DB6-E14B-811E-A3C92F5E1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026" y="368859"/>
            <a:ext cx="5767070" cy="32434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3B8CE4A-5544-C14C-8ED7-EB179C628C3A}"/>
              </a:ext>
            </a:extLst>
          </p:cNvPr>
          <p:cNvSpPr txBox="1"/>
          <p:nvPr/>
        </p:nvSpPr>
        <p:spPr>
          <a:xfrm>
            <a:off x="5701538" y="4058228"/>
            <a:ext cx="163576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Aesthetic</a:t>
            </a:r>
          </a:p>
          <a:p>
            <a:pPr marL="285750" indent="-285750">
              <a:buFont typeface="Arial" panose="020B0604020202020204" pitchFamily="34" charset="0"/>
              <a:buChar char="•"/>
            </a:pPr>
            <a:r>
              <a:rPr lang="en-US" dirty="0"/>
              <a:t>Narrative  </a:t>
            </a:r>
          </a:p>
          <a:p>
            <a:pPr marL="285750" indent="-285750">
              <a:buFont typeface="Arial" panose="020B0604020202020204" pitchFamily="34" charset="0"/>
              <a:buChar char="•"/>
            </a:pPr>
            <a:r>
              <a:rPr lang="en-US" dirty="0"/>
              <a:t>Production </a:t>
            </a:r>
          </a:p>
          <a:p>
            <a:pPr marL="285750" indent="-285750">
              <a:buFont typeface="Arial" panose="020B0604020202020204" pitchFamily="34" charset="0"/>
              <a:buChar char="•"/>
            </a:pPr>
            <a:r>
              <a:rPr lang="en-US" dirty="0"/>
              <a:t>Exhibition </a:t>
            </a:r>
          </a:p>
        </p:txBody>
      </p:sp>
    </p:spTree>
    <p:extLst>
      <p:ext uri="{BB962C8B-B14F-4D97-AF65-F5344CB8AC3E}">
        <p14:creationId xmlns:p14="http://schemas.microsoft.com/office/powerpoint/2010/main" val="1757160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A2ED8-32A8-0D4E-A0F7-24AAE5F24065}"/>
              </a:ext>
            </a:extLst>
          </p:cNvPr>
          <p:cNvSpPr>
            <a:spLocks noGrp="1"/>
          </p:cNvSpPr>
          <p:nvPr>
            <p:ph type="title"/>
          </p:nvPr>
        </p:nvSpPr>
        <p:spPr/>
        <p:txBody>
          <a:bodyPr>
            <a:normAutofit/>
          </a:bodyPr>
          <a:lstStyle/>
          <a:p>
            <a:r>
              <a:rPr lang="en-US" b="1" dirty="0"/>
              <a:t>ASSESSMENTS</a:t>
            </a:r>
            <a:endParaRPr lang="en-US" dirty="0"/>
          </a:p>
        </p:txBody>
      </p:sp>
      <p:sp>
        <p:nvSpPr>
          <p:cNvPr id="3" name="Content Placeholder 2">
            <a:extLst>
              <a:ext uri="{FF2B5EF4-FFF2-40B4-BE49-F238E27FC236}">
                <a16:creationId xmlns:a16="http://schemas.microsoft.com/office/drawing/2014/main" id="{A7A6F3AC-7675-024B-9F62-BC2B230B2C69}"/>
              </a:ext>
            </a:extLst>
          </p:cNvPr>
          <p:cNvSpPr>
            <a:spLocks noGrp="1"/>
          </p:cNvSpPr>
          <p:nvPr>
            <p:ph idx="1"/>
          </p:nvPr>
        </p:nvSpPr>
        <p:spPr>
          <a:xfrm>
            <a:off x="826718" y="2054267"/>
            <a:ext cx="10456978" cy="4647157"/>
          </a:xfrm>
        </p:spPr>
        <p:txBody>
          <a:bodyPr>
            <a:normAutofit/>
          </a:bodyPr>
          <a:lstStyle/>
          <a:p>
            <a:r>
              <a:rPr lang="en-GB" b="1" dirty="0">
                <a:solidFill>
                  <a:srgbClr val="FF0000"/>
                </a:solidFill>
              </a:rPr>
              <a:t>Group project 25%:</a:t>
            </a:r>
            <a:r>
              <a:rPr lang="en-GB" dirty="0">
                <a:solidFill>
                  <a:srgbClr val="FF0000"/>
                </a:solidFill>
              </a:rPr>
              <a:t> </a:t>
            </a:r>
          </a:p>
          <a:p>
            <a:r>
              <a:rPr lang="en-GB" dirty="0"/>
              <a:t>2 or 3 students work in a team to </a:t>
            </a:r>
            <a:r>
              <a:rPr lang="en-GB" b="1" dirty="0"/>
              <a:t>curate a film festival programme on a specific theme </a:t>
            </a:r>
            <a:r>
              <a:rPr lang="en-GB" dirty="0"/>
              <a:t>(discuss with the lecturer). </a:t>
            </a:r>
            <a:r>
              <a:rPr lang="en-GB" b="1" dirty="0"/>
              <a:t>Write a 1000 words programme note and design a poster. </a:t>
            </a:r>
            <a:r>
              <a:rPr lang="en-GB" dirty="0"/>
              <a:t>The programme note must include: </a:t>
            </a:r>
            <a:r>
              <a:rPr lang="en-GB" i="1" dirty="0"/>
              <a:t>What is the theme</a:t>
            </a:r>
            <a:r>
              <a:rPr lang="zh-CN" altLang="en-US" i="1" dirty="0"/>
              <a:t> </a:t>
            </a:r>
            <a:r>
              <a:rPr lang="en-US" altLang="zh-CN" i="1" dirty="0"/>
              <a:t>about</a:t>
            </a:r>
            <a:r>
              <a:rPr lang="en-GB" i="1" dirty="0"/>
              <a:t>? Why do you choose it? What is your selection of films? How will they be presented: how many days/sections</a:t>
            </a:r>
            <a:r>
              <a:rPr lang="zh-CN" altLang="en-US" i="1" dirty="0"/>
              <a:t>？</a:t>
            </a:r>
            <a:r>
              <a:rPr lang="en-GB" i="1" dirty="0"/>
              <a:t>ideal venue? Are you planning to </a:t>
            </a:r>
            <a:r>
              <a:rPr lang="en-GB" i="1" dirty="0" err="1"/>
              <a:t>organi</a:t>
            </a:r>
            <a:r>
              <a:rPr lang="en-US" altLang="zh-CN" i="1" dirty="0"/>
              <a:t>se</a:t>
            </a:r>
            <a:r>
              <a:rPr lang="zh-CN" altLang="en-US" i="1" dirty="0"/>
              <a:t> </a:t>
            </a:r>
            <a:r>
              <a:rPr lang="en-GB" i="1" dirty="0"/>
              <a:t>extra activities to further engage the audience? If so, what are they?  </a:t>
            </a:r>
          </a:p>
          <a:p>
            <a:endParaRPr lang="en-GB" dirty="0"/>
          </a:p>
          <a:p>
            <a:endParaRPr lang="en-GB" dirty="0"/>
          </a:p>
          <a:p>
            <a:endParaRPr lang="en-US" dirty="0"/>
          </a:p>
        </p:txBody>
      </p:sp>
    </p:spTree>
    <p:extLst>
      <p:ext uri="{BB962C8B-B14F-4D97-AF65-F5344CB8AC3E}">
        <p14:creationId xmlns:p14="http://schemas.microsoft.com/office/powerpoint/2010/main" val="4241828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9BA6-2E18-594E-B856-9A158C9D48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E85FEF-D05D-3546-95E6-CB816880A5E6}"/>
              </a:ext>
            </a:extLst>
          </p:cNvPr>
          <p:cNvSpPr>
            <a:spLocks noGrp="1"/>
          </p:cNvSpPr>
          <p:nvPr>
            <p:ph idx="1"/>
          </p:nvPr>
        </p:nvSpPr>
        <p:spPr>
          <a:xfrm>
            <a:off x="1115568" y="2066795"/>
            <a:ext cx="10168128" cy="4105405"/>
          </a:xfrm>
        </p:spPr>
        <p:txBody>
          <a:bodyPr>
            <a:normAutofit/>
          </a:bodyPr>
          <a:lstStyle/>
          <a:p>
            <a:r>
              <a:rPr lang="en-GB" b="1" dirty="0">
                <a:solidFill>
                  <a:srgbClr val="FF0000"/>
                </a:solidFill>
              </a:rPr>
              <a:t>Individual essay (3000 words) 75%:</a:t>
            </a:r>
            <a:r>
              <a:rPr lang="en-GB" dirty="0">
                <a:solidFill>
                  <a:srgbClr val="FF0000"/>
                </a:solidFill>
              </a:rPr>
              <a:t> </a:t>
            </a:r>
          </a:p>
          <a:p>
            <a:r>
              <a:rPr lang="en-GB" dirty="0"/>
              <a:t>You are asked to analyse </a:t>
            </a:r>
            <a:r>
              <a:rPr lang="en-GB" b="1" dirty="0"/>
              <a:t>one film/production screened in class</a:t>
            </a:r>
            <a:r>
              <a:rPr lang="en-GB" dirty="0"/>
              <a:t>. You must choose </a:t>
            </a:r>
            <a:r>
              <a:rPr lang="en-GB" b="1" dirty="0"/>
              <a:t>one of the themes covered in the module as the framework </a:t>
            </a:r>
            <a:r>
              <a:rPr lang="en-GB" dirty="0"/>
              <a:t>and </a:t>
            </a:r>
            <a:r>
              <a:rPr lang="en-GB" b="1" dirty="0"/>
              <a:t>engage with a couple of key notions discussed in class</a:t>
            </a:r>
            <a:r>
              <a:rPr lang="en-GB" dirty="0"/>
              <a:t>. It is to demonstrate your skills of research, detailed textual and contextual analysis, and scholarly argumentation.</a:t>
            </a:r>
          </a:p>
          <a:p>
            <a:endParaRPr lang="en-US" dirty="0"/>
          </a:p>
        </p:txBody>
      </p:sp>
    </p:spTree>
    <p:extLst>
      <p:ext uri="{BB962C8B-B14F-4D97-AF65-F5344CB8AC3E}">
        <p14:creationId xmlns:p14="http://schemas.microsoft.com/office/powerpoint/2010/main" val="148972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AE0F46-1625-9344-AF3D-640E8B9E707A}"/>
              </a:ext>
            </a:extLst>
          </p:cNvPr>
          <p:cNvSpPr>
            <a:spLocks noGrp="1"/>
          </p:cNvSpPr>
          <p:nvPr>
            <p:ph type="title"/>
          </p:nvPr>
        </p:nvSpPr>
        <p:spPr>
          <a:xfrm>
            <a:off x="335367" y="931339"/>
            <a:ext cx="5734595" cy="1088136"/>
          </a:xfrm>
        </p:spPr>
        <p:txBody>
          <a:bodyPr anchor="b">
            <a:normAutofit/>
          </a:bodyPr>
          <a:lstStyle/>
          <a:p>
            <a:r>
              <a:rPr lang="en-US" sz="3600" b="1" dirty="0"/>
              <a:t>Revisiting </a:t>
            </a:r>
            <a:br>
              <a:rPr lang="en-US" sz="3600" b="1" dirty="0"/>
            </a:br>
            <a:r>
              <a:rPr lang="en-US" sz="3600" b="1" dirty="0"/>
              <a:t>‘national cinema’</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6A0FCFA-EE31-D744-8301-8FC3C92C59DC}"/>
              </a:ext>
            </a:extLst>
          </p:cNvPr>
          <p:cNvSpPr>
            <a:spLocks noGrp="1"/>
          </p:cNvSpPr>
          <p:nvPr>
            <p:ph idx="1"/>
          </p:nvPr>
        </p:nvSpPr>
        <p:spPr>
          <a:xfrm>
            <a:off x="266787" y="2364405"/>
            <a:ext cx="5452744" cy="4716358"/>
          </a:xfrm>
        </p:spPr>
        <p:txBody>
          <a:bodyPr anchor="t">
            <a:normAutofit/>
          </a:bodyPr>
          <a:lstStyle/>
          <a:p>
            <a:pPr marL="0" indent="0">
              <a:lnSpc>
                <a:spcPct val="100000"/>
              </a:lnSpc>
              <a:buNone/>
            </a:pPr>
            <a:r>
              <a:rPr lang="en-GB" sz="2200" dirty="0">
                <a:latin typeface="Times" pitchFamily="2" charset="0"/>
              </a:rPr>
              <a:t>T</a:t>
            </a:r>
            <a:r>
              <a:rPr lang="en-GB" sz="2200" dirty="0">
                <a:effectLst/>
                <a:latin typeface="Times" pitchFamily="2" charset="0"/>
              </a:rPr>
              <a:t>o describe films produced within </a:t>
            </a:r>
            <a:r>
              <a:rPr lang="en-GB" sz="2200" b="1" dirty="0">
                <a:effectLst/>
                <a:latin typeface="Times" pitchFamily="2" charset="0"/>
              </a:rPr>
              <a:t>a nation state. </a:t>
            </a:r>
          </a:p>
          <a:p>
            <a:pPr marL="0" indent="0">
              <a:lnSpc>
                <a:spcPct val="100000"/>
              </a:lnSpc>
              <a:buNone/>
            </a:pPr>
            <a:r>
              <a:rPr lang="en-US" sz="2400" b="1" dirty="0">
                <a:latin typeface="Times New Roman" panose="02020603050405020304" pitchFamily="18" charset="0"/>
                <a:cs typeface="Times New Roman" panose="02020603050405020304" pitchFamily="18" charset="0"/>
              </a:rPr>
              <a:t>Chinese cinema’</a:t>
            </a:r>
            <a:r>
              <a:rPr lang="en-US" sz="2400" b="1" dirty="0">
                <a:solidFill>
                  <a:srgbClr val="FF0000"/>
                </a:solidFill>
                <a:latin typeface="Times New Roman" panose="02020603050405020304" pitchFamily="18" charset="0"/>
                <a:cs typeface="Times New Roman" panose="02020603050405020304" pitchFamily="18" charset="0"/>
              </a:rPr>
              <a:t>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sinophone</a:t>
            </a:r>
            <a:r>
              <a:rPr lang="en-US" sz="2400" dirty="0">
                <a:latin typeface="Times New Roman" panose="02020603050405020304" pitchFamily="18" charset="0"/>
                <a:cs typeface="Times New Roman" panose="02020603050405020304" pitchFamily="18" charset="0"/>
              </a:rPr>
              <a:t> cinema (mainland, HK, Taiwan, Singapore, Chinese language films in SEA, diaspora cinema), (different political commitments, commercial/mainstream, art cinema). </a:t>
            </a:r>
          </a:p>
          <a:p>
            <a:pPr marL="0" indent="0">
              <a:lnSpc>
                <a:spcPct val="100000"/>
              </a:lnSpc>
              <a:buNone/>
            </a:pPr>
            <a:endParaRPr lang="en-GB" sz="2200" b="1" dirty="0">
              <a:effectLst/>
              <a:highlight>
                <a:srgbClr val="FFFF00"/>
              </a:highlight>
              <a:latin typeface="Times" pitchFamily="2" charset="0"/>
            </a:endParaRPr>
          </a:p>
          <a:p>
            <a:pPr marL="0" indent="0">
              <a:lnSpc>
                <a:spcPct val="100000"/>
              </a:lnSpc>
              <a:buNone/>
            </a:pPr>
            <a:endParaRPr lang="en-GB" sz="1800" dirty="0">
              <a:effectLst/>
              <a:latin typeface="Times" pitchFamily="2" charset="0"/>
            </a:endParaRPr>
          </a:p>
          <a:p>
            <a:pPr>
              <a:lnSpc>
                <a:spcPct val="100000"/>
              </a:lnSpc>
            </a:pPr>
            <a:endParaRPr lang="en-US" sz="1300" dirty="0"/>
          </a:p>
        </p:txBody>
      </p:sp>
      <p:pic>
        <p:nvPicPr>
          <p:cNvPr id="5" name="Picture 4" descr="Graphical user interface, website&#10;&#10;Description automatically generated">
            <a:extLst>
              <a:ext uri="{FF2B5EF4-FFF2-40B4-BE49-F238E27FC236}">
                <a16:creationId xmlns:a16="http://schemas.microsoft.com/office/drawing/2014/main" id="{3BF4407C-E864-164D-81F1-88CF6148FC0C}"/>
              </a:ext>
            </a:extLst>
          </p:cNvPr>
          <p:cNvPicPr>
            <a:picLocks noChangeAspect="1"/>
          </p:cNvPicPr>
          <p:nvPr/>
        </p:nvPicPr>
        <p:blipFill rotWithShape="1">
          <a:blip r:embed="rId2"/>
          <a:srcRect l="22142" r="21396"/>
          <a:stretch/>
        </p:blipFill>
        <p:spPr>
          <a:xfrm>
            <a:off x="5719531"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pic>
        <p:nvPicPr>
          <p:cNvPr id="7" name="Picture 6" descr="A picture containing text&#10;&#10;Description automatically generated">
            <a:extLst>
              <a:ext uri="{FF2B5EF4-FFF2-40B4-BE49-F238E27FC236}">
                <a16:creationId xmlns:a16="http://schemas.microsoft.com/office/drawing/2014/main" id="{23B6D1CC-64B5-994E-9C60-52442B71619F}"/>
              </a:ext>
            </a:extLst>
          </p:cNvPr>
          <p:cNvPicPr>
            <a:picLocks noChangeAspect="1"/>
          </p:cNvPicPr>
          <p:nvPr/>
        </p:nvPicPr>
        <p:blipFill>
          <a:blip r:embed="rId3"/>
          <a:stretch>
            <a:fillRect/>
          </a:stretch>
        </p:blipFill>
        <p:spPr>
          <a:xfrm>
            <a:off x="8518161" y="3738935"/>
            <a:ext cx="3810000" cy="2921000"/>
          </a:xfrm>
          <a:prstGeom prst="rect">
            <a:avLst/>
          </a:prstGeom>
        </p:spPr>
      </p:pic>
    </p:spTree>
    <p:extLst>
      <p:ext uri="{BB962C8B-B14F-4D97-AF65-F5344CB8AC3E}">
        <p14:creationId xmlns:p14="http://schemas.microsoft.com/office/powerpoint/2010/main" val="345031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7A9110-6393-D74D-B825-98FDB5BF2782}"/>
              </a:ext>
            </a:extLst>
          </p:cNvPr>
          <p:cNvSpPr>
            <a:spLocks noGrp="1"/>
          </p:cNvSpPr>
          <p:nvPr>
            <p:ph idx="1"/>
          </p:nvPr>
        </p:nvSpPr>
        <p:spPr/>
        <p:txBody>
          <a:bodyPr>
            <a:normAutofit fontScale="85000" lnSpcReduction="20000"/>
          </a:bodyPr>
          <a:lstStyle/>
          <a:p>
            <a:r>
              <a:rPr lang="en-GB" dirty="0">
                <a:effectLst/>
                <a:latin typeface="Times" pitchFamily="2" charset="0"/>
              </a:rPr>
              <a:t>“To identify a national cinema is first of all to specify </a:t>
            </a:r>
            <a:r>
              <a:rPr lang="en-GB" dirty="0">
                <a:effectLst/>
                <a:highlight>
                  <a:srgbClr val="FFFF00"/>
                </a:highlight>
                <a:latin typeface="Times" pitchFamily="2" charset="0"/>
              </a:rPr>
              <a:t>a coherence and a unity</a:t>
            </a:r>
            <a:r>
              <a:rPr lang="en-GB" dirty="0">
                <a:effectLst/>
                <a:latin typeface="Times" pitchFamily="2" charset="0"/>
              </a:rPr>
              <a:t>; it is to proclaim a unique identity and a stable set of meanings. The process of identification is thus invariably </a:t>
            </a:r>
            <a:r>
              <a:rPr lang="en-GB" dirty="0">
                <a:effectLst/>
                <a:highlight>
                  <a:srgbClr val="FFFF00"/>
                </a:highlight>
                <a:latin typeface="Times" pitchFamily="2" charset="0"/>
              </a:rPr>
              <a:t>a </a:t>
            </a:r>
            <a:r>
              <a:rPr lang="en-GB" dirty="0" err="1">
                <a:effectLst/>
                <a:highlight>
                  <a:srgbClr val="FFFF00"/>
                </a:highlight>
                <a:latin typeface="Times" pitchFamily="2" charset="0"/>
              </a:rPr>
              <a:t>hegemonising</a:t>
            </a:r>
            <a:r>
              <a:rPr lang="en-GB" dirty="0">
                <a:effectLst/>
                <a:highlight>
                  <a:srgbClr val="FFFF00"/>
                </a:highlight>
                <a:latin typeface="Times" pitchFamily="2" charset="0"/>
              </a:rPr>
              <a:t>, mythologising process</a:t>
            </a:r>
            <a:r>
              <a:rPr lang="en-GB" dirty="0">
                <a:effectLst/>
                <a:latin typeface="Times" pitchFamily="2" charset="0"/>
              </a:rPr>
              <a:t>, involving both the production and assignation of a particular set of meanings, and the attempt to contain, or prevent the potential proliferation of other meanings. At the same time, </a:t>
            </a:r>
            <a:r>
              <a:rPr lang="en-GB" dirty="0">
                <a:effectLst/>
                <a:highlight>
                  <a:srgbClr val="FFFF00"/>
                </a:highlight>
                <a:latin typeface="Times" pitchFamily="2" charset="0"/>
              </a:rPr>
              <a:t>the concept of a national cinema has almost invariably been mobilised as a strategy of cultural (and economic) resistance</a:t>
            </a:r>
            <a:r>
              <a:rPr lang="en-GB" dirty="0">
                <a:effectLst/>
                <a:latin typeface="Times" pitchFamily="2" charset="0"/>
              </a:rPr>
              <a:t>; a means of asserting national autonomy in the face of (usually) Hollywood's international domination.” </a:t>
            </a:r>
          </a:p>
          <a:p>
            <a:pPr marL="0" indent="0">
              <a:buNone/>
            </a:pPr>
            <a:r>
              <a:rPr lang="en-GB" dirty="0">
                <a:effectLst/>
                <a:latin typeface="Times" pitchFamily="2" charset="0"/>
              </a:rPr>
              <a:t>  (Higson, 1989:37) </a:t>
            </a:r>
          </a:p>
          <a:p>
            <a:endParaRPr lang="en-US" dirty="0"/>
          </a:p>
        </p:txBody>
      </p:sp>
      <p:sp>
        <p:nvSpPr>
          <p:cNvPr id="4" name="Title 1">
            <a:extLst>
              <a:ext uri="{FF2B5EF4-FFF2-40B4-BE49-F238E27FC236}">
                <a16:creationId xmlns:a16="http://schemas.microsoft.com/office/drawing/2014/main" id="{8B3B529E-A7CE-3C40-8D71-932CEECAB1E6}"/>
              </a:ext>
            </a:extLst>
          </p:cNvPr>
          <p:cNvSpPr txBox="1">
            <a:spLocks/>
          </p:cNvSpPr>
          <p:nvPr/>
        </p:nvSpPr>
        <p:spPr>
          <a:xfrm>
            <a:off x="1267968" y="701040"/>
            <a:ext cx="10168128" cy="117957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r>
              <a:rPr lang="en-GB">
                <a:latin typeface="Times New Roman" panose="02020603050405020304" pitchFamily="18" charset="0"/>
                <a:cs typeface="Times New Roman" panose="02020603050405020304" pitchFamily="18" charset="0"/>
              </a:rPr>
              <a:t>Andrew Higson, “the concept of National Cinema”: </a:t>
            </a:r>
            <a:endParaRPr lang="en-US" dirty="0"/>
          </a:p>
        </p:txBody>
      </p:sp>
    </p:spTree>
    <p:extLst>
      <p:ext uri="{BB962C8B-B14F-4D97-AF65-F5344CB8AC3E}">
        <p14:creationId xmlns:p14="http://schemas.microsoft.com/office/powerpoint/2010/main" val="1399415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F1F6-3582-1842-A107-11B306AAB177}"/>
              </a:ext>
            </a:extLst>
          </p:cNvPr>
          <p:cNvSpPr>
            <a:spLocks noGrp="1"/>
          </p:cNvSpPr>
          <p:nvPr>
            <p:ph type="title"/>
          </p:nvPr>
        </p:nvSpPr>
        <p:spPr/>
        <p:txBody>
          <a:bodyPr>
            <a:normAutofit fontScale="90000"/>
          </a:bodyPr>
          <a:lstStyle/>
          <a:p>
            <a:r>
              <a:rPr lang="en-GB" sz="4000" dirty="0">
                <a:latin typeface="Times New Roman" panose="02020603050405020304" pitchFamily="18" charset="0"/>
                <a:cs typeface="Times New Roman" panose="02020603050405020304" pitchFamily="18" charset="0"/>
              </a:rPr>
              <a:t>Andrew Higson,</a:t>
            </a:r>
            <a:r>
              <a:rPr lang="en-GB" sz="4000" dirty="0">
                <a:effectLst/>
                <a:latin typeface="Times New Roman" panose="02020603050405020304" pitchFamily="18" charset="0"/>
                <a:cs typeface="Times New Roman" panose="02020603050405020304" pitchFamily="18" charset="0"/>
              </a:rPr>
              <a:t> “the concept of National Cinema”: </a:t>
            </a:r>
            <a:endParaRPr lang="en-US" dirty="0"/>
          </a:p>
        </p:txBody>
      </p:sp>
      <p:sp>
        <p:nvSpPr>
          <p:cNvPr id="3" name="Content Placeholder 2">
            <a:extLst>
              <a:ext uri="{FF2B5EF4-FFF2-40B4-BE49-F238E27FC236}">
                <a16:creationId xmlns:a16="http://schemas.microsoft.com/office/drawing/2014/main" id="{BA4EB931-EF1D-5246-96AC-C8FFEA3BD2D6}"/>
              </a:ext>
            </a:extLst>
          </p:cNvPr>
          <p:cNvSpPr>
            <a:spLocks noGrp="1"/>
          </p:cNvSpPr>
          <p:nvPr>
            <p:ph idx="1"/>
          </p:nvPr>
        </p:nvSpPr>
        <p:spPr>
          <a:xfrm>
            <a:off x="1115568" y="2406904"/>
            <a:ext cx="10168128" cy="3694176"/>
          </a:xfrm>
        </p:spPr>
        <p:txBody>
          <a:bodyPr>
            <a:normAutofit fontScale="92500" lnSpcReduction="10000"/>
          </a:bodyPr>
          <a:lstStyle/>
          <a:p>
            <a:pPr>
              <a:lnSpc>
                <a:spcPct val="100000"/>
              </a:lnSpc>
            </a:pPr>
            <a:r>
              <a:rPr lang="en-GB" sz="2800" dirty="0">
                <a:effectLst/>
                <a:latin typeface="Times" pitchFamily="2" charset="0"/>
              </a:rPr>
              <a:t>Economic terms – domestic film industry </a:t>
            </a:r>
          </a:p>
          <a:p>
            <a:pPr>
              <a:lnSpc>
                <a:spcPct val="100000"/>
              </a:lnSpc>
            </a:pPr>
            <a:r>
              <a:rPr lang="en-GB" sz="2800" dirty="0">
                <a:latin typeface="Times" pitchFamily="2" charset="0"/>
              </a:rPr>
              <a:t>Text-based approach – common style, worldview, national characters, constructing nationhood in these films. </a:t>
            </a:r>
          </a:p>
          <a:p>
            <a:pPr>
              <a:lnSpc>
                <a:spcPct val="100000"/>
              </a:lnSpc>
            </a:pPr>
            <a:r>
              <a:rPr lang="en-GB" sz="2800" dirty="0">
                <a:effectLst/>
                <a:latin typeface="Times" pitchFamily="2" charset="0"/>
              </a:rPr>
              <a:t>Exhibition led approach – consumption of cinema within one country</a:t>
            </a:r>
          </a:p>
          <a:p>
            <a:pPr>
              <a:lnSpc>
                <a:spcPct val="100000"/>
              </a:lnSpc>
            </a:pPr>
            <a:r>
              <a:rPr lang="en-GB" sz="2800" dirty="0">
                <a:latin typeface="Times" pitchFamily="2" charset="0"/>
              </a:rPr>
              <a:t>Criticism led approach – quality art cinema, high-cultural, modernist heritage of a particular nation state. </a:t>
            </a:r>
          </a:p>
          <a:p>
            <a:pPr>
              <a:lnSpc>
                <a:spcPct val="100000"/>
              </a:lnSpc>
            </a:pPr>
            <a:endParaRPr lang="en-GB" sz="2800" dirty="0">
              <a:latin typeface="Times New Roman" panose="02020603050405020304" pitchFamily="18" charset="0"/>
              <a:cs typeface="Times New Roman" panose="02020603050405020304" pitchFamily="18" charset="0"/>
            </a:endParaRPr>
          </a:p>
          <a:p>
            <a:pPr marL="0" indent="0">
              <a:lnSpc>
                <a:spcPct val="100000"/>
              </a:lnSpc>
              <a:buNone/>
            </a:pPr>
            <a:r>
              <a:rPr lang="en-GB" sz="2800" dirty="0">
                <a:latin typeface="Times New Roman" panose="02020603050405020304" pitchFamily="18" charset="0"/>
                <a:cs typeface="Times New Roman" panose="02020603050405020304" pitchFamily="18" charset="0"/>
              </a:rPr>
              <a:t>    </a:t>
            </a:r>
            <a:r>
              <a:rPr lang="en-GB" sz="2800" dirty="0">
                <a:effectLst/>
                <a:latin typeface="Times New Roman" panose="02020603050405020304" pitchFamily="18" charset="0"/>
                <a:cs typeface="Times New Roman" panose="02020603050405020304" pitchFamily="18" charset="0"/>
              </a:rPr>
              <a:t>in </a:t>
            </a:r>
            <a:r>
              <a:rPr lang="en-GB" sz="2800" i="1" dirty="0">
                <a:effectLst/>
                <a:latin typeface="Times New Roman" panose="02020603050405020304" pitchFamily="18" charset="0"/>
                <a:cs typeface="Times New Roman" panose="02020603050405020304" pitchFamily="18" charset="0"/>
              </a:rPr>
              <a:t>Screen</a:t>
            </a:r>
            <a:r>
              <a:rPr lang="en-GB" sz="2800" dirty="0">
                <a:effectLst/>
                <a:latin typeface="Times New Roman" panose="02020603050405020304" pitchFamily="18" charset="0"/>
                <a:cs typeface="Times New Roman" panose="02020603050405020304" pitchFamily="18" charset="0"/>
              </a:rPr>
              <a:t>, </a:t>
            </a:r>
            <a:r>
              <a:rPr lang="en-GB" sz="2800" b="0" i="0" dirty="0">
                <a:effectLst/>
                <a:latin typeface="Times New Roman" panose="02020603050405020304" pitchFamily="18" charset="0"/>
                <a:cs typeface="Times New Roman" panose="02020603050405020304" pitchFamily="18" charset="0"/>
              </a:rPr>
              <a:t>Vol 30:4, Autumn 1989, Pp 36–47 </a:t>
            </a:r>
          </a:p>
          <a:p>
            <a:endParaRPr lang="en-US" dirty="0"/>
          </a:p>
        </p:txBody>
      </p:sp>
    </p:spTree>
    <p:extLst>
      <p:ext uri="{BB962C8B-B14F-4D97-AF65-F5344CB8AC3E}">
        <p14:creationId xmlns:p14="http://schemas.microsoft.com/office/powerpoint/2010/main" val="1917730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C9F6-4ECF-C546-B254-191A1025777D}"/>
              </a:ext>
            </a:extLst>
          </p:cNvPr>
          <p:cNvSpPr>
            <a:spLocks noGrp="1"/>
          </p:cNvSpPr>
          <p:nvPr>
            <p:ph type="title"/>
          </p:nvPr>
        </p:nvSpPr>
        <p:spPr>
          <a:xfrm>
            <a:off x="919480" y="711200"/>
            <a:ext cx="10560304" cy="1179576"/>
          </a:xfrm>
        </p:spPr>
        <p:txBody>
          <a:bodyPr>
            <a:normAutofit/>
          </a:bodyPr>
          <a:lstStyle/>
          <a:p>
            <a:r>
              <a:rPr lang="en-US" sz="3200" dirty="0"/>
              <a:t>‘Cinemas in PRC’ through the lens of National cinema  </a:t>
            </a:r>
          </a:p>
        </p:txBody>
      </p:sp>
      <p:sp>
        <p:nvSpPr>
          <p:cNvPr id="3" name="Content Placeholder 2">
            <a:extLst>
              <a:ext uri="{FF2B5EF4-FFF2-40B4-BE49-F238E27FC236}">
                <a16:creationId xmlns:a16="http://schemas.microsoft.com/office/drawing/2014/main" id="{5CDAAEFB-D524-124E-A867-D1E0A204B0BD}"/>
              </a:ext>
            </a:extLst>
          </p:cNvPr>
          <p:cNvSpPr>
            <a:spLocks noGrp="1"/>
          </p:cNvSpPr>
          <p:nvPr>
            <p:ph idx="1"/>
          </p:nvPr>
        </p:nvSpPr>
        <p:spPr/>
        <p:txBody>
          <a:bodyPr>
            <a:normAutofit/>
          </a:bodyPr>
          <a:lstStyle/>
          <a:p>
            <a:pPr lvl="1"/>
            <a:r>
              <a:rPr lang="en-US" dirty="0"/>
              <a:t>As an industry – </a:t>
            </a:r>
            <a:r>
              <a:rPr lang="en-US" b="1" dirty="0"/>
              <a:t>policies, censorship </a:t>
            </a:r>
          </a:p>
          <a:p>
            <a:pPr lvl="1"/>
            <a:r>
              <a:rPr lang="en-US" dirty="0"/>
              <a:t>Text-based – </a:t>
            </a:r>
            <a:r>
              <a:rPr lang="en-US" b="1" dirty="0"/>
              <a:t>how is it different from cinema in TW and HK? </a:t>
            </a:r>
          </a:p>
          <a:p>
            <a:pPr lvl="1"/>
            <a:r>
              <a:rPr lang="en-US" dirty="0"/>
              <a:t>Criticism-led – </a:t>
            </a:r>
            <a:r>
              <a:rPr lang="en-US" b="1" dirty="0"/>
              <a:t>overlooking the mainstream cinema, a major part of domestic reception </a:t>
            </a:r>
          </a:p>
          <a:p>
            <a:pPr lvl="1"/>
            <a:r>
              <a:rPr lang="en-US" dirty="0"/>
              <a:t>Exhibition led – </a:t>
            </a:r>
            <a:r>
              <a:rPr lang="en-US" b="1" dirty="0"/>
              <a:t>a unique field, limited number of films from Hollywood, censorship for theatrical release and online platforms</a:t>
            </a:r>
          </a:p>
        </p:txBody>
      </p:sp>
    </p:spTree>
    <p:extLst>
      <p:ext uri="{BB962C8B-B14F-4D97-AF65-F5344CB8AC3E}">
        <p14:creationId xmlns:p14="http://schemas.microsoft.com/office/powerpoint/2010/main" val="239622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3996-0358-E548-AA54-B70AB3D6D2E9}"/>
              </a:ext>
            </a:extLst>
          </p:cNvPr>
          <p:cNvSpPr>
            <a:spLocks noGrp="1"/>
          </p:cNvSpPr>
          <p:nvPr>
            <p:ph type="title"/>
          </p:nvPr>
        </p:nvSpPr>
        <p:spPr/>
        <p:txBody>
          <a:bodyPr/>
          <a:lstStyle/>
          <a:p>
            <a:r>
              <a:rPr lang="en-US" dirty="0"/>
              <a:t>World cinema </a:t>
            </a:r>
          </a:p>
        </p:txBody>
      </p:sp>
      <p:sp>
        <p:nvSpPr>
          <p:cNvPr id="3" name="Content Placeholder 2">
            <a:extLst>
              <a:ext uri="{FF2B5EF4-FFF2-40B4-BE49-F238E27FC236}">
                <a16:creationId xmlns:a16="http://schemas.microsoft.com/office/drawing/2014/main" id="{E96704F7-A069-9545-B579-4095FB12A14C}"/>
              </a:ext>
            </a:extLst>
          </p:cNvPr>
          <p:cNvSpPr>
            <a:spLocks noGrp="1"/>
          </p:cNvSpPr>
          <p:nvPr>
            <p:ph idx="1"/>
          </p:nvPr>
        </p:nvSpPr>
        <p:spPr/>
        <p:txBody>
          <a:bodyPr>
            <a:normAutofit fontScale="92500"/>
          </a:bodyPr>
          <a:lstStyle/>
          <a:p>
            <a:pPr marL="0" indent="0">
              <a:buNone/>
            </a:pPr>
            <a:r>
              <a:rPr lang="en-GB" dirty="0">
                <a:solidFill>
                  <a:srgbClr val="000000"/>
                </a:solidFill>
                <a:latin typeface="Brill"/>
              </a:rPr>
              <a:t>“</a:t>
            </a:r>
            <a:r>
              <a:rPr lang="en-GB" b="0" i="0" dirty="0">
                <a:solidFill>
                  <a:srgbClr val="000000"/>
                </a:solidFill>
                <a:effectLst/>
                <a:latin typeface="Brill"/>
              </a:rPr>
              <a:t>World Cinema typically refers to cinemas of peripheries, cinematic production of ‘developing’ or Third World countries or non-Hollywood. Moreover, it does not encompass everything which is produced in the peripheries, but only that part, which lends itself to the gaze of (broadly understood) western scholars. </a:t>
            </a:r>
            <a:r>
              <a:rPr lang="en-GB" b="1" i="0" dirty="0">
                <a:solidFill>
                  <a:srgbClr val="000000"/>
                </a:solidFill>
                <a:effectLst/>
                <a:latin typeface="Brill"/>
              </a:rPr>
              <a:t>Inevitably, such gaze privileges ‘canonical works’, which have already received national recognition and which due to their subjects, forms or ideologies, align themselves with the production in the centre</a:t>
            </a:r>
            <a:r>
              <a:rPr lang="en-GB" b="0" i="0" dirty="0">
                <a:solidFill>
                  <a:srgbClr val="000000"/>
                </a:solidFill>
                <a:effectLst/>
                <a:latin typeface="Brill"/>
              </a:rPr>
              <a:t>.” (</a:t>
            </a:r>
            <a:r>
              <a:rPr lang="en-GB" b="0" i="0" dirty="0" err="1">
                <a:solidFill>
                  <a:srgbClr val="007F92"/>
                </a:solidFill>
                <a:effectLst/>
                <a:latin typeface="Brill"/>
              </a:rPr>
              <a:t>Mazierska</a:t>
            </a:r>
            <a:r>
              <a:rPr lang="en-GB" b="0" i="0" dirty="0">
                <a:solidFill>
                  <a:srgbClr val="007F92"/>
                </a:solidFill>
                <a:effectLst/>
                <a:latin typeface="Brill"/>
              </a:rPr>
              <a:t>, 2020</a:t>
            </a:r>
            <a:r>
              <a:rPr lang="en-GB" b="0" i="0" dirty="0">
                <a:solidFill>
                  <a:srgbClr val="000000"/>
                </a:solidFill>
                <a:effectLst/>
                <a:latin typeface="Brill"/>
              </a:rPr>
              <a:t>)</a:t>
            </a:r>
            <a:endParaRPr lang="en-US" dirty="0"/>
          </a:p>
        </p:txBody>
      </p:sp>
    </p:spTree>
    <p:extLst>
      <p:ext uri="{BB962C8B-B14F-4D97-AF65-F5344CB8AC3E}">
        <p14:creationId xmlns:p14="http://schemas.microsoft.com/office/powerpoint/2010/main" val="1469446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EE27CA-B383-BF40-926C-C30FFB26998E}"/>
              </a:ext>
            </a:extLst>
          </p:cNvPr>
          <p:cNvSpPr>
            <a:spLocks noGrp="1"/>
          </p:cNvSpPr>
          <p:nvPr>
            <p:ph type="title"/>
          </p:nvPr>
        </p:nvSpPr>
        <p:spPr>
          <a:xfrm>
            <a:off x="4797336" y="998452"/>
            <a:ext cx="6838544" cy="1535051"/>
          </a:xfrm>
        </p:spPr>
        <p:txBody>
          <a:bodyPr anchor="b">
            <a:normAutofit/>
          </a:bodyPr>
          <a:lstStyle/>
          <a:p>
            <a:r>
              <a:rPr lang="en-GB" sz="5200" b="0" i="0" dirty="0">
                <a:effectLst/>
                <a:latin typeface="Brill"/>
              </a:rPr>
              <a:t> </a:t>
            </a:r>
            <a:r>
              <a:rPr lang="en-GB" sz="5200" b="0" i="0" dirty="0" err="1">
                <a:effectLst/>
                <a:latin typeface="Brill"/>
              </a:rPr>
              <a:t>Lúcia</a:t>
            </a:r>
            <a:r>
              <a:rPr lang="en-GB" sz="5200" b="0" i="0" dirty="0">
                <a:effectLst/>
                <a:latin typeface="Brill"/>
              </a:rPr>
              <a:t> </a:t>
            </a:r>
            <a:r>
              <a:rPr lang="en-GB" sz="5200" b="0" i="0" dirty="0" err="1">
                <a:effectLst/>
                <a:latin typeface="Brill"/>
              </a:rPr>
              <a:t>Nagib’s</a:t>
            </a:r>
            <a:r>
              <a:rPr lang="en-GB" sz="5200" dirty="0">
                <a:latin typeface="Brill"/>
              </a:rPr>
              <a:t> </a:t>
            </a:r>
            <a:r>
              <a:rPr lang="en-GB" sz="5200" b="0" i="0" dirty="0">
                <a:effectLst/>
                <a:latin typeface="Brill"/>
              </a:rPr>
              <a:t>manifesto: </a:t>
            </a:r>
            <a:endParaRPr lang="en-US" sz="5200" dirty="0"/>
          </a:p>
        </p:txBody>
      </p:sp>
      <p:pic>
        <p:nvPicPr>
          <p:cNvPr id="5" name="Picture 4" descr="A picture containing text, sign&#10;&#10;Description automatically generated">
            <a:extLst>
              <a:ext uri="{FF2B5EF4-FFF2-40B4-BE49-F238E27FC236}">
                <a16:creationId xmlns:a16="http://schemas.microsoft.com/office/drawing/2014/main" id="{F747DB6C-27EB-3049-B395-1EBB1A608AB0}"/>
              </a:ext>
            </a:extLst>
          </p:cNvPr>
          <p:cNvPicPr>
            <a:picLocks noChangeAspect="1"/>
          </p:cNvPicPr>
          <p:nvPr/>
        </p:nvPicPr>
        <p:blipFill rotWithShape="1">
          <a:blip r:embed="rId2"/>
          <a:srcRect r="1582"/>
          <a:stretch/>
        </p:blipFill>
        <p:spPr>
          <a:xfrm>
            <a:off x="20" y="10"/>
            <a:ext cx="4505305" cy="6857990"/>
          </a:xfrm>
          <a:prstGeom prst="rect">
            <a:avLst/>
          </a:prstGeom>
        </p:spPr>
      </p:pic>
      <p:sp>
        <p:nvSpPr>
          <p:cNvPr id="12"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4A06A1-5D0F-A545-804D-EA93AAF22CD4}"/>
              </a:ext>
            </a:extLst>
          </p:cNvPr>
          <p:cNvSpPr>
            <a:spLocks noGrp="1"/>
          </p:cNvSpPr>
          <p:nvPr>
            <p:ph idx="1"/>
          </p:nvPr>
        </p:nvSpPr>
        <p:spPr>
          <a:xfrm>
            <a:off x="5080216" y="3013413"/>
            <a:ext cx="6272784" cy="3650033"/>
          </a:xfrm>
        </p:spPr>
        <p:txBody>
          <a:bodyPr>
            <a:normAutofit/>
          </a:bodyPr>
          <a:lstStyle/>
          <a:p>
            <a:pPr marL="0" indent="0">
              <a:lnSpc>
                <a:spcPct val="100000"/>
              </a:lnSpc>
              <a:buNone/>
            </a:pPr>
            <a:r>
              <a:rPr lang="en-GB" sz="1700" b="0" dirty="0">
                <a:effectLst/>
                <a:latin typeface="Brill"/>
              </a:rPr>
              <a:t>“World cinema is simply the cinema of the world. It has no centre. It is not the other, but it is us. It has no beginning and no end, but is a global process. World cinema, as the world itself, is circulation.</a:t>
            </a:r>
          </a:p>
          <a:p>
            <a:pPr>
              <a:lnSpc>
                <a:spcPct val="100000"/>
              </a:lnSpc>
            </a:pPr>
            <a:r>
              <a:rPr lang="en-GB" sz="1700" b="0" i="0" dirty="0">
                <a:effectLst/>
                <a:latin typeface="Brill"/>
              </a:rPr>
              <a:t>World cinema is not a discipline, but a method, a way of cutting across film history according to waves of relevant films and movements, thus creating flexible geographies.</a:t>
            </a:r>
          </a:p>
          <a:p>
            <a:pPr>
              <a:lnSpc>
                <a:spcPct val="100000"/>
              </a:lnSpc>
            </a:pPr>
            <a:r>
              <a:rPr lang="en-GB" sz="1700" b="0" i="0" dirty="0">
                <a:effectLst/>
                <a:latin typeface="Brill"/>
              </a:rPr>
              <a:t>As a positive, inclusive, democratic concept, world cinema allows all sorts of theoretical approaches, provided they are not based on the binary perspective.” (</a:t>
            </a:r>
            <a:r>
              <a:rPr lang="en-GB" sz="1700" b="0" i="0" u="none" strike="noStrike" dirty="0">
                <a:effectLst/>
                <a:latin typeface="Brill"/>
                <a:hlinkClick r:id="rId3"/>
              </a:rPr>
              <a:t>2006</a:t>
            </a:r>
            <a:r>
              <a:rPr lang="en-GB" sz="1700" b="0" i="0" dirty="0">
                <a:effectLst/>
                <a:latin typeface="Brill"/>
              </a:rPr>
              <a:t>:31).</a:t>
            </a:r>
          </a:p>
          <a:p>
            <a:pPr marL="0" indent="0">
              <a:lnSpc>
                <a:spcPct val="100000"/>
              </a:lnSpc>
              <a:buNone/>
            </a:pPr>
            <a:r>
              <a:rPr lang="en-GB" sz="1200" b="0" i="0" u="sng" dirty="0">
                <a:solidFill>
                  <a:srgbClr val="025A88"/>
                </a:solidFill>
                <a:effectLst/>
                <a:latin typeface="Lucida Sans" panose="020B0602030504020204" pitchFamily="34" charset="77"/>
                <a:hlinkClick r:id="rId4"/>
              </a:rPr>
              <a:t>Nagib, L.</a:t>
            </a:r>
            <a:r>
              <a:rPr lang="en-GB" sz="1200" b="0" i="0" dirty="0">
                <a:solidFill>
                  <a:srgbClr val="333333"/>
                </a:solidFill>
                <a:effectLst/>
                <a:latin typeface="Lucida Sans" panose="020B0602030504020204" pitchFamily="34" charset="77"/>
              </a:rPr>
              <a:t> (2006) </a:t>
            </a:r>
            <a:r>
              <a:rPr lang="en-GB" sz="1200" b="0" i="1" dirty="0">
                <a:solidFill>
                  <a:srgbClr val="333333"/>
                </a:solidFill>
                <a:effectLst/>
                <a:latin typeface="Lucida Sans" panose="020B0602030504020204" pitchFamily="34" charset="77"/>
              </a:rPr>
              <a:t>Towards a positive definition of World Cinema.</a:t>
            </a:r>
            <a:r>
              <a:rPr lang="en-GB" sz="1200" b="0" i="0" dirty="0">
                <a:solidFill>
                  <a:srgbClr val="333333"/>
                </a:solidFill>
                <a:effectLst/>
                <a:latin typeface="Lucida Sans" panose="020B0602030504020204" pitchFamily="34" charset="77"/>
              </a:rPr>
              <a:t> In: Dennison, S. and Lim, S. H. (eds.) Remapping world cinema: identity, culture and politics in film. Wallflower Press, London, pp. 30-37.</a:t>
            </a:r>
            <a:endParaRPr lang="en-GB" sz="1700" b="0" i="0" dirty="0">
              <a:effectLst/>
              <a:latin typeface="Brill"/>
            </a:endParaRPr>
          </a:p>
          <a:p>
            <a:pPr>
              <a:lnSpc>
                <a:spcPct val="100000"/>
              </a:lnSpc>
            </a:pPr>
            <a:endParaRPr lang="en-US" sz="1700" dirty="0"/>
          </a:p>
        </p:txBody>
      </p:sp>
    </p:spTree>
    <p:extLst>
      <p:ext uri="{BB962C8B-B14F-4D97-AF65-F5344CB8AC3E}">
        <p14:creationId xmlns:p14="http://schemas.microsoft.com/office/powerpoint/2010/main" val="3206525287"/>
      </p:ext>
    </p:extLst>
  </p:cSld>
  <p:clrMapOvr>
    <a:masterClrMapping/>
  </p:clrMapOvr>
</p:sld>
</file>

<file path=ppt/theme/theme1.xml><?xml version="1.0" encoding="utf-8"?>
<a:theme xmlns:a="http://schemas.openxmlformats.org/drawingml/2006/main" name="AccentBoxVTI">
  <a:themeElements>
    <a:clrScheme name="AnalogousFromRegularSeed_2SEEDS">
      <a:dk1>
        <a:srgbClr val="000000"/>
      </a:dk1>
      <a:lt1>
        <a:srgbClr val="FFFFFF"/>
      </a:lt1>
      <a:dk2>
        <a:srgbClr val="41242B"/>
      </a:dk2>
      <a:lt2>
        <a:srgbClr val="E2E5E8"/>
      </a:lt2>
      <a:accent1>
        <a:srgbClr val="E72D29"/>
      </a:accent1>
      <a:accent2>
        <a:srgbClr val="D56A17"/>
      </a:accent2>
      <a:accent3>
        <a:srgbClr val="B8A221"/>
      </a:accent3>
      <a:accent4>
        <a:srgbClr val="14B4A3"/>
      </a:accent4>
      <a:accent5>
        <a:srgbClr val="29ADE7"/>
      </a:accent5>
      <a:accent6>
        <a:srgbClr val="194DD5"/>
      </a:accent6>
      <a:hlink>
        <a:srgbClr val="3F87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10054</TotalTime>
  <Words>2272</Words>
  <Application>Microsoft Macintosh PowerPoint</Application>
  <PresentationFormat>Widescreen</PresentationFormat>
  <Paragraphs>171</Paragraphs>
  <Slides>33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Brill</vt:lpstr>
      <vt:lpstr>Arial</vt:lpstr>
      <vt:lpstr>Avenir Next LT Pro</vt:lpstr>
      <vt:lpstr>Calibri</vt:lpstr>
      <vt:lpstr>Lucida Sans</vt:lpstr>
      <vt:lpstr>Times</vt:lpstr>
      <vt:lpstr>Times New Roman</vt:lpstr>
      <vt:lpstr>AccentBoxVTI</vt:lpstr>
      <vt:lpstr>Cinemas in Contemporary China | Week One  </vt:lpstr>
      <vt:lpstr>Key concepts</vt:lpstr>
      <vt:lpstr>Your encounter with Chinese cinema(s)</vt:lpstr>
      <vt:lpstr>Revisiting  ‘national cinema’</vt:lpstr>
      <vt:lpstr>PowerPoint Presentation</vt:lpstr>
      <vt:lpstr>Andrew Higson, “the concept of National Cinema”: </vt:lpstr>
      <vt:lpstr>‘Cinemas in PRC’ through the lens of National cinema  </vt:lpstr>
      <vt:lpstr>World cinema </vt:lpstr>
      <vt:lpstr> Lúcia Nagib’s manifesto: </vt:lpstr>
      <vt:lpstr>‘Third cinema’ by Fernando Solanas and Octavio Getino, 1969 </vt:lpstr>
      <vt:lpstr>In what context should we understand Chinese cinema’, or ‘cinemas in China’? </vt:lpstr>
      <vt:lpstr>Weekly Outline, or key themes </vt:lpstr>
      <vt:lpstr>brief histories of Chinese cinemas</vt:lpstr>
      <vt:lpstr>Histories – early Chinese cinema</vt:lpstr>
      <vt:lpstr>PowerPoint Presentation</vt:lpstr>
      <vt:lpstr>PowerPoint Presentation</vt:lpstr>
      <vt:lpstr>First Chinese film </vt:lpstr>
      <vt:lpstr>Cinema: electric shadowplay</vt:lpstr>
      <vt:lpstr>Transnational cinema</vt:lpstr>
      <vt:lpstr>Shanghai Film Industry  1920s-1940s – the rise and the fall</vt:lpstr>
      <vt:lpstr>Shanghai film Stars </vt:lpstr>
      <vt:lpstr>1930s Nationalist cinema</vt:lpstr>
      <vt:lpstr>PowerPoint Presentation</vt:lpstr>
      <vt:lpstr>PowerPoint Presentation</vt:lpstr>
      <vt:lpstr>Hong Kong cinema (1950s – 1980s)</vt:lpstr>
      <vt:lpstr>Cinema in Mao’s China (1949-1976)</vt:lpstr>
      <vt:lpstr>Yang ban xi – Revolutionary Opera</vt:lpstr>
      <vt:lpstr>One Second, dir. ZHANG Yimou, 2022</vt:lpstr>
      <vt:lpstr>How do these historical moments of Chinese cinema contribute to cinemas in contemporary China today?</vt:lpstr>
      <vt:lpstr>PowerPoint Presentation</vt:lpstr>
      <vt:lpstr>PowerPoint Presentation</vt:lpstr>
      <vt:lpstr>ASSESSMENTS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Cinemas in Contemporary China Week One  Introduction and a brief history of Chinese cinemas</dc:title>
  <dc:creator>Kiki Yu</dc:creator>
  <cp:lastModifiedBy>Kiki Yu</cp:lastModifiedBy>
  <cp:revision>87</cp:revision>
  <cp:lastPrinted>2022-09-28T23:10:41Z</cp:lastPrinted>
  <dcterms:created xsi:type="dcterms:W3CDTF">2020-01-20T17:17:10Z</dcterms:created>
  <dcterms:modified xsi:type="dcterms:W3CDTF">2022-09-30T09:00:31Z</dcterms:modified>
</cp:coreProperties>
</file>