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1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6873FDE-3BC2-4FF8-923B-F5965F35B26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68B29C-71C6-4A57-8B9E-95BB09C61FC5}" type="slidenum">
              <a:rPr lang="en-GB" smtClean="0"/>
              <a:t>‹N°›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3FDE-3BC2-4FF8-923B-F5965F35B26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B29C-71C6-4A57-8B9E-95BB09C61FC5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3FDE-3BC2-4FF8-923B-F5965F35B26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F68B29C-71C6-4A57-8B9E-95BB09C61FC5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3FDE-3BC2-4FF8-923B-F5965F35B26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B29C-71C6-4A57-8B9E-95BB09C61FC5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873FDE-3BC2-4FF8-923B-F5965F35B26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F68B29C-71C6-4A57-8B9E-95BB09C61FC5}" type="slidenum">
              <a:rPr lang="en-GB" smtClean="0"/>
              <a:t>‹N°›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3FDE-3BC2-4FF8-923B-F5965F35B26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B29C-71C6-4A57-8B9E-95BB09C61FC5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3FDE-3BC2-4FF8-923B-F5965F35B26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B29C-71C6-4A57-8B9E-95BB09C61FC5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3FDE-3BC2-4FF8-923B-F5965F35B26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B29C-71C6-4A57-8B9E-95BB09C61FC5}" type="slidenum">
              <a:rPr lang="en-GB" smtClean="0"/>
              <a:t>‹N°›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3FDE-3BC2-4FF8-923B-F5965F35B26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B29C-71C6-4A57-8B9E-95BB09C61FC5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3FDE-3BC2-4FF8-923B-F5965F35B26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68B29C-71C6-4A57-8B9E-95BB09C61FC5}" type="slidenum">
              <a:rPr lang="en-GB" smtClean="0"/>
              <a:t>‹N°›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3FDE-3BC2-4FF8-923B-F5965F35B26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B29C-71C6-4A57-8B9E-95BB09C61FC5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6873FDE-3BC2-4FF8-923B-F5965F35B26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F68B29C-71C6-4A57-8B9E-95BB09C61FC5}" type="slidenum">
              <a:rPr lang="en-GB" smtClean="0"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9662886" y="912681"/>
            <a:ext cx="2191657" cy="1828800"/>
          </a:xfrm>
        </p:spPr>
        <p:txBody>
          <a:bodyPr>
            <a:normAutofit/>
          </a:bodyPr>
          <a:lstStyle/>
          <a:p>
            <a:r>
              <a:rPr lang="fr-FR" sz="2400" dirty="0"/>
              <a:t>EDA AYAYDIN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sz="4400" b="1" dirty="0" err="1"/>
              <a:t>Ind</a:t>
            </a:r>
            <a:r>
              <a:rPr lang="tr-TR" sz="4400" b="1" dirty="0"/>
              <a:t>ı</a:t>
            </a:r>
            <a:r>
              <a:rPr lang="en-GB" sz="4400" b="1" dirty="0" err="1"/>
              <a:t>genous</a:t>
            </a:r>
            <a:r>
              <a:rPr lang="en-GB" sz="4400" b="1" dirty="0"/>
              <a:t> Governance </a:t>
            </a:r>
            <a:r>
              <a:rPr lang="tr-TR" sz="4400" b="1" dirty="0"/>
              <a:t>ı</a:t>
            </a:r>
            <a:r>
              <a:rPr lang="en-GB" sz="4400" b="1" dirty="0"/>
              <a:t>n the </a:t>
            </a:r>
            <a:r>
              <a:rPr lang="en-GB" sz="4400" b="1" dirty="0" err="1"/>
              <a:t>Arct</a:t>
            </a:r>
            <a:r>
              <a:rPr lang="tr-TR" sz="4400" b="1" dirty="0"/>
              <a:t>ı</a:t>
            </a:r>
            <a:r>
              <a:rPr lang="en-GB" sz="4400" b="1" dirty="0"/>
              <a:t>c</a:t>
            </a:r>
            <a:br>
              <a:rPr lang="en-GB" sz="4400" b="1" dirty="0"/>
            </a:br>
            <a:endParaRPr lang="en-GB" dirty="0"/>
          </a:p>
        </p:txBody>
      </p:sp>
      <p:pic>
        <p:nvPicPr>
          <p:cNvPr id="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8" y="3613550"/>
            <a:ext cx="4504726" cy="28934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82737" y="6416842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imes New Roman"/>
                <a:cs typeface="Times New Roman"/>
              </a:rPr>
              <a:t>Photo </a:t>
            </a:r>
            <a:r>
              <a:rPr lang="fr-FR" sz="1400" dirty="0" err="1">
                <a:latin typeface="Times New Roman"/>
                <a:cs typeface="Times New Roman"/>
              </a:rPr>
              <a:t>Eda</a:t>
            </a:r>
            <a:r>
              <a:rPr lang="fr-FR" sz="1400" dirty="0">
                <a:latin typeface="Times New Roman"/>
                <a:cs typeface="Times New Roman"/>
              </a:rPr>
              <a:t> </a:t>
            </a:r>
            <a:r>
              <a:rPr lang="fr-FR" sz="1400" dirty="0" err="1">
                <a:latin typeface="Times New Roman"/>
                <a:cs typeface="Times New Roman"/>
              </a:rPr>
              <a:t>Ayaydin</a:t>
            </a:r>
            <a:endParaRPr lang="fr-FR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795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Preservation</a:t>
            </a:r>
            <a:r>
              <a:rPr lang="fr-FR" dirty="0"/>
              <a:t> of culture or </a:t>
            </a:r>
            <a:r>
              <a:rPr lang="fr-FR" dirty="0" err="1"/>
              <a:t>authenticity</a:t>
            </a:r>
            <a:r>
              <a:rPr lang="fr-FR" dirty="0"/>
              <a:t>?</a:t>
            </a:r>
          </a:p>
          <a:p>
            <a:r>
              <a:rPr lang="fr-FR" dirty="0" err="1"/>
              <a:t>Saami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reason</a:t>
            </a:r>
            <a:r>
              <a:rPr lang="fr-FR" dirty="0"/>
              <a:t> of the </a:t>
            </a:r>
            <a:r>
              <a:rPr lang="fr-FR" dirty="0" err="1"/>
              <a:t>tourism</a:t>
            </a:r>
            <a:r>
              <a:rPr lang="fr-FR" dirty="0"/>
              <a:t> or </a:t>
            </a:r>
            <a:r>
              <a:rPr lang="fr-FR" dirty="0" err="1"/>
              <a:t>complementary</a:t>
            </a:r>
            <a:r>
              <a:rPr lang="fr-FR" dirty="0"/>
              <a:t> point?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TOURISM</a:t>
            </a:r>
          </a:p>
        </p:txBody>
      </p:sp>
      <p:pic>
        <p:nvPicPr>
          <p:cNvPr id="4" name="Image 3" descr="DYMT034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7" y="2700420"/>
            <a:ext cx="3188368" cy="3529263"/>
          </a:xfrm>
          <a:prstGeom prst="rect">
            <a:avLst/>
          </a:prstGeom>
        </p:spPr>
      </p:pic>
      <p:pic>
        <p:nvPicPr>
          <p:cNvPr id="5" name="Image 4" descr="BHTQ07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2700420"/>
            <a:ext cx="4436311" cy="3502527"/>
          </a:xfrm>
          <a:prstGeom prst="rect">
            <a:avLst/>
          </a:prstGeom>
        </p:spPr>
      </p:pic>
      <p:pic>
        <p:nvPicPr>
          <p:cNvPr id="6" name="Image 5" descr="CLJO816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4" y="2740525"/>
            <a:ext cx="4866105" cy="351589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053052" y="6211669"/>
            <a:ext cx="15696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imes New Roman"/>
                <a:cs typeface="Times New Roman"/>
              </a:rPr>
              <a:t>Photo </a:t>
            </a:r>
            <a:r>
              <a:rPr lang="fr-FR" sz="1400" dirty="0" err="1">
                <a:latin typeface="Times New Roman"/>
                <a:cs typeface="Times New Roman"/>
              </a:rPr>
              <a:t>Eda</a:t>
            </a:r>
            <a:r>
              <a:rPr lang="fr-FR" sz="1400" dirty="0">
                <a:latin typeface="Times New Roman"/>
                <a:cs typeface="Times New Roman"/>
              </a:rPr>
              <a:t> </a:t>
            </a:r>
            <a:r>
              <a:rPr lang="fr-FR" sz="1400" dirty="0" err="1">
                <a:latin typeface="Times New Roman"/>
                <a:cs typeface="Times New Roman"/>
              </a:rPr>
              <a:t>Ayaydin</a:t>
            </a:r>
            <a:endParaRPr lang="fr-FR" sz="1400" dirty="0">
              <a:latin typeface="Times New Roman"/>
              <a:cs typeface="Times New Roman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276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VJR05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4" b="23794"/>
          <a:stretch>
            <a:fillRect/>
          </a:stretch>
        </p:blipFill>
        <p:spPr>
          <a:xfrm>
            <a:off x="507999" y="1719071"/>
            <a:ext cx="6162843" cy="4407408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cultural </a:t>
            </a:r>
            <a:r>
              <a:rPr lang="fr-FR" dirty="0" err="1"/>
              <a:t>features</a:t>
            </a:r>
            <a:endParaRPr lang="fr-FR" dirty="0"/>
          </a:p>
        </p:txBody>
      </p:sp>
      <p:pic>
        <p:nvPicPr>
          <p:cNvPr id="5" name="Image 4" descr="IMG_089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99" y="1657683"/>
            <a:ext cx="5481053" cy="43714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912419" y="6091353"/>
            <a:ext cx="15696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imes New Roman"/>
                <a:cs typeface="Times New Roman"/>
              </a:rPr>
              <a:t>Photo </a:t>
            </a:r>
            <a:r>
              <a:rPr lang="fr-FR" sz="1400" dirty="0" err="1">
                <a:latin typeface="Times New Roman"/>
                <a:cs typeface="Times New Roman"/>
              </a:rPr>
              <a:t>Eda</a:t>
            </a:r>
            <a:r>
              <a:rPr lang="fr-FR" sz="1400" dirty="0">
                <a:latin typeface="Times New Roman"/>
                <a:cs typeface="Times New Roman"/>
              </a:rPr>
              <a:t> </a:t>
            </a:r>
            <a:r>
              <a:rPr lang="fr-FR" sz="1400" dirty="0" err="1">
                <a:latin typeface="Times New Roman"/>
                <a:cs typeface="Times New Roman"/>
              </a:rPr>
              <a:t>Ayaydin</a:t>
            </a:r>
            <a:endParaRPr lang="fr-FR" sz="1400" dirty="0">
              <a:latin typeface="Times New Roman"/>
              <a:cs typeface="Times New Roman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797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88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3" y="334210"/>
            <a:ext cx="6777789" cy="6229685"/>
          </a:xfrm>
          <a:prstGeom prst="rect">
            <a:avLst/>
          </a:prstGeom>
        </p:spPr>
      </p:pic>
      <p:pic>
        <p:nvPicPr>
          <p:cNvPr id="7" name="Image 6" descr="IMG_088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3342" y="985923"/>
            <a:ext cx="6256424" cy="4953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13158" y="6467992"/>
            <a:ext cx="15696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imes New Roman"/>
                <a:cs typeface="Times New Roman"/>
              </a:rPr>
              <a:t>Photo </a:t>
            </a:r>
            <a:r>
              <a:rPr lang="fr-FR" sz="1400" dirty="0" err="1">
                <a:latin typeface="Times New Roman"/>
                <a:cs typeface="Times New Roman"/>
              </a:rPr>
              <a:t>Eda</a:t>
            </a:r>
            <a:r>
              <a:rPr lang="fr-FR" sz="1400" dirty="0">
                <a:latin typeface="Times New Roman"/>
                <a:cs typeface="Times New Roman"/>
              </a:rPr>
              <a:t> </a:t>
            </a:r>
            <a:r>
              <a:rPr lang="fr-FR" sz="1400" dirty="0" err="1">
                <a:latin typeface="Times New Roman"/>
                <a:cs typeface="Times New Roman"/>
              </a:rPr>
              <a:t>Ayaydin</a:t>
            </a:r>
            <a:endParaRPr lang="fr-FR" sz="1400" dirty="0">
              <a:latin typeface="Times New Roman"/>
              <a:cs typeface="Times New Roman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906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107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81263"/>
            <a:ext cx="9558421" cy="586873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903578" y="240631"/>
            <a:ext cx="3008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Saami</a:t>
            </a:r>
            <a:r>
              <a:rPr lang="fr-FR" dirty="0"/>
              <a:t> Music Festival in Inari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545052" y="6323264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imes New Roman"/>
                <a:cs typeface="Times New Roman"/>
              </a:rPr>
              <a:t>Photo </a:t>
            </a:r>
            <a:r>
              <a:rPr lang="fr-FR" sz="1400" dirty="0" err="1">
                <a:latin typeface="Times New Roman"/>
                <a:cs typeface="Times New Roman"/>
              </a:rPr>
              <a:t>Eda</a:t>
            </a:r>
            <a:r>
              <a:rPr lang="fr-FR" sz="1400" dirty="0">
                <a:latin typeface="Times New Roman"/>
                <a:cs typeface="Times New Roman"/>
              </a:rPr>
              <a:t> </a:t>
            </a:r>
            <a:r>
              <a:rPr lang="fr-FR" sz="1400" dirty="0" err="1">
                <a:latin typeface="Times New Roman"/>
                <a:cs typeface="Times New Roman"/>
              </a:rPr>
              <a:t>Ayaydin</a:t>
            </a:r>
            <a:endParaRPr lang="fr-FR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7090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294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INUIT GOVERNANCE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9083" y="2518833"/>
            <a:ext cx="8519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Greenland</a:t>
            </a:r>
            <a:endParaRPr lang="fr-FR" dirty="0"/>
          </a:p>
          <a:p>
            <a:r>
              <a:rPr lang="fr-FR" dirty="0"/>
              <a:t>The Inuit </a:t>
            </a:r>
            <a:r>
              <a:rPr lang="fr-FR" dirty="0" err="1"/>
              <a:t>govern</a:t>
            </a:r>
            <a:r>
              <a:rPr lang="fr-FR" dirty="0"/>
              <a:t> the </a:t>
            </a:r>
            <a:r>
              <a:rPr lang="fr-FR" dirty="0" err="1"/>
              <a:t>region</a:t>
            </a:r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biggest</a:t>
            </a:r>
            <a:r>
              <a:rPr lang="fr-FR" dirty="0"/>
              <a:t> </a:t>
            </a:r>
            <a:r>
              <a:rPr lang="fr-FR" dirty="0" err="1"/>
              <a:t>island</a:t>
            </a:r>
            <a:r>
              <a:rPr lang="fr-FR" dirty="0"/>
              <a:t> in the World</a:t>
            </a:r>
          </a:p>
          <a:p>
            <a:r>
              <a:rPr lang="fr-FR" dirty="0"/>
              <a:t>Population </a:t>
            </a:r>
            <a:r>
              <a:rPr lang="fr-FR" dirty="0" err="1"/>
              <a:t>is</a:t>
            </a:r>
            <a:r>
              <a:rPr lang="fr-FR" dirty="0"/>
              <a:t> 57000, 88 % </a:t>
            </a:r>
            <a:r>
              <a:rPr lang="fr-FR" dirty="0" err="1"/>
              <a:t>is</a:t>
            </a:r>
            <a:r>
              <a:rPr lang="fr-FR" dirty="0"/>
              <a:t> Inuit</a:t>
            </a:r>
          </a:p>
          <a:p>
            <a:r>
              <a:rPr lang="fr-FR" dirty="0"/>
              <a:t>15 % of </a:t>
            </a:r>
            <a:r>
              <a:rPr lang="fr-FR" dirty="0" err="1"/>
              <a:t>Greenland</a:t>
            </a:r>
            <a:r>
              <a:rPr lang="fr-FR" dirty="0"/>
              <a:t> </a:t>
            </a:r>
            <a:r>
              <a:rPr lang="fr-FR" dirty="0" err="1"/>
              <a:t>cost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inhabitable</a:t>
            </a:r>
          </a:p>
          <a:p>
            <a:r>
              <a:rPr lang="fr-FR" dirty="0" err="1"/>
              <a:t>Rich</a:t>
            </a:r>
            <a:r>
              <a:rPr lang="fr-FR" dirty="0"/>
              <a:t> in </a:t>
            </a:r>
            <a:r>
              <a:rPr lang="fr-FR" dirty="0" err="1"/>
              <a:t>terms</a:t>
            </a:r>
            <a:r>
              <a:rPr lang="fr-FR" dirty="0"/>
              <a:t> of cold, </a:t>
            </a:r>
            <a:r>
              <a:rPr lang="fr-FR" dirty="0" err="1"/>
              <a:t>copper</a:t>
            </a:r>
            <a:r>
              <a:rPr lang="fr-FR" dirty="0"/>
              <a:t>, </a:t>
            </a:r>
            <a:r>
              <a:rPr lang="fr-FR" dirty="0" err="1"/>
              <a:t>iron</a:t>
            </a:r>
            <a:r>
              <a:rPr lang="fr-FR" dirty="0"/>
              <a:t>, uranium, zinc, </a:t>
            </a:r>
            <a:r>
              <a:rPr lang="fr-FR" dirty="0" err="1"/>
              <a:t>oil</a:t>
            </a:r>
            <a:r>
              <a:rPr lang="fr-FR" dirty="0"/>
              <a:t> and </a:t>
            </a:r>
            <a:r>
              <a:rPr lang="fr-FR" dirty="0" err="1"/>
              <a:t>gas</a:t>
            </a:r>
            <a:r>
              <a:rPr lang="fr-FR" dirty="0"/>
              <a:t>.</a:t>
            </a:r>
          </a:p>
          <a:p>
            <a:r>
              <a:rPr lang="fr-FR" dirty="0"/>
              <a:t>Main and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fishing</a:t>
            </a:r>
            <a:r>
              <a:rPr lang="fr-FR" dirty="0"/>
              <a:t>, 80% total export.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084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Inu</a:t>
            </a:r>
            <a:r>
              <a:rPr lang="tr-TR" dirty="0"/>
              <a:t>ı</a:t>
            </a:r>
            <a:r>
              <a:rPr lang="fr-FR" dirty="0"/>
              <a:t>t </a:t>
            </a:r>
            <a:r>
              <a:rPr lang="fr-FR" dirty="0" err="1"/>
              <a:t>governance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497917" y="19579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1857" y="1888867"/>
            <a:ext cx="114077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1945-1953 </a:t>
            </a:r>
            <a:r>
              <a:rPr lang="fr-FR" dirty="0" err="1"/>
              <a:t>Denmark</a:t>
            </a:r>
            <a:r>
              <a:rPr lang="fr-FR" dirty="0"/>
              <a:t> </a:t>
            </a:r>
            <a:r>
              <a:rPr lang="fr-FR" dirty="0" err="1"/>
              <a:t>lost</a:t>
            </a:r>
            <a:r>
              <a:rPr lang="fr-FR" dirty="0"/>
              <a:t> WWII and the USA </a:t>
            </a:r>
            <a:r>
              <a:rPr lang="fr-FR" dirty="0" err="1"/>
              <a:t>got</a:t>
            </a:r>
            <a:r>
              <a:rPr lang="fr-FR" dirty="0"/>
              <a:t> the control of </a:t>
            </a:r>
            <a:r>
              <a:rPr lang="fr-FR" dirty="0" err="1"/>
              <a:t>defense</a:t>
            </a:r>
            <a:r>
              <a:rPr lang="fr-FR" dirty="0"/>
              <a:t> of </a:t>
            </a:r>
            <a:r>
              <a:rPr lang="fr-FR" dirty="0" err="1"/>
              <a:t>Greenland</a:t>
            </a:r>
            <a:endParaRPr lang="fr-FR" dirty="0"/>
          </a:p>
          <a:p>
            <a:endParaRPr lang="fr-FR" dirty="0"/>
          </a:p>
          <a:p>
            <a:r>
              <a:rPr lang="fr-FR" dirty="0"/>
              <a:t>1953- </a:t>
            </a:r>
            <a:r>
              <a:rPr lang="fr-FR" dirty="0" err="1"/>
              <a:t>Denmark</a:t>
            </a:r>
            <a:r>
              <a:rPr lang="fr-FR" dirty="0"/>
              <a:t> </a:t>
            </a:r>
            <a:r>
              <a:rPr lang="fr-FR" dirty="0" err="1"/>
              <a:t>adopted</a:t>
            </a:r>
            <a:r>
              <a:rPr lang="fr-FR" dirty="0"/>
              <a:t> new constitution, </a:t>
            </a:r>
            <a:r>
              <a:rPr lang="fr-FR" dirty="0" err="1"/>
              <a:t>colonization</a:t>
            </a:r>
            <a:r>
              <a:rPr lang="fr-FR" dirty="0"/>
              <a:t> </a:t>
            </a:r>
            <a:r>
              <a:rPr lang="fr-FR" dirty="0" err="1"/>
              <a:t>ended</a:t>
            </a:r>
            <a:r>
              <a:rPr lang="fr-FR" dirty="0"/>
              <a:t> and </a:t>
            </a:r>
            <a:r>
              <a:rPr lang="fr-FR" dirty="0" err="1"/>
              <a:t>Greenlanders</a:t>
            </a:r>
            <a:r>
              <a:rPr lang="fr-FR" dirty="0"/>
              <a:t> </a:t>
            </a:r>
            <a:r>
              <a:rPr lang="fr-FR" dirty="0" err="1"/>
              <a:t>started</a:t>
            </a:r>
            <a:r>
              <a:rPr lang="fr-FR" dirty="0"/>
              <a:t> to have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rights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Danes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err="1"/>
              <a:t>Maybe</a:t>
            </a:r>
            <a:r>
              <a:rPr lang="fr-FR" dirty="0"/>
              <a:t> </a:t>
            </a:r>
            <a:r>
              <a:rPr lang="fr-FR" dirty="0" err="1"/>
              <a:t>colonization</a:t>
            </a:r>
            <a:r>
              <a:rPr lang="fr-FR" dirty="0"/>
              <a:t> </a:t>
            </a:r>
            <a:r>
              <a:rPr lang="fr-FR" dirty="0" err="1"/>
              <a:t>ended</a:t>
            </a:r>
            <a:r>
              <a:rPr lang="fr-FR" dirty="0"/>
              <a:t> up but </a:t>
            </a:r>
            <a:r>
              <a:rPr lang="fr-FR" dirty="0" err="1"/>
              <a:t>economical</a:t>
            </a:r>
            <a:r>
              <a:rPr lang="fr-FR" dirty="0"/>
              <a:t> </a:t>
            </a:r>
            <a:r>
              <a:rPr lang="fr-FR" dirty="0" err="1"/>
              <a:t>neocolonization</a:t>
            </a:r>
            <a:r>
              <a:rPr lang="fr-FR" dirty="0"/>
              <a:t> </a:t>
            </a:r>
            <a:r>
              <a:rPr lang="fr-FR" dirty="0" err="1"/>
              <a:t>started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1950-1970 </a:t>
            </a:r>
            <a:r>
              <a:rPr lang="fr-FR" dirty="0" err="1"/>
              <a:t>Danes</a:t>
            </a:r>
            <a:r>
              <a:rPr lang="fr-FR" dirty="0"/>
              <a:t> </a:t>
            </a:r>
            <a:r>
              <a:rPr lang="fr-FR" dirty="0" err="1"/>
              <a:t>started</a:t>
            </a:r>
            <a:r>
              <a:rPr lang="fr-FR" dirty="0"/>
              <a:t> to </a:t>
            </a:r>
            <a:r>
              <a:rPr lang="fr-FR" dirty="0" err="1"/>
              <a:t>migrated</a:t>
            </a:r>
            <a:r>
              <a:rPr lang="fr-FR" dirty="0"/>
              <a:t> to </a:t>
            </a:r>
            <a:r>
              <a:rPr lang="fr-FR" dirty="0" err="1"/>
              <a:t>Greenland</a:t>
            </a:r>
            <a:r>
              <a:rPr lang="fr-FR" dirty="0"/>
              <a:t>, the </a:t>
            </a:r>
            <a:r>
              <a:rPr lang="fr-FR" dirty="0" err="1"/>
              <a:t>numbers</a:t>
            </a:r>
            <a:r>
              <a:rPr lang="fr-FR" dirty="0"/>
              <a:t> </a:t>
            </a:r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4,5% to 20%.</a:t>
            </a:r>
          </a:p>
          <a:p>
            <a:endParaRPr lang="fr-FR" dirty="0"/>
          </a:p>
          <a:p>
            <a:r>
              <a:rPr lang="fr-FR" dirty="0"/>
              <a:t>1970, </a:t>
            </a:r>
            <a:r>
              <a:rPr lang="fr-FR" dirty="0" err="1"/>
              <a:t>Greenland</a:t>
            </a:r>
            <a:r>
              <a:rPr lang="fr-FR" dirty="0"/>
              <a:t> </a:t>
            </a:r>
            <a:r>
              <a:rPr lang="fr-FR" dirty="0" err="1"/>
              <a:t>became</a:t>
            </a:r>
            <a:r>
              <a:rPr lang="fr-FR" dirty="0"/>
              <a:t> export </a:t>
            </a:r>
            <a:r>
              <a:rPr lang="fr-FR" dirty="0" err="1"/>
              <a:t>oriented</a:t>
            </a:r>
            <a:r>
              <a:rPr lang="fr-FR" dirty="0"/>
              <a:t> </a:t>
            </a:r>
            <a:r>
              <a:rPr lang="fr-FR" dirty="0" err="1"/>
              <a:t>fishing</a:t>
            </a:r>
            <a:r>
              <a:rPr lang="fr-FR" dirty="0"/>
              <a:t> </a:t>
            </a:r>
            <a:r>
              <a:rPr lang="fr-FR" dirty="0" err="1"/>
              <a:t>economy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 err="1"/>
              <a:t>Greenland</a:t>
            </a:r>
            <a:r>
              <a:rPr lang="fr-FR" dirty="0"/>
              <a:t> </a:t>
            </a:r>
            <a:r>
              <a:rPr lang="fr-FR" dirty="0" err="1"/>
              <a:t>started</a:t>
            </a:r>
            <a:r>
              <a:rPr lang="fr-FR" dirty="0"/>
              <a:t> to </a:t>
            </a:r>
            <a:r>
              <a:rPr lang="fr-FR" dirty="0" err="1"/>
              <a:t>become</a:t>
            </a:r>
            <a:r>
              <a:rPr lang="fr-FR" dirty="0"/>
              <a:t> mor </a:t>
            </a:r>
            <a:r>
              <a:rPr lang="fr-FR" dirty="0" err="1"/>
              <a:t>independent</a:t>
            </a:r>
            <a:r>
              <a:rPr lang="fr-FR" dirty="0"/>
              <a:t> to </a:t>
            </a:r>
            <a:r>
              <a:rPr lang="fr-FR" dirty="0" err="1"/>
              <a:t>Denmark</a:t>
            </a:r>
            <a:r>
              <a:rPr lang="fr-FR" dirty="0"/>
              <a:t> by institutions.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8732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INUIT GOVERNANCE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5627" y="1791167"/>
            <a:ext cx="1160315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Between</a:t>
            </a:r>
            <a:r>
              <a:rPr lang="fr-FR" dirty="0"/>
              <a:t> 1960-1970, </a:t>
            </a:r>
            <a:r>
              <a:rPr lang="fr-FR" dirty="0" err="1"/>
              <a:t>Greenlanders</a:t>
            </a:r>
            <a:r>
              <a:rPr lang="fr-FR" dirty="0"/>
              <a:t> </a:t>
            </a:r>
            <a:r>
              <a:rPr lang="fr-FR" dirty="0" err="1"/>
              <a:t>educated</a:t>
            </a:r>
            <a:r>
              <a:rPr lang="fr-FR" dirty="0"/>
              <a:t> in </a:t>
            </a:r>
            <a:r>
              <a:rPr lang="fr-FR" dirty="0" err="1"/>
              <a:t>Denmark</a:t>
            </a:r>
            <a:r>
              <a:rPr lang="fr-FR" dirty="0"/>
              <a:t> </a:t>
            </a:r>
            <a:r>
              <a:rPr lang="fr-FR" dirty="0" err="1"/>
              <a:t>started</a:t>
            </a:r>
            <a:r>
              <a:rPr lang="fr-FR" dirty="0"/>
              <a:t> to </a:t>
            </a:r>
            <a:r>
              <a:rPr lang="fr-FR" dirty="0" err="1"/>
              <a:t>protest</a:t>
            </a:r>
            <a:r>
              <a:rPr lang="fr-FR" dirty="0"/>
              <a:t> </a:t>
            </a:r>
            <a:r>
              <a:rPr lang="fr-FR" dirty="0" err="1"/>
              <a:t>Danish</a:t>
            </a:r>
            <a:r>
              <a:rPr lang="fr-FR" dirty="0"/>
              <a:t> </a:t>
            </a:r>
            <a:r>
              <a:rPr lang="fr-FR" dirty="0" err="1"/>
              <a:t>rule</a:t>
            </a:r>
            <a:r>
              <a:rPr lang="fr-FR" dirty="0"/>
              <a:t> in </a:t>
            </a:r>
            <a:r>
              <a:rPr lang="fr-FR" dirty="0" err="1"/>
              <a:t>Greenland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60s, </a:t>
            </a:r>
            <a:r>
              <a:rPr lang="fr-FR" dirty="0" err="1"/>
              <a:t>protests</a:t>
            </a:r>
            <a:r>
              <a:rPr lang="fr-FR" dirty="0"/>
              <a:t> by music and </a:t>
            </a:r>
            <a:r>
              <a:rPr lang="fr-FR" dirty="0" err="1"/>
              <a:t>poems</a:t>
            </a:r>
            <a:r>
              <a:rPr lang="fr-FR" dirty="0"/>
              <a:t> </a:t>
            </a:r>
            <a:r>
              <a:rPr lang="fr-FR" dirty="0" err="1"/>
              <a:t>against</a:t>
            </a:r>
            <a:r>
              <a:rPr lang="fr-FR" dirty="0"/>
              <a:t> </a:t>
            </a:r>
            <a:r>
              <a:rPr lang="fr-FR" dirty="0" err="1"/>
              <a:t>closure</a:t>
            </a:r>
            <a:r>
              <a:rPr lang="fr-FR" dirty="0"/>
              <a:t> of </a:t>
            </a:r>
            <a:r>
              <a:rPr lang="fr-FR" dirty="0" err="1"/>
              <a:t>mining</a:t>
            </a:r>
            <a:r>
              <a:rPr lang="fr-FR" dirty="0"/>
              <a:t> in </a:t>
            </a:r>
            <a:r>
              <a:rPr lang="fr-FR" dirty="0" err="1"/>
              <a:t>Qullisat</a:t>
            </a:r>
            <a:r>
              <a:rPr lang="fr-FR" dirty="0"/>
              <a:t> and relocation of </a:t>
            </a:r>
            <a:r>
              <a:rPr lang="fr-FR" dirty="0" err="1"/>
              <a:t>inhabitants</a:t>
            </a:r>
            <a:r>
              <a:rPr lang="fr-FR" dirty="0"/>
              <a:t> (1200).</a:t>
            </a:r>
          </a:p>
          <a:p>
            <a:endParaRPr lang="fr-FR" dirty="0"/>
          </a:p>
          <a:p>
            <a:r>
              <a:rPr lang="fr-FR" dirty="0" err="1"/>
              <a:t>Danish</a:t>
            </a:r>
            <a:r>
              <a:rPr lang="fr-FR" dirty="0"/>
              <a:t> </a:t>
            </a:r>
            <a:r>
              <a:rPr lang="fr-FR" dirty="0" err="1"/>
              <a:t>government</a:t>
            </a:r>
            <a:r>
              <a:rPr lang="fr-FR" dirty="0"/>
              <a:t> gave </a:t>
            </a:r>
            <a:r>
              <a:rPr lang="fr-FR" dirty="0" err="1"/>
              <a:t>oil</a:t>
            </a:r>
            <a:r>
              <a:rPr lang="fr-FR" dirty="0"/>
              <a:t> and </a:t>
            </a:r>
            <a:r>
              <a:rPr lang="fr-FR" dirty="0" err="1"/>
              <a:t>gas</a:t>
            </a:r>
            <a:r>
              <a:rPr lang="fr-FR" dirty="0"/>
              <a:t> </a:t>
            </a:r>
            <a:r>
              <a:rPr lang="fr-FR" dirty="0" err="1"/>
              <a:t>drilling</a:t>
            </a:r>
            <a:r>
              <a:rPr lang="fr-FR" dirty="0"/>
              <a:t> </a:t>
            </a:r>
            <a:r>
              <a:rPr lang="fr-FR" dirty="0" err="1"/>
              <a:t>rights</a:t>
            </a:r>
            <a:r>
              <a:rPr lang="fr-FR" dirty="0"/>
              <a:t> of Western </a:t>
            </a:r>
            <a:r>
              <a:rPr lang="fr-FR" dirty="0" err="1"/>
              <a:t>Greenland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1973 -77. </a:t>
            </a:r>
          </a:p>
          <a:p>
            <a:endParaRPr lang="fr-FR" dirty="0"/>
          </a:p>
          <a:p>
            <a:r>
              <a:rPr lang="fr-FR" dirty="0" err="1"/>
              <a:t>Memorandum</a:t>
            </a:r>
            <a:r>
              <a:rPr lang="fr-FR" dirty="0"/>
              <a:t> for EU in 1972, 70% </a:t>
            </a:r>
            <a:r>
              <a:rPr lang="fr-FR" dirty="0" err="1"/>
              <a:t>Greenlanders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against</a:t>
            </a:r>
            <a:r>
              <a:rPr lang="fr-FR" dirty="0"/>
              <a:t>, BUT </a:t>
            </a:r>
            <a:r>
              <a:rPr lang="fr-FR" dirty="0" err="1"/>
              <a:t>forced</a:t>
            </a:r>
            <a:r>
              <a:rPr lang="fr-FR" dirty="0"/>
              <a:t> to </a:t>
            </a:r>
            <a:r>
              <a:rPr lang="fr-FR" dirty="0" err="1"/>
              <a:t>join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1973- Home </a:t>
            </a:r>
            <a:r>
              <a:rPr lang="fr-FR" dirty="0" err="1"/>
              <a:t>rule</a:t>
            </a:r>
            <a:r>
              <a:rPr lang="fr-FR" dirty="0"/>
              <a:t> </a:t>
            </a:r>
            <a:r>
              <a:rPr lang="fr-FR" dirty="0" err="1"/>
              <a:t>comitteee</a:t>
            </a:r>
            <a:r>
              <a:rPr lang="fr-FR" dirty="0"/>
              <a:t> </a:t>
            </a:r>
            <a:r>
              <a:rPr lang="fr-FR" dirty="0" err="1"/>
              <a:t>founded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1975- Home </a:t>
            </a:r>
            <a:r>
              <a:rPr lang="fr-FR" dirty="0" err="1"/>
              <a:t>rule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 </a:t>
            </a:r>
            <a:r>
              <a:rPr lang="fr-FR" dirty="0" err="1"/>
              <a:t>submitted</a:t>
            </a:r>
            <a:r>
              <a:rPr lang="fr-FR" dirty="0"/>
              <a:t> a </a:t>
            </a:r>
            <a:r>
              <a:rPr lang="fr-FR" dirty="0" err="1"/>
              <a:t>proposal</a:t>
            </a:r>
            <a:r>
              <a:rPr lang="fr-FR" dirty="0"/>
              <a:t>,</a:t>
            </a:r>
          </a:p>
          <a:p>
            <a:endParaRPr lang="fr-FR" dirty="0"/>
          </a:p>
          <a:p>
            <a:r>
              <a:rPr lang="fr-FR" dirty="0"/>
              <a:t>1979- </a:t>
            </a:r>
            <a:r>
              <a:rPr lang="fr-FR" dirty="0" err="1"/>
              <a:t>Memorandum</a:t>
            </a:r>
            <a:r>
              <a:rPr lang="fr-FR" dirty="0"/>
              <a:t> and home </a:t>
            </a:r>
            <a:r>
              <a:rPr lang="fr-FR" dirty="0" err="1"/>
              <a:t>rule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accepted</a:t>
            </a:r>
            <a:r>
              <a:rPr lang="fr-FR" dirty="0"/>
              <a:t>. </a:t>
            </a:r>
          </a:p>
          <a:p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4455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INUIT GOVERNANCE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5627" y="1769456"/>
            <a:ext cx="113100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Greeenland</a:t>
            </a:r>
            <a:r>
              <a:rPr lang="fr-FR" dirty="0"/>
              <a:t> </a:t>
            </a:r>
            <a:r>
              <a:rPr lang="fr-FR" dirty="0" err="1"/>
              <a:t>gained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juridictional</a:t>
            </a:r>
            <a:r>
              <a:rPr lang="fr-FR" dirty="0"/>
              <a:t> </a:t>
            </a:r>
            <a:r>
              <a:rPr lang="fr-FR" dirty="0" err="1"/>
              <a:t>authority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areas: </a:t>
            </a:r>
          </a:p>
          <a:p>
            <a:endParaRPr lang="fr-FR" dirty="0"/>
          </a:p>
          <a:p>
            <a:r>
              <a:rPr lang="fr-FR" dirty="0" err="1"/>
              <a:t>Domestic</a:t>
            </a:r>
            <a:r>
              <a:rPr lang="fr-FR" dirty="0"/>
              <a:t> </a:t>
            </a:r>
            <a:r>
              <a:rPr lang="fr-FR" dirty="0" err="1"/>
              <a:t>affairs</a:t>
            </a:r>
            <a:r>
              <a:rPr lang="fr-FR" dirty="0"/>
              <a:t>, taxation, </a:t>
            </a:r>
            <a:r>
              <a:rPr lang="fr-FR" dirty="0" err="1"/>
              <a:t>fisheries</a:t>
            </a:r>
            <a:r>
              <a:rPr lang="fr-FR" dirty="0"/>
              <a:t>, planning of </a:t>
            </a:r>
            <a:r>
              <a:rPr lang="fr-FR" dirty="0" err="1"/>
              <a:t>trade</a:t>
            </a:r>
            <a:r>
              <a:rPr lang="fr-FR" dirty="0"/>
              <a:t>, </a:t>
            </a:r>
            <a:r>
              <a:rPr lang="fr-FR" dirty="0" err="1"/>
              <a:t>church</a:t>
            </a:r>
            <a:r>
              <a:rPr lang="fr-FR" dirty="0"/>
              <a:t> </a:t>
            </a:r>
            <a:r>
              <a:rPr lang="fr-FR" dirty="0" err="1"/>
              <a:t>affairs</a:t>
            </a:r>
            <a:r>
              <a:rPr lang="fr-FR" dirty="0"/>
              <a:t>, </a:t>
            </a:r>
            <a:r>
              <a:rPr lang="fr-FR" dirty="0" err="1"/>
              <a:t>education</a:t>
            </a:r>
            <a:r>
              <a:rPr lang="fr-FR" dirty="0"/>
              <a:t>, cultural </a:t>
            </a:r>
            <a:r>
              <a:rPr lang="fr-FR" dirty="0" err="1"/>
              <a:t>affairs</a:t>
            </a:r>
            <a:r>
              <a:rPr lang="fr-FR" dirty="0"/>
              <a:t>, </a:t>
            </a:r>
            <a:r>
              <a:rPr lang="fr-FR" dirty="0" err="1"/>
              <a:t>health</a:t>
            </a:r>
            <a:r>
              <a:rPr lang="fr-FR" dirty="0"/>
              <a:t>, transport… </a:t>
            </a:r>
          </a:p>
          <a:p>
            <a:endParaRPr lang="fr-FR" dirty="0"/>
          </a:p>
          <a:p>
            <a:r>
              <a:rPr lang="fr-FR" dirty="0" err="1"/>
              <a:t>Denmark</a:t>
            </a:r>
            <a:r>
              <a:rPr lang="fr-FR" dirty="0"/>
              <a:t> and </a:t>
            </a:r>
            <a:r>
              <a:rPr lang="fr-FR" dirty="0" err="1"/>
              <a:t>Greenland</a:t>
            </a:r>
            <a:r>
              <a:rPr lang="fr-FR" dirty="0"/>
              <a:t> </a:t>
            </a:r>
            <a:r>
              <a:rPr lang="fr-FR" dirty="0" err="1"/>
              <a:t>established</a:t>
            </a:r>
            <a:r>
              <a:rPr lang="fr-FR" dirty="0"/>
              <a:t> a </a:t>
            </a:r>
            <a:r>
              <a:rPr lang="fr-FR" dirty="0" err="1"/>
              <a:t>comission</a:t>
            </a:r>
            <a:r>
              <a:rPr lang="fr-FR" dirty="0"/>
              <a:t> for </a:t>
            </a:r>
            <a:r>
              <a:rPr lang="fr-FR" dirty="0" err="1"/>
              <a:t>Greater</a:t>
            </a:r>
            <a:r>
              <a:rPr lang="fr-FR" dirty="0"/>
              <a:t> Self </a:t>
            </a:r>
            <a:r>
              <a:rPr lang="fr-FR" dirty="0" err="1"/>
              <a:t>Governance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/>
              <a:t>2008, Referendum in </a:t>
            </a:r>
            <a:r>
              <a:rPr lang="fr-FR" dirty="0" err="1"/>
              <a:t>Greenland</a:t>
            </a:r>
            <a:r>
              <a:rPr lang="fr-FR" dirty="0"/>
              <a:t>, 75% </a:t>
            </a:r>
            <a:r>
              <a:rPr lang="fr-FR" dirty="0" err="1"/>
              <a:t>Greenlanders</a:t>
            </a:r>
            <a:r>
              <a:rPr lang="fr-FR" dirty="0"/>
              <a:t> </a:t>
            </a:r>
            <a:r>
              <a:rPr lang="fr-FR" dirty="0" err="1"/>
              <a:t>voted</a:t>
            </a:r>
            <a:r>
              <a:rPr lang="fr-FR" dirty="0"/>
              <a:t> for self </a:t>
            </a:r>
            <a:r>
              <a:rPr lang="fr-FR" dirty="0" err="1"/>
              <a:t>governance</a:t>
            </a:r>
            <a:r>
              <a:rPr lang="fr-FR" dirty="0"/>
              <a:t> and home </a:t>
            </a:r>
            <a:r>
              <a:rPr lang="fr-FR" dirty="0" err="1"/>
              <a:t>rule</a:t>
            </a:r>
            <a:r>
              <a:rPr lang="fr-FR" dirty="0"/>
              <a:t> </a:t>
            </a:r>
            <a:r>
              <a:rPr lang="fr-FR" dirty="0" err="1"/>
              <a:t>replaced</a:t>
            </a:r>
            <a:r>
              <a:rPr lang="fr-FR" dirty="0"/>
              <a:t> by self </a:t>
            </a:r>
            <a:r>
              <a:rPr lang="fr-FR" dirty="0" err="1"/>
              <a:t>governance</a:t>
            </a:r>
            <a:r>
              <a:rPr lang="fr-FR" dirty="0"/>
              <a:t> in 2009. </a:t>
            </a:r>
          </a:p>
          <a:p>
            <a:endParaRPr lang="fr-FR" dirty="0"/>
          </a:p>
          <a:p>
            <a:r>
              <a:rPr lang="fr-FR" dirty="0" err="1"/>
              <a:t>Denmark</a:t>
            </a:r>
            <a:r>
              <a:rPr lang="fr-FR" dirty="0"/>
              <a:t> </a:t>
            </a:r>
            <a:r>
              <a:rPr lang="fr-FR" dirty="0" err="1"/>
              <a:t>retained</a:t>
            </a:r>
            <a:r>
              <a:rPr lang="fr-FR" dirty="0"/>
              <a:t> control </a:t>
            </a:r>
            <a:r>
              <a:rPr lang="fr-FR" dirty="0" err="1"/>
              <a:t>from</a:t>
            </a:r>
            <a:r>
              <a:rPr lang="fr-FR" dirty="0"/>
              <a:t> courts, </a:t>
            </a:r>
            <a:r>
              <a:rPr lang="fr-FR" dirty="0" err="1"/>
              <a:t>foreign</a:t>
            </a:r>
            <a:r>
              <a:rPr lang="fr-FR" dirty="0"/>
              <a:t> </a:t>
            </a:r>
            <a:r>
              <a:rPr lang="fr-FR" dirty="0" err="1"/>
              <a:t>affair</a:t>
            </a:r>
            <a:r>
              <a:rPr lang="fr-FR" dirty="0"/>
              <a:t>, police, </a:t>
            </a:r>
            <a:r>
              <a:rPr lang="fr-FR" dirty="0" err="1"/>
              <a:t>minerals</a:t>
            </a:r>
            <a:r>
              <a:rPr lang="fr-FR" dirty="0"/>
              <a:t>, constitution, </a:t>
            </a:r>
            <a:r>
              <a:rPr lang="fr-FR" dirty="0" err="1"/>
              <a:t>defence</a:t>
            </a:r>
            <a:r>
              <a:rPr lang="fr-FR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561295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AFTER 2008 REFERENDUM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21002" y="1769456"/>
            <a:ext cx="11527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Multi-party system,</a:t>
            </a:r>
          </a:p>
          <a:p>
            <a:endParaRPr lang="fr-FR" dirty="0"/>
          </a:p>
          <a:p>
            <a:r>
              <a:rPr lang="fr-FR" dirty="0"/>
              <a:t>Dominant social party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i="1" dirty="0" err="1"/>
              <a:t>Siumut</a:t>
            </a:r>
            <a:r>
              <a:rPr lang="fr-FR" dirty="0"/>
              <a:t>; </a:t>
            </a:r>
            <a:r>
              <a:rPr lang="fr-FR" dirty="0" err="1"/>
              <a:t>suppoted</a:t>
            </a:r>
            <a:r>
              <a:rPr lang="fr-FR" dirty="0"/>
              <a:t> by hunters, </a:t>
            </a:r>
            <a:r>
              <a:rPr lang="fr-FR" dirty="0" err="1"/>
              <a:t>fishermen</a:t>
            </a:r>
            <a:r>
              <a:rPr lang="fr-FR" dirty="0"/>
              <a:t>, </a:t>
            </a:r>
            <a:r>
              <a:rPr lang="fr-FR" dirty="0" err="1"/>
              <a:t>workers</a:t>
            </a:r>
            <a:r>
              <a:rPr lang="fr-FR" dirty="0"/>
              <a:t> in rural.</a:t>
            </a:r>
          </a:p>
          <a:p>
            <a:endParaRPr lang="fr-FR" dirty="0"/>
          </a:p>
          <a:p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dependency</a:t>
            </a:r>
            <a:r>
              <a:rPr lang="fr-FR" dirty="0"/>
              <a:t> on </a:t>
            </a:r>
            <a:r>
              <a:rPr lang="fr-FR" dirty="0" err="1"/>
              <a:t>Denmark</a:t>
            </a:r>
            <a:r>
              <a:rPr lang="fr-FR" dirty="0"/>
              <a:t>, (50% of </a:t>
            </a:r>
            <a:r>
              <a:rPr lang="fr-FR" dirty="0" err="1"/>
              <a:t>economy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Self </a:t>
            </a:r>
            <a:r>
              <a:rPr lang="fr-FR"/>
              <a:t>governance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important as </a:t>
            </a:r>
            <a:r>
              <a:rPr lang="fr-FR" dirty="0" err="1"/>
              <a:t>governing</a:t>
            </a:r>
            <a:r>
              <a:rPr lang="fr-FR" dirty="0"/>
              <a:t> an area </a:t>
            </a:r>
            <a:r>
              <a:rPr lang="fr-FR" dirty="0" err="1"/>
              <a:t>inhabited</a:t>
            </a:r>
            <a:r>
              <a:rPr lang="fr-FR" dirty="0"/>
              <a:t> by Inuit for Inuit.</a:t>
            </a:r>
          </a:p>
        </p:txBody>
      </p:sp>
    </p:spTree>
    <p:extLst>
      <p:ext uri="{BB962C8B-B14F-4D97-AF65-F5344CB8AC3E}">
        <p14:creationId xmlns:p14="http://schemas.microsoft.com/office/powerpoint/2010/main" val="417828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8000" y="355846"/>
            <a:ext cx="11175013" cy="1254763"/>
          </a:xfrm>
        </p:spPr>
        <p:txBody>
          <a:bodyPr/>
          <a:lstStyle/>
          <a:p>
            <a:r>
              <a:rPr lang="en-GB" sz="2000" b="1" dirty="0"/>
              <a:t>Demography of </a:t>
            </a:r>
            <a:r>
              <a:rPr lang="en-GB" sz="2000" b="1" dirty="0" err="1"/>
              <a:t>Ind</a:t>
            </a:r>
            <a:r>
              <a:rPr lang="tr-TR" sz="2000" b="1" dirty="0"/>
              <a:t>ı</a:t>
            </a:r>
            <a:r>
              <a:rPr lang="en-GB" sz="2000" b="1" dirty="0" err="1"/>
              <a:t>genous</a:t>
            </a:r>
            <a:r>
              <a:rPr lang="en-GB" sz="2000" b="1" dirty="0"/>
              <a:t> Peoples based on language groups</a:t>
            </a:r>
            <a:br>
              <a:rPr lang="en-GB" sz="2000" b="1" dirty="0"/>
            </a:br>
            <a:br>
              <a:rPr lang="en-GB" sz="2000" b="1" dirty="0"/>
            </a:br>
            <a:r>
              <a:rPr lang="en-GB" sz="2000" dirty="0" err="1"/>
              <a:t>Ind</a:t>
            </a:r>
            <a:r>
              <a:rPr lang="tr-TR" sz="2000" dirty="0"/>
              <a:t>ı</a:t>
            </a:r>
            <a:r>
              <a:rPr lang="en-GB" sz="2000" dirty="0" err="1"/>
              <a:t>genous</a:t>
            </a:r>
            <a:r>
              <a:rPr lang="en-GB" sz="2000" dirty="0"/>
              <a:t> </a:t>
            </a:r>
            <a:r>
              <a:rPr lang="en-GB" sz="2000" dirty="0" err="1"/>
              <a:t>populat</a:t>
            </a:r>
            <a:r>
              <a:rPr lang="tr-TR" sz="2000" dirty="0"/>
              <a:t>ı</a:t>
            </a:r>
            <a:r>
              <a:rPr lang="en-GB" sz="2000" dirty="0"/>
              <a:t>on </a:t>
            </a:r>
            <a:r>
              <a:rPr lang="tr-TR" sz="2000" dirty="0"/>
              <a:t>ı</a:t>
            </a:r>
            <a:r>
              <a:rPr lang="en-GB" sz="2000" dirty="0"/>
              <a:t>s the 10% of the </a:t>
            </a:r>
            <a:r>
              <a:rPr lang="en-GB" sz="2000" dirty="0" err="1"/>
              <a:t>Arct</a:t>
            </a:r>
            <a:r>
              <a:rPr lang="tr-TR" sz="2000" dirty="0"/>
              <a:t>ı</a:t>
            </a:r>
            <a:r>
              <a:rPr lang="en-GB" sz="2000" dirty="0"/>
              <a:t>c </a:t>
            </a:r>
            <a:r>
              <a:rPr lang="en-GB" sz="2000" dirty="0" err="1"/>
              <a:t>Populat</a:t>
            </a:r>
            <a:r>
              <a:rPr lang="tr-TR" sz="2000" dirty="0"/>
              <a:t>ı</a:t>
            </a:r>
            <a:r>
              <a:rPr lang="en-GB" sz="2000" dirty="0"/>
              <a:t>on</a:t>
            </a:r>
            <a:br>
              <a:rPr lang="en-GB" sz="2000" dirty="0"/>
            </a:br>
            <a:endParaRPr lang="fr-FR" sz="2000" dirty="0"/>
          </a:p>
        </p:txBody>
      </p:sp>
      <p:pic>
        <p:nvPicPr>
          <p:cNvPr id="4" name="Resim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925" r="-9892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3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«Traditional knowledge»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Transmission of traditional knowledge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Preservation of indigenous languages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Spec</a:t>
            </a:r>
            <a:r>
              <a:rPr lang="tr-TR" sz="2600" dirty="0"/>
              <a:t>ı</a:t>
            </a:r>
            <a:r>
              <a:rPr lang="en-GB" sz="2600" dirty="0"/>
              <a:t>f</a:t>
            </a:r>
            <a:r>
              <a:rPr lang="tr-TR" sz="2600" dirty="0"/>
              <a:t>ı</a:t>
            </a:r>
            <a:r>
              <a:rPr lang="en-GB" sz="2600" dirty="0"/>
              <a:t>c connect</a:t>
            </a:r>
            <a:r>
              <a:rPr lang="tr-TR" sz="2600" dirty="0"/>
              <a:t>ı</a:t>
            </a:r>
            <a:r>
              <a:rPr lang="en-GB" sz="2600" dirty="0"/>
              <a:t>on of </a:t>
            </a:r>
            <a:r>
              <a:rPr lang="tr-TR" sz="2600" dirty="0"/>
              <a:t>ı</a:t>
            </a:r>
            <a:r>
              <a:rPr lang="en-GB" sz="2600" dirty="0" err="1"/>
              <a:t>nd</a:t>
            </a:r>
            <a:r>
              <a:rPr lang="tr-TR" sz="2600" dirty="0"/>
              <a:t>ı</a:t>
            </a:r>
            <a:r>
              <a:rPr lang="en-GB" sz="2600" dirty="0" err="1"/>
              <a:t>genous</a:t>
            </a:r>
            <a:r>
              <a:rPr lang="en-GB" sz="2600" dirty="0"/>
              <a:t> peoples’ to the land</a:t>
            </a:r>
            <a:br>
              <a:rPr lang="en-GB" sz="2600" dirty="0"/>
            </a:br>
            <a:endParaRPr lang="fr-FR" sz="2600" dirty="0"/>
          </a:p>
        </p:txBody>
      </p:sp>
      <p:pic>
        <p:nvPicPr>
          <p:cNvPr id="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7" y="3728060"/>
            <a:ext cx="3104108" cy="2921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72" y="3635140"/>
            <a:ext cx="4252036" cy="2921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26" y="3635140"/>
            <a:ext cx="3528705" cy="286232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05399" y="6452766"/>
            <a:ext cx="11172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https://</a:t>
            </a:r>
            <a:r>
              <a:rPr lang="en-GB" sz="1000" dirty="0" err="1"/>
              <a:t>iite.unesco.org</a:t>
            </a:r>
            <a:r>
              <a:rPr lang="en-GB" sz="1000" dirty="0"/>
              <a:t>/news/639164/</a:t>
            </a:r>
          </a:p>
        </p:txBody>
      </p:sp>
    </p:spTree>
    <p:extLst>
      <p:ext uri="{BB962C8B-B14F-4D97-AF65-F5344CB8AC3E}">
        <p14:creationId xmlns:p14="http://schemas.microsoft.com/office/powerpoint/2010/main" val="9400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ctr">
              <a:buFont typeface="Arial"/>
              <a:buChar char="•"/>
            </a:pPr>
            <a:r>
              <a:rPr lang="en-GB" dirty="0">
                <a:latin typeface="Times New Roman"/>
                <a:cs typeface="Times New Roman"/>
              </a:rPr>
              <a:t>Demographic distribution of </a:t>
            </a:r>
            <a:r>
              <a:rPr lang="en-GB" dirty="0" err="1">
                <a:latin typeface="Times New Roman"/>
                <a:cs typeface="Times New Roman"/>
              </a:rPr>
              <a:t>Saami</a:t>
            </a:r>
            <a:endParaRPr lang="en-GB" dirty="0">
              <a:latin typeface="Times New Roman"/>
              <a:cs typeface="Times New Roman"/>
            </a:endParaRPr>
          </a:p>
          <a:p>
            <a:pPr marL="285750" indent="-285750" algn="ctr">
              <a:buFont typeface="Arial"/>
              <a:buChar char="•"/>
            </a:pPr>
            <a:r>
              <a:rPr lang="en-GB" dirty="0">
                <a:latin typeface="Times New Roman"/>
                <a:cs typeface="Times New Roman"/>
              </a:rPr>
              <a:t>Language policies on </a:t>
            </a:r>
            <a:r>
              <a:rPr lang="en-GB" dirty="0" err="1">
                <a:latin typeface="Times New Roman"/>
                <a:cs typeface="Times New Roman"/>
              </a:rPr>
              <a:t>Saami</a:t>
            </a:r>
            <a:r>
              <a:rPr lang="en-GB" dirty="0">
                <a:latin typeface="Times New Roman"/>
                <a:cs typeface="Times New Roman"/>
              </a:rPr>
              <a:t> language</a:t>
            </a:r>
          </a:p>
          <a:p>
            <a:pPr marL="285750" indent="-285750" algn="ctr">
              <a:buFont typeface="Arial"/>
              <a:buChar char="•"/>
            </a:pPr>
            <a:r>
              <a:rPr lang="en-GB" dirty="0">
                <a:latin typeface="Times New Roman"/>
                <a:cs typeface="Times New Roman"/>
              </a:rPr>
              <a:t>Economic resources of </a:t>
            </a:r>
            <a:r>
              <a:rPr lang="en-GB" dirty="0" err="1">
                <a:latin typeface="Times New Roman"/>
                <a:cs typeface="Times New Roman"/>
              </a:rPr>
              <a:t>Saami</a:t>
            </a:r>
            <a:r>
              <a:rPr lang="en-GB" dirty="0">
                <a:latin typeface="Times New Roman"/>
                <a:cs typeface="Times New Roman"/>
              </a:rPr>
              <a:t> people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Saamı</a:t>
            </a:r>
            <a:r>
              <a:rPr lang="tr-TR" b="1" dirty="0"/>
              <a:t> People</a:t>
            </a:r>
            <a:endParaRPr lang="fr-FR" dirty="0"/>
          </a:p>
        </p:txBody>
      </p:sp>
      <p:pic>
        <p:nvPicPr>
          <p:cNvPr id="4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39" y="2970866"/>
            <a:ext cx="7527120" cy="34770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181475" y="6345354"/>
            <a:ext cx="15696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imes New Roman"/>
                <a:cs typeface="Times New Roman"/>
              </a:rPr>
              <a:t>Photo </a:t>
            </a:r>
            <a:r>
              <a:rPr lang="fr-FR" sz="1400" dirty="0" err="1">
                <a:latin typeface="Times New Roman"/>
                <a:cs typeface="Times New Roman"/>
              </a:rPr>
              <a:t>Eda</a:t>
            </a:r>
            <a:r>
              <a:rPr lang="fr-FR" sz="1400" dirty="0">
                <a:latin typeface="Times New Roman"/>
                <a:cs typeface="Times New Roman"/>
              </a:rPr>
              <a:t> </a:t>
            </a:r>
            <a:r>
              <a:rPr lang="fr-FR" sz="1400" dirty="0" err="1">
                <a:latin typeface="Times New Roman"/>
                <a:cs typeface="Times New Roman"/>
              </a:rPr>
              <a:t>Ayaydin</a:t>
            </a:r>
            <a:endParaRPr lang="fr-FR" sz="1400" dirty="0">
              <a:latin typeface="Times New Roman"/>
              <a:cs typeface="Times New Roman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28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Norway</a:t>
            </a:r>
            <a:r>
              <a:rPr lang="fr-FR" dirty="0"/>
              <a:t>: </a:t>
            </a:r>
            <a:r>
              <a:rPr lang="fr-FR" dirty="0" err="1"/>
              <a:t>app</a:t>
            </a:r>
            <a:r>
              <a:rPr lang="fr-FR" dirty="0"/>
              <a:t>. 50.000</a:t>
            </a:r>
          </a:p>
          <a:p>
            <a:r>
              <a:rPr lang="fr-FR" dirty="0" err="1"/>
              <a:t>Sweden</a:t>
            </a:r>
            <a:r>
              <a:rPr lang="fr-FR" dirty="0"/>
              <a:t>: </a:t>
            </a:r>
            <a:r>
              <a:rPr lang="fr-FR" dirty="0" err="1"/>
              <a:t>app</a:t>
            </a:r>
            <a:r>
              <a:rPr lang="fr-FR" dirty="0"/>
              <a:t>. 30.000</a:t>
            </a:r>
          </a:p>
          <a:p>
            <a:r>
              <a:rPr lang="fr-FR" dirty="0" err="1"/>
              <a:t>Finland</a:t>
            </a:r>
            <a:r>
              <a:rPr lang="fr-FR" dirty="0"/>
              <a:t>: </a:t>
            </a:r>
            <a:r>
              <a:rPr lang="fr-FR" dirty="0" err="1"/>
              <a:t>app</a:t>
            </a:r>
            <a:r>
              <a:rPr lang="fr-FR" dirty="0"/>
              <a:t>. 10.000</a:t>
            </a:r>
          </a:p>
          <a:p>
            <a:r>
              <a:rPr lang="fr-FR" dirty="0" err="1"/>
              <a:t>Russia</a:t>
            </a:r>
            <a:r>
              <a:rPr lang="fr-FR" dirty="0"/>
              <a:t>: </a:t>
            </a:r>
            <a:r>
              <a:rPr lang="fr-FR" dirty="0" err="1"/>
              <a:t>app</a:t>
            </a:r>
            <a:r>
              <a:rPr lang="fr-FR" dirty="0"/>
              <a:t>. 1500</a:t>
            </a:r>
          </a:p>
          <a:p>
            <a:endParaRPr lang="fr-FR" dirty="0"/>
          </a:p>
          <a:p>
            <a:r>
              <a:rPr lang="fr-FR" dirty="0"/>
              <a:t>ILO Convention (International Labor </a:t>
            </a:r>
            <a:r>
              <a:rPr lang="fr-FR" dirty="0" err="1"/>
              <a:t>Organization</a:t>
            </a:r>
            <a:r>
              <a:rPr lang="fr-FR" dirty="0"/>
              <a:t>)</a:t>
            </a:r>
          </a:p>
          <a:p>
            <a:r>
              <a:rPr lang="fr-FR" dirty="0" err="1"/>
              <a:t>Norway</a:t>
            </a:r>
            <a:r>
              <a:rPr lang="fr-FR" dirty="0"/>
              <a:t>, </a:t>
            </a:r>
            <a:r>
              <a:rPr lang="fr-FR" dirty="0" err="1"/>
              <a:t>ratified</a:t>
            </a:r>
            <a:endParaRPr lang="fr-FR" dirty="0"/>
          </a:p>
          <a:p>
            <a:r>
              <a:rPr lang="fr-FR" dirty="0" err="1"/>
              <a:t>Sweden</a:t>
            </a:r>
            <a:r>
              <a:rPr lang="fr-FR" dirty="0"/>
              <a:t>, not </a:t>
            </a:r>
            <a:r>
              <a:rPr lang="fr-FR" dirty="0" err="1"/>
              <a:t>yet</a:t>
            </a:r>
            <a:endParaRPr lang="fr-FR" dirty="0"/>
          </a:p>
          <a:p>
            <a:r>
              <a:rPr lang="fr-FR" dirty="0" err="1"/>
              <a:t>Finland</a:t>
            </a:r>
            <a:r>
              <a:rPr lang="fr-FR" dirty="0"/>
              <a:t>, not </a:t>
            </a:r>
            <a:r>
              <a:rPr lang="fr-FR" dirty="0" err="1"/>
              <a:t>yet</a:t>
            </a:r>
            <a:endParaRPr lang="fr-FR" dirty="0"/>
          </a:p>
          <a:p>
            <a:r>
              <a:rPr lang="fr-FR" dirty="0" err="1"/>
              <a:t>Russia</a:t>
            </a:r>
            <a:r>
              <a:rPr lang="fr-FR" dirty="0"/>
              <a:t>, not </a:t>
            </a:r>
            <a:r>
              <a:rPr lang="fr-FR"/>
              <a:t>yet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Saam</a:t>
            </a:r>
            <a:r>
              <a:rPr lang="tr-TR" dirty="0"/>
              <a:t>ı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967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7999" y="1719070"/>
            <a:ext cx="11210524" cy="4724509"/>
          </a:xfrm>
        </p:spPr>
        <p:txBody>
          <a:bodyPr/>
          <a:lstStyle/>
          <a:p>
            <a:r>
              <a:rPr lang="fr-FR" dirty="0" err="1"/>
              <a:t>Communism</a:t>
            </a:r>
            <a:r>
              <a:rPr lang="fr-FR" dirty="0"/>
              <a:t> by 12th </a:t>
            </a:r>
            <a:r>
              <a:rPr lang="fr-FR" dirty="0" err="1"/>
              <a:t>century</a:t>
            </a:r>
            <a:r>
              <a:rPr lang="fr-FR" dirty="0"/>
              <a:t>: Sharing </a:t>
            </a:r>
            <a:r>
              <a:rPr lang="fr-FR" dirty="0" err="1"/>
              <a:t>goods</a:t>
            </a:r>
            <a:r>
              <a:rPr lang="fr-FR" dirty="0"/>
              <a:t>, places, </a:t>
            </a:r>
            <a:r>
              <a:rPr lang="fr-FR" dirty="0" err="1"/>
              <a:t>seasonal</a:t>
            </a:r>
            <a:r>
              <a:rPr lang="fr-FR" dirty="0"/>
              <a:t> </a:t>
            </a:r>
            <a:r>
              <a:rPr lang="fr-FR" dirty="0" err="1"/>
              <a:t>settlements</a:t>
            </a:r>
            <a:r>
              <a:rPr lang="fr-FR" dirty="0"/>
              <a:t>.</a:t>
            </a:r>
          </a:p>
          <a:p>
            <a:r>
              <a:rPr lang="fr-FR" dirty="0"/>
              <a:t>Village </a:t>
            </a:r>
            <a:r>
              <a:rPr lang="fr-FR" dirty="0" err="1"/>
              <a:t>elders</a:t>
            </a:r>
            <a:r>
              <a:rPr lang="fr-FR" dirty="0"/>
              <a:t> are the leaders in </a:t>
            </a:r>
            <a:r>
              <a:rPr lang="fr-FR" dirty="0" err="1"/>
              <a:t>Siida</a:t>
            </a:r>
            <a:r>
              <a:rPr lang="fr-FR" dirty="0"/>
              <a:t> system.</a:t>
            </a:r>
          </a:p>
          <a:p>
            <a:pPr marL="45720" indent="0">
              <a:buNone/>
            </a:pPr>
            <a:r>
              <a:rPr lang="fr-FR" dirty="0"/>
              <a:t>   BUT by the expansion of </a:t>
            </a:r>
            <a:r>
              <a:rPr lang="fr-FR" dirty="0" err="1"/>
              <a:t>Nordic</a:t>
            </a:r>
            <a:r>
              <a:rPr lang="fr-FR" dirty="0"/>
              <a:t> states, </a:t>
            </a:r>
            <a:r>
              <a:rPr lang="fr-FR" dirty="0" err="1"/>
              <a:t>Saami</a:t>
            </a:r>
            <a:r>
              <a:rPr lang="fr-FR" dirty="0"/>
              <a:t> </a:t>
            </a:r>
            <a:r>
              <a:rPr lang="fr-FR" dirty="0" err="1"/>
              <a:t>started</a:t>
            </a:r>
            <a:r>
              <a:rPr lang="fr-FR" dirty="0"/>
              <a:t> to </a:t>
            </a:r>
            <a:r>
              <a:rPr lang="fr-FR" dirty="0" err="1"/>
              <a:t>experience</a:t>
            </a:r>
            <a:r>
              <a:rPr lang="fr-FR" dirty="0"/>
              <a:t> </a:t>
            </a:r>
            <a:r>
              <a:rPr lang="fr-FR" dirty="0" err="1"/>
              <a:t>livind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sovereigns</a:t>
            </a:r>
            <a:r>
              <a:rPr lang="fr-FR" dirty="0"/>
              <a:t>.</a:t>
            </a:r>
          </a:p>
          <a:p>
            <a:pPr marL="4572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SIIDA </a:t>
            </a:r>
            <a:r>
              <a:rPr lang="fr-FR" dirty="0" err="1"/>
              <a:t>SYSTem</a:t>
            </a:r>
            <a:endParaRPr lang="fr-FR" dirty="0"/>
          </a:p>
        </p:txBody>
      </p:sp>
      <p:pic>
        <p:nvPicPr>
          <p:cNvPr id="4" name="Image 3" descr="IMG_094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3101473"/>
            <a:ext cx="6604000" cy="319505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264316" y="6229684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imes New Roman"/>
                <a:cs typeface="Times New Roman"/>
              </a:rPr>
              <a:t>Photo </a:t>
            </a:r>
            <a:r>
              <a:rPr lang="fr-FR" sz="1400" dirty="0" err="1">
                <a:latin typeface="Times New Roman"/>
                <a:cs typeface="Times New Roman"/>
              </a:rPr>
              <a:t>Eda</a:t>
            </a:r>
            <a:r>
              <a:rPr lang="fr-FR" sz="1400" dirty="0">
                <a:latin typeface="Times New Roman"/>
                <a:cs typeface="Times New Roman"/>
              </a:rPr>
              <a:t> </a:t>
            </a:r>
            <a:r>
              <a:rPr lang="fr-FR" sz="1400" dirty="0" err="1">
                <a:latin typeface="Times New Roman"/>
                <a:cs typeface="Times New Roman"/>
              </a:rPr>
              <a:t>Ayaydin</a:t>
            </a:r>
            <a:endParaRPr lang="fr-FR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434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Saami</a:t>
            </a:r>
            <a:r>
              <a:rPr lang="fr-FR" dirty="0"/>
              <a:t> </a:t>
            </a:r>
            <a:r>
              <a:rPr lang="fr-FR" dirty="0" err="1"/>
              <a:t>council</a:t>
            </a:r>
            <a:r>
              <a:rPr lang="fr-FR" dirty="0"/>
              <a:t>, 1956</a:t>
            </a:r>
          </a:p>
          <a:p>
            <a:r>
              <a:rPr lang="fr-FR" dirty="0"/>
              <a:t>Non-</a:t>
            </a:r>
            <a:r>
              <a:rPr lang="fr-FR" dirty="0" err="1"/>
              <a:t>governmental</a:t>
            </a:r>
            <a:endParaRPr lang="fr-FR" dirty="0"/>
          </a:p>
          <a:p>
            <a:r>
              <a:rPr lang="fr-FR" dirty="0" err="1"/>
              <a:t>Including</a:t>
            </a:r>
            <a:r>
              <a:rPr lang="fr-FR" dirty="0"/>
              <a:t> </a:t>
            </a:r>
            <a:r>
              <a:rPr lang="fr-FR" dirty="0" err="1"/>
              <a:t>Finland</a:t>
            </a:r>
            <a:r>
              <a:rPr lang="fr-FR" dirty="0"/>
              <a:t>, </a:t>
            </a:r>
            <a:r>
              <a:rPr lang="fr-FR" dirty="0" err="1"/>
              <a:t>Norway</a:t>
            </a:r>
            <a:r>
              <a:rPr lang="fr-FR" dirty="0"/>
              <a:t>, </a:t>
            </a:r>
            <a:r>
              <a:rPr lang="fr-FR" dirty="0" err="1"/>
              <a:t>Sweden</a:t>
            </a:r>
            <a:r>
              <a:rPr lang="fr-FR" dirty="0"/>
              <a:t> and </a:t>
            </a:r>
            <a:r>
              <a:rPr lang="fr-FR" dirty="0" err="1"/>
              <a:t>Russia</a:t>
            </a:r>
            <a:r>
              <a:rPr lang="fr-FR" dirty="0"/>
              <a:t>.</a:t>
            </a:r>
          </a:p>
          <a:p>
            <a:r>
              <a:rPr lang="fr-FR" dirty="0"/>
              <a:t>Permanent </a:t>
            </a:r>
            <a:r>
              <a:rPr lang="fr-FR" dirty="0" err="1"/>
              <a:t>member</a:t>
            </a:r>
            <a:r>
              <a:rPr lang="fr-FR" dirty="0"/>
              <a:t> of </a:t>
            </a:r>
            <a:r>
              <a:rPr lang="fr-FR" dirty="0" err="1"/>
              <a:t>Arctic</a:t>
            </a:r>
            <a:r>
              <a:rPr lang="fr-FR" dirty="0"/>
              <a:t> Council</a:t>
            </a:r>
          </a:p>
          <a:p>
            <a:r>
              <a:rPr lang="fr-FR" dirty="0" err="1"/>
              <a:t>Dealing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promoting</a:t>
            </a:r>
            <a:r>
              <a:rPr lang="fr-FR" dirty="0"/>
              <a:t> </a:t>
            </a:r>
            <a:r>
              <a:rPr lang="fr-FR" dirty="0" err="1"/>
              <a:t>Saami</a:t>
            </a:r>
            <a:r>
              <a:rPr lang="fr-FR" dirty="0"/>
              <a:t> </a:t>
            </a:r>
            <a:r>
              <a:rPr lang="fr-FR" dirty="0" err="1"/>
              <a:t>rights</a:t>
            </a:r>
            <a:endParaRPr lang="fr-FR" dirty="0"/>
          </a:p>
          <a:p>
            <a:r>
              <a:rPr lang="fr-FR" dirty="0"/>
              <a:t> (recognition) &amp; </a:t>
            </a:r>
            <a:r>
              <a:rPr lang="fr-FR" dirty="0" err="1"/>
              <a:t>consolidating</a:t>
            </a:r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Saami</a:t>
            </a:r>
            <a:r>
              <a:rPr lang="fr-FR" dirty="0"/>
              <a:t> </a:t>
            </a:r>
            <a:r>
              <a:rPr lang="fr-FR" dirty="0" err="1"/>
              <a:t>rights</a:t>
            </a:r>
            <a:r>
              <a:rPr lang="fr-FR" dirty="0"/>
              <a:t> (</a:t>
            </a:r>
            <a:r>
              <a:rPr lang="fr-FR" dirty="0" err="1"/>
              <a:t>political,cultural</a:t>
            </a:r>
            <a:endParaRPr lang="fr-FR" dirty="0"/>
          </a:p>
          <a:p>
            <a:r>
              <a:rPr lang="fr-FR" dirty="0" err="1"/>
              <a:t>economic</a:t>
            </a:r>
            <a:r>
              <a:rPr lang="fr-FR" dirty="0"/>
              <a:t>).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SAAM</a:t>
            </a:r>
            <a:r>
              <a:rPr lang="tr-TR" dirty="0"/>
              <a:t>ı</a:t>
            </a:r>
            <a:r>
              <a:rPr lang="fr-FR" dirty="0"/>
              <a:t> COUNCIL &amp; SAAMI PARLIAMENT</a:t>
            </a:r>
          </a:p>
        </p:txBody>
      </p:sp>
      <p:pic>
        <p:nvPicPr>
          <p:cNvPr id="4" name="Image 3" descr="IMG_108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68" y="2927684"/>
            <a:ext cx="6256421" cy="307473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213475" y="6015789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imes New Roman"/>
                <a:cs typeface="Times New Roman"/>
              </a:rPr>
              <a:t>Photo </a:t>
            </a:r>
            <a:r>
              <a:rPr lang="fr-FR" sz="1400" dirty="0" err="1">
                <a:latin typeface="Times New Roman"/>
                <a:cs typeface="Times New Roman"/>
              </a:rPr>
              <a:t>Eda</a:t>
            </a:r>
            <a:r>
              <a:rPr lang="fr-FR" sz="1400" dirty="0">
                <a:latin typeface="Times New Roman"/>
                <a:cs typeface="Times New Roman"/>
              </a:rPr>
              <a:t> </a:t>
            </a:r>
            <a:r>
              <a:rPr lang="fr-FR" sz="1400" dirty="0" err="1">
                <a:latin typeface="Times New Roman"/>
                <a:cs typeface="Times New Roman"/>
              </a:rPr>
              <a:t>Ayaydin</a:t>
            </a:r>
            <a:endParaRPr lang="fr-FR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915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7053" y="1719071"/>
            <a:ext cx="11938000" cy="4407408"/>
          </a:xfrm>
        </p:spPr>
        <p:txBody>
          <a:bodyPr/>
          <a:lstStyle/>
          <a:p>
            <a:r>
              <a:rPr lang="fr-FR" dirty="0" err="1"/>
              <a:t>Finland</a:t>
            </a:r>
            <a:r>
              <a:rPr lang="fr-FR" dirty="0"/>
              <a:t>, </a:t>
            </a:r>
            <a:r>
              <a:rPr lang="fr-FR" dirty="0" err="1"/>
              <a:t>Norway</a:t>
            </a:r>
            <a:r>
              <a:rPr lang="fr-FR" dirty="0"/>
              <a:t> and </a:t>
            </a:r>
            <a:r>
              <a:rPr lang="fr-FR" dirty="0" err="1"/>
              <a:t>Sweden</a:t>
            </a:r>
            <a:r>
              <a:rPr lang="fr-FR" dirty="0"/>
              <a:t> have </a:t>
            </a:r>
            <a:r>
              <a:rPr lang="fr-FR" dirty="0" err="1"/>
              <a:t>Saami</a:t>
            </a:r>
            <a:r>
              <a:rPr lang="fr-FR" dirty="0"/>
              <a:t> </a:t>
            </a:r>
            <a:r>
              <a:rPr lang="fr-FR" dirty="0" err="1"/>
              <a:t>Parliament</a:t>
            </a:r>
            <a:r>
              <a:rPr lang="fr-FR" dirty="0"/>
              <a:t>, not in </a:t>
            </a:r>
            <a:r>
              <a:rPr lang="fr-FR" dirty="0" err="1"/>
              <a:t>Russia</a:t>
            </a:r>
            <a:r>
              <a:rPr lang="fr-FR" dirty="0"/>
              <a:t>.</a:t>
            </a:r>
          </a:p>
          <a:p>
            <a:r>
              <a:rPr lang="fr-FR" dirty="0" err="1"/>
              <a:t>Saami</a:t>
            </a:r>
            <a:r>
              <a:rPr lang="fr-FR" dirty="0"/>
              <a:t> </a:t>
            </a:r>
            <a:r>
              <a:rPr lang="fr-FR" dirty="0" err="1"/>
              <a:t>Conference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organized</a:t>
            </a:r>
            <a:r>
              <a:rPr lang="fr-FR" dirty="0"/>
              <a:t> </a:t>
            </a:r>
            <a:r>
              <a:rPr lang="fr-FR" dirty="0" err="1"/>
              <a:t>regularly</a:t>
            </a:r>
            <a:r>
              <a:rPr lang="fr-FR" dirty="0"/>
              <a:t> and </a:t>
            </a:r>
            <a:r>
              <a:rPr lang="fr-FR" dirty="0" err="1"/>
              <a:t>Saami</a:t>
            </a:r>
            <a:r>
              <a:rPr lang="fr-FR" dirty="0"/>
              <a:t> </a:t>
            </a:r>
            <a:r>
              <a:rPr lang="fr-FR" dirty="0" err="1"/>
              <a:t>representatives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Russia</a:t>
            </a:r>
            <a:r>
              <a:rPr lang="fr-FR" dirty="0"/>
              <a:t> are </a:t>
            </a:r>
            <a:r>
              <a:rPr lang="fr-FR" dirty="0" err="1"/>
              <a:t>included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SAAMI PARLIAMENT</a:t>
            </a:r>
          </a:p>
        </p:txBody>
      </p:sp>
      <p:pic>
        <p:nvPicPr>
          <p:cNvPr id="4" name="Image 3" descr="IMG_10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8" y="2874210"/>
            <a:ext cx="6042526" cy="3529263"/>
          </a:xfrm>
          <a:prstGeom prst="rect">
            <a:avLst/>
          </a:prstGeom>
        </p:spPr>
      </p:pic>
      <p:pic>
        <p:nvPicPr>
          <p:cNvPr id="5" name="Image 4" descr="IMG_105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3" y="2900947"/>
            <a:ext cx="6082632" cy="34757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411368" y="6323264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imes New Roman"/>
                <a:cs typeface="Times New Roman"/>
              </a:rPr>
              <a:t>Photo </a:t>
            </a:r>
            <a:r>
              <a:rPr lang="fr-FR" sz="1400" dirty="0" err="1">
                <a:latin typeface="Times New Roman"/>
                <a:cs typeface="Times New Roman"/>
              </a:rPr>
              <a:t>Eda</a:t>
            </a:r>
            <a:r>
              <a:rPr lang="fr-FR" sz="1400" dirty="0">
                <a:latin typeface="Times New Roman"/>
                <a:cs typeface="Times New Roman"/>
              </a:rPr>
              <a:t> </a:t>
            </a:r>
            <a:r>
              <a:rPr lang="fr-FR" sz="1400" dirty="0" err="1">
                <a:latin typeface="Times New Roman"/>
                <a:cs typeface="Times New Roman"/>
              </a:rPr>
              <a:t>Ayaydin</a:t>
            </a:r>
            <a:endParaRPr lang="fr-FR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992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Reindeer</a:t>
            </a:r>
            <a:r>
              <a:rPr lang="fr-FR" dirty="0"/>
              <a:t> </a:t>
            </a:r>
            <a:r>
              <a:rPr lang="fr-FR" dirty="0" err="1"/>
              <a:t>herding</a:t>
            </a:r>
            <a:r>
              <a:rPr lang="fr-FR" dirty="0"/>
              <a:t>; </a:t>
            </a:r>
            <a:r>
              <a:rPr lang="fr-FR" dirty="0" err="1"/>
              <a:t>just</a:t>
            </a:r>
            <a:r>
              <a:rPr lang="fr-FR" dirty="0"/>
              <a:t> in </a:t>
            </a:r>
            <a:r>
              <a:rPr lang="fr-FR" dirty="0" err="1"/>
              <a:t>Finland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an </a:t>
            </a:r>
            <a:r>
              <a:rPr lang="fr-FR" dirty="0" err="1"/>
              <a:t>exclusivity</a:t>
            </a:r>
            <a:r>
              <a:rPr lang="fr-FR" dirty="0"/>
              <a:t> of Sámi people.</a:t>
            </a:r>
          </a:p>
          <a:p>
            <a:r>
              <a:rPr lang="fr-FR" dirty="0" err="1"/>
              <a:t>Fishing</a:t>
            </a:r>
            <a:r>
              <a:rPr lang="fr-FR" dirty="0"/>
              <a:t>: </a:t>
            </a:r>
            <a:r>
              <a:rPr lang="fr-FR" dirty="0" err="1"/>
              <a:t>Deatnu</a:t>
            </a:r>
            <a:r>
              <a:rPr lang="fr-FR" dirty="0"/>
              <a:t> (Tana) River </a:t>
            </a:r>
            <a:r>
              <a:rPr lang="fr-FR" dirty="0" err="1"/>
              <a:t>Problem</a:t>
            </a:r>
            <a:r>
              <a:rPr lang="fr-FR" dirty="0"/>
              <a:t>?</a:t>
            </a:r>
          </a:p>
          <a:p>
            <a:r>
              <a:rPr lang="fr-FR" dirty="0" err="1"/>
              <a:t>Forestry</a:t>
            </a:r>
            <a:endParaRPr lang="fr-FR" dirty="0"/>
          </a:p>
          <a:p>
            <a:r>
              <a:rPr lang="fr-FR" dirty="0" err="1"/>
              <a:t>Gathering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SAAMI ECONOMICS</a:t>
            </a:r>
          </a:p>
        </p:txBody>
      </p:sp>
      <p:pic>
        <p:nvPicPr>
          <p:cNvPr id="4" name="Image 3" descr="47178833_2185151615076483_4568833914239451136_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8" y="2553368"/>
            <a:ext cx="5752100" cy="3676316"/>
          </a:xfrm>
          <a:prstGeom prst="rect">
            <a:avLst/>
          </a:prstGeom>
        </p:spPr>
      </p:pic>
      <p:pic>
        <p:nvPicPr>
          <p:cNvPr id="5" name="Image 4" descr="46825042_260369454648431_7746844297185460224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8" y="2473158"/>
            <a:ext cx="2444416" cy="3729789"/>
          </a:xfrm>
          <a:prstGeom prst="rect">
            <a:avLst/>
          </a:prstGeom>
        </p:spPr>
      </p:pic>
      <p:pic>
        <p:nvPicPr>
          <p:cNvPr id="6" name="Image 5" descr="46997091_2193593770852145_5021645302575136768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79" y="2499895"/>
            <a:ext cx="3501190" cy="359610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317789" y="6283158"/>
            <a:ext cx="15696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imes New Roman"/>
                <a:cs typeface="Times New Roman"/>
              </a:rPr>
              <a:t>Photo </a:t>
            </a:r>
            <a:r>
              <a:rPr lang="fr-FR" sz="1400" dirty="0" err="1">
                <a:latin typeface="Times New Roman"/>
                <a:cs typeface="Times New Roman"/>
              </a:rPr>
              <a:t>Eda</a:t>
            </a:r>
            <a:r>
              <a:rPr lang="fr-FR" sz="1400" dirty="0">
                <a:latin typeface="Times New Roman"/>
                <a:cs typeface="Times New Roman"/>
              </a:rPr>
              <a:t> </a:t>
            </a:r>
            <a:r>
              <a:rPr lang="fr-FR" sz="1400" dirty="0" err="1">
                <a:latin typeface="Times New Roman"/>
                <a:cs typeface="Times New Roman"/>
              </a:rPr>
              <a:t>Ayaydin</a:t>
            </a:r>
            <a:endParaRPr lang="fr-FR" sz="1400" dirty="0">
              <a:latin typeface="Times New Roman"/>
              <a:cs typeface="Times New Roman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1164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lle">
  <a:themeElements>
    <a:clrScheme name="Grille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ll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ll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Grille.thmx</Template>
  <TotalTime>380</TotalTime>
  <Words>715</Words>
  <Application>Microsoft Macintosh PowerPoint</Application>
  <PresentationFormat>Grand écran</PresentationFormat>
  <Paragraphs>116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Franklin Gothic Medium</vt:lpstr>
      <vt:lpstr>Times New Roman</vt:lpstr>
      <vt:lpstr>Wingdings</vt:lpstr>
      <vt:lpstr>Wingdings 2</vt:lpstr>
      <vt:lpstr>Grille</vt:lpstr>
      <vt:lpstr> Indıgenous Governance ın the Arctıc </vt:lpstr>
      <vt:lpstr>Demography of Indıgenous Peoples based on language groups  Indıgenous populatıon ıs the 10% of the Arctıc Populatıon </vt:lpstr>
      <vt:lpstr>Specıfıc connectıon of ındıgenous peoples’ to the land </vt:lpstr>
      <vt:lpstr>Saamı People</vt:lpstr>
      <vt:lpstr>Saamı</vt:lpstr>
      <vt:lpstr>SIIDA SYSTem</vt:lpstr>
      <vt:lpstr>SAAMı COUNCIL &amp; SAAMI PARLIAMENT</vt:lpstr>
      <vt:lpstr>SAAMI PARLIAMENT</vt:lpstr>
      <vt:lpstr>SAAMI ECONOMICS</vt:lpstr>
      <vt:lpstr>TOURISM</vt:lpstr>
      <vt:lpstr>Some cultural features</vt:lpstr>
      <vt:lpstr>Présentation PowerPoint</vt:lpstr>
      <vt:lpstr>Présentation PowerPoint</vt:lpstr>
      <vt:lpstr>Présentation PowerPoint</vt:lpstr>
      <vt:lpstr>INUIT GOVERNANCE</vt:lpstr>
      <vt:lpstr>Inuıt governance</vt:lpstr>
      <vt:lpstr>INUIT GOVERNANCE</vt:lpstr>
      <vt:lpstr>INUIT GOVERNANCE</vt:lpstr>
      <vt:lpstr>AFTER 2008 REFERENDUM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Eda Ayaydın</dc:creator>
  <cp:lastModifiedBy>Eda Ayaydin</cp:lastModifiedBy>
  <cp:revision>41</cp:revision>
  <dcterms:created xsi:type="dcterms:W3CDTF">2018-07-16T22:36:27Z</dcterms:created>
  <dcterms:modified xsi:type="dcterms:W3CDTF">2022-11-24T08:28:45Z</dcterms:modified>
</cp:coreProperties>
</file>