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16"/>
  </p:notesMasterIdLst>
  <p:sldIdLst>
    <p:sldId id="386" r:id="rId2"/>
    <p:sldId id="371" r:id="rId3"/>
    <p:sldId id="370" r:id="rId4"/>
    <p:sldId id="372" r:id="rId5"/>
    <p:sldId id="268" r:id="rId6"/>
    <p:sldId id="290" r:id="rId7"/>
    <p:sldId id="260" r:id="rId8"/>
    <p:sldId id="261" r:id="rId9"/>
    <p:sldId id="263" r:id="rId10"/>
    <p:sldId id="271" r:id="rId11"/>
    <p:sldId id="287" r:id="rId12"/>
    <p:sldId id="288" r:id="rId13"/>
    <p:sldId id="289" r:id="rId14"/>
    <p:sldId id="37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094"/>
    <p:restoredTop sz="94683"/>
  </p:normalViewPr>
  <p:slideViewPr>
    <p:cSldViewPr snapToGrid="0" snapToObjects="1">
      <p:cViewPr varScale="1">
        <p:scale>
          <a:sx n="100" d="100"/>
          <a:sy n="100" d="100"/>
        </p:scale>
        <p:origin x="48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09C5FC-335B-D14B-B24C-AD311205FF68}" type="datetimeFigureOut">
              <a:rPr lang="en-GB" smtClean="0"/>
              <a:t>15/09/2020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9BA23C-5258-764E-9532-771014A139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0719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29B30-FA97-A640-88BD-31EEB8827C39}" type="slidenum">
              <a:rPr lang="en-GB" smtClean="0"/>
              <a:t>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970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Systematic reviews can exist without a meta-analysis. A meta analysis cannot exist without a systematic review.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CA96E-C536-42E5-B463-35B3E19A208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5496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FCA96E-C536-42E5-B463-35B3E19A208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0919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0A766-7091-4E4B-A999-D7D976C05E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5E4FE4-8DEF-434E-80FF-8E9E987F94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40F8A8-9016-3243-8719-0C849C874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8E3A7-020C-2740-A82A-AECD2AC01A27}" type="datetime1">
              <a:rPr lang="en-GB" smtClean="0"/>
              <a:t>15/09/2020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B9B70-EF29-1F4C-9DC0-6E1EBF3D4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2A8050-2160-7C4A-8779-00F1898C9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9843-BEC4-6A46-AB74-0017927B2B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3362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0516E-6F01-6148-9C4B-39DAC4AD6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4BD3E7-3680-4044-9E4B-7128018B3D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77CB69-0757-1844-BC74-B748397EA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58824-C255-484E-829E-E504783511C5}" type="datetime1">
              <a:rPr lang="en-GB" smtClean="0"/>
              <a:t>15/09/2020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6068D-765A-9549-970F-18C8AD555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FE75FB-F847-A044-A8A3-16E509F48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9843-BEC4-6A46-AB74-0017927B2B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6862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616962-ABEC-DD40-92BD-E5A2826741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79D4AA-B897-8C43-8360-CE9B81756D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BBAB2D-4F73-8748-A344-D682BD8B5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41CE4-09A9-1E4E-948C-BB40A05A97D8}" type="datetime1">
              <a:rPr lang="en-GB" smtClean="0"/>
              <a:t>15/09/2020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A0B663-2252-DC49-A01F-98CD31BF4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A61D60-2322-6744-9A3D-FF7D48CD8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9843-BEC4-6A46-AB74-0017927B2B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2693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C8957-DEAF-814C-B4F8-492DAEEDD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2F7842-F284-AE43-B7F4-59F185E093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7D2833-1C2A-DB4B-B3C4-18E26CCE5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E5148-BE31-5E42-8937-E1841DAD9470}" type="datetime1">
              <a:rPr lang="en-GB" smtClean="0"/>
              <a:t>15/09/2020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FDDDA3-3D6C-D448-AD8B-385D298BF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29E9DB-F542-514D-8192-F4CB985B0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9843-BEC4-6A46-AB74-0017927B2B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9012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4242F-476E-B646-896E-57E9C5A90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E43353-6093-5046-B5E2-F2F3F8FABF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CC8813-AAC9-FC47-A41C-41E245E90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8F8C5-03A6-2940-A98C-1B38CC85E7C9}" type="datetime1">
              <a:rPr lang="en-GB" smtClean="0"/>
              <a:t>15/09/2020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742B69-2181-DC4D-9D84-5C3D78362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C2BCC2-F36B-CF4B-A936-26D85FBB8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9843-BEC4-6A46-AB74-0017927B2B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6894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3EE74-8D46-0E4F-911A-40BB77FDF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BDA56E-CAAE-324C-8088-322D649BC7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AB7A3C-67B0-664E-9D86-A64D80DB14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80C9B9-25BC-A74D-A856-90321ABD5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D08CF-B45E-2A44-B789-EF221E5BBD5F}" type="datetime1">
              <a:rPr lang="en-GB" smtClean="0"/>
              <a:t>15/09/2020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572883-7483-4043-86D4-F60AF8839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93FC84-896E-FB44-86B1-57C6662DC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9843-BEC4-6A46-AB74-0017927B2B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8180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BBCBC-9EEA-D343-9389-46C457D72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2BC74E-0B48-6A43-BB14-FE42192D97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86B42F-B7B6-DE4C-9D1B-B04EB96378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5C87F3-4237-074A-B29C-296D6C053E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CA7D5F-EDC4-6D43-853F-156BF778B8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8BD501-9558-6243-9238-B5BC9F8BF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EA35A-8B9F-2042-A60B-C9425E766F3D}" type="datetime1">
              <a:rPr lang="en-GB" smtClean="0"/>
              <a:t>15/09/2020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E94743-CE64-EB4A-B55B-3ACF0B943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57E2D3-F593-B146-A0D9-15E5D400B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9843-BEC4-6A46-AB74-0017927B2B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9902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6F7E5-C6C3-AC4D-8B63-353D05414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5C345C-8494-164C-A318-4C0163200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C2E71-FBD9-E54F-B41A-2FCEB3A36E49}" type="datetime1">
              <a:rPr lang="en-GB" smtClean="0"/>
              <a:t>15/09/2020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D663DB-4CCE-4E4B-B873-916977A9F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CB3558-9BEC-024E-A5F2-49A307D9D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9843-BEC4-6A46-AB74-0017927B2B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6454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7CE42A-C7CE-A840-B37A-827E2F851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4E702-09B5-B748-9DFA-9D00CE472E3B}" type="datetime1">
              <a:rPr lang="en-GB" smtClean="0"/>
              <a:t>15/09/2020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3E6751-6EAD-0B4B-870F-E0F6F9A88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49C8E1-4947-7E41-B649-72BBEE016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9843-BEC4-6A46-AB74-0017927B2B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2440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E686C-B531-A342-BFA5-CF70FA448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056FFE-3E60-824E-9087-9F27E38D40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3634EC-8259-2243-A133-70BF778B7A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440435-BC49-384A-AC85-281EB9040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61AB4-2935-844F-B21F-9528E70AF502}" type="datetime1">
              <a:rPr lang="en-GB" smtClean="0"/>
              <a:t>15/09/2020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107596-D10F-9247-9F13-AC79200DB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787EC0-2BDB-894F-B408-04CE835E7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9843-BEC4-6A46-AB74-0017927B2B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1758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731A0-1499-674D-B091-E7FF7519C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2BE0DD-9FBE-D044-A79C-2A590AA156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5F444C-C360-8744-8ABE-1BCA83B1B6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6C1405-E7FB-D948-BA3C-133BD3EF8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511C7-A34D-9548-8EB4-4C77588EE51F}" type="datetime1">
              <a:rPr lang="en-GB" smtClean="0"/>
              <a:t>15/09/2020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C84BD9-5CB9-ED42-B28C-FC47DBE98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7FAC0C-0080-2042-B72A-2A1B52CFF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9843-BEC4-6A46-AB74-0017927B2B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304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26D198-32A5-274E-9198-6CA845E3A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EE9328-400F-EC44-B090-809A5AF11F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699F86-05F5-E842-AD4F-81E69A440E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397F76-6354-8F45-8A84-6A36D9C94B58}" type="datetime1">
              <a:rPr lang="en-GB" smtClean="0"/>
              <a:t>15/09/2020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29ABA5-2607-9E48-B3C1-C4382E49A0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44A302-E5FC-7348-B4C0-C7F8E8B66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59843-BEC4-6A46-AB74-0017927B2B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6957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86/s12905-019-0751-0" TargetMode="External"/><Relationship Id="rId2" Type="http://schemas.openxmlformats.org/officeDocument/2006/relationships/hyperlink" Target="https://doi.org/10.1186/s12939-016-0314-z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177/0739456X17723971" TargetMode="External"/><Relationship Id="rId5" Type="http://schemas.openxmlformats.org/officeDocument/2006/relationships/hyperlink" Target="https://doi.org/10.1186/2046-4053-4-1" TargetMode="External"/><Relationship Id="rId4" Type="http://schemas.openxmlformats.org/officeDocument/2006/relationships/hyperlink" Target="https://doi.org/10.1093/heapol/12.3.262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lf.org.uk/resources/glossary/#synthesise" TargetMode="External"/><Relationship Id="rId2" Type="http://schemas.openxmlformats.org/officeDocument/2006/relationships/hyperlink" Target="https://www.rlf.org.uk/resources/glossary/#survey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rlf.org.uk/resources/glossary/#present" TargetMode="External"/><Relationship Id="rId4" Type="http://schemas.openxmlformats.org/officeDocument/2006/relationships/hyperlink" Target="https://www.rlf.org.uk/resources/glossary/#critical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247899"/>
            <a:ext cx="9144000" cy="1520073"/>
          </a:xfrm>
        </p:spPr>
        <p:txBody>
          <a:bodyPr>
            <a:noAutofit/>
          </a:bodyPr>
          <a:lstStyle/>
          <a:p>
            <a:r>
              <a:rPr lang="en-GB" sz="4000" dirty="0"/>
              <a:t>What are literature reviews, and how to conduct one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937543"/>
            <a:ext cx="9144000" cy="1655762"/>
          </a:xfrm>
        </p:spPr>
        <p:txBody>
          <a:bodyPr/>
          <a:lstStyle/>
          <a:p>
            <a:r>
              <a:rPr lang="en-GB" dirty="0"/>
              <a:t>Module leader: Giuliano Russo</a:t>
            </a:r>
          </a:p>
          <a:p>
            <a:endParaRPr lang="en-GB" dirty="0"/>
          </a:p>
          <a:p>
            <a:r>
              <a:rPr lang="en-GB" u="sng" dirty="0"/>
              <a:t>October 16</a:t>
            </a:r>
            <a:r>
              <a:rPr lang="en-GB" u="sng" baseline="30000" dirty="0"/>
              <a:t>th</a:t>
            </a:r>
            <a:r>
              <a:rPr lang="en-GB" u="sng" dirty="0"/>
              <a:t> 2020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524000" y="359026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BSc Dissertation Module (IPH6102)</a:t>
            </a:r>
          </a:p>
        </p:txBody>
      </p:sp>
    </p:spTree>
    <p:extLst>
      <p:ext uri="{BB962C8B-B14F-4D97-AF65-F5344CB8AC3E}">
        <p14:creationId xmlns:p14="http://schemas.microsoft.com/office/powerpoint/2010/main" val="15706512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Analysing and reporting your findings from the literature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flowchart to show how you arrived at identifying your papers</a:t>
            </a:r>
          </a:p>
          <a:p>
            <a:r>
              <a:rPr lang="en-GB" dirty="0"/>
              <a:t>The themes identified</a:t>
            </a:r>
          </a:p>
          <a:p>
            <a:r>
              <a:rPr lang="en-GB" dirty="0"/>
              <a:t>The table reporting all your evidence organised by themes</a:t>
            </a:r>
          </a:p>
          <a:p>
            <a:r>
              <a:rPr lang="en-GB" dirty="0"/>
              <a:t>Assessing the quality of the papers; any criteria?</a:t>
            </a:r>
          </a:p>
          <a:p>
            <a:r>
              <a:rPr lang="en-GB" dirty="0"/>
              <a:t>Writing up with illustrations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0DDA73-5A66-0A43-B38A-BD6F66720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9843-BEC4-6A46-AB74-0017927B2B6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82414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8564" y="0"/>
            <a:ext cx="647487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4"/>
            <a:ext cx="3336758" cy="3533107"/>
          </a:xfrm>
        </p:spPr>
        <p:txBody>
          <a:bodyPr>
            <a:normAutofit/>
          </a:bodyPr>
          <a:lstStyle/>
          <a:p>
            <a:r>
              <a:rPr lang="en-GB" dirty="0"/>
              <a:t>An example of the PRISMA flowchart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160168"/>
            <a:ext cx="46923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Source: Campos-Matos, Russo </a:t>
            </a:r>
            <a:r>
              <a:rPr lang="en-GB"/>
              <a:t>and Perelman (2016)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50459C-7ED7-E74B-A8E4-14A8EDA0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9843-BEC4-6A46-AB74-0017927B2B6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67362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table reporting themes and evidence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825625"/>
          <a:ext cx="10515600" cy="4302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Paper (author, date)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Inequalities in mental health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Obesity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mr-IN" dirty="0"/>
                        <a:t>…</a:t>
                      </a:r>
                      <a:r>
                        <a:rPr lang="pt-PT" dirty="0"/>
                        <a:t>.....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err="1"/>
                        <a:t>Nunes</a:t>
                      </a:r>
                      <a:r>
                        <a:rPr lang="en-GB" dirty="0"/>
                        <a:t> et</a:t>
                      </a:r>
                      <a:r>
                        <a:rPr lang="en-GB" baseline="0" dirty="0"/>
                        <a:t> al (2009)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Between 2007 and 2009, 40% of people surveyed in Lisbon showed a higher risk of mental problems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Silva (2010)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80% of people interviewed reported being overweight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Barros et al (2015)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Significant</a:t>
                      </a:r>
                      <a:r>
                        <a:rPr lang="en-GB" baseline="0" dirty="0"/>
                        <a:t> d</a:t>
                      </a:r>
                      <a:r>
                        <a:rPr lang="en-GB" dirty="0"/>
                        <a:t>ifferences</a:t>
                      </a:r>
                      <a:r>
                        <a:rPr lang="en-GB" baseline="0" dirty="0"/>
                        <a:t> in depression prevalence among a cohort of adolescents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Odds</a:t>
                      </a:r>
                      <a:r>
                        <a:rPr lang="en-GB" baseline="0" dirty="0"/>
                        <a:t> ratio of obesity of 1.2 (p&lt;0.01) between two cohorts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mr-IN" dirty="0"/>
                        <a:t>…</a:t>
                      </a:r>
                      <a:r>
                        <a:rPr lang="pt-PT" dirty="0"/>
                        <a:t>..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mr-IN" dirty="0"/>
                        <a:t>…</a:t>
                      </a:r>
                      <a:r>
                        <a:rPr lang="pt-PT" dirty="0"/>
                        <a:t>...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mr-IN" dirty="0"/>
                        <a:t>…</a:t>
                      </a:r>
                      <a:r>
                        <a:rPr lang="pt-PT" dirty="0"/>
                        <a:t>....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CA9AF7-A288-9040-8240-054AB558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9843-BEC4-6A46-AB74-0017927B2B6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66168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Representation of your findings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1" y="6451116"/>
            <a:ext cx="6068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Source: Campos-Matos, Russo and Perelman (2016)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651532-1F5C-4047-8C5E-E8F85CBEA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7800" y="1607102"/>
            <a:ext cx="6756400" cy="49276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26CF41-01B3-6147-A672-897BEE4FE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9843-BEC4-6A46-AB74-0017927B2B6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91460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5F3EC-3963-6241-999D-A2B6A9C17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FC6148-BE8D-334F-B8A9-094636076F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dirty="0"/>
              <a:t>Campos-Matos, </a:t>
            </a:r>
            <a:r>
              <a:rPr lang="en-GB" dirty="0" err="1"/>
              <a:t>Inês</a:t>
            </a:r>
            <a:r>
              <a:rPr lang="en-GB" dirty="0"/>
              <a:t>, Giuliano Russo, and Julian Perelman. ‘Connecting the Dots on Health Inequalities--a Systematic Review on the Social Determinants of Health in Portugal’. </a:t>
            </a:r>
            <a:r>
              <a:rPr lang="en-GB" i="1" dirty="0"/>
              <a:t>International Journal for Equity in Health</a:t>
            </a:r>
            <a:r>
              <a:rPr lang="en-GB" dirty="0"/>
              <a:t> 15 (16 February 2016): 26. </a:t>
            </a:r>
            <a:r>
              <a:rPr lang="en-GB" u="sng" dirty="0">
                <a:hlinkClick r:id="rId2"/>
              </a:rPr>
              <a:t>https://doi.org/10.1186/s12939-016-0314-z</a:t>
            </a:r>
            <a:r>
              <a:rPr lang="en-GB" dirty="0"/>
              <a:t>.</a:t>
            </a:r>
          </a:p>
          <a:p>
            <a:r>
              <a:rPr lang="en-GB" dirty="0" err="1"/>
              <a:t>Chemlal</a:t>
            </a:r>
            <a:r>
              <a:rPr lang="en-GB" dirty="0"/>
              <a:t>, Sonia, and Giuliano Russo. ‘Why Do They Take the Risk? A Systematic Review of the Qualitative Literature on Informal Sector Abortions in Settings Where Abortion Is Legal’. </a:t>
            </a:r>
            <a:r>
              <a:rPr lang="en-GB" i="1" dirty="0"/>
              <a:t>BMC Women’s Health</a:t>
            </a:r>
            <a:r>
              <a:rPr lang="en-GB" dirty="0"/>
              <a:t> 19, no. 1 (08 2019): 55. </a:t>
            </a:r>
            <a:r>
              <a:rPr lang="en-GB" u="sng" dirty="0">
                <a:hlinkClick r:id="rId3"/>
              </a:rPr>
              <a:t>https://doi.org/10.1186/s12905-019-0751-0</a:t>
            </a:r>
            <a:r>
              <a:rPr lang="en-GB" dirty="0"/>
              <a:t>.</a:t>
            </a:r>
          </a:p>
          <a:p>
            <a:r>
              <a:rPr lang="en-GB" dirty="0"/>
              <a:t>McKee, Martin, and Annie Britton. ‘Conducting a Literature Review on the Effectiveness of Health Care Interventions’. </a:t>
            </a:r>
            <a:r>
              <a:rPr lang="en-GB" i="1" dirty="0"/>
              <a:t>Health Policy and Planning</a:t>
            </a:r>
            <a:r>
              <a:rPr lang="en-GB" dirty="0"/>
              <a:t> 12, no. 3 (1 January 1997): 262–67. </a:t>
            </a:r>
            <a:r>
              <a:rPr lang="en-GB" u="sng" dirty="0">
                <a:hlinkClick r:id="rId4"/>
              </a:rPr>
              <a:t>https://doi.org/10.1093/heapol/12.3.262</a:t>
            </a:r>
            <a:r>
              <a:rPr lang="en-GB" dirty="0"/>
              <a:t>.</a:t>
            </a:r>
          </a:p>
          <a:p>
            <a:r>
              <a:rPr lang="en-GB" dirty="0"/>
              <a:t>Moher, David, Larissa </a:t>
            </a:r>
            <a:r>
              <a:rPr lang="en-GB" dirty="0" err="1"/>
              <a:t>Shamseer</a:t>
            </a:r>
            <a:r>
              <a:rPr lang="en-GB" dirty="0"/>
              <a:t>, Mike Clarke, Davina </a:t>
            </a:r>
            <a:r>
              <a:rPr lang="en-GB" dirty="0" err="1"/>
              <a:t>Ghersi</a:t>
            </a:r>
            <a:r>
              <a:rPr lang="en-GB" dirty="0"/>
              <a:t>, Alessandro </a:t>
            </a:r>
            <a:r>
              <a:rPr lang="en-GB" dirty="0" err="1"/>
              <a:t>Liberati</a:t>
            </a:r>
            <a:r>
              <a:rPr lang="en-GB" dirty="0"/>
              <a:t>, Mark </a:t>
            </a:r>
            <a:r>
              <a:rPr lang="en-GB" dirty="0" err="1"/>
              <a:t>Petticrew</a:t>
            </a:r>
            <a:r>
              <a:rPr lang="en-GB" dirty="0"/>
              <a:t>, Paul </a:t>
            </a:r>
            <a:r>
              <a:rPr lang="en-GB" dirty="0" err="1"/>
              <a:t>Shekelle</a:t>
            </a:r>
            <a:r>
              <a:rPr lang="en-GB" dirty="0"/>
              <a:t>, Lesley A. Stewart, and PRISMA-P Group. ‘Preferred Reporting Items for Systematic Review and Meta-Analysis Protocols (PRISMA-P) 2015 Statement’. </a:t>
            </a:r>
            <a:r>
              <a:rPr lang="en-GB" i="1" dirty="0"/>
              <a:t>Systematic Reviews</a:t>
            </a:r>
            <a:r>
              <a:rPr lang="en-GB" dirty="0"/>
              <a:t> 4, no. 1 (1 January 2015): 1. </a:t>
            </a:r>
            <a:r>
              <a:rPr lang="en-GB" dirty="0">
                <a:hlinkClick r:id="rId5"/>
              </a:rPr>
              <a:t>https://doi.org/10.1186/2046-4053-4-1</a:t>
            </a:r>
            <a:r>
              <a:rPr lang="en-GB" dirty="0"/>
              <a:t>.</a:t>
            </a:r>
          </a:p>
          <a:p>
            <a:r>
              <a:rPr lang="en-GB" dirty="0"/>
              <a:t>Xiao, Yu, and Maria Watson. ‘Guidance on Conducting a Systematic Literature Review’. </a:t>
            </a:r>
            <a:r>
              <a:rPr lang="en-GB" i="1" dirty="0"/>
              <a:t>Journal of Planning Education and Research</a:t>
            </a:r>
            <a:r>
              <a:rPr lang="en-GB" dirty="0"/>
              <a:t> 39, no. 1 (1 March 2019): 93–112. </a:t>
            </a:r>
            <a:r>
              <a:rPr lang="en-GB" u="sng" dirty="0">
                <a:hlinkClick r:id="rId6"/>
              </a:rPr>
              <a:t>https://doi.org/10.1177/0739456X17723971</a:t>
            </a:r>
            <a:r>
              <a:rPr lang="en-GB" dirty="0"/>
              <a:t>.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5BDF61-E4D4-EC46-AA34-BED3E1FA7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9843-BEC4-6A46-AB74-0017927B2B6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11271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43D6D-B6EB-304C-82EB-E5B9C9923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a review is, and when it may be needed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AB8524-369F-824E-AD24-164C8B84FAF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Writing your dissertation you will need to review what is currently known about your selected topic</a:t>
            </a:r>
          </a:p>
          <a:p>
            <a:r>
              <a:rPr lang="en-GB" dirty="0"/>
              <a:t>A literature review is a critical summary, analysis and evaluation of the research that has been carried out in a particular field of study</a:t>
            </a:r>
          </a:p>
          <a:p>
            <a:r>
              <a:rPr lang="en-GB" dirty="0"/>
              <a:t>It can form part of the introduction of your thesis or it can be your selected methodology and core output of your dissertation, if conducted systematically and in-depth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129AD4E-D93C-AE48-90F9-C8D490272C7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CC8CD6-57B3-E445-8FF9-BF2FD9702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9843-BEC4-6A46-AB74-0017927B2B6D}" type="slidenum">
              <a:rPr lang="en-GB" smtClean="0"/>
              <a:t>1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B5A35B-5EE4-B74E-9998-96EE96931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4687" y="1825625"/>
            <a:ext cx="6277313" cy="4128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922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92AA1-B865-9341-B291-EE0D00365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a literature does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73C81-A9B7-FF42-A40C-C64D7C4B13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n-GB" dirty="0"/>
              <a:t>It </a:t>
            </a:r>
            <a:r>
              <a:rPr lang="en-GB" b="1" dirty="0">
                <a:hlinkClick r:id="rId2"/>
              </a:rPr>
              <a:t>surveys</a:t>
            </a:r>
            <a:r>
              <a:rPr lang="en-GB" dirty="0"/>
              <a:t> the literature in your chosen area of study</a:t>
            </a:r>
          </a:p>
          <a:p>
            <a:pPr fontAlgn="base"/>
            <a:r>
              <a:rPr lang="en-GB" dirty="0"/>
              <a:t>It </a:t>
            </a:r>
            <a:r>
              <a:rPr lang="en-GB" b="1" dirty="0">
                <a:hlinkClick r:id="rId3"/>
              </a:rPr>
              <a:t>synthesises</a:t>
            </a:r>
            <a:r>
              <a:rPr lang="en-GB" dirty="0"/>
              <a:t> the information in that literature into a summary</a:t>
            </a:r>
          </a:p>
          <a:p>
            <a:pPr fontAlgn="base"/>
            <a:r>
              <a:rPr lang="en-GB" dirty="0"/>
              <a:t>It </a:t>
            </a:r>
            <a:r>
              <a:rPr lang="en-GB" b="1" dirty="0">
                <a:hlinkClick r:id="rId4"/>
              </a:rPr>
              <a:t>critically analyses</a:t>
            </a:r>
            <a:r>
              <a:rPr lang="en-GB" dirty="0"/>
              <a:t> the information gathered by identifying </a:t>
            </a:r>
            <a:r>
              <a:rPr lang="en-GB" u="sng" dirty="0"/>
              <a:t>gaps</a:t>
            </a:r>
            <a:r>
              <a:rPr lang="en-GB" dirty="0"/>
              <a:t> in current knowledge; by showing limitations of theories and points of view; and by formulating areas for further research and reviewing areas of controversy</a:t>
            </a:r>
          </a:p>
          <a:p>
            <a:pPr fontAlgn="base"/>
            <a:r>
              <a:rPr lang="en-GB" dirty="0"/>
              <a:t>It </a:t>
            </a:r>
            <a:r>
              <a:rPr lang="en-GB" b="1" dirty="0">
                <a:hlinkClick r:id="rId5"/>
              </a:rPr>
              <a:t>presents</a:t>
            </a:r>
            <a:r>
              <a:rPr lang="en-GB" dirty="0"/>
              <a:t> the literature in an organised way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B87DC9-365A-D440-BE40-6508DE08E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9843-BEC4-6A46-AB74-0017927B2B6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78285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89F5E-A059-BC41-A58F-33E2014CE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Steps involved in conducting a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87F49E-6A4C-8B4A-A94A-ED3EF2169E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Defining the scope of your search: what is the answer you want to answer through your review? – the PICO approach for medical sciences</a:t>
            </a:r>
          </a:p>
          <a:p>
            <a:r>
              <a:rPr lang="en-GB" dirty="0"/>
              <a:t>Deciding ‘a priori’ what to include and what to exclude – the inclusion/exclusion criteria</a:t>
            </a:r>
          </a:p>
          <a:p>
            <a:r>
              <a:rPr lang="en-GB" dirty="0"/>
              <a:t>Search terms and search engines and generate a list of potential titles (to be further developed next week)</a:t>
            </a:r>
          </a:p>
          <a:p>
            <a:r>
              <a:rPr lang="en-GB" dirty="0"/>
              <a:t>Screening the documents retrieved for inclusion/exclusion</a:t>
            </a:r>
          </a:p>
          <a:p>
            <a:r>
              <a:rPr lang="en-GB" dirty="0"/>
              <a:t>Summarising and analysing the information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1B49F6-4402-224B-A689-5F053E8A2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9843-BEC4-6A46-AB74-0017927B2B6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0939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Several types of literature reviews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dirty="0" err="1"/>
              <a:t>Depending</a:t>
            </a:r>
            <a:r>
              <a:rPr lang="pt-PT" dirty="0"/>
              <a:t> </a:t>
            </a:r>
            <a:r>
              <a:rPr lang="pt-PT" dirty="0" err="1"/>
              <a:t>on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subject</a:t>
            </a:r>
            <a:r>
              <a:rPr lang="pt-PT" dirty="0"/>
              <a:t> </a:t>
            </a:r>
            <a:r>
              <a:rPr lang="pt-PT" dirty="0" err="1"/>
              <a:t>area</a:t>
            </a:r>
            <a:r>
              <a:rPr lang="pt-PT" dirty="0"/>
              <a:t>, </a:t>
            </a:r>
            <a:r>
              <a:rPr lang="pt-PT" dirty="0" err="1"/>
              <a:t>there</a:t>
            </a:r>
            <a:r>
              <a:rPr lang="pt-PT" dirty="0"/>
              <a:t> are </a:t>
            </a:r>
            <a:r>
              <a:rPr lang="pt-PT" dirty="0" err="1"/>
              <a:t>kinds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literature</a:t>
            </a:r>
            <a:r>
              <a:rPr lang="pt-PT" dirty="0"/>
              <a:t> </a:t>
            </a:r>
            <a:r>
              <a:rPr lang="pt-PT" dirty="0" err="1"/>
              <a:t>review</a:t>
            </a:r>
            <a:r>
              <a:rPr lang="pt-PT" dirty="0"/>
              <a:t>, </a:t>
            </a:r>
            <a:endParaRPr lang="en-GB" dirty="0"/>
          </a:p>
          <a:p>
            <a:r>
              <a:rPr lang="en-GB" dirty="0"/>
              <a:t>Defining criteria for each types are: (a) comprehensiveness of the search; (b) quality appraisal of the docs retrieved; </a:t>
            </a:r>
            <a:r>
              <a:rPr lang="de-DE" dirty="0"/>
              <a:t>(c) type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analysis</a:t>
            </a:r>
            <a:r>
              <a:rPr lang="de-DE" dirty="0"/>
              <a:t>/</a:t>
            </a:r>
            <a:r>
              <a:rPr lang="de-DE" dirty="0" err="1"/>
              <a:t>synthesis</a:t>
            </a:r>
            <a:r>
              <a:rPr lang="de-DE" dirty="0"/>
              <a:t> </a:t>
            </a:r>
            <a:r>
              <a:rPr lang="de-DE" dirty="0" err="1"/>
              <a:t>conducted</a:t>
            </a:r>
            <a:r>
              <a:rPr lang="de-DE" dirty="0"/>
              <a:t> on </a:t>
            </a:r>
            <a:r>
              <a:rPr lang="de-DE" dirty="0" err="1"/>
              <a:t>docs</a:t>
            </a:r>
            <a:endParaRPr lang="en-GB" dirty="0"/>
          </a:p>
          <a:p>
            <a:r>
              <a:rPr lang="en-GB" dirty="0"/>
              <a:t>Systematic literature reviews - Seeks to systematically search for, appraise and synthesize research evidence, often adhering to guidelines on the conduct of a review</a:t>
            </a:r>
          </a:p>
          <a:p>
            <a:r>
              <a:rPr lang="en-GB" dirty="0"/>
              <a:t>Meta-analyses - Technique that statistically combines the results of quantitative studies to provide a more precise effect of the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A04401-F240-B247-A33F-4023047CA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9843-BEC4-6A46-AB74-0017927B2B6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59187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DC1D4-F7C2-0A45-B9E1-70EC26EC8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Types of literature review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78032CCC-731D-5746-B18B-3D755E4D5F55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277091" y="1440874"/>
          <a:ext cx="11734800" cy="50846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3782">
                  <a:extLst>
                    <a:ext uri="{9D8B030D-6E8A-4147-A177-3AD203B41FA5}">
                      <a16:colId xmlns:a16="http://schemas.microsoft.com/office/drawing/2014/main" val="2515866116"/>
                    </a:ext>
                  </a:extLst>
                </a:gridCol>
                <a:gridCol w="3530138">
                  <a:extLst>
                    <a:ext uri="{9D8B030D-6E8A-4147-A177-3AD203B41FA5}">
                      <a16:colId xmlns:a16="http://schemas.microsoft.com/office/drawing/2014/main" val="2287614029"/>
                    </a:ext>
                  </a:extLst>
                </a:gridCol>
                <a:gridCol w="2346960">
                  <a:extLst>
                    <a:ext uri="{9D8B030D-6E8A-4147-A177-3AD203B41FA5}">
                      <a16:colId xmlns:a16="http://schemas.microsoft.com/office/drawing/2014/main" val="2585310347"/>
                    </a:ext>
                  </a:extLst>
                </a:gridCol>
                <a:gridCol w="1784465">
                  <a:extLst>
                    <a:ext uri="{9D8B030D-6E8A-4147-A177-3AD203B41FA5}">
                      <a16:colId xmlns:a16="http://schemas.microsoft.com/office/drawing/2014/main" val="1825861147"/>
                    </a:ext>
                  </a:extLst>
                </a:gridCol>
                <a:gridCol w="2909455">
                  <a:extLst>
                    <a:ext uri="{9D8B030D-6E8A-4147-A177-3AD203B41FA5}">
                      <a16:colId xmlns:a16="http://schemas.microsoft.com/office/drawing/2014/main" val="2227936310"/>
                    </a:ext>
                  </a:extLst>
                </a:gridCol>
              </a:tblGrid>
              <a:tr h="374548">
                <a:tc>
                  <a:txBody>
                    <a:bodyPr/>
                    <a:lstStyle/>
                    <a:p>
                      <a:r>
                        <a:rPr lang="en-GB" dirty="0"/>
                        <a:t>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Description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Search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Synthesis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Analysis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9050591"/>
                  </a:ext>
                </a:extLst>
              </a:tr>
              <a:tr h="1754732">
                <a:tc>
                  <a:txBody>
                    <a:bodyPr/>
                    <a:lstStyle/>
                    <a:p>
                      <a:r>
                        <a:rPr lang="en-GB" dirty="0"/>
                        <a:t>Critical review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Most general form. Typically used as justification introductions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Seeks to identify significant items in the field.</a:t>
                      </a:r>
                      <a:r>
                        <a:rPr lang="en-GB" dirty="0">
                          <a:effectLst/>
                        </a:rPr>
                        <a:t>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Typically narrative, perhaps conceptual or chronological.</a:t>
                      </a:r>
                      <a:r>
                        <a:rPr lang="en-GB" dirty="0">
                          <a:effectLst/>
                        </a:rPr>
                        <a:t>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Significant component: seeks to identify conceptual contribution to embody existing or derive new theory.</a:t>
                      </a:r>
                      <a:r>
                        <a:rPr lang="en-GB" dirty="0">
                          <a:effectLst/>
                        </a:rPr>
                        <a:t> 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6825096"/>
                  </a:ext>
                </a:extLst>
              </a:tr>
              <a:tr h="1477669">
                <a:tc>
                  <a:txBody>
                    <a:bodyPr/>
                    <a:lstStyle/>
                    <a:p>
                      <a:r>
                        <a:rPr lang="en-GB" dirty="0"/>
                        <a:t>Scoping review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Preliminary assessment of potential size, nature and scope of available evidence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Completeness of searching determined by time/scope constraints</a:t>
                      </a:r>
                      <a:r>
                        <a:rPr lang="en-GB" dirty="0">
                          <a:effectLst/>
                        </a:rPr>
                        <a:t>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Typically tabular with some narrative commentary.</a:t>
                      </a:r>
                      <a:r>
                        <a:rPr lang="en-GB" dirty="0">
                          <a:effectLst/>
                        </a:rPr>
                        <a:t>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Characterizes quantity and quality of literature, perhaps by study design 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9190099"/>
                  </a:ext>
                </a:extLst>
              </a:tr>
              <a:tr h="1477669">
                <a:tc>
                  <a:txBody>
                    <a:bodyPr/>
                    <a:lstStyle/>
                    <a:p>
                      <a:r>
                        <a:rPr lang="en-GB" dirty="0"/>
                        <a:t>Systematic review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Systematically searches for, appraise and synthesize research evidence, often adhering to guidelines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Aims for exhaustive, comprehensive searching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Typically narrative with tabular accompaniment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What is known; recommendations for practice. What remains unknown;</a:t>
                      </a:r>
                      <a:r>
                        <a:rPr lang="en-GB" dirty="0">
                          <a:effectLst/>
                        </a:rPr>
                        <a:t> future research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192311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CE8E088-5921-7549-9C54-454FA6223A8D}"/>
              </a:ext>
            </a:extLst>
          </p:cNvPr>
          <p:cNvSpPr txBox="1"/>
          <p:nvPr/>
        </p:nvSpPr>
        <p:spPr>
          <a:xfrm>
            <a:off x="429491" y="6525491"/>
            <a:ext cx="3373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Source: Grant MJ, Booth A. (2009)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17EF0A-610F-9249-BE35-86BE4D97D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9843-BEC4-6A46-AB74-0017927B2B6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89305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61CA2-6276-480E-AD37-97BC8AF98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b="1" dirty="0"/>
              <a:t>What is a systematic review? (1)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64CF4A-0DE1-4FAE-BD66-9CD6DE752B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809" y="1393822"/>
            <a:ext cx="10972800" cy="4525963"/>
          </a:xfrm>
        </p:spPr>
        <p:txBody>
          <a:bodyPr/>
          <a:lstStyle/>
          <a:p>
            <a:r>
              <a:rPr lang="en-GB" sz="2800" dirty="0"/>
              <a:t>A robust systematic method applied to reviewing the literature in a particular area </a:t>
            </a:r>
          </a:p>
          <a:p>
            <a:r>
              <a:rPr lang="en-GB" sz="2800" dirty="0"/>
              <a:t>Distinct from other types of reviews </a:t>
            </a:r>
          </a:p>
          <a:p>
            <a:r>
              <a:rPr lang="en-GB" sz="2800" dirty="0"/>
              <a:t>Answers a pre-defined question </a:t>
            </a:r>
          </a:p>
          <a:p>
            <a:r>
              <a:rPr lang="en-GB" sz="2800" dirty="0"/>
              <a:t>Critically appraises the published literature </a:t>
            </a:r>
          </a:p>
          <a:p>
            <a:r>
              <a:rPr lang="en-GB" sz="2800" dirty="0"/>
              <a:t>Supports the development of clinical guidelines and policy</a:t>
            </a:r>
          </a:p>
          <a:p>
            <a:r>
              <a:rPr lang="en-GB" sz="2800" dirty="0"/>
              <a:t>Conducting systematic reviews is a professional occupation  </a:t>
            </a:r>
          </a:p>
          <a:p>
            <a:pPr marL="0" indent="0">
              <a:buNone/>
            </a:pPr>
            <a:endParaRPr lang="en-GB" dirty="0"/>
          </a:p>
        </p:txBody>
      </p:sp>
      <p:grpSp>
        <p:nvGrpSpPr>
          <p:cNvPr id="4" name="Group 3"/>
          <p:cNvGrpSpPr/>
          <p:nvPr/>
        </p:nvGrpSpPr>
        <p:grpSpPr>
          <a:xfrm>
            <a:off x="300624" y="5139624"/>
            <a:ext cx="11381985" cy="990709"/>
            <a:chOff x="300624" y="5139624"/>
            <a:chExt cx="11381985" cy="99070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19953DA-CD1D-4628-9B34-DDA55F6F2B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464" b="13196"/>
            <a:stretch/>
          </p:blipFill>
          <p:spPr>
            <a:xfrm>
              <a:off x="7118132" y="5139624"/>
              <a:ext cx="1753644" cy="990705"/>
            </a:xfrm>
            <a:prstGeom prst="rect">
              <a:avLst/>
            </a:prstGeom>
          </p:spPr>
        </p:pic>
        <p:pic>
          <p:nvPicPr>
            <p:cNvPr id="2050" name="Picture 2" descr="Image result for cochrane">
              <a:extLst>
                <a:ext uri="{FF2B5EF4-FFF2-40B4-BE49-F238E27FC236}">
                  <a16:creationId xmlns:a16="http://schemas.microsoft.com/office/drawing/2014/main" id="{083956EB-21A2-4699-8EE9-4C554A70F2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0335" y="5356690"/>
              <a:ext cx="2701023" cy="556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4BCF86D-0727-43FF-AD1F-B268234365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624" y="5139628"/>
              <a:ext cx="2476762" cy="99070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C92A965-9FE2-4329-8C61-3444B78473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49" b="19965"/>
            <a:stretch/>
          </p:blipFill>
          <p:spPr>
            <a:xfrm>
              <a:off x="9798702" y="5292707"/>
              <a:ext cx="1883907" cy="684543"/>
            </a:xfrm>
            <a:prstGeom prst="rect">
              <a:avLst/>
            </a:prstGeom>
          </p:spPr>
        </p:pic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1278A0-F89F-EE46-8989-0DD6BF9B1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9843-BEC4-6A46-AB74-0017927B2B6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55919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44FEAE-21E3-4E32-89F2-C1E1680D28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A robust method following a set of rules: 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 dirty="0"/>
              <a:t>Defining a question using the PICO format for quantitative publications (Participants, Intervention, Comparators and Outcomes)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 dirty="0"/>
              <a:t>Systematically searching the literature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 dirty="0"/>
              <a:t>Selecting eligible studies against predefined criteria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 dirty="0"/>
              <a:t>Extracting data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 dirty="0"/>
              <a:t>Quality assessment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 i="1" dirty="0"/>
              <a:t>Quantitative assessment (meta analysis)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B6DC6A0-8D79-4E48-ADD9-5D6F1223E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pPr algn="l"/>
            <a:r>
              <a:rPr lang="en-GB" b="1" dirty="0"/>
              <a:t>What is a systematic review? (2)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046300" y="5165887"/>
            <a:ext cx="780635" cy="78360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0C6101-B21B-F24B-A25C-FA9F333B3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9843-BEC4-6A46-AB74-0017927B2B6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24361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37DEC-838C-4894-8939-22C8C1A21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72862"/>
            <a:ext cx="10972800" cy="1143000"/>
          </a:xfrm>
        </p:spPr>
        <p:txBody>
          <a:bodyPr/>
          <a:lstStyle/>
          <a:p>
            <a:pPr algn="l"/>
            <a:r>
              <a:rPr lang="en-GB" b="1" dirty="0"/>
              <a:t>Searching the literature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64A8B1-8534-4D03-85BE-A877F6AFE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515" y="1277655"/>
            <a:ext cx="11093885" cy="4835983"/>
          </a:xfrm>
        </p:spPr>
        <p:txBody>
          <a:bodyPr>
            <a:normAutofit/>
          </a:bodyPr>
          <a:lstStyle/>
          <a:p>
            <a:r>
              <a:rPr lang="en-GB" sz="3000" dirty="0"/>
              <a:t>Electronic databases: Medline (</a:t>
            </a:r>
            <a:r>
              <a:rPr lang="en-GB" sz="3000" dirty="0" err="1"/>
              <a:t>Pubmed</a:t>
            </a:r>
            <a:r>
              <a:rPr lang="en-GB" sz="3000" dirty="0"/>
              <a:t>), </a:t>
            </a:r>
            <a:r>
              <a:rPr lang="en-GB" sz="3000" dirty="0" err="1"/>
              <a:t>Embase</a:t>
            </a:r>
            <a:r>
              <a:rPr lang="en-GB" sz="3000" dirty="0"/>
              <a:t>, Web of Science, others (WHO databases, CINAL, AMED etc) </a:t>
            </a:r>
          </a:p>
          <a:p>
            <a:r>
              <a:rPr lang="en-GB" sz="3000" dirty="0"/>
              <a:t>Reference lists of existing reviews (systematic or non systematic) </a:t>
            </a:r>
          </a:p>
          <a:p>
            <a:r>
              <a:rPr lang="en-GB" sz="3000" dirty="0"/>
              <a:t>The grey literature </a:t>
            </a:r>
          </a:p>
          <a:p>
            <a:r>
              <a:rPr lang="en-GB" sz="3000" dirty="0"/>
              <a:t>Methods searching specific to systematic reviews </a:t>
            </a:r>
          </a:p>
          <a:p>
            <a:pPr lvl="1"/>
            <a:r>
              <a:rPr lang="en-GB" sz="2600" dirty="0"/>
              <a:t>Boolean operators (‘AND’ and ‘OR’)- most commonly used </a:t>
            </a:r>
          </a:p>
          <a:p>
            <a:pPr lvl="1"/>
            <a:r>
              <a:rPr lang="en-GB" sz="2600" dirty="0"/>
              <a:t>Building a search strategy using MESH terms </a:t>
            </a:r>
          </a:p>
          <a:p>
            <a:pPr lvl="1"/>
            <a:r>
              <a:rPr lang="en-GB" sz="2600" dirty="0"/>
              <a:t>Ask an information specialist/librarian for help </a:t>
            </a:r>
          </a:p>
          <a:p>
            <a:pPr lvl="1"/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944470" y="4934145"/>
            <a:ext cx="905023" cy="90502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3B5F29-B655-684B-B3C5-EA6CC5961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9843-BEC4-6A46-AB74-0017927B2B6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9511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734</TotalTime>
  <Words>1172</Words>
  <Application>Microsoft Macintosh PowerPoint</Application>
  <PresentationFormat>Widescreen</PresentationFormat>
  <Paragraphs>120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What are literature reviews, and how to conduct one</vt:lpstr>
      <vt:lpstr>What a review is, and when it may be needed</vt:lpstr>
      <vt:lpstr>What a literature does</vt:lpstr>
      <vt:lpstr>Steps involved in conducting a review</vt:lpstr>
      <vt:lpstr>Several types of literature reviews</vt:lpstr>
      <vt:lpstr>Types of literature review</vt:lpstr>
      <vt:lpstr>What is a systematic review? (1) </vt:lpstr>
      <vt:lpstr>What is a systematic review? (2) </vt:lpstr>
      <vt:lpstr>Searching the literature </vt:lpstr>
      <vt:lpstr>Analysing and reporting your findings from the literature review</vt:lpstr>
      <vt:lpstr>An example of the PRISMA flowchart</vt:lpstr>
      <vt:lpstr>The table reporting themes and evidence</vt:lpstr>
      <vt:lpstr>Representation of your findings</vt:lpstr>
      <vt:lpstr>References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Theoretical underpinnings of research and research methods</dc:title>
  <dc:creator>Microsoft Office User</dc:creator>
  <cp:lastModifiedBy>Microsoft Office User</cp:lastModifiedBy>
  <cp:revision>73</cp:revision>
  <dcterms:created xsi:type="dcterms:W3CDTF">2019-09-26T11:03:53Z</dcterms:created>
  <dcterms:modified xsi:type="dcterms:W3CDTF">2020-09-15T13:35:46Z</dcterms:modified>
</cp:coreProperties>
</file>