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80" r:id="rId5"/>
    <p:sldId id="351" r:id="rId6"/>
    <p:sldId id="421" r:id="rId7"/>
    <p:sldId id="423" r:id="rId8"/>
    <p:sldId id="386" r:id="rId9"/>
    <p:sldId id="454" r:id="rId10"/>
    <p:sldId id="463" r:id="rId11"/>
    <p:sldId id="464" r:id="rId12"/>
    <p:sldId id="465" r:id="rId13"/>
    <p:sldId id="466" r:id="rId14"/>
    <p:sldId id="460" r:id="rId15"/>
    <p:sldId id="453" r:id="rId16"/>
    <p:sldId id="455" r:id="rId17"/>
    <p:sldId id="456" r:id="rId18"/>
    <p:sldId id="457" r:id="rId19"/>
    <p:sldId id="458" r:id="rId20"/>
    <p:sldId id="461" r:id="rId21"/>
    <p:sldId id="388" r:id="rId22"/>
    <p:sldId id="389" r:id="rId23"/>
    <p:sldId id="459" r:id="rId24"/>
    <p:sldId id="452" r:id="rId25"/>
    <p:sldId id="462" r:id="rId2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orient="horz" pos="900">
          <p15:clr>
            <a:srgbClr val="A4A3A4"/>
          </p15:clr>
        </p15:guide>
        <p15:guide id="6" orient="horz" pos="3655">
          <p15:clr>
            <a:srgbClr val="A4A3A4"/>
          </p15:clr>
        </p15:guide>
        <p15:guide id="7" pos="318">
          <p15:clr>
            <a:srgbClr val="A4A3A4"/>
          </p15:clr>
        </p15:guide>
        <p15:guide id="8" pos="5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8CF"/>
    <a:srgbClr val="658190"/>
    <a:srgbClr val="094A8B"/>
    <a:srgbClr val="3333CC"/>
    <a:srgbClr val="004A8B"/>
    <a:srgbClr val="BC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774" autoAdjust="0"/>
  </p:normalViewPr>
  <p:slideViewPr>
    <p:cSldViewPr snapToGrid="0" snapToObjects="1">
      <p:cViewPr varScale="1">
        <p:scale>
          <a:sx n="56" d="100"/>
          <a:sy n="56" d="100"/>
        </p:scale>
        <p:origin x="1604" y="52"/>
      </p:cViewPr>
      <p:guideLst>
        <p:guide orient="horz" pos="1620"/>
        <p:guide pos="2880"/>
        <p:guide orient="horz" pos="324"/>
        <p:guide orient="horz" pos="555"/>
        <p:guide orient="horz" pos="900"/>
        <p:guide orient="horz" pos="3655"/>
        <p:guide pos="318"/>
        <p:guide pos="5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04A58E1-3D30-4150-83B2-D3545080C087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B798712A-46C4-43A4-8DB1-72964A59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D157F7B8-6B3B-4964-A7D7-1224FB4B24B9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3" rIns="94745" bIns="473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80"/>
          </a:xfrm>
          <a:prstGeom prst="rect">
            <a:avLst/>
          </a:prstGeom>
        </p:spPr>
        <p:txBody>
          <a:bodyPr vert="horz" lIns="94745" tIns="47373" rIns="94745" bIns="47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0AFCF9F9-1DDC-4987-B707-0CCEC936E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6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20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0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0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8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9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5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4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7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7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5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2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0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4A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10" name="Picture 9" descr="Crown_right_half.pn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" b="88300"/>
          <a:stretch/>
        </p:blipFill>
        <p:spPr>
          <a:xfrm>
            <a:off x="1" y="6501341"/>
            <a:ext cx="3666145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0" y="5980014"/>
            <a:ext cx="9144000" cy="887139"/>
          </a:xfrm>
          <a:prstGeom prst="rect">
            <a:avLst/>
          </a:prstGeom>
        </p:spPr>
      </p:pic>
      <p:pic>
        <p:nvPicPr>
          <p:cNvPr id="10" name="Picture 6" descr="QMUL_Logo_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" y="6216020"/>
            <a:ext cx="1553671" cy="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32806" y="6238917"/>
            <a:ext cx="24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www.maths.qmul.ac.uk</a:t>
            </a:r>
          </a:p>
        </p:txBody>
      </p:sp>
    </p:spTree>
    <p:extLst>
      <p:ext uri="{BB962C8B-B14F-4D97-AF65-F5344CB8AC3E}">
        <p14:creationId xmlns:p14="http://schemas.microsoft.com/office/powerpoint/2010/main" val="7802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00100" y="307685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FFFF"/>
                </a:solidFill>
                <a:latin typeface="Tahoma" charset="0"/>
                <a:cs typeface="Tahoma" charset="0"/>
              </a:rPr>
              <a:t>MTH 4112: Semester B, Week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Masimba Zata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13 February 2024</a:t>
            </a:r>
            <a:endParaRPr lang="en-GB" altLang="en-US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6" descr="QMUL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9" y="991362"/>
            <a:ext cx="6158761" cy="1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Discussion: What is your Entrepreneurial Experience?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69824-39F0-AFAB-C68A-1CD305BE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6" y="1336596"/>
            <a:ext cx="7966710" cy="44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Actuarial Entrepreneur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Actuarial Entrepreneur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/>
              <a:t>Idea 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Actuarial models can be used to assess the feasibility of the idea to enable the entrepreneur to take calculated risks. </a:t>
            </a:r>
          </a:p>
          <a:p>
            <a:r>
              <a:rPr lang="en-US" sz="2500" dirty="0"/>
              <a:t>The models also provide insights into optimizing the financial outcomes, sensitivity to key profitability drivers, and assessing and quantifying the potential risks. </a:t>
            </a:r>
          </a:p>
          <a:p>
            <a:r>
              <a:rPr lang="en-US" sz="2500" dirty="0"/>
              <a:t>With these insights, the business idea can be further enhanced to increase the chances of success.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4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Actuarial Entrepreneur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b="1" dirty="0"/>
              <a:t>Capital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Actuarial techniques can be used to calculate capital requirements and capital optimization to help maintain solvency. </a:t>
            </a:r>
          </a:p>
          <a:p>
            <a:r>
              <a:rPr lang="en-US" sz="3000" dirty="0"/>
              <a:t>A detailed business plan can be drafted based on the actuarial modelling to help secure the most effective capital structure for investors or when applying for loans.</a:t>
            </a:r>
          </a:p>
        </p:txBody>
      </p:sp>
    </p:spTree>
    <p:extLst>
      <p:ext uri="{BB962C8B-B14F-4D97-AF65-F5344CB8AC3E}">
        <p14:creationId xmlns:p14="http://schemas.microsoft.com/office/powerpoint/2010/main" val="398291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Actuarial Entrepreneur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/>
              <a:t>Expertise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The Control Cycle can be used to monitor the experience and, where the experiences deviate from the assumptions, update the assumptions and adjust the business idea if required. </a:t>
            </a:r>
          </a:p>
          <a:p>
            <a:pPr lvl="1"/>
            <a:r>
              <a:rPr lang="en-US" sz="2100" dirty="0"/>
              <a:t>Reflecting upon the experiences gained and identifying the learnings is a powerful tool and increases the chances of success. </a:t>
            </a:r>
          </a:p>
          <a:p>
            <a:r>
              <a:rPr lang="en-US" sz="2500" dirty="0"/>
              <a:t>Actuarial expertise can also be used in a wide range of tasks including pricing, finance, cash flow management and risk management.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35523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Limitations/Blind spots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Risk Aversion</a:t>
            </a:r>
          </a:p>
          <a:p>
            <a:r>
              <a:rPr lang="en-US" sz="2000" dirty="0"/>
              <a:t>Trying to be the ‘expert’ at everything</a:t>
            </a:r>
          </a:p>
          <a:p>
            <a:r>
              <a:rPr lang="en-US" sz="2000" dirty="0"/>
              <a:t>Analysis Paralysis</a:t>
            </a:r>
          </a:p>
          <a:p>
            <a:r>
              <a:rPr lang="en-US" sz="2000" dirty="0"/>
              <a:t>Over-reliance on data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041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of Trying it Out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Various benefits of trying out entrepreneurship, even as just an experiment: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Developing resilience and being persistent</a:t>
            </a:r>
          </a:p>
          <a:p>
            <a:r>
              <a:rPr lang="en-US" sz="2200" dirty="0"/>
              <a:t>Combining analytics with a positive and practical approach to problem solving</a:t>
            </a:r>
          </a:p>
          <a:p>
            <a:r>
              <a:rPr lang="en-US" sz="2200" dirty="0"/>
              <a:t>Developing better communication skills with a range of stakeholders including business partners, staff, consultants and customers</a:t>
            </a:r>
          </a:p>
          <a:p>
            <a:r>
              <a:rPr lang="en-US" sz="2200" dirty="0"/>
              <a:t>A broader understanding of how businesses work including technology, human resources, rules and regulations, accounting practices, legal clauses, and marketing</a:t>
            </a:r>
          </a:p>
          <a:p>
            <a:r>
              <a:rPr lang="en-US" sz="2200" dirty="0"/>
              <a:t>Developing leadership skills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8239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Actuarial Entrepreneurs</a:t>
            </a:r>
          </a:p>
        </p:txBody>
      </p:sp>
    </p:spTree>
    <p:extLst>
      <p:ext uri="{BB962C8B-B14F-4D97-AF65-F5344CB8AC3E}">
        <p14:creationId xmlns:p14="http://schemas.microsoft.com/office/powerpoint/2010/main" val="297528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11"/>
            <a:ext cx="926973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Author: Professional Development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83040" y="1475710"/>
            <a:ext cx="1643736" cy="4302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A42F9-C0FC-4B49-B516-A8A56EC4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1756885"/>
            <a:ext cx="4086226" cy="4069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E17F18-8EB1-45F4-BEF6-2DE08AC5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51" y="1756885"/>
            <a:ext cx="2191703" cy="2191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A5270-60AC-48A2-AC97-CC17D9683F8E}"/>
              </a:ext>
            </a:extLst>
          </p:cNvPr>
          <p:cNvSpPr txBox="1"/>
          <p:nvPr/>
        </p:nvSpPr>
        <p:spPr>
          <a:xfrm>
            <a:off x="5921905" y="3985912"/>
            <a:ext cx="2595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Catrin</a:t>
            </a:r>
            <a:r>
              <a:rPr lang="en-US" sz="2500" b="1" dirty="0"/>
              <a:t> Townsend</a:t>
            </a:r>
          </a:p>
        </p:txBody>
      </p:sp>
    </p:spTree>
    <p:extLst>
      <p:ext uri="{BB962C8B-B14F-4D97-AF65-F5344CB8AC3E}">
        <p14:creationId xmlns:p14="http://schemas.microsoft.com/office/powerpoint/2010/main" val="329254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Consultancy: IAC Zimbabwe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70C7C-664D-4C1F-8C9D-62AFB77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101826"/>
            <a:ext cx="8538210" cy="4567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D3A5D-53C9-4EDF-ACEB-D8B9BB08F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1101825"/>
            <a:ext cx="1954530" cy="1750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BED61-4C46-4501-AA17-947DF222BDA8}"/>
              </a:ext>
            </a:extLst>
          </p:cNvPr>
          <p:cNvSpPr txBox="1"/>
          <p:nvPr/>
        </p:nvSpPr>
        <p:spPr>
          <a:xfrm>
            <a:off x="6766560" y="2888838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Tawanda </a:t>
            </a:r>
            <a:r>
              <a:rPr lang="en-US" b="1" dirty="0" err="1">
                <a:solidFill>
                  <a:schemeClr val="bg1"/>
                </a:solidFill>
              </a:rPr>
              <a:t>Chituku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8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ACTUARIES AS ENTREPRENUERS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 Development: 3Blocks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2B554-452A-46A3-B6C5-198976C5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6" y="1080135"/>
            <a:ext cx="8401050" cy="4725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A9829-C563-4937-9D2C-9270B771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1212099"/>
            <a:ext cx="1893782" cy="1893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800D4B-7206-4D94-A8D4-CF5AB460E90E}"/>
              </a:ext>
            </a:extLst>
          </p:cNvPr>
          <p:cNvSpPr txBox="1"/>
          <p:nvPr/>
        </p:nvSpPr>
        <p:spPr>
          <a:xfrm>
            <a:off x="6896048" y="3168984"/>
            <a:ext cx="19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-apple-system"/>
              </a:rPr>
              <a:t>Pawel Wozniak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2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67C07-BCAD-4176-9400-6B1C5BAE559A}"/>
              </a:ext>
            </a:extLst>
          </p:cNvPr>
          <p:cNvSpPr txBox="1"/>
          <p:nvPr/>
        </p:nvSpPr>
        <p:spPr>
          <a:xfrm>
            <a:off x="6572110" y="5537200"/>
            <a:ext cx="287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m.zata@qmul.ac.uk</a:t>
            </a:r>
          </a:p>
        </p:txBody>
      </p:sp>
    </p:spTree>
    <p:extLst>
      <p:ext uri="{BB962C8B-B14F-4D97-AF65-F5344CB8AC3E}">
        <p14:creationId xmlns:p14="http://schemas.microsoft.com/office/powerpoint/2010/main" val="16101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Kevin Lin, </a:t>
            </a:r>
            <a:r>
              <a:rPr lang="en-US" sz="1600" dirty="0"/>
              <a:t>Actuary Entrepreneur, Presented to the Actuaries Institute, Financial Services Forum, 16 – 17 May 2016, Melbourne</a:t>
            </a:r>
            <a:r>
              <a:rPr lang="en-US" sz="1600" b="1" dirty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444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061807" cy="463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What is an Entrepreneur?</a:t>
            </a:r>
            <a:endParaRPr lang="en-US" sz="2800" b="1" i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The Actuarial Entrepreneur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Examples of Actuarial Entrepreneurs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Questions?</a:t>
            </a:r>
            <a:endParaRPr lang="en-GB" sz="25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000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an Entrepreneur?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An Entrepreneur?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Oxford Dictionary defines an entrepreneur as: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“a person who sets up a business or businesses, taking on financial risks in the hope of a profit”.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C5EC9-E2D9-45B5-AD7F-B6AC76E5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2" y="2703707"/>
            <a:ext cx="2213778" cy="210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E54FF5-2A54-460C-946B-5B8E9E6C6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758" y="270370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499E5-1AED-4CE0-8963-246661CC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899" y="2703707"/>
            <a:ext cx="2177089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962D55-A248-47DE-83CE-62CEA4E9C8AA}"/>
              </a:ext>
            </a:extLst>
          </p:cNvPr>
          <p:cNvSpPr txBox="1"/>
          <p:nvPr/>
        </p:nvSpPr>
        <p:spPr>
          <a:xfrm>
            <a:off x="361741" y="5275385"/>
            <a:ext cx="18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Tesla, SpaceX, Twitter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5E956-1BDB-4A83-B148-963CBE3846B0}"/>
              </a:ext>
            </a:extLst>
          </p:cNvPr>
          <p:cNvSpPr txBox="1"/>
          <p:nvPr/>
        </p:nvSpPr>
        <p:spPr>
          <a:xfrm>
            <a:off x="3496826" y="5273885"/>
            <a:ext cx="199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Tidal, Fenty Beauty, Fr8me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86BA6-8970-4DEA-A42C-4E239366D3C4}"/>
              </a:ext>
            </a:extLst>
          </p:cNvPr>
          <p:cNvSpPr txBox="1"/>
          <p:nvPr/>
        </p:nvSpPr>
        <p:spPr>
          <a:xfrm>
            <a:off x="6425144" y="5275385"/>
            <a:ext cx="19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Infosys</a:t>
            </a:r>
          </a:p>
        </p:txBody>
      </p:sp>
    </p:spTree>
    <p:extLst>
      <p:ext uri="{BB962C8B-B14F-4D97-AF65-F5344CB8AC3E}">
        <p14:creationId xmlns:p14="http://schemas.microsoft.com/office/powerpoint/2010/main" val="15186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An Entrepreneur?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An entrepreneur sets up a business by combining three key elements: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Idea</a:t>
            </a:r>
            <a:r>
              <a:rPr lang="en-US" sz="2000" dirty="0"/>
              <a:t> – identifying a business opportunity to provide a product, process or service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Capital</a:t>
            </a:r>
            <a:r>
              <a:rPr lang="en-US" sz="2000" dirty="0"/>
              <a:t> – typically financial capital in the form of monetary funds and loans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Expertise</a:t>
            </a:r>
            <a:r>
              <a:rPr lang="en-US" sz="2000" dirty="0"/>
              <a:t> – the human resource capabilities required to execute the idea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406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Discussion: What is your Entrepreneurial Experience?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96" y="114300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500" dirty="0"/>
              <a:t>				</a:t>
            </a:r>
          </a:p>
          <a:p>
            <a:pPr marL="0" indent="0">
              <a:buNone/>
            </a:pPr>
            <a:endParaRPr lang="en-GB" sz="3500" dirty="0"/>
          </a:p>
          <a:p>
            <a:pPr marL="514350" indent="-514350">
              <a:buFont typeface="+mj-lt"/>
              <a:buAutoNum type="arabicPeriod"/>
            </a:pPr>
            <a:r>
              <a:rPr lang="en-GB" sz="3500" dirty="0"/>
              <a:t>What was your entrepreneurial </a:t>
            </a:r>
            <a:r>
              <a:rPr lang="en-GB" sz="3500" b="1" dirty="0"/>
              <a:t>idea</a:t>
            </a:r>
            <a:r>
              <a:rPr lang="en-GB" sz="3500" dirty="0"/>
              <a:t>?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Where did the funds to bring the idea to life (i.e., </a:t>
            </a:r>
            <a:r>
              <a:rPr lang="en-US" sz="3500" b="1" dirty="0"/>
              <a:t>Capital</a:t>
            </a:r>
            <a:r>
              <a:rPr lang="en-US" sz="3500" dirty="0"/>
              <a:t>) come from?</a:t>
            </a:r>
            <a:endParaRPr lang="en-GB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What</a:t>
            </a:r>
            <a:r>
              <a:rPr lang="en-US" sz="3500" b="1" dirty="0"/>
              <a:t> expertise </a:t>
            </a:r>
            <a:r>
              <a:rPr lang="en-US" sz="3500" dirty="0"/>
              <a:t>do you possess, that helped you to bring this idea to life?</a:t>
            </a:r>
            <a:endParaRPr lang="en-GB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1CC54-8ACE-46D0-B750-2C0AFEE0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743" y="1475710"/>
            <a:ext cx="1852614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Discussion: What is your Entrepreneurial Experience?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81812-FEFE-78BA-4A59-8C8CD5AD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" y="1303020"/>
            <a:ext cx="80467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Discussion: What is your Entrepreneurial Experience?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2B96D-7466-4B5B-072D-349C25D1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1310861"/>
            <a:ext cx="8161020" cy="45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57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9F2139B3D24DAFB38F2698EE492C" ma:contentTypeVersion="13" ma:contentTypeDescription="Create a new document." ma:contentTypeScope="" ma:versionID="5e492133e347206a0b873acaabb74e31">
  <xsd:schema xmlns:xsd="http://www.w3.org/2001/XMLSchema" xmlns:xs="http://www.w3.org/2001/XMLSchema" xmlns:p="http://schemas.microsoft.com/office/2006/metadata/properties" xmlns:ns3="8197abfe-6374-4c39-a310-c1f96e2f0e7a" xmlns:ns4="a22e6c60-1d9c-41ed-9f7e-c6a46dfaff08" targetNamespace="http://schemas.microsoft.com/office/2006/metadata/properties" ma:root="true" ma:fieldsID="410948d17beee3de5ef62a53ebc490c9" ns3:_="" ns4:_="">
    <xsd:import namespace="8197abfe-6374-4c39-a310-c1f96e2f0e7a"/>
    <xsd:import namespace="a22e6c60-1d9c-41ed-9f7e-c6a46dfaf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7abfe-6374-4c39-a310-c1f96e2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6c60-1d9c-41ed-9f7e-c6a46dfaf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502BA-88F7-49B2-8BEC-959B62CC931C}">
  <ds:schemaRefs>
    <ds:schemaRef ds:uri="http://www.w3.org/XML/1998/namespace"/>
    <ds:schemaRef ds:uri="http://purl.org/dc/dcmitype/"/>
    <ds:schemaRef ds:uri="8197abfe-6374-4c39-a310-c1f96e2f0e7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22e6c60-1d9c-41ed-9f7e-c6a46dfaff0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F590E3-EADB-4D55-8EB6-F3B97C60F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7abfe-6374-4c39-a310-c1f96e2f0e7a"/>
    <ds:schemaRef ds:uri="a22e6c60-1d9c-41ed-9f7e-c6a46dfaf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D636D-5FFF-4B23-9FC7-D57987279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On-screen Show (4:3)</PresentationFormat>
  <Paragraphs>100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-apple-system</vt:lpstr>
      <vt:lpstr>Arial</vt:lpstr>
      <vt:lpstr>Calibri</vt:lpstr>
      <vt:lpstr>Tahoma</vt:lpstr>
      <vt:lpstr>1_Office Theme</vt:lpstr>
      <vt:lpstr>PowerPoint Presentation</vt:lpstr>
      <vt:lpstr>ACTUARIES AS ENTREPRENUERS</vt:lpstr>
      <vt:lpstr>Agenda</vt:lpstr>
      <vt:lpstr>What is an Entrepreneur?</vt:lpstr>
      <vt:lpstr>What Is An Entrepreneur?</vt:lpstr>
      <vt:lpstr>What Is An Entrepreneur?</vt:lpstr>
      <vt:lpstr>Discussion: What is your Entrepreneurial Experience?</vt:lpstr>
      <vt:lpstr>Discussion: What is your Entrepreneurial Experience?</vt:lpstr>
      <vt:lpstr>Discussion: What is your Entrepreneurial Experience?</vt:lpstr>
      <vt:lpstr>Discussion: What is your Entrepreneurial Experience?</vt:lpstr>
      <vt:lpstr>The Actuarial Entrepreneur</vt:lpstr>
      <vt:lpstr>The Actuarial Entrepreneur</vt:lpstr>
      <vt:lpstr>The Actuarial Entrepreneur</vt:lpstr>
      <vt:lpstr>The Actuarial Entrepreneur</vt:lpstr>
      <vt:lpstr>Limitations/Blind spots</vt:lpstr>
      <vt:lpstr>Benefits of Trying it Out</vt:lpstr>
      <vt:lpstr>Examples of Actuarial Entrepreneurs</vt:lpstr>
      <vt:lpstr>Author: Professional Development</vt:lpstr>
      <vt:lpstr>Consultancy: IAC Zimbabwe</vt:lpstr>
      <vt:lpstr>Software Development: 3Blocks</vt:lpstr>
      <vt:lpstr>QUESTIONS?</vt:lpstr>
      <vt:lpstr>References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Masimba Zata (MA)</cp:lastModifiedBy>
  <cp:revision>522</cp:revision>
  <cp:lastPrinted>2016-06-28T16:51:28Z</cp:lastPrinted>
  <dcterms:created xsi:type="dcterms:W3CDTF">2015-08-10T08:10:56Z</dcterms:created>
  <dcterms:modified xsi:type="dcterms:W3CDTF">2024-02-13T15:20:04Z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0x01010075129F2139B3D24DAFB38F2698EE492C</vt:lpwstr>
  </property>
</Properties>
</file>