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10" r:id="rId3"/>
    <p:sldId id="294" r:id="rId4"/>
    <p:sldId id="295" r:id="rId5"/>
    <p:sldId id="297" r:id="rId6"/>
    <p:sldId id="308" r:id="rId7"/>
    <p:sldId id="298" r:id="rId8"/>
    <p:sldId id="299" r:id="rId9"/>
    <p:sldId id="300" r:id="rId10"/>
    <p:sldId id="301" r:id="rId11"/>
    <p:sldId id="276" r:id="rId12"/>
    <p:sldId id="303" r:id="rId13"/>
    <p:sldId id="273" r:id="rId14"/>
    <p:sldId id="277" r:id="rId15"/>
    <p:sldId id="312" r:id="rId16"/>
    <p:sldId id="336" r:id="rId17"/>
    <p:sldId id="307" r:id="rId18"/>
    <p:sldId id="327" r:id="rId19"/>
    <p:sldId id="316" r:id="rId20"/>
    <p:sldId id="338" r:id="rId21"/>
    <p:sldId id="313" r:id="rId22"/>
    <p:sldId id="314" r:id="rId23"/>
    <p:sldId id="337" r:id="rId24"/>
    <p:sldId id="330" r:id="rId25"/>
    <p:sldId id="317" r:id="rId26"/>
    <p:sldId id="318" r:id="rId27"/>
    <p:sldId id="328" r:id="rId28"/>
    <p:sldId id="309" r:id="rId29"/>
    <p:sldId id="321" r:id="rId30"/>
    <p:sldId id="322" r:id="rId31"/>
    <p:sldId id="323" r:id="rId32"/>
    <p:sldId id="325" r:id="rId33"/>
    <p:sldId id="326" r:id="rId34"/>
    <p:sldId id="3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60"/>
  </p:normalViewPr>
  <p:slideViewPr>
    <p:cSldViewPr snapToGrid="0">
      <p:cViewPr varScale="1">
        <p:scale>
          <a:sx n="97" d="100"/>
          <a:sy n="97" d="100"/>
        </p:scale>
        <p:origin x="86" y="1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2C231777-3FD3-47AB-89F2-0E933710D2EB}"/>
    <pc:docChg chg="delSld">
      <pc:chgData name="Edouard Morena" userId="2e121fa9-f008-4742-97be-48a08069b91e" providerId="ADAL" clId="{2C231777-3FD3-47AB-89F2-0E933710D2EB}" dt="2025-04-14T13:28:46.855" v="5" actId="47"/>
      <pc:docMkLst>
        <pc:docMk/>
      </pc:docMkLst>
      <pc:sldChg chg="del">
        <pc:chgData name="Edouard Morena" userId="2e121fa9-f008-4742-97be-48a08069b91e" providerId="ADAL" clId="{2C231777-3FD3-47AB-89F2-0E933710D2EB}" dt="2025-04-14T13:28:46.855" v="5" actId="47"/>
        <pc:sldMkLst>
          <pc:docMk/>
          <pc:sldMk cId="3396742791" sldId="296"/>
        </pc:sldMkLst>
      </pc:sldChg>
      <pc:sldChg chg="del">
        <pc:chgData name="Edouard Morena" userId="2e121fa9-f008-4742-97be-48a08069b91e" providerId="ADAL" clId="{2C231777-3FD3-47AB-89F2-0E933710D2EB}" dt="2025-04-14T13:28:27.553" v="1" actId="47"/>
        <pc:sldMkLst>
          <pc:docMk/>
          <pc:sldMk cId="1254433402" sldId="311"/>
        </pc:sldMkLst>
      </pc:sldChg>
      <pc:sldChg chg="del">
        <pc:chgData name="Edouard Morena" userId="2e121fa9-f008-4742-97be-48a08069b91e" providerId="ADAL" clId="{2C231777-3FD3-47AB-89F2-0E933710D2EB}" dt="2025-04-14T13:28:02.539" v="0" actId="47"/>
        <pc:sldMkLst>
          <pc:docMk/>
          <pc:sldMk cId="3456821858" sldId="329"/>
        </pc:sldMkLst>
      </pc:sldChg>
      <pc:sldChg chg="del">
        <pc:chgData name="Edouard Morena" userId="2e121fa9-f008-4742-97be-48a08069b91e" providerId="ADAL" clId="{2C231777-3FD3-47AB-89F2-0E933710D2EB}" dt="2025-04-14T13:28:30.497" v="3" actId="47"/>
        <pc:sldMkLst>
          <pc:docMk/>
          <pc:sldMk cId="125272765" sldId="340"/>
        </pc:sldMkLst>
      </pc:sldChg>
      <pc:sldChg chg="del">
        <pc:chgData name="Edouard Morena" userId="2e121fa9-f008-4742-97be-48a08069b91e" providerId="ADAL" clId="{2C231777-3FD3-47AB-89F2-0E933710D2EB}" dt="2025-04-14T13:28:34.183" v="4" actId="47"/>
        <pc:sldMkLst>
          <pc:docMk/>
          <pc:sldMk cId="4124970606" sldId="341"/>
        </pc:sldMkLst>
      </pc:sldChg>
      <pc:sldChg chg="del">
        <pc:chgData name="Edouard Morena" userId="2e121fa9-f008-4742-97be-48a08069b91e" providerId="ADAL" clId="{2C231777-3FD3-47AB-89F2-0E933710D2EB}" dt="2025-04-14T13:28:30.450" v="2" actId="47"/>
        <pc:sldMkLst>
          <pc:docMk/>
          <pc:sldMk cId="330438770" sldId="34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3:55.497"/>
    </inkml:context>
    <inkml:brush xml:id="br0">
      <inkml:brushProperty name="width" value="0.05" units="cm"/>
      <inkml:brushProperty name="height" value="0.05" units="cm"/>
      <inkml:brushProperty name="color" value="#E71224"/>
    </inkml:brush>
  </inkml:definitions>
  <inkml:trace contextRef="#ctx0" brushRef="#br0">4164 660 24575,'-13'-11'0,"0"1"0,0 0 0,-1 1 0,-15-7 0,9 4 0,-195-104 0,89 49 0,-31-13 0,-4 7 0,-289-88 0,346 133 0,-2 6 0,-1 3 0,-178-6 0,-326 36 0,289 14 0,236-13 0,-144 37 0,189-36 0,-1 2 0,2 2 0,0 1 0,2 2 0,0 2 0,-55 42 0,37-18 0,2 2 0,2 3 0,-53 66 0,98-108 0,-220 273 0,195-237 0,2 2 0,-45 97 0,41-63 0,-26 93 0,49-134 0,2 2 0,2-1 0,2 1 0,-1 53 0,8-21 0,15 115 0,-12-152 0,3 0 0,21 65 0,-20-77 0,2-1 0,1 0 0,1 0 0,28 39 0,112 108 0,-30-37 0,-87-91 0,79 72 0,-93-97 0,0 0 0,2-2 0,0 0 0,1-2 0,43 18 0,0-8 0,107 22 0,-47-14 0,-110-27 0,368 96 0,5-31 0,-300-61 0,0-4 0,0-4 0,-1-4 0,1-3 0,156-33 0,226-99 0,-13-41 0,-395 150 0,104-64 0,-129 67 0,-1-2 0,-1-2 0,50-52 0,31-48 0,46-48 0,-116 132 0,-7 7 0,47-56 0,-77 80 0,-1-1 0,0 0 0,-1 0 0,-1-1 0,0-1 0,-2 1 0,10-33 0,-4-10 0,9-105 0,-5 23 0,-13 112 0,0 1 0,-2-1 0,-1 1 0,-2-1 0,0 0 0,-7-32 0,-6-38 0,-11-52 0,21 135 0,-1-1 0,-1 1 0,0 0 0,-1 0 0,-1 0 0,-12-18 0,15 29 0,1 0 0,-1 0 0,0 1 0,0 0 0,0 0 0,-1 0 0,1 0 0,-1 1 0,-1 0 0,1 0 0,-11-4 0,1 2 0,1 1 0,-1 1 0,0 0 0,-18-1 0,31 5 0,-32-7 0,32 7 0,1-1 0,0 1 0,0-1 0,0 0 0,-1 0 0,1 0 0,0 0 0,0 0 0,0-1 0,1 1 0,-1-1 0,-3-2 0,5 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3:59.477"/>
    </inkml:context>
    <inkml:brush xml:id="br0">
      <inkml:brushProperty name="width" value="0.05" units="cm"/>
      <inkml:brushProperty name="height" value="0.05" units="cm"/>
      <inkml:brushProperty name="color" value="#E71224"/>
    </inkml:brush>
  </inkml:definitions>
  <inkml:trace contextRef="#ctx0" brushRef="#br0">4170 646 24575,'-1'-3'0,"-8"-15"0,-1 1 0,0 1 0,-2 0 0,0 0 0,0 1 0,-1 1 0,-28-24 0,5 9 0,-1 2 0,-51-29 0,-10 4 0,-1 4 0,-2 4 0,-2 5 0,-141-34 0,61 32 0,-319-30 0,338 59 0,-228 11 0,306 7 0,1 4 0,0 3 0,0 4 0,-116 40 0,137-32 0,1 3 0,2 3 0,-79 52 0,-158 133 0,174-122 0,-58 35 0,-92 71 0,245-176 0,1 0 0,1 2 0,1 1 0,-38 52 0,54-63 0,0 0 0,0 1 0,1 0 0,2 1 0,-1 0 0,2 0 0,1 0 0,0 1 0,1 0 0,-3 36 0,7-24 0,1 0 0,2 0 0,9 45 0,29 89 0,-34-137 0,8 24 0,2-1 0,30 62 0,-33-84 0,2-2 0,0 1 0,2-2 0,1-1 0,28 30 0,125 105 0,-50-49 0,-49-42 0,92 68 0,-134-114 0,2-2 0,0-2 0,1-1 0,1-1 0,0-2 0,44 13 0,-9-11 0,98 12 0,74-6 0,-109-12 0,94 6 0,-155-14 0,83-9 0,515-109 0,-558 86 0,0-5 0,-3-5 0,-1-5 0,107-60 0,633-365 0,-813 447 0,-1-1 0,57-51 0,-71 54 0,0 0 0,-2-2 0,0 0 0,-2-1 0,14-25 0,-11 13 0,-1-2 0,-2 0 0,15-52 0,-24 65 0,-2 0 0,0-1 0,-2 0 0,0 1 0,-2-1 0,-3-41 0,-4 31 0,-1 1 0,-3 0 0,0 0 0,-21-42 0,15 36 0,-11-27 0,-48-84 0,54 116 0,0 2 0,-3 0 0,0 2 0,-31-30 0,47 53-273,-1 0 0,0 1 0,0 1 0,-15-9 0,4 4-6553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04.142"/>
    </inkml:context>
    <inkml:brush xml:id="br0">
      <inkml:brushProperty name="width" value="0.05" units="cm"/>
      <inkml:brushProperty name="height" value="0.05" units="cm"/>
      <inkml:brushProperty name="color" value="#E71224"/>
    </inkml:brush>
  </inkml:definitions>
  <inkml:trace contextRef="#ctx0" brushRef="#br0">2329 475 24575,'-17'-44'0,"-2"1"0,-1 1 0,-2 1 0,-54-75 0,64 102 0,0 0 0,-1 1 0,0 1 0,-1 0 0,0 0 0,-1 2 0,0 0 0,-1 0 0,0 2 0,0 0 0,-1 1 0,-22-7 0,-5 2 0,1 2 0,-1 2 0,-84-4 0,47 10 0,0 3 0,0 3 0,0 4 0,1 4 0,0 3 0,1 3 0,1 4 0,1 4 0,1 2 0,1 4 0,2 4 0,-74 47 0,69-33 0,1 3 0,4 3 0,1 3 0,-85 93 0,137-129 0,1 0 0,1 2 0,1 0 0,-25 49 0,34-56 0,1 0 0,1 0 0,1 0 0,0 0 0,1 1 0,1 0 0,1 0 0,0 33 0,3-29 0,2 0 0,0 0 0,2 0 0,0 0 0,2 0 0,0-1 0,1 0 0,2-1 0,0 0 0,1 0 0,1-1 0,1-1 0,25 31 0,-9-19 0,1-1 0,2-1 0,1-2 0,0-1 0,2-2 0,64 34 0,17-1 0,202 70 0,135 3 0,-127-57 0,-234-57 0,147 7 0,-208-23 0,0 0 0,0-2 0,0-1 0,-1-2 0,1-1 0,-1-1 0,0-2 0,-1-1 0,0-1 0,-1-1 0,0-2 0,-1 0 0,0-2 0,24-20 0,-6-2 0,-1-2 0,-1-1 0,-3-3 0,-2-1 0,-1-2 0,-3-2 0,-2-1 0,-2-1 0,40-95 0,-57 113 0,-1-1 0,-2-1 0,-1 0 0,-2 0 0,-1-1 0,-2 0 0,-1-41 0,-4 49 0,-1 0 0,-1 0 0,-2 0 0,0 0 0,-2 1 0,-1 0 0,-1 0 0,-2 1 0,-22-41 0,11 31 0,-3 0 0,-1 1 0,-1 1 0,-40-36 0,-137-108 0,38 57 120,133 100-491,-1 1-1,-1 2 1,-42-15 0,19 14-6455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13.989"/>
    </inkml:context>
    <inkml:brush xml:id="br0">
      <inkml:brushProperty name="width" value="0.05" units="cm"/>
      <inkml:brushProperty name="height" value="0.05" units="cm"/>
      <inkml:brushProperty name="color" value="#E71224"/>
    </inkml:brush>
  </inkml:definitions>
  <inkml:trace contextRef="#ctx0" brushRef="#br0">1155 284 24575,'-17'-1'0,"-25"-6"0,1-3 0,-60-20 0,-19-6 0,92 30 0,0 1 0,0 1 0,0 1 0,-46 2 0,57 2 0,0 1 0,0 0 0,1 2 0,0 0 0,-1 0 0,2 2 0,-1 0 0,0 1 0,-17 10 0,9-1 0,1 2 0,0 0 0,1 1 0,2 1 0,-1 1 0,2 1 0,-19 29 0,1 4 0,2 2 0,-28 63 0,37-63 0,3 0 0,2 2 0,3 0 0,2 1 0,3 0 0,3 1 0,-5 90 0,14-104 0,2 0 0,2-1 0,2 1 0,2-1 0,2 0 0,2-1 0,2 0 0,2-1 0,2 0 0,34 62 0,-30-70 0,2 0 0,1-2 0,2-1 0,2 0 0,0-2 0,2-2 0,2 0 0,0-2 0,66 41 0,-66-49 0,1-2 0,0-2 0,0-1 0,2-1 0,0-2 0,0-2 0,1-1 0,0-1 0,0-2 0,0-2 0,62-2 0,-66-3 0,-1-2 0,0-1 0,0-2 0,0 0 0,-1-2 0,56-26 0,-51 18 0,-2-2 0,0-1 0,-2-2 0,0-1 0,38-37 0,-10-1-58,-1-3 0,-4-2 0,-3-3 0,62-109 0,-31 27-88,75-196 1,-59 83 145,-86 223 0,-1-1 0,-2-1 0,-2 1 0,2-63 0,-9 85 20,-1 0-1,-1 0 0,-1 1 1,0-1-1,-2 1 0,0-1 1,-1 1-1,-1 1 1,-1-1-1,-1 1 0,0 1 1,-1-1-1,-1 2 0,-23-28 1,14 22 9,-2 1 0,0 0 0,-1 2 0,-1 1 0,0 1 0,-1 1 0,-1 1 0,-1 1 0,-32-12 0,22 13-180,-1 2-1,1 1 0,-2 2 0,1 2 1,-1 1-1,0 2 0,0 2 1,-72 7-1,39 3-6674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20.357"/>
    </inkml:context>
    <inkml:brush xml:id="br0">
      <inkml:brushProperty name="width" value="0.05" units="cm"/>
      <inkml:brushProperty name="height" value="0.05" units="cm"/>
      <inkml:brushProperty name="color" value="#E71224"/>
    </inkml:brush>
  </inkml:definitions>
  <inkml:trace contextRef="#ctx0" brushRef="#br0">1 1814 24575,'7'-13'0,"-3"7"0,36-46 0,1 3 0,79-73 0,-78 81 0,258-227 0,-226 211 0,2 4 0,114-59 0,149-47 0,8 16 0,-240 100 0,369-130 0,17 51 0,27 47 0,142-27 0,-354 31 0,6 0 0,4 17 0,257 27 0,2 48 0,-346-10 0,250 19 0,-329-13 0,170 42 0,58 41 0,253 53 0,70-76-258,5-51-69,-563-22 312,461 6 15,627 28 0,-815 2 0,501 113 0,-798-128 3,861 174 187,8-46 117,754 16-207,-692-167-100,0-80 0,-549 36 0,720-102 0,-346-44 0,-24 4 0,-37 83 0,5 37 0,55-4 0,-871 67 0,818-71 0,3 40 0,-215 51 0,1 21 0,166 8 0,-504-41 0,-3-23 0,-269 16 0,76-13 0,-70 11 0,-1 0 0,1 0 0,0-1 0,-1-1 0,1 1 0,-1-1 0,10-7 0,-16 11 0,-1 0 0,1-1 0,-1 1 0,1 0 0,0-1 0,-1 1 0,1-1 0,-1 1 0,1 0 0,-1-1 0,1 1 0,-1-1 0,0 1 0,1-1 0,-1 0 0,1 1 0,-1-1 0,0 1 0,0-1 0,1 0 0,-1 1 0,0-1 0,0 0 0,0 1 0,0-1 0,0 0 0,0 1 0,1-1 0,-2 0 0,1 1 0,0-1 0,0-1 0,-1 1 0,0 0 0,-1 0 0,1 0 0,-1 0 0,1 0 0,0 0 0,-1 0 0,1 0 0,-1 0 0,-1 0 0,-4-2 0,7 3 0,0 0 0,0 0 0,-1 0 0,1 0 0,0 0 0,0 0 0,-1 0 0,1 0 0,0 0 0,0 0 0,0 0 0,-1 0 0,1-1 0,0 1 0,0 0 0,0 0 0,-1 0 0,1 0 0,0-1 0,0 1 0,0 0 0,0 0 0,-1 0 0,1-1 0,0 1 0,0 0 0,0 0 0,0 0 0,0-1 0,0 1 0,0 0 0,0 0 0,0-1 0,0 1 0,0 0 0,0 0 0,0-1 0,0 1 0,0 0 0,0 0 0,0-1 0,0 1 0,0 0 0,0 0 0,0 0 0,0-1 0,0 1 0,0 0 0,1 0 0,-1 0 0,0-1 0,0 1 0,0 0 0,0 0 0,1 0 0,-1-1 0,0 1 0,0 0 0,0 0 0,1 0 0,-1 0 0,0 0 0,0 0 0,0 0 0,1 0 0,-1-1 0,1 1 0,0-1 0,0 1 0,1-1 0,-1 1 0,0 0 0,0 0 0,0-1 0,1 1 0,-1 0 0,0 0 0,0 0 0,3 0 0,-4 0-20,-1 0 1,1 1-1,0-1 0,0 0 0,0 0 1,-1 0-1,1 0 0,0 0 0,0 0 0,0 0 1,0 0-1,-1 1 0,1-1 0,0 0 0,0 0 1,0 0-1,0 0 0,0 1 0,0-1 1,-1 0-1,1 0 0,0 0 0,0 1 0,0-1 1,0 0-1,0 0 0,0 0 0,0 1 0,0-1 1,0 0-1,0 0 0,0 0 0,0 1 1,0-1-1,0 0 0,0 0 0,0 0 0,0 1 1,0-1-1,0 0 0,1 0 0,-1 0 0,0 1 1,0-1-1,0 0 0,0 0 0,0 0 0,0 0 1,1 0-1,-1 1 0,0-1 0,0 0 1,0 0-1,0 0 0,1 0 0,-1 0 0,0 0 1,0 0-1,0 1 0,1-1 0,-1 0 0,0 0 1,0 0-1,0 0 0,1 0 0,-1 0 1,0 0-1,0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36.056"/>
    </inkml:context>
    <inkml:brush xml:id="br0">
      <inkml:brushProperty name="width" value="0.05" units="cm"/>
      <inkml:brushProperty name="height" value="0.05" units="cm"/>
      <inkml:brushProperty name="color" value="#E71224"/>
    </inkml:brush>
  </inkml:definitions>
  <inkml:trace contextRef="#ctx0" brushRef="#br0">5523 108 24575,'-15'-7'0,"-6"1"0,1 0 0,-1 1 0,0 1 0,0 2 0,-29-2 0,-111 8 0,142-3 0,-867 89 0,-36 2 0,772-85 0,-107 6 0,1 18 0,-225 86 0,121-24 0,326-85 0,-434 100 0,6 22 0,389-105 0,1 3 0,-70 39 0,98-43 0,1 3 0,1 1 0,1 2 0,-41 40 0,26-14 0,2 3 0,2 2 0,-64 101 0,103-142 0,1 0 0,1 1 0,1 0 0,-14 42 0,21-51 0,1 0 0,-1 1 0,2-1 0,0 1 0,0-1 0,1 1 0,1 0 0,0-1 0,0 1 0,7 20 0,0-8 0,1 0 0,2-1 0,0 0 0,2-1 0,0 0 0,2-1 0,1-1 0,0 0 0,1-1 0,28 25 0,2-4 0,2-2 0,1-2 0,72 39 0,4-6 0,2-5 0,142 49 0,-176-81 0,1-5 0,2-4 0,180 22 0,-145-38 0,0-6 0,1-5 0,227-36 0,384-119 0,-710 150 0,-24 6 0,1203-295 0,-765 166 0,-325 86 0,181-93 0,168-130 0,-279 155 0,-168 99 0,74-43 0,114-87 0,-186 124 0,-1-2 0,-1-1 0,-2-1 0,0-1 0,-1-1 0,-2-1 0,0 0 0,28-57 0,-42 70 0,0 0 0,0-1 0,-2 0 0,0 0 0,0 0 0,-2-1 0,2-25 0,-4 29 0,-1 0 0,0 0 0,0 1 0,-2-1 0,1 1 0,-1-1 0,-1 1 0,0 0 0,-1 0 0,-10-18 0,-10-12 0,-3 1 0,-1 2 0,-1 0 0,-2 2 0,-2 1 0,-1 2 0,-2 2 0,-70-47 0,-107-43 120,172 101-491,-1 3-1,0 1 1,-60-12 0,66 20-6455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7A32A-3EE1-4ACA-9918-AE6FEAF121BC}" type="datetimeFigureOut">
              <a:rPr lang="en-GB" smtClean="0"/>
              <a:t>14/04/2025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B36B6-8836-4DAE-B90A-696FBD79F467}" type="slidenum">
              <a:rPr lang="en-GB" smtClean="0"/>
              <a:t>‹N°›</a:t>
            </a:fld>
            <a:endParaRPr lang="en-GB"/>
          </a:p>
        </p:txBody>
      </p:sp>
    </p:spTree>
    <p:extLst>
      <p:ext uri="{BB962C8B-B14F-4D97-AF65-F5344CB8AC3E}">
        <p14:creationId xmlns:p14="http://schemas.microsoft.com/office/powerpoint/2010/main" val="411583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79C26C-86DE-4D9A-A32E-976B2FA95E6F}" type="slidenum">
              <a:rPr lang="fr-FR" smtClean="0"/>
              <a:t>5</a:t>
            </a:fld>
            <a:endParaRPr lang="fr-FR"/>
          </a:p>
        </p:txBody>
      </p:sp>
    </p:spTree>
    <p:extLst>
      <p:ext uri="{BB962C8B-B14F-4D97-AF65-F5344CB8AC3E}">
        <p14:creationId xmlns:p14="http://schemas.microsoft.com/office/powerpoint/2010/main" val="252388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0" i="0" dirty="0">
                <a:solidFill>
                  <a:srgbClr val="333333"/>
                </a:solidFill>
                <a:effectLst/>
                <a:latin typeface="Montserrat" panose="00000500000000000000" pitchFamily="2" charset="0"/>
              </a:rPr>
              <a:t>SINNY&amp;OOKO Cultural engineering </a:t>
            </a:r>
            <a:r>
              <a:rPr lang="fr-FR" b="0" i="0" dirty="0" err="1">
                <a:solidFill>
                  <a:srgbClr val="333333"/>
                </a:solidFill>
                <a:effectLst/>
                <a:latin typeface="Montserrat" panose="00000500000000000000" pitchFamily="2" charset="0"/>
              </a:rPr>
              <a:t>company</a:t>
            </a:r>
            <a:r>
              <a:rPr lang="fr-FR" b="0" i="0" dirty="0">
                <a:solidFill>
                  <a:srgbClr val="333333"/>
                </a:solidFill>
                <a:effectLst/>
                <a:latin typeface="Montserrat" panose="00000500000000000000" pitchFamily="2" charset="0"/>
              </a:rPr>
              <a:t> </a:t>
            </a:r>
            <a:r>
              <a:rPr lang="fr-FR" b="0" i="0" dirty="0">
                <a:solidFill>
                  <a:srgbClr val="333333"/>
                </a:solidFill>
                <a:effectLst/>
                <a:latin typeface="Montserrat" panose="00000500000000000000" pitchFamily="2" charset="0"/>
                <a:sym typeface="Wingdings" panose="05000000000000000000" pitchFamily="2" charset="2"/>
              </a:rPr>
              <a:t> TIERS LIEUX </a:t>
            </a:r>
          </a:p>
          <a:p>
            <a:pPr algn="l" fontAlgn="base"/>
            <a:endParaRPr lang="fr-FR" b="0" i="0" dirty="0">
              <a:solidFill>
                <a:srgbClr val="333333"/>
              </a:solidFill>
              <a:effectLst/>
              <a:latin typeface="Montserrat" panose="00000500000000000000" pitchFamily="2" charset="0"/>
              <a:sym typeface="Wingdings" panose="05000000000000000000" pitchFamily="2" charset="2"/>
            </a:endParaRPr>
          </a:p>
          <a:p>
            <a:pPr algn="l" fontAlgn="base"/>
            <a:r>
              <a:rPr lang="fr-FR" b="0" i="0" dirty="0">
                <a:solidFill>
                  <a:srgbClr val="333333"/>
                </a:solidFill>
                <a:effectLst/>
                <a:latin typeface="Montserrat" panose="00000500000000000000" pitchFamily="2" charset="0"/>
                <a:sym typeface="Wingdings" panose="05000000000000000000" pitchFamily="2" charset="2"/>
              </a:rPr>
              <a:t>Cité fertile: </a:t>
            </a:r>
            <a:r>
              <a:rPr lang="fr-FR" b="0" i="0" dirty="0" err="1">
                <a:solidFill>
                  <a:srgbClr val="333333"/>
                </a:solidFill>
                <a:effectLst/>
                <a:latin typeface="Montserrat" panose="00000500000000000000" pitchFamily="2" charset="0"/>
                <a:sym typeface="Wingdings" panose="05000000000000000000" pitchFamily="2" charset="2"/>
              </a:rPr>
              <a:t>Owned</a:t>
            </a:r>
            <a:r>
              <a:rPr lang="fr-FR" b="0" i="0" dirty="0">
                <a:solidFill>
                  <a:srgbClr val="333333"/>
                </a:solidFill>
                <a:effectLst/>
                <a:latin typeface="Montserrat" panose="00000500000000000000" pitchFamily="2" charset="0"/>
                <a:sym typeface="Wingdings" panose="05000000000000000000" pitchFamily="2" charset="2"/>
              </a:rPr>
              <a:t> by SNCF IMMOBILIER </a:t>
            </a:r>
            <a:r>
              <a:rPr lang="fr-FR" b="0" i="0" dirty="0" err="1">
                <a:solidFill>
                  <a:srgbClr val="333333"/>
                </a:solidFill>
                <a:effectLst/>
                <a:latin typeface="Montserrat" panose="00000500000000000000" pitchFamily="2" charset="0"/>
                <a:sym typeface="Wingdings" panose="05000000000000000000" pitchFamily="2" charset="2"/>
              </a:rPr>
              <a:t>also</a:t>
            </a:r>
            <a:r>
              <a:rPr lang="fr-FR" b="0" i="0" dirty="0">
                <a:solidFill>
                  <a:srgbClr val="333333"/>
                </a:solidFill>
                <a:effectLst/>
                <a:latin typeface="Montserrat" panose="00000500000000000000" pitchFamily="2" charset="0"/>
                <a:sym typeface="Wingdings" panose="05000000000000000000" pitchFamily="2" charset="2"/>
              </a:rPr>
              <a:t> Ground control, </a:t>
            </a:r>
          </a:p>
          <a:p>
            <a:pPr algn="l" fontAlgn="base"/>
            <a:endParaRPr lang="fr-FR" b="0" i="0" dirty="0">
              <a:solidFill>
                <a:srgbClr val="333333"/>
              </a:solidFill>
              <a:effectLst/>
              <a:latin typeface="Montserrat" panose="00000500000000000000" pitchFamily="2" charset="0"/>
              <a:sym typeface="Wingdings" panose="05000000000000000000" pitchFamily="2" charset="2"/>
            </a:endParaRPr>
          </a:p>
          <a:p>
            <a:pPr algn="l" fontAlgn="base"/>
            <a:endParaRPr lang="fr-FR" b="0" i="0" dirty="0">
              <a:solidFill>
                <a:srgbClr val="333333"/>
              </a:solidFill>
              <a:effectLst/>
              <a:latin typeface="Montserrat" panose="00000500000000000000" pitchFamily="2" charset="0"/>
            </a:endParaRPr>
          </a:p>
          <a:p>
            <a:pPr algn="l" fontAlgn="base"/>
            <a:endParaRPr lang="fr-FR" b="0" i="0" dirty="0">
              <a:solidFill>
                <a:srgbClr val="333333"/>
              </a:solidFill>
              <a:effectLst/>
              <a:latin typeface="Montserrat" panose="00000500000000000000" pitchFamily="2" charset="0"/>
            </a:endParaRPr>
          </a:p>
          <a:p>
            <a:pPr algn="l" fontAlgn="base"/>
            <a:r>
              <a:rPr lang="fr-FR" b="0" i="0" dirty="0">
                <a:solidFill>
                  <a:srgbClr val="333333"/>
                </a:solidFill>
                <a:effectLst/>
                <a:latin typeface="Montserrat" panose="00000500000000000000" pitchFamily="2" charset="0"/>
              </a:rPr>
              <a:t>est une agence d’ingénierie culturelle, spécialisée dans la conception et l’animation de tiers-lieux de vie. Depuis 1992, SINNY&amp;OOKO s’acharne à faire revivre des lieux d’exception en imaginant de nouvelles façons de consommer, se divertir, partager.</a:t>
            </a:r>
          </a:p>
          <a:p>
            <a:pPr algn="l" fontAlgn="base"/>
            <a:r>
              <a:rPr lang="fr-FR" b="0" i="0" dirty="0">
                <a:solidFill>
                  <a:srgbClr val="333333"/>
                </a:solidFill>
                <a:effectLst/>
                <a:latin typeface="Montserrat" panose="00000500000000000000" pitchFamily="2" charset="0"/>
              </a:rPr>
              <a:t>À l’origine de leur conception, SINNY&amp;OOKO exploite actuellement La </a:t>
            </a:r>
            <a:r>
              <a:rPr lang="fr-FR" b="0" i="0" dirty="0" err="1">
                <a:solidFill>
                  <a:srgbClr val="333333"/>
                </a:solidFill>
                <a:effectLst/>
                <a:latin typeface="Montserrat" panose="00000500000000000000" pitchFamily="2" charset="0"/>
              </a:rPr>
              <a:t>REcyclerie</a:t>
            </a:r>
            <a:r>
              <a:rPr lang="fr-FR" b="0" i="0" dirty="0">
                <a:solidFill>
                  <a:srgbClr val="333333"/>
                </a:solidFill>
                <a:effectLst/>
                <a:latin typeface="Montserrat" panose="00000500000000000000" pitchFamily="2" charset="0"/>
              </a:rPr>
              <a:t>, Le Pavillon des Canaux, la Machine du Moulin Rouge et son Bar à Bulles), et prochainement d’autres lieux en régions et dans le Grand Paris, dont la Cité Fertile à Pantin.</a:t>
            </a:r>
          </a:p>
          <a:p>
            <a:pPr algn="l" fontAlgn="base"/>
            <a:r>
              <a:rPr lang="fr-FR" b="0" i="0" dirty="0">
                <a:solidFill>
                  <a:srgbClr val="333333"/>
                </a:solidFill>
                <a:effectLst/>
                <a:latin typeface="Montserrat" panose="00000500000000000000" pitchFamily="2" charset="0"/>
              </a:rPr>
              <a:t>SINNY&amp;OOKO met son expérience et son expertise au service de ses partenaires, pour réinvestir un territoire et en révéler le potentiel, de manière à la fois innovante et responsable. À travers un modèle économique privé et viable, et un positionnement unique pour chaque tiers-lieu, SINNY&amp;OOKO s’emploie à opérer la transition en faveur de la cohésion sociale et le dynamisme local, autant que la sensibilisation aux enjeux de demain, et toujours sur un mode festif.</a:t>
            </a:r>
          </a:p>
          <a:p>
            <a:pPr algn="l" fontAlgn="base"/>
            <a:r>
              <a:rPr lang="fr-FR" b="0" i="0" dirty="0">
                <a:solidFill>
                  <a:srgbClr val="333333"/>
                </a:solidFill>
                <a:effectLst/>
                <a:latin typeface="Montserrat" panose="00000500000000000000" pitchFamily="2" charset="0"/>
              </a:rPr>
              <a:t>developpement@sinnyooko.com</a:t>
            </a:r>
            <a:br>
              <a:rPr lang="fr-FR" b="0" i="0" dirty="0">
                <a:solidFill>
                  <a:srgbClr val="333333"/>
                </a:solidFill>
                <a:effectLst/>
                <a:latin typeface="Montserrat" panose="00000500000000000000" pitchFamily="2" charset="0"/>
              </a:rPr>
            </a:br>
            <a:r>
              <a:rPr lang="fr-FR" b="0" i="0" dirty="0">
                <a:solidFill>
                  <a:srgbClr val="4D4F53"/>
                </a:solidFill>
                <a:effectLst/>
                <a:latin typeface="Avenir"/>
              </a:rPr>
              <a:t>urbanisme transitoire / </a:t>
            </a:r>
            <a:r>
              <a:rPr lang="fr-FR" b="0" i="0" dirty="0" err="1">
                <a:solidFill>
                  <a:srgbClr val="4D4F53"/>
                </a:solidFill>
                <a:effectLst/>
                <a:latin typeface="Avenir"/>
              </a:rPr>
              <a:t>Transitory</a:t>
            </a:r>
            <a:r>
              <a:rPr lang="fr-FR" b="0" i="0" dirty="0">
                <a:solidFill>
                  <a:srgbClr val="4D4F53"/>
                </a:solidFill>
                <a:effectLst/>
                <a:latin typeface="Avenir"/>
              </a:rPr>
              <a:t> </a:t>
            </a:r>
            <a:r>
              <a:rPr lang="fr-FR" b="0" i="0" dirty="0" err="1">
                <a:solidFill>
                  <a:srgbClr val="4D4F53"/>
                </a:solidFill>
                <a:effectLst/>
                <a:latin typeface="Avenir"/>
              </a:rPr>
              <a:t>urbanism</a:t>
            </a:r>
            <a:endParaRPr lang="fr-FR" b="0" i="0" dirty="0">
              <a:solidFill>
                <a:srgbClr val="333333"/>
              </a:solidFill>
              <a:effectLst/>
              <a:latin typeface="Montserrat" panose="00000500000000000000" pitchFamily="2" charset="0"/>
            </a:endParaRPr>
          </a:p>
          <a:p>
            <a:pPr algn="l" fontAlgn="base"/>
            <a:endParaRPr lang="fr-FR" b="0" i="0" dirty="0">
              <a:solidFill>
                <a:srgbClr val="333333"/>
              </a:solidFill>
              <a:effectLst/>
              <a:latin typeface="Montserrat" panose="00000500000000000000" pitchFamily="2" charset="0"/>
            </a:endParaRPr>
          </a:p>
          <a:p>
            <a:pPr algn="l" fontAlgn="base"/>
            <a:r>
              <a:rPr lang="fr-FR" b="0" i="0" dirty="0">
                <a:solidFill>
                  <a:srgbClr val="333333"/>
                </a:solidFill>
                <a:effectLst/>
                <a:latin typeface="Montserrat" panose="00000500000000000000" pitchFamily="2" charset="0"/>
              </a:rPr>
              <a:t>www.sinnyooko.com</a:t>
            </a:r>
          </a:p>
          <a:p>
            <a:endParaRPr lang="fr-FR" dirty="0"/>
          </a:p>
        </p:txBody>
      </p:sp>
      <p:sp>
        <p:nvSpPr>
          <p:cNvPr id="4" name="Espace réservé du numéro de diapositive 3"/>
          <p:cNvSpPr>
            <a:spLocks noGrp="1"/>
          </p:cNvSpPr>
          <p:nvPr>
            <p:ph type="sldNum" sz="quarter" idx="5"/>
          </p:nvPr>
        </p:nvSpPr>
        <p:spPr/>
        <p:txBody>
          <a:bodyPr/>
          <a:lstStyle/>
          <a:p>
            <a:fld id="{EE79C26C-86DE-4D9A-A32E-976B2FA95E6F}" type="slidenum">
              <a:rPr lang="fr-FR" smtClean="0"/>
              <a:t>8</a:t>
            </a:fld>
            <a:endParaRPr lang="fr-FR"/>
          </a:p>
        </p:txBody>
      </p:sp>
    </p:spTree>
    <p:extLst>
      <p:ext uri="{BB962C8B-B14F-4D97-AF65-F5344CB8AC3E}">
        <p14:creationId xmlns:p14="http://schemas.microsoft.com/office/powerpoint/2010/main" val="375934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9</a:t>
            </a:fld>
            <a:endParaRPr lang="en-GB"/>
          </a:p>
        </p:txBody>
      </p:sp>
    </p:spTree>
    <p:extLst>
      <p:ext uri="{BB962C8B-B14F-4D97-AF65-F5344CB8AC3E}">
        <p14:creationId xmlns:p14="http://schemas.microsoft.com/office/powerpoint/2010/main" val="26852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CDCDCD"/>
                </a:solidFill>
                <a:effectLst/>
                <a:latin typeface="Arial" panose="020B0604020202020204" pitchFamily="34" charset="0"/>
              </a:rPr>
              <a:t>opération publique d'aménagement de l'espace urbain</a:t>
            </a:r>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10</a:t>
            </a:fld>
            <a:endParaRPr lang="en-GB"/>
          </a:p>
        </p:txBody>
      </p:sp>
    </p:spTree>
    <p:extLst>
      <p:ext uri="{BB962C8B-B14F-4D97-AF65-F5344CB8AC3E}">
        <p14:creationId xmlns:p14="http://schemas.microsoft.com/office/powerpoint/2010/main" val="858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17</a:t>
            </a:fld>
            <a:endParaRPr lang="en-GB"/>
          </a:p>
        </p:txBody>
      </p:sp>
    </p:spTree>
    <p:extLst>
      <p:ext uri="{BB962C8B-B14F-4D97-AF65-F5344CB8AC3E}">
        <p14:creationId xmlns:p14="http://schemas.microsoft.com/office/powerpoint/2010/main" val="8390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22</a:t>
            </a:fld>
            <a:endParaRPr lang="en-GB"/>
          </a:p>
        </p:txBody>
      </p:sp>
    </p:spTree>
    <p:extLst>
      <p:ext uri="{BB962C8B-B14F-4D97-AF65-F5344CB8AC3E}">
        <p14:creationId xmlns:p14="http://schemas.microsoft.com/office/powerpoint/2010/main" val="175866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FEC44-A56E-AC28-7B10-D30345DAF9C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C623394B-A22B-282D-5E26-05645F7931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940FA04E-FA85-8892-8D45-6FB67E44B8FB}"/>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DF50E8EA-66A0-510E-A53F-1C7E547C2183}"/>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65097E1-4363-1546-3EB7-D8BA78EE70A4}"/>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3316475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E08F3-0F58-0AE8-59C0-2A834BC7823D}"/>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80BFEAA8-D262-EF16-CA44-DF1963F8F1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FF1A5508-DE3D-AB45-E0C2-C7B33271A3E8}"/>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C2AB310E-6924-5DF5-10E1-CAB50E09E10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D9391DE-F7A4-D92C-5C91-1353887A5CF2}"/>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822666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CDF6266-76B1-C1D0-591D-A2341E6C719D}"/>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0BF88306-4D63-D6BF-ED16-1E1A3EAFA35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819F53DA-56D0-AA8D-BCD3-64D25504CAA0}"/>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E99023B3-29E1-46ED-60E2-91A8DC87BE8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93E0DA6-89F9-28FE-2966-B1B42C0AF279}"/>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189327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4B81F2-9DB6-B4D9-E038-973AE20588E6}"/>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C046383E-4DB1-E0A4-3956-5DDFB5D5697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8A0432A3-504C-0C2F-2FFF-CF322D4435AF}"/>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9B41854B-1C2C-E178-5268-BAF4763B331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02EE5F4-D70C-71B7-8E90-13A570822EC1}"/>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359921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0FC3B-9027-BE78-8940-13849833540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7247FC9B-DCEE-F076-D13C-0012C324E4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66ED757-3557-BDEE-971D-69F3F1829C19}"/>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CF86F3D1-0472-4B02-2097-E7E35FFCB1B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EBAC397-30EC-C8CB-3140-47A329C250EC}"/>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187160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33214-5D82-60E4-9C0B-63710A30665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914CED75-7AAE-EA6E-FD12-95EBF3FB934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1C41D4FF-CDE5-4845-72B1-E9976A5AA83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361436E3-6CA1-1FC6-6DC0-FAFB3F71D77A}"/>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6" name="Espace réservé du pied de page 5">
            <a:extLst>
              <a:ext uri="{FF2B5EF4-FFF2-40B4-BE49-F238E27FC236}">
                <a16:creationId xmlns:a16="http://schemas.microsoft.com/office/drawing/2014/main" id="{562B2C8F-A329-1EE6-0F2F-3EC20BBC4E9A}"/>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48043FFA-5537-FD5D-5952-213076894D14}"/>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282214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681E47-46A9-EDA7-B021-EFC7D65DBB72}"/>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9925549-1FE1-B234-6C10-9BA544851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8A5766-F50F-2FA9-98F1-0880A2C19EF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3060C432-1AFD-EB09-2518-3C34FB659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6382C6-356F-C6EB-2754-D8DD66190A1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ECB69961-A8D4-F741-A9A9-FEAEE38D7E07}"/>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8" name="Espace réservé du pied de page 7">
            <a:extLst>
              <a:ext uri="{FF2B5EF4-FFF2-40B4-BE49-F238E27FC236}">
                <a16:creationId xmlns:a16="http://schemas.microsoft.com/office/drawing/2014/main" id="{EC5AA1CB-2231-9A5D-B2BC-C500BA8AF384}"/>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2036F296-8308-EC63-967E-D2D7A8ED0036}"/>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368736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574E9-F7C9-B711-40A4-F18C5C7DB368}"/>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21EBDA25-466E-F99C-C3CB-4130BB68B474}"/>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4" name="Espace réservé du pied de page 3">
            <a:extLst>
              <a:ext uri="{FF2B5EF4-FFF2-40B4-BE49-F238E27FC236}">
                <a16:creationId xmlns:a16="http://schemas.microsoft.com/office/drawing/2014/main" id="{6B1DCCF3-B3B9-E97C-70EC-11504A1CDF6A}"/>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E5D174D7-B09B-DAAE-B9B6-6D94AF342DE1}"/>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17492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BE90549-CAED-A6DA-7D16-C4030294EF4D}"/>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3" name="Espace réservé du pied de page 2">
            <a:extLst>
              <a:ext uri="{FF2B5EF4-FFF2-40B4-BE49-F238E27FC236}">
                <a16:creationId xmlns:a16="http://schemas.microsoft.com/office/drawing/2014/main" id="{D18F9098-9DFB-EA34-A673-C3615F534237}"/>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51088C39-C509-603F-3119-FF088AE89A31}"/>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114131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8C87E8-8BD0-6AD6-95A9-0BEE3FBEC03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8A0BAB73-5183-C369-4E84-E43078092F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9AC7A506-2800-AE60-9B28-D7A7EAA53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D8008F4-0F44-47C8-137B-F7A5B26C591B}"/>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6" name="Espace réservé du pied de page 5">
            <a:extLst>
              <a:ext uri="{FF2B5EF4-FFF2-40B4-BE49-F238E27FC236}">
                <a16:creationId xmlns:a16="http://schemas.microsoft.com/office/drawing/2014/main" id="{3535421E-0BCD-4BA0-0A05-1B27EB68638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4C4A7977-2E8C-9801-F07F-DCB1997F34EB}"/>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293130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F7808-FDC3-BAFF-9BE3-4ABDA26441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64C98AB6-2F2D-7152-D43F-FA4F98740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DBDDD41B-096B-F32F-6FFD-7CA593263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BC3D7D-AF67-B7DB-FA26-F9B0D6AF5A2E}"/>
              </a:ext>
            </a:extLst>
          </p:cNvPr>
          <p:cNvSpPr>
            <a:spLocks noGrp="1"/>
          </p:cNvSpPr>
          <p:nvPr>
            <p:ph type="dt" sz="half" idx="10"/>
          </p:nvPr>
        </p:nvSpPr>
        <p:spPr/>
        <p:txBody>
          <a:bodyPr/>
          <a:lstStyle/>
          <a:p>
            <a:fld id="{01FB0A96-6E33-4E6B-B9CF-703095F19207}" type="datetimeFigureOut">
              <a:rPr lang="en-GB" smtClean="0"/>
              <a:t>14/04/2025</a:t>
            </a:fld>
            <a:endParaRPr lang="en-GB"/>
          </a:p>
        </p:txBody>
      </p:sp>
      <p:sp>
        <p:nvSpPr>
          <p:cNvPr id="6" name="Espace réservé du pied de page 5">
            <a:extLst>
              <a:ext uri="{FF2B5EF4-FFF2-40B4-BE49-F238E27FC236}">
                <a16:creationId xmlns:a16="http://schemas.microsoft.com/office/drawing/2014/main" id="{1E286917-1C73-13F3-12D2-B59C8A002A5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0BE8879-7CEA-43B4-E085-5AD876673F45}"/>
              </a:ext>
            </a:extLst>
          </p:cNvPr>
          <p:cNvSpPr>
            <a:spLocks noGrp="1"/>
          </p:cNvSpPr>
          <p:nvPr>
            <p:ph type="sldNum" sz="quarter" idx="12"/>
          </p:nvPr>
        </p:nvSpPr>
        <p:spPr/>
        <p:txBody>
          <a:bodyPr/>
          <a:lstStyle/>
          <a:p>
            <a:fld id="{95E354AA-1AD9-45A2-8270-AE9E247F9AE1}" type="slidenum">
              <a:rPr lang="en-GB" smtClean="0"/>
              <a:t>‹N°›</a:t>
            </a:fld>
            <a:endParaRPr lang="en-GB"/>
          </a:p>
        </p:txBody>
      </p:sp>
    </p:spTree>
    <p:extLst>
      <p:ext uri="{BB962C8B-B14F-4D97-AF65-F5344CB8AC3E}">
        <p14:creationId xmlns:p14="http://schemas.microsoft.com/office/powerpoint/2010/main" val="190762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00C479-58B4-8F1C-0DC0-491AB48B7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451DF2A-302B-6EB0-E4E3-6E5D6A11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ABA9A839-91D5-5F27-FF76-16D9A9EF1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FB0A96-6E33-4E6B-B9CF-703095F19207}" type="datetimeFigureOut">
              <a:rPr lang="en-GB" smtClean="0"/>
              <a:t>14/04/2025</a:t>
            </a:fld>
            <a:endParaRPr lang="en-GB"/>
          </a:p>
        </p:txBody>
      </p:sp>
      <p:sp>
        <p:nvSpPr>
          <p:cNvPr id="5" name="Espace réservé du pied de page 4">
            <a:extLst>
              <a:ext uri="{FF2B5EF4-FFF2-40B4-BE49-F238E27FC236}">
                <a16:creationId xmlns:a16="http://schemas.microsoft.com/office/drawing/2014/main" id="{3723ACA2-5782-B58E-4233-616720A567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90B3D234-1570-1E16-A843-EBDA49DDF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E354AA-1AD9-45A2-8270-AE9E247F9AE1}" type="slidenum">
              <a:rPr lang="en-GB" smtClean="0"/>
              <a:t>‹N°›</a:t>
            </a:fld>
            <a:endParaRPr lang="en-GB"/>
          </a:p>
        </p:txBody>
      </p:sp>
    </p:spTree>
    <p:extLst>
      <p:ext uri="{BB962C8B-B14F-4D97-AF65-F5344CB8AC3E}">
        <p14:creationId xmlns:p14="http://schemas.microsoft.com/office/powerpoint/2010/main" val="2874148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80.png"/><Relationship Id="rId3" Type="http://schemas.openxmlformats.org/officeDocument/2006/relationships/image" Target="../media/image6.png"/><Relationship Id="rId7" Type="http://schemas.openxmlformats.org/officeDocument/2006/relationships/image" Target="../media/image350.png"/><Relationship Id="rId12" Type="http://schemas.openxmlformats.org/officeDocument/2006/relationships/customXml" Target="../ink/ink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70.png"/><Relationship Id="rId5" Type="http://schemas.openxmlformats.org/officeDocument/2006/relationships/image" Target="../media/image340.png"/><Relationship Id="rId15" Type="http://schemas.openxmlformats.org/officeDocument/2006/relationships/image" Target="../media/image39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60.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8EE76-2650-B6FF-E82F-5B15E762ABEC}"/>
              </a:ext>
            </a:extLst>
          </p:cNvPr>
          <p:cNvSpPr>
            <a:spLocks noGrp="1"/>
          </p:cNvSpPr>
          <p:nvPr>
            <p:ph type="ctrTitle"/>
          </p:nvPr>
        </p:nvSpPr>
        <p:spPr/>
        <p:txBody>
          <a:bodyPr/>
          <a:lstStyle/>
          <a:p>
            <a:endParaRPr lang="en-GB"/>
          </a:p>
        </p:txBody>
      </p:sp>
      <p:sp>
        <p:nvSpPr>
          <p:cNvPr id="3" name="Sous-titre 2">
            <a:extLst>
              <a:ext uri="{FF2B5EF4-FFF2-40B4-BE49-F238E27FC236}">
                <a16:creationId xmlns:a16="http://schemas.microsoft.com/office/drawing/2014/main" id="{0F11FD59-5B1D-D4CF-CC4F-BE96366C962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9446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e image contenant plein air, ciel, eau, voyage&#10;&#10;Description générée automatiquement">
            <a:extLst>
              <a:ext uri="{FF2B5EF4-FFF2-40B4-BE49-F238E27FC236}">
                <a16:creationId xmlns:a16="http://schemas.microsoft.com/office/drawing/2014/main" id="{260EFD49-9E26-E396-B316-913F3EEDE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49375"/>
            <a:ext cx="3687763" cy="1841500"/>
          </a:xfrm>
          <a:prstGeom prst="rect">
            <a:avLst/>
          </a:prstGeom>
          <a:extLst>
            <a:ext uri="{909E8E84-426E-40DD-AFC4-6F175D3DCCD1}">
              <a14:hiddenFill xmlns:a14="http://schemas.microsoft.com/office/drawing/2010/main">
                <a:solidFill>
                  <a:srgbClr val="FFFFFF"/>
                </a:solidFill>
              </a14:hiddenFill>
            </a:ext>
          </a:extLst>
        </p:spPr>
      </p:pic>
      <p:pic>
        <p:nvPicPr>
          <p:cNvPr id="7176" name="Picture 8" descr="Une image contenant plein air, bâtiment, ciel, arbre&#10;&#10;Description générée automatiquement">
            <a:extLst>
              <a:ext uri="{FF2B5EF4-FFF2-40B4-BE49-F238E27FC236}">
                <a16:creationId xmlns:a16="http://schemas.microsoft.com/office/drawing/2014/main" id="{61B6AC63-1465-30E7-9C3D-31DB5C331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41675"/>
            <a:ext cx="3687763" cy="2262188"/>
          </a:xfrm>
          <a:prstGeom prst="rect">
            <a:avLst/>
          </a:prstGeom>
          <a:extLst>
            <a:ext uri="{909E8E84-426E-40DD-AFC4-6F175D3DCCD1}">
              <a14:hiddenFill xmlns:a14="http://schemas.microsoft.com/office/drawing/2010/main">
                <a:solidFill>
                  <a:srgbClr val="FFFFFF"/>
                </a:solidFill>
              </a14:hiddenFill>
            </a:ext>
          </a:extLst>
        </p:spPr>
      </p:pic>
      <p:pic>
        <p:nvPicPr>
          <p:cNvPr id="7174" name="Picture 6" descr="Une image contenant plein air, ciel, bâtiment, arbre&#10;&#10;Description générée automatiquement">
            <a:extLst>
              <a:ext uri="{FF2B5EF4-FFF2-40B4-BE49-F238E27FC236}">
                <a16:creationId xmlns:a16="http://schemas.microsoft.com/office/drawing/2014/main" id="{4C2777BC-0C23-7FB6-988B-FDCB38B6D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575" y="1349375"/>
            <a:ext cx="3448050" cy="1706563"/>
          </a:xfrm>
          <a:prstGeom prst="rect">
            <a:avLst/>
          </a:prstGeom>
          <a:extLst>
            <a:ext uri="{909E8E84-426E-40DD-AFC4-6F175D3DCCD1}">
              <a14:hiddenFill xmlns:a14="http://schemas.microsoft.com/office/drawing/2010/main">
                <a:solidFill>
                  <a:srgbClr val="FFFFFF"/>
                </a:solidFill>
              </a14:hiddenFill>
            </a:ext>
          </a:extLst>
        </p:spPr>
      </p:pic>
      <p:pic>
        <p:nvPicPr>
          <p:cNvPr id="7172" name="Picture 4" descr="Une image contenant plein air, bâtiment, ciel, arbre&#10;&#10;Description générée automatiquement">
            <a:extLst>
              <a:ext uri="{FF2B5EF4-FFF2-40B4-BE49-F238E27FC236}">
                <a16:creationId xmlns:a16="http://schemas.microsoft.com/office/drawing/2014/main" id="{E67AFC21-D09E-A31D-E21F-D50FFD6A9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5575" y="3106738"/>
            <a:ext cx="3448050" cy="2397125"/>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271F7FF-D304-8102-352F-343519BBD570}"/>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ZAC du Port de Pantin</a:t>
            </a:r>
          </a:p>
        </p:txBody>
      </p:sp>
      <p:sp>
        <p:nvSpPr>
          <p:cNvPr id="4" name="ZoneTexte 3">
            <a:extLst>
              <a:ext uri="{FF2B5EF4-FFF2-40B4-BE49-F238E27FC236}">
                <a16:creationId xmlns:a16="http://schemas.microsoft.com/office/drawing/2014/main" id="{F55B43E4-FD2D-1CDF-33E9-DA7E2A11C75E}"/>
              </a:ext>
            </a:extLst>
          </p:cNvPr>
          <p:cNvSpPr txBox="1"/>
          <p:nvPr/>
        </p:nvSpPr>
        <p:spPr>
          <a:xfrm>
            <a:off x="640080" y="5987535"/>
            <a:ext cx="6097136" cy="369332"/>
          </a:xfrm>
          <a:prstGeom prst="rect">
            <a:avLst/>
          </a:prstGeom>
          <a:noFill/>
        </p:spPr>
        <p:txBody>
          <a:bodyPr wrap="square">
            <a:spAutoFit/>
          </a:bodyPr>
          <a:lstStyle/>
          <a:p>
            <a:r>
              <a:rPr lang="fr-FR" dirty="0"/>
              <a:t>Zone d’Aménagement Concerté</a:t>
            </a:r>
            <a:endParaRPr lang="en-GB" dirty="0"/>
          </a:p>
        </p:txBody>
      </p:sp>
    </p:spTree>
    <p:extLst>
      <p:ext uri="{BB962C8B-B14F-4D97-AF65-F5344CB8AC3E}">
        <p14:creationId xmlns:p14="http://schemas.microsoft.com/office/powerpoint/2010/main" val="117481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e Arc Innovation">
            <a:extLst>
              <a:ext uri="{FF2B5EF4-FFF2-40B4-BE49-F238E27FC236}">
                <a16:creationId xmlns:a16="http://schemas.microsoft.com/office/drawing/2014/main" id="{FD6C5B55-D722-19A1-4E34-7F8A18A1A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7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FBE33-C916-5CDC-3A99-98A94A9A0DE1}"/>
              </a:ext>
            </a:extLst>
          </p:cNvPr>
          <p:cNvSpPr>
            <a:spLocks noGrp="1"/>
          </p:cNvSpPr>
          <p:nvPr>
            <p:ph type="title"/>
          </p:nvPr>
        </p:nvSpPr>
        <p:spPr>
          <a:xfrm>
            <a:off x="836679" y="723898"/>
            <a:ext cx="6002110" cy="1495425"/>
          </a:xfrm>
        </p:spPr>
        <p:txBody>
          <a:bodyPr>
            <a:normAutofit/>
          </a:bodyPr>
          <a:lstStyle/>
          <a:p>
            <a:r>
              <a:rPr lang="en-US" sz="3400" noProof="0" dirty="0"/>
              <a:t>The rise of the ‘entrepreneurial’ &amp; ‘smart’ city</a:t>
            </a:r>
          </a:p>
        </p:txBody>
      </p:sp>
      <p:sp>
        <p:nvSpPr>
          <p:cNvPr id="3" name="Espace réservé du contenu 2">
            <a:extLst>
              <a:ext uri="{FF2B5EF4-FFF2-40B4-BE49-F238E27FC236}">
                <a16:creationId xmlns:a16="http://schemas.microsoft.com/office/drawing/2014/main" id="{9E71E27F-2F06-E5FC-0A90-9A0B7749F2E2}"/>
              </a:ext>
            </a:extLst>
          </p:cNvPr>
          <p:cNvSpPr>
            <a:spLocks noGrp="1"/>
          </p:cNvSpPr>
          <p:nvPr>
            <p:ph idx="1"/>
          </p:nvPr>
        </p:nvSpPr>
        <p:spPr>
          <a:xfrm>
            <a:off x="836680" y="2405067"/>
            <a:ext cx="6002110" cy="3729034"/>
          </a:xfrm>
        </p:spPr>
        <p:txBody>
          <a:bodyPr>
            <a:normAutofit/>
          </a:bodyPr>
          <a:lstStyle/>
          <a:p>
            <a:r>
              <a:rPr lang="fr-FR" sz="2000"/>
              <a:t>Rise of tech</a:t>
            </a:r>
          </a:p>
          <a:p>
            <a:r>
              <a:rPr lang="fr-FR" sz="2000"/>
              <a:t>Smart city: </a:t>
            </a:r>
          </a:p>
          <a:p>
            <a:pPr lvl="1"/>
            <a:r>
              <a:rPr lang="fr-FR" sz="2000"/>
              <a:t>Use of technology to deal with rapid urban growth + other challenges (including environmental)</a:t>
            </a:r>
          </a:p>
          <a:p>
            <a:pPr lvl="2"/>
            <a:r>
              <a:rPr lang="fr-FR"/>
              <a:t>Treat</a:t>
            </a:r>
            <a:r>
              <a:rPr lang="fr-FR" dirty="0"/>
              <a:t> city like a system</a:t>
            </a:r>
          </a:p>
          <a:p>
            <a:pPr lvl="2"/>
            <a:r>
              <a:rPr lang="fr-FR" dirty="0"/>
              <a:t>Data-</a:t>
            </a:r>
            <a:r>
              <a:rPr lang="fr-FR"/>
              <a:t>driven</a:t>
            </a:r>
            <a:r>
              <a:rPr lang="fr-FR" dirty="0"/>
              <a:t> </a:t>
            </a:r>
            <a:r>
              <a:rPr lang="fr-FR"/>
              <a:t>analytics</a:t>
            </a:r>
            <a:r>
              <a:rPr lang="fr-FR" dirty="0"/>
              <a:t> to </a:t>
            </a:r>
            <a:r>
              <a:rPr lang="fr-FR"/>
              <a:t>develop</a:t>
            </a:r>
            <a:r>
              <a:rPr lang="fr-FR" dirty="0"/>
              <a:t> software to </a:t>
            </a:r>
            <a:r>
              <a:rPr lang="fr-FR"/>
              <a:t>improve</a:t>
            </a:r>
            <a:r>
              <a:rPr lang="fr-FR" dirty="0"/>
              <a:t> </a:t>
            </a:r>
            <a:r>
              <a:rPr lang="fr-FR"/>
              <a:t>decision</a:t>
            </a:r>
            <a:r>
              <a:rPr lang="fr-FR" dirty="0"/>
              <a:t> </a:t>
            </a:r>
            <a:r>
              <a:rPr lang="fr-FR"/>
              <a:t>making</a:t>
            </a:r>
            <a:endParaRPr lang="fr-FR" dirty="0"/>
          </a:p>
          <a:p>
            <a:r>
              <a:rPr lang="fr-FR" sz="2000"/>
              <a:t>Smart cities as efficient cities</a:t>
            </a:r>
          </a:p>
          <a:p>
            <a:r>
              <a:rPr lang="fr-FR" sz="2000"/>
              <a:t>Attract tech entrepreneurs/innovators + venture capital</a:t>
            </a:r>
          </a:p>
        </p:txBody>
      </p:sp>
      <p:pic>
        <p:nvPicPr>
          <p:cNvPr id="5" name="Image 4">
            <a:extLst>
              <a:ext uri="{FF2B5EF4-FFF2-40B4-BE49-F238E27FC236}">
                <a16:creationId xmlns:a16="http://schemas.microsoft.com/office/drawing/2014/main" id="{1F9060FD-ACF8-521D-C7D3-471E9748E75A}"/>
              </a:ext>
            </a:extLst>
          </p:cNvPr>
          <p:cNvPicPr>
            <a:picLocks noChangeAspect="1"/>
          </p:cNvPicPr>
          <p:nvPr/>
        </p:nvPicPr>
        <p:blipFill rotWithShape="1">
          <a:blip r:embed="rId2"/>
          <a:srcRect t="5031" b="6369"/>
          <a:stretch/>
        </p:blipFill>
        <p:spPr>
          <a:xfrm>
            <a:off x="7199440" y="10"/>
            <a:ext cx="4992560" cy="6857990"/>
          </a:xfrm>
          <a:prstGeom prst="rect">
            <a:avLst/>
          </a:prstGeom>
          <a:effectLst/>
        </p:spPr>
      </p:pic>
    </p:spTree>
    <p:extLst>
      <p:ext uri="{BB962C8B-B14F-4D97-AF65-F5344CB8AC3E}">
        <p14:creationId xmlns:p14="http://schemas.microsoft.com/office/powerpoint/2010/main" val="204214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C6CDDE-1A34-F586-AAD4-A0C960A85974}"/>
              </a:ext>
            </a:extLst>
          </p:cNvPr>
          <p:cNvPicPr>
            <a:picLocks noChangeAspect="1"/>
          </p:cNvPicPr>
          <p:nvPr/>
        </p:nvPicPr>
        <p:blipFill>
          <a:blip r:embed="rId2"/>
          <a:stretch>
            <a:fillRect/>
          </a:stretch>
        </p:blipFill>
        <p:spPr>
          <a:xfrm>
            <a:off x="1726085" y="1222093"/>
            <a:ext cx="8739830" cy="5091731"/>
          </a:xfrm>
          <a:prstGeom prst="rect">
            <a:avLst/>
          </a:prstGeom>
        </p:spPr>
      </p:pic>
      <p:pic>
        <p:nvPicPr>
          <p:cNvPr id="5" name="Image 4">
            <a:extLst>
              <a:ext uri="{FF2B5EF4-FFF2-40B4-BE49-F238E27FC236}">
                <a16:creationId xmlns:a16="http://schemas.microsoft.com/office/drawing/2014/main" id="{E2145523-F337-77F0-4AB6-26613BD9981A}"/>
              </a:ext>
            </a:extLst>
          </p:cNvPr>
          <p:cNvPicPr>
            <a:picLocks noChangeAspect="1"/>
          </p:cNvPicPr>
          <p:nvPr/>
        </p:nvPicPr>
        <p:blipFill>
          <a:blip r:embed="rId3"/>
          <a:stretch>
            <a:fillRect/>
          </a:stretch>
        </p:blipFill>
        <p:spPr>
          <a:xfrm>
            <a:off x="3576637" y="362816"/>
            <a:ext cx="5038725" cy="742950"/>
          </a:xfrm>
          <a:prstGeom prst="rect">
            <a:avLst/>
          </a:prstGeom>
        </p:spPr>
      </p:pic>
      <p:sp>
        <p:nvSpPr>
          <p:cNvPr id="7" name="ZoneTexte 6">
            <a:extLst>
              <a:ext uri="{FF2B5EF4-FFF2-40B4-BE49-F238E27FC236}">
                <a16:creationId xmlns:a16="http://schemas.microsoft.com/office/drawing/2014/main" id="{8E71BBB3-D82C-D301-5A5B-957ACF380808}"/>
              </a:ext>
            </a:extLst>
          </p:cNvPr>
          <p:cNvSpPr txBox="1"/>
          <p:nvPr/>
        </p:nvSpPr>
        <p:spPr>
          <a:xfrm>
            <a:off x="3330222" y="5990658"/>
            <a:ext cx="6096000" cy="646331"/>
          </a:xfrm>
          <a:prstGeom prst="rect">
            <a:avLst/>
          </a:prstGeom>
          <a:noFill/>
        </p:spPr>
        <p:txBody>
          <a:bodyPr wrap="square">
            <a:spAutoFit/>
          </a:bodyPr>
          <a:lstStyle/>
          <a:p>
            <a:r>
              <a:rPr lang="fr-FR" dirty="0"/>
              <a:t>https://www.businessinsider.com/city-of-paris-opens-up-its-data-2011-1?r=US&amp;IR=T</a:t>
            </a:r>
          </a:p>
        </p:txBody>
      </p:sp>
    </p:spTree>
    <p:extLst>
      <p:ext uri="{BB962C8B-B14F-4D97-AF65-F5344CB8AC3E}">
        <p14:creationId xmlns:p14="http://schemas.microsoft.com/office/powerpoint/2010/main" val="1146696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919AAA-9CF0-7DD7-7CB7-0F0865FC85F6}"/>
              </a:ext>
            </a:extLst>
          </p:cNvPr>
          <p:cNvPicPr>
            <a:picLocks noChangeAspect="1"/>
          </p:cNvPicPr>
          <p:nvPr/>
        </p:nvPicPr>
        <p:blipFill rotWithShape="1">
          <a:blip r:embed="rId2"/>
          <a:srcRect t="781" b="984"/>
          <a:stretch/>
        </p:blipFill>
        <p:spPr>
          <a:xfrm>
            <a:off x="20" y="1282"/>
            <a:ext cx="12191980" cy="6856718"/>
          </a:xfrm>
          <a:prstGeom prst="rect">
            <a:avLst/>
          </a:prstGeom>
        </p:spPr>
      </p:pic>
    </p:spTree>
    <p:extLst>
      <p:ext uri="{BB962C8B-B14F-4D97-AF65-F5344CB8AC3E}">
        <p14:creationId xmlns:p14="http://schemas.microsoft.com/office/powerpoint/2010/main" val="1879275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B9420-0DFD-36D8-018A-F98E6AE9A1BB}"/>
              </a:ext>
            </a:extLst>
          </p:cNvPr>
          <p:cNvSpPr>
            <a:spLocks noGrp="1"/>
          </p:cNvSpPr>
          <p:nvPr>
            <p:ph type="ctrTitle"/>
          </p:nvPr>
        </p:nvSpPr>
        <p:spPr/>
        <p:txBody>
          <a:bodyPr/>
          <a:lstStyle/>
          <a:p>
            <a:r>
              <a:rPr lang="fr-FR" dirty="0"/>
              <a:t>Green </a:t>
            </a:r>
            <a:r>
              <a:rPr lang="fr-FR" dirty="0" err="1"/>
              <a:t>spaces</a:t>
            </a:r>
            <a:endParaRPr lang="en-GB" dirty="0"/>
          </a:p>
        </p:txBody>
      </p:sp>
    </p:spTree>
    <p:extLst>
      <p:ext uri="{BB962C8B-B14F-4D97-AF65-F5344CB8AC3E}">
        <p14:creationId xmlns:p14="http://schemas.microsoft.com/office/powerpoint/2010/main" val="3803412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017B79-153A-9693-593B-A980560B1D05}"/>
              </a:ext>
            </a:extLst>
          </p:cNvPr>
          <p:cNvPicPr>
            <a:picLocks noChangeAspect="1"/>
          </p:cNvPicPr>
          <p:nvPr/>
        </p:nvPicPr>
        <p:blipFill>
          <a:blip r:embed="rId2"/>
          <a:stretch>
            <a:fillRect/>
          </a:stretch>
        </p:blipFill>
        <p:spPr>
          <a:xfrm>
            <a:off x="0" y="859"/>
            <a:ext cx="12192000" cy="6856282"/>
          </a:xfrm>
          <a:prstGeom prst="rect">
            <a:avLst/>
          </a:prstGeom>
        </p:spPr>
      </p:pic>
    </p:spTree>
    <p:extLst>
      <p:ext uri="{BB962C8B-B14F-4D97-AF65-F5344CB8AC3E}">
        <p14:creationId xmlns:p14="http://schemas.microsoft.com/office/powerpoint/2010/main" val="3280154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10;&#10;Le contenu généré par l’IA peut être incorrect.">
            <a:extLst>
              <a:ext uri="{FF2B5EF4-FFF2-40B4-BE49-F238E27FC236}">
                <a16:creationId xmlns:a16="http://schemas.microsoft.com/office/drawing/2014/main" id="{239F7748-1A5D-8CC5-196F-0B7BA56A105E}"/>
              </a:ext>
            </a:extLst>
          </p:cNvPr>
          <p:cNvPicPr>
            <a:picLocks noChangeAspect="1"/>
          </p:cNvPicPr>
          <p:nvPr/>
        </p:nvPicPr>
        <p:blipFill>
          <a:blip r:embed="rId3"/>
          <a:stretch>
            <a:fillRect/>
          </a:stretch>
        </p:blipFill>
        <p:spPr>
          <a:xfrm>
            <a:off x="2524803" y="643466"/>
            <a:ext cx="7142393" cy="5571067"/>
          </a:xfrm>
          <a:prstGeom prst="rect">
            <a:avLst/>
          </a:prstGeom>
        </p:spPr>
      </p:pic>
      <p:sp>
        <p:nvSpPr>
          <p:cNvPr id="5" name="ZoneTexte 4">
            <a:extLst>
              <a:ext uri="{FF2B5EF4-FFF2-40B4-BE49-F238E27FC236}">
                <a16:creationId xmlns:a16="http://schemas.microsoft.com/office/drawing/2014/main" id="{882A4DAC-268E-5254-D93A-A27D72B39A4A}"/>
              </a:ext>
            </a:extLst>
          </p:cNvPr>
          <p:cNvSpPr txBox="1"/>
          <p:nvPr/>
        </p:nvSpPr>
        <p:spPr>
          <a:xfrm>
            <a:off x="3047999" y="6371356"/>
            <a:ext cx="6096000" cy="276999"/>
          </a:xfrm>
          <a:prstGeom prst="rect">
            <a:avLst/>
          </a:prstGeom>
          <a:noFill/>
        </p:spPr>
        <p:txBody>
          <a:bodyPr wrap="square">
            <a:spAutoFit/>
          </a:bodyPr>
          <a:lstStyle/>
          <a:p>
            <a:pPr algn="ctr"/>
            <a:r>
              <a:rPr lang="en-GB" sz="1200" dirty="0"/>
              <a:t>https://www.devizu.news/jardin-paris/</a:t>
            </a:r>
          </a:p>
        </p:txBody>
      </p:sp>
    </p:spTree>
    <p:extLst>
      <p:ext uri="{BB962C8B-B14F-4D97-AF65-F5344CB8AC3E}">
        <p14:creationId xmlns:p14="http://schemas.microsoft.com/office/powerpoint/2010/main" val="185109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510451-5941-534B-5DC9-B48BF69EA77C}"/>
              </a:ext>
            </a:extLst>
          </p:cNvPr>
          <p:cNvSpPr>
            <a:spLocks noGrp="1"/>
          </p:cNvSpPr>
          <p:nvPr>
            <p:ph type="ctrTitle"/>
          </p:nvPr>
        </p:nvSpPr>
        <p:spPr/>
        <p:txBody>
          <a:bodyPr/>
          <a:lstStyle/>
          <a:p>
            <a:r>
              <a:rPr lang="fr-FR" dirty="0"/>
              <a:t>The </a:t>
            </a:r>
            <a:r>
              <a:rPr lang="fr-FR" i="1" dirty="0"/>
              <a:t>Jardins d’Eole</a:t>
            </a:r>
            <a:r>
              <a:rPr lang="fr-FR" dirty="0"/>
              <a:t> </a:t>
            </a:r>
            <a:endParaRPr lang="en-GB" dirty="0"/>
          </a:p>
        </p:txBody>
      </p:sp>
      <p:sp>
        <p:nvSpPr>
          <p:cNvPr id="3" name="Sous-titre 2">
            <a:extLst>
              <a:ext uri="{FF2B5EF4-FFF2-40B4-BE49-F238E27FC236}">
                <a16:creationId xmlns:a16="http://schemas.microsoft.com/office/drawing/2014/main" id="{CC0F318B-3478-5DE0-6DF0-E3B4A2BF1CFC}"/>
              </a:ext>
            </a:extLst>
          </p:cNvPr>
          <p:cNvSpPr>
            <a:spLocks noGrp="1"/>
          </p:cNvSpPr>
          <p:nvPr>
            <p:ph type="subTitle" idx="1"/>
          </p:nvPr>
        </p:nvSpPr>
        <p:spPr/>
        <p:txBody>
          <a:bodyPr/>
          <a:lstStyle/>
          <a:p>
            <a:r>
              <a:rPr lang="fr-FR" dirty="0"/>
              <a:t>18th arrondissement</a:t>
            </a:r>
            <a:endParaRPr lang="en-GB" dirty="0"/>
          </a:p>
        </p:txBody>
      </p:sp>
    </p:spTree>
    <p:extLst>
      <p:ext uri="{BB962C8B-B14F-4D97-AF65-F5344CB8AC3E}">
        <p14:creationId xmlns:p14="http://schemas.microsoft.com/office/powerpoint/2010/main" val="13759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3C4091-E853-8A45-A340-7F80BE9918DF}"/>
              </a:ext>
            </a:extLst>
          </p:cNvPr>
          <p:cNvPicPr>
            <a:picLocks noChangeAspect="1"/>
          </p:cNvPicPr>
          <p:nvPr/>
        </p:nvPicPr>
        <p:blipFill>
          <a:blip r:embed="rId2"/>
          <a:stretch>
            <a:fillRect/>
          </a:stretch>
        </p:blipFill>
        <p:spPr>
          <a:xfrm>
            <a:off x="0" y="-559125"/>
            <a:ext cx="12192000" cy="8138160"/>
          </a:xfrm>
          <a:prstGeom prst="rect">
            <a:avLst/>
          </a:prstGeom>
        </p:spPr>
      </p:pic>
    </p:spTree>
    <p:extLst>
      <p:ext uri="{BB962C8B-B14F-4D97-AF65-F5344CB8AC3E}">
        <p14:creationId xmlns:p14="http://schemas.microsoft.com/office/powerpoint/2010/main" val="337482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2729B-9207-F89C-F5BD-433CB63308BB}"/>
              </a:ext>
            </a:extLst>
          </p:cNvPr>
          <p:cNvSpPr>
            <a:spLocks noGrp="1"/>
          </p:cNvSpPr>
          <p:nvPr>
            <p:ph type="ctrTitle"/>
          </p:nvPr>
        </p:nvSpPr>
        <p:spPr>
          <a:xfrm>
            <a:off x="1524000" y="1122363"/>
            <a:ext cx="9144000" cy="2842312"/>
          </a:xfrm>
        </p:spPr>
        <p:txBody>
          <a:bodyPr>
            <a:normAutofit/>
          </a:bodyPr>
          <a:lstStyle/>
          <a:p>
            <a:r>
              <a:rPr lang="fr-FR" sz="8000" dirty="0"/>
              <a:t>Case </a:t>
            </a:r>
            <a:r>
              <a:rPr lang="fr-FR" sz="8000" dirty="0" err="1"/>
              <a:t>studies</a:t>
            </a:r>
            <a:endParaRPr lang="en-GB" sz="8000" dirty="0"/>
          </a:p>
        </p:txBody>
      </p:sp>
    </p:spTree>
    <p:extLst>
      <p:ext uri="{BB962C8B-B14F-4D97-AF65-F5344CB8AC3E}">
        <p14:creationId xmlns:p14="http://schemas.microsoft.com/office/powerpoint/2010/main" val="2974840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0EB003-DEA1-0281-9028-A878337F4486}"/>
              </a:ext>
            </a:extLst>
          </p:cNvPr>
          <p:cNvPicPr>
            <a:picLocks noChangeAspect="1"/>
          </p:cNvPicPr>
          <p:nvPr/>
        </p:nvPicPr>
        <p:blipFill>
          <a:blip r:embed="rId2"/>
          <a:srcRect l="8872" r="-1" b="-1"/>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B2F7ED0-F64E-3B2F-DD54-9F4F651CE44C}"/>
              </a:ext>
            </a:extLst>
          </p:cNvPr>
          <p:cNvSpPr/>
          <p:nvPr/>
        </p:nvSpPr>
        <p:spPr>
          <a:xfrm>
            <a:off x="694266" y="214489"/>
            <a:ext cx="10803467" cy="835378"/>
          </a:xfrm>
          <a:prstGeom prst="rect">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tx1"/>
                </a:solidFill>
              </a:rPr>
              <a:t>HOW WOULD YOU CHARACTERIZE THIS NEIGHBORHOOD? </a:t>
            </a:r>
            <a:endParaRPr lang="en-GB" sz="2200" dirty="0">
              <a:solidFill>
                <a:schemeClr val="tx1"/>
              </a:solidFill>
            </a:endParaRPr>
          </a:p>
        </p:txBody>
      </p:sp>
    </p:spTree>
    <p:extLst>
      <p:ext uri="{BB962C8B-B14F-4D97-AF65-F5344CB8AC3E}">
        <p14:creationId xmlns:p14="http://schemas.microsoft.com/office/powerpoint/2010/main" val="359450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D901B0-2F4F-B2CD-80C8-D7FDFF8E6D70}"/>
              </a:ext>
            </a:extLst>
          </p:cNvPr>
          <p:cNvPicPr>
            <a:picLocks noChangeAspect="1"/>
          </p:cNvPicPr>
          <p:nvPr/>
        </p:nvPicPr>
        <p:blipFill>
          <a:blip r:embed="rId2"/>
          <a:stretch>
            <a:fillRect/>
          </a:stretch>
        </p:blipFill>
        <p:spPr>
          <a:xfrm>
            <a:off x="2603168" y="643466"/>
            <a:ext cx="6985664" cy="5571067"/>
          </a:xfrm>
          <a:prstGeom prst="rect">
            <a:avLst/>
          </a:prstGeom>
        </p:spPr>
      </p:pic>
    </p:spTree>
    <p:extLst>
      <p:ext uri="{BB962C8B-B14F-4D97-AF65-F5344CB8AC3E}">
        <p14:creationId xmlns:p14="http://schemas.microsoft.com/office/powerpoint/2010/main" val="3408156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13807-F8F5-C988-BD84-E73DDE536562}"/>
              </a:ext>
            </a:extLst>
          </p:cNvPr>
          <p:cNvSpPr>
            <a:spLocks noGrp="1"/>
          </p:cNvSpPr>
          <p:nvPr>
            <p:ph type="title"/>
          </p:nvPr>
        </p:nvSpPr>
        <p:spPr/>
        <p:txBody>
          <a:bodyPr/>
          <a:lstStyle/>
          <a:p>
            <a:r>
              <a:rPr lang="fr-FR" dirty="0" err="1"/>
              <a:t>Chapter</a:t>
            </a:r>
            <a:r>
              <a:rPr lang="fr-FR" dirty="0"/>
              <a:t> 1: </a:t>
            </a:r>
            <a:r>
              <a:rPr lang="fr-FR" dirty="0" err="1"/>
              <a:t>Poets</a:t>
            </a:r>
            <a:r>
              <a:rPr lang="fr-FR" dirty="0"/>
              <a:t> and locomotives</a:t>
            </a:r>
          </a:p>
        </p:txBody>
      </p:sp>
      <p:sp>
        <p:nvSpPr>
          <p:cNvPr id="3" name="Espace réservé du contenu 2">
            <a:extLst>
              <a:ext uri="{FF2B5EF4-FFF2-40B4-BE49-F238E27FC236}">
                <a16:creationId xmlns:a16="http://schemas.microsoft.com/office/drawing/2014/main" id="{642D6CBA-5530-6E32-8E07-1911AF2209CA}"/>
              </a:ext>
            </a:extLst>
          </p:cNvPr>
          <p:cNvSpPr>
            <a:spLocks noGrp="1"/>
          </p:cNvSpPr>
          <p:nvPr>
            <p:ph idx="1"/>
          </p:nvPr>
        </p:nvSpPr>
        <p:spPr/>
        <p:txBody>
          <a:bodyPr/>
          <a:lstStyle/>
          <a:p>
            <a:r>
              <a:rPr lang="en-GB" sz="2000" dirty="0">
                <a:effectLst/>
                <a:ea typeface="Calibri" panose="020F0502020204030204" pitchFamily="34" charset="0"/>
                <a:cs typeface="Arial" panose="020B0604020202020204" pitchFamily="34" charset="0"/>
              </a:rPr>
              <a:t>“The history of northeast Paris is one of urbanization defined by the struggle over the right to the city: that is, conflict between and among varying groups of city dwellers (as well as large institutions, landowners, and political elites) </a:t>
            </a:r>
            <a:r>
              <a:rPr lang="en-GB" sz="2000" b="1" dirty="0">
                <a:effectLst/>
                <a:ea typeface="Calibri" panose="020F0502020204030204" pitchFamily="34" charset="0"/>
                <a:cs typeface="Arial" panose="020B0604020202020204" pitchFamily="34" charset="0"/>
              </a:rPr>
              <a:t>to control the rich economic, social, cultural, and imaginative value of urban space</a:t>
            </a:r>
            <a:r>
              <a:rPr lang="en-GB" sz="2000" dirty="0">
                <a:effectLst/>
                <a:ea typeface="Calibri" panose="020F0502020204030204" pitchFamily="34" charset="0"/>
                <a:cs typeface="Arial" panose="020B0604020202020204" pitchFamily="34" charset="0"/>
              </a:rPr>
              <a:t>.” (4)</a:t>
            </a:r>
            <a:endParaRPr lang="fr-FR" sz="2000" dirty="0">
              <a:effectLst/>
              <a:ea typeface="Calibri" panose="020F0502020204030204" pitchFamily="34" charset="0"/>
              <a:cs typeface="Arial" panose="020B0604020202020204" pitchFamily="34" charset="0"/>
            </a:endParaRPr>
          </a:p>
          <a:p>
            <a:r>
              <a:rPr lang="en-GB" sz="2000" b="1" dirty="0">
                <a:effectLst/>
                <a:ea typeface="Calibri" panose="020F0502020204030204" pitchFamily="34" charset="0"/>
                <a:cs typeface="Arial" panose="020B0604020202020204" pitchFamily="34" charset="0"/>
              </a:rPr>
              <a:t>“In sum, I see the urban landscape as a complex assemblage that combines power and political struggle with the city’s built environment and infrastructure, as well as the biophysical processes of ecology and geomorphology (and even meteorological patterns, as we shall see).” (4-5)</a:t>
            </a:r>
          </a:p>
          <a:p>
            <a:r>
              <a:rPr lang="en-GB" sz="2000" b="1" dirty="0">
                <a:effectLst/>
                <a:ea typeface="Calibri" panose="020F0502020204030204" pitchFamily="34" charset="0"/>
                <a:cs typeface="Arial" panose="020B0604020202020204" pitchFamily="34" charset="0"/>
              </a:rPr>
              <a:t>“Implicitly or explicitly, ecological injustice has long been a – if not the – defining feature of this area throughout its history of urbanization.” (5)</a:t>
            </a:r>
          </a:p>
          <a:p>
            <a:r>
              <a:rPr lang="fr-FR" sz="2000" b="1" dirty="0" err="1">
                <a:ea typeface="Calibri" panose="020F0502020204030204" pitchFamily="34" charset="0"/>
                <a:cs typeface="Arial" panose="020B0604020202020204" pitchFamily="34" charset="0"/>
              </a:rPr>
              <a:t>Greening</a:t>
            </a:r>
            <a:r>
              <a:rPr lang="fr-FR" sz="2000" b="1" dirty="0">
                <a:ea typeface="Calibri" panose="020F0502020204030204" pitchFamily="34" charset="0"/>
                <a:cs typeface="Arial" panose="020B0604020202020204" pitchFamily="34" charset="0"/>
              </a:rPr>
              <a:t> the city as a </a:t>
            </a:r>
            <a:r>
              <a:rPr lang="fr-FR" sz="2000" b="1" dirty="0" err="1">
                <a:ea typeface="Calibri" panose="020F0502020204030204" pitchFamily="34" charset="0"/>
                <a:cs typeface="Arial" panose="020B0604020202020204" pitchFamily="34" charset="0"/>
              </a:rPr>
              <a:t>way</a:t>
            </a:r>
            <a:r>
              <a:rPr lang="fr-FR" sz="2000" b="1" dirty="0">
                <a:ea typeface="Calibri" panose="020F0502020204030204" pitchFamily="34" charset="0"/>
                <a:cs typeface="Arial" panose="020B0604020202020204" pitchFamily="34" charset="0"/>
              </a:rPr>
              <a:t> of </a:t>
            </a:r>
            <a:r>
              <a:rPr lang="fr-FR" sz="2000" b="1" dirty="0" err="1">
                <a:ea typeface="Calibri" panose="020F0502020204030204" pitchFamily="34" charset="0"/>
                <a:cs typeface="Arial" panose="020B0604020202020204" pitchFamily="34" charset="0"/>
              </a:rPr>
              <a:t>controlling</a:t>
            </a:r>
            <a:r>
              <a:rPr lang="fr-FR" sz="2000" b="1" dirty="0">
                <a:ea typeface="Calibri" panose="020F0502020204030204" pitchFamily="34" charset="0"/>
                <a:cs typeface="Arial" panose="020B0604020202020204" pitchFamily="34" charset="0"/>
              </a:rPr>
              <a:t> </a:t>
            </a:r>
            <a:r>
              <a:rPr lang="fr-FR" sz="2000" b="1" dirty="0" err="1">
                <a:ea typeface="Calibri" panose="020F0502020204030204" pitchFamily="34" charset="0"/>
                <a:cs typeface="Arial" panose="020B0604020202020204" pitchFamily="34" charset="0"/>
              </a:rPr>
              <a:t>it</a:t>
            </a:r>
            <a:r>
              <a:rPr lang="fr-FR" sz="2000" b="1" dirty="0">
                <a:ea typeface="Calibri" panose="020F0502020204030204" pitchFamily="34" charset="0"/>
                <a:cs typeface="Arial" panose="020B0604020202020204" pitchFamily="34" charset="0"/>
              </a:rPr>
              <a:t> and </a:t>
            </a:r>
            <a:r>
              <a:rPr lang="fr-FR" sz="2000" b="1" dirty="0" err="1">
                <a:ea typeface="Calibri" panose="020F0502020204030204" pitchFamily="34" charset="0"/>
                <a:cs typeface="Arial" panose="020B0604020202020204" pitchFamily="34" charset="0"/>
              </a:rPr>
              <a:t>policing</a:t>
            </a:r>
            <a:r>
              <a:rPr lang="fr-FR" sz="2000" b="1" dirty="0">
                <a:ea typeface="Calibri" panose="020F0502020204030204" pitchFamily="34" charset="0"/>
                <a:cs typeface="Arial" panose="020B0604020202020204" pitchFamily="34" charset="0"/>
              </a:rPr>
              <a:t> </a:t>
            </a:r>
            <a:r>
              <a:rPr lang="fr-FR" sz="2000" b="1" dirty="0" err="1">
                <a:ea typeface="Calibri" panose="020F0502020204030204" pitchFamily="34" charset="0"/>
                <a:cs typeface="Arial" panose="020B0604020202020204" pitchFamily="34" charset="0"/>
              </a:rPr>
              <a:t>it</a:t>
            </a:r>
            <a:r>
              <a:rPr lang="fr-FR" sz="2000" b="1" dirty="0">
                <a:ea typeface="Calibri" panose="020F0502020204030204" pitchFamily="34" charset="0"/>
                <a:cs typeface="Arial" panose="020B0604020202020204" pitchFamily="34" charset="0"/>
              </a:rPr>
              <a:t>. </a:t>
            </a:r>
          </a:p>
          <a:p>
            <a:r>
              <a:rPr lang="fr-FR" sz="2000" b="1" dirty="0">
                <a:effectLst/>
                <a:ea typeface="Calibri" panose="020F0502020204030204" pitchFamily="34" charset="0"/>
                <a:cs typeface="Arial" panose="020B0604020202020204" pitchFamily="34" charset="0"/>
              </a:rPr>
              <a:t>Example of the </a:t>
            </a:r>
            <a:r>
              <a:rPr lang="fr-FR" sz="2000" b="1" i="1" dirty="0">
                <a:effectLst/>
                <a:ea typeface="Calibri" panose="020F0502020204030204" pitchFamily="34" charset="0"/>
                <a:cs typeface="Arial" panose="020B0604020202020204" pitchFamily="34" charset="0"/>
              </a:rPr>
              <a:t>Jardins d’Eole</a:t>
            </a:r>
            <a:r>
              <a:rPr lang="fr-FR" sz="2000" b="1" dirty="0">
                <a:effectLst/>
                <a:ea typeface="Calibri" panose="020F0502020204030204" pitchFamily="34" charset="0"/>
                <a:cs typeface="Arial" panose="020B0604020202020204" pitchFamily="34" charset="0"/>
              </a:rPr>
              <a:t> (2007).</a:t>
            </a:r>
            <a:endParaRPr lang="fr-FR" sz="2000" dirty="0">
              <a:effectLst/>
              <a:ea typeface="Calibri" panose="020F0502020204030204" pitchFamily="34" charset="0"/>
              <a:cs typeface="Arial" panose="020B0604020202020204" pitchFamily="34" charset="0"/>
            </a:endParaRP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167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18FF4-669A-E9DD-62C4-0778DAC66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5" y="330701"/>
            <a:ext cx="4572009" cy="6196597"/>
          </a:xfrm>
          <a:prstGeom prst="rect">
            <a:avLst/>
          </a:prstGeom>
        </p:spPr>
      </p:pic>
    </p:spTree>
    <p:extLst>
      <p:ext uri="{BB962C8B-B14F-4D97-AF65-F5344CB8AC3E}">
        <p14:creationId xmlns:p14="http://schemas.microsoft.com/office/powerpoint/2010/main" val="132615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hotographie aérienne, aérien, Vue plongeante, Conception urbaine&#10;&#10;Le contenu généré par l’IA peut être incorrect.">
            <a:extLst>
              <a:ext uri="{FF2B5EF4-FFF2-40B4-BE49-F238E27FC236}">
                <a16:creationId xmlns:a16="http://schemas.microsoft.com/office/drawing/2014/main" id="{EBD35BFA-429B-6734-0C6C-73303BD2B2ED}"/>
              </a:ext>
            </a:extLst>
          </p:cNvPr>
          <p:cNvPicPr>
            <a:picLocks noChangeAspect="1"/>
          </p:cNvPicPr>
          <p:nvPr/>
        </p:nvPicPr>
        <p:blipFill>
          <a:blip r:embed="rId2"/>
          <a:srcRect l="8872" r="-1" b="-1"/>
          <a:stretch/>
        </p:blipFill>
        <p:spPr>
          <a:xfrm>
            <a:off x="20" y="1282"/>
            <a:ext cx="12191980" cy="6856718"/>
          </a:xfrm>
          <a:prstGeom prst="rect">
            <a:avLst/>
          </a:prstGeom>
        </p:spPr>
      </p:pic>
    </p:spTree>
    <p:extLst>
      <p:ext uri="{BB962C8B-B14F-4D97-AF65-F5344CB8AC3E}">
        <p14:creationId xmlns:p14="http://schemas.microsoft.com/office/powerpoint/2010/main" val="2226857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ublic space - Photo de Jardins d'Éole, Paris - Tripadvisor">
            <a:extLst>
              <a:ext uri="{FF2B5EF4-FFF2-40B4-BE49-F238E27FC236}">
                <a16:creationId xmlns:a16="http://schemas.microsoft.com/office/drawing/2014/main" id="{BB4D233F-2704-F96A-E794-D99D820215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7228" y="643466"/>
            <a:ext cx="8377544"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FD4869E-09DB-5D0A-B695-23014C3AA348}"/>
              </a:ext>
            </a:extLst>
          </p:cNvPr>
          <p:cNvSpPr txBox="1"/>
          <p:nvPr/>
        </p:nvSpPr>
        <p:spPr>
          <a:xfrm>
            <a:off x="3048459" y="6351091"/>
            <a:ext cx="6095082" cy="369332"/>
          </a:xfrm>
          <a:prstGeom prst="rect">
            <a:avLst/>
          </a:prstGeom>
          <a:noFill/>
        </p:spPr>
        <p:txBody>
          <a:bodyPr wrap="square">
            <a:spAutoFit/>
          </a:bodyPr>
          <a:lstStyle/>
          <a:p>
            <a:pPr algn="ctr"/>
            <a:r>
              <a:rPr lang="fr-FR" dirty="0"/>
              <a:t>Jardins d’Eole (2007)</a:t>
            </a:r>
          </a:p>
        </p:txBody>
      </p:sp>
    </p:spTree>
    <p:extLst>
      <p:ext uri="{BB962C8B-B14F-4D97-AF65-F5344CB8AC3E}">
        <p14:creationId xmlns:p14="http://schemas.microsoft.com/office/powerpoint/2010/main" val="990466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olice, logo, typographie, Graphique&#10;&#10;Description générée automatiquement">
            <a:extLst>
              <a:ext uri="{FF2B5EF4-FFF2-40B4-BE49-F238E27FC236}">
                <a16:creationId xmlns:a16="http://schemas.microsoft.com/office/drawing/2014/main" id="{FDA512B4-D960-D943-6916-770566701771}"/>
              </a:ext>
            </a:extLst>
          </p:cNvPr>
          <p:cNvPicPr>
            <a:picLocks noChangeAspect="1"/>
          </p:cNvPicPr>
          <p:nvPr/>
        </p:nvPicPr>
        <p:blipFill>
          <a:blip r:embed="rId2"/>
          <a:stretch>
            <a:fillRect/>
          </a:stretch>
        </p:blipFill>
        <p:spPr>
          <a:xfrm>
            <a:off x="457202" y="939954"/>
            <a:ext cx="5426764" cy="1668730"/>
          </a:xfrm>
          <a:prstGeom prst="rect">
            <a:avLst/>
          </a:prstGeom>
        </p:spPr>
      </p:pic>
      <p:pic>
        <p:nvPicPr>
          <p:cNvPr id="3" name="Image 2" descr="Une image contenant texte, Police, capture d’écran, algèbre&#10;&#10;Description générée automatiquement">
            <a:extLst>
              <a:ext uri="{FF2B5EF4-FFF2-40B4-BE49-F238E27FC236}">
                <a16:creationId xmlns:a16="http://schemas.microsoft.com/office/drawing/2014/main" id="{41AE5F67-6AC1-92E5-72FF-DB3820E7459C}"/>
              </a:ext>
            </a:extLst>
          </p:cNvPr>
          <p:cNvPicPr>
            <a:picLocks noChangeAspect="1"/>
          </p:cNvPicPr>
          <p:nvPr/>
        </p:nvPicPr>
        <p:blipFill>
          <a:blip r:embed="rId3"/>
          <a:stretch>
            <a:fillRect/>
          </a:stretch>
        </p:blipFill>
        <p:spPr>
          <a:xfrm>
            <a:off x="457201" y="4183795"/>
            <a:ext cx="5426764" cy="1655162"/>
          </a:xfrm>
          <a:prstGeom prst="rect">
            <a:avLst/>
          </a:prstGeom>
        </p:spPr>
      </p:pic>
      <p:pic>
        <p:nvPicPr>
          <p:cNvPr id="7" name="Image 6" descr="Une image contenant plein air, arbre, nuage, ciel&#10;&#10;Description générée automatiquement">
            <a:extLst>
              <a:ext uri="{FF2B5EF4-FFF2-40B4-BE49-F238E27FC236}">
                <a16:creationId xmlns:a16="http://schemas.microsoft.com/office/drawing/2014/main" id="{DAD2474B-8ED0-1B13-456E-A70C9B4E62D3}"/>
              </a:ext>
            </a:extLst>
          </p:cNvPr>
          <p:cNvPicPr>
            <a:picLocks noChangeAspect="1"/>
          </p:cNvPicPr>
          <p:nvPr/>
        </p:nvPicPr>
        <p:blipFill>
          <a:blip r:embed="rId4"/>
          <a:stretch>
            <a:fillRect/>
          </a:stretch>
        </p:blipFill>
        <p:spPr>
          <a:xfrm>
            <a:off x="6308034" y="1321658"/>
            <a:ext cx="5426764" cy="4070073"/>
          </a:xfrm>
          <a:prstGeom prst="rect">
            <a:avLst/>
          </a:prstGeom>
        </p:spPr>
      </p:pic>
    </p:spTree>
    <p:extLst>
      <p:ext uri="{BB962C8B-B14F-4D97-AF65-F5344CB8AC3E}">
        <p14:creationId xmlns:p14="http://schemas.microsoft.com/office/powerpoint/2010/main" val="65773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C89307-36C5-FC34-3565-40FACBF7AA3F}"/>
              </a:ext>
            </a:extLst>
          </p:cNvPr>
          <p:cNvSpPr>
            <a:spLocks noGrp="1"/>
          </p:cNvSpPr>
          <p:nvPr>
            <p:ph type="ctrTitle"/>
          </p:nvPr>
        </p:nvSpPr>
        <p:spPr/>
        <p:txBody>
          <a:bodyPr/>
          <a:lstStyle/>
          <a:p>
            <a:r>
              <a:rPr lang="fr-FR" dirty="0"/>
              <a:t>The </a:t>
            </a:r>
            <a:r>
              <a:rPr lang="fr-FR" i="1" dirty="0"/>
              <a:t>petite ceinture</a:t>
            </a:r>
            <a:endParaRPr lang="en-GB" i="1" dirty="0"/>
          </a:p>
        </p:txBody>
      </p:sp>
      <p:sp>
        <p:nvSpPr>
          <p:cNvPr id="3" name="Sous-titre 2">
            <a:extLst>
              <a:ext uri="{FF2B5EF4-FFF2-40B4-BE49-F238E27FC236}">
                <a16:creationId xmlns:a16="http://schemas.microsoft.com/office/drawing/2014/main" id="{A5D85C8D-06F2-1C7C-B3E8-1AB3DFAD56A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28375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1429A4F-686C-91EA-CE05-668593DF1699}"/>
              </a:ext>
            </a:extLst>
          </p:cNvPr>
          <p:cNvPicPr>
            <a:picLocks noGrp="1" noChangeAspect="1"/>
          </p:cNvPicPr>
          <p:nvPr>
            <p:ph idx="1"/>
          </p:nvPr>
        </p:nvPicPr>
        <p:blipFill>
          <a:blip r:embed="rId2"/>
          <a:stretch>
            <a:fillRect/>
          </a:stretch>
        </p:blipFill>
        <p:spPr>
          <a:xfrm>
            <a:off x="3665622" y="643466"/>
            <a:ext cx="4860755" cy="5571067"/>
          </a:xfrm>
          <a:prstGeom prst="rect">
            <a:avLst/>
          </a:prstGeom>
        </p:spPr>
      </p:pic>
    </p:spTree>
    <p:extLst>
      <p:ext uri="{BB962C8B-B14F-4D97-AF65-F5344CB8AC3E}">
        <p14:creationId xmlns:p14="http://schemas.microsoft.com/office/powerpoint/2010/main" val="4034540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64983-BE4F-D2B2-857E-F5D3F9E747F1}"/>
              </a:ext>
            </a:extLst>
          </p:cNvPr>
          <p:cNvSpPr>
            <a:spLocks noGrp="1"/>
          </p:cNvSpPr>
          <p:nvPr>
            <p:ph type="title"/>
          </p:nvPr>
        </p:nvSpPr>
        <p:spPr/>
        <p:txBody>
          <a:bodyPr/>
          <a:lstStyle/>
          <a:p>
            <a:r>
              <a:rPr lang="fr-FR" dirty="0"/>
              <a:t>Vacant but not </a:t>
            </a:r>
            <a:r>
              <a:rPr lang="fr-FR" dirty="0" err="1"/>
              <a:t>uninhabited</a:t>
            </a:r>
            <a:endParaRPr lang="fr-FR" dirty="0"/>
          </a:p>
        </p:txBody>
      </p:sp>
      <p:sp>
        <p:nvSpPr>
          <p:cNvPr id="3" name="Espace réservé du contenu 2">
            <a:extLst>
              <a:ext uri="{FF2B5EF4-FFF2-40B4-BE49-F238E27FC236}">
                <a16:creationId xmlns:a16="http://schemas.microsoft.com/office/drawing/2014/main" id="{CB8CD3A2-A93D-286B-0E0F-E58EC9F9D27C}"/>
              </a:ext>
            </a:extLst>
          </p:cNvPr>
          <p:cNvSpPr>
            <a:spLocks noGrp="1"/>
          </p:cNvSpPr>
          <p:nvPr>
            <p:ph idx="1"/>
          </p:nvPr>
        </p:nvSpPr>
        <p:spPr/>
        <p:txBody>
          <a:bodyPr/>
          <a:lstStyle/>
          <a:p>
            <a:r>
              <a:rPr lang="en-US" noProof="0" dirty="0"/>
              <a:t>“Ecological prospects of urban vacancy” (Foster, 2014).</a:t>
            </a:r>
          </a:p>
          <a:p>
            <a:r>
              <a:rPr lang="en-US" noProof="0" dirty="0"/>
              <a:t>“Socio-cultural opportunities that vacancy enables and illuminates the contradictions of both managing vacant lands in the name of biodiversity and accommodating public access in the name of nature appreciation” (Foster, 2014).</a:t>
            </a:r>
          </a:p>
          <a:p>
            <a:r>
              <a:rPr lang="en-US" noProof="0" dirty="0"/>
              <a:t>Petite ceinture “enables forms of inhabitation that disrupt the dominant logic of urban development” (Foster, 2014).</a:t>
            </a:r>
          </a:p>
          <a:p>
            <a:r>
              <a:rPr lang="en-US" noProof="0" dirty="0"/>
              <a:t>Contested spaces in terms of their current uses and possible futures</a:t>
            </a:r>
          </a:p>
        </p:txBody>
      </p:sp>
    </p:spTree>
    <p:extLst>
      <p:ext uri="{BB962C8B-B14F-4D97-AF65-F5344CB8AC3E}">
        <p14:creationId xmlns:p14="http://schemas.microsoft.com/office/powerpoint/2010/main" val="172370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bâtiment&#10;&#10;Description générée automatiquement">
            <a:extLst>
              <a:ext uri="{FF2B5EF4-FFF2-40B4-BE49-F238E27FC236}">
                <a16:creationId xmlns:a16="http://schemas.microsoft.com/office/drawing/2014/main" id="{A2D96255-E9AB-330F-1117-B9F7EFE00C60}"/>
              </a:ext>
            </a:extLst>
          </p:cNvPr>
          <p:cNvPicPr>
            <a:picLocks noChangeAspect="1"/>
          </p:cNvPicPr>
          <p:nvPr/>
        </p:nvPicPr>
        <p:blipFill>
          <a:blip r:embed="rId2"/>
          <a:stretch>
            <a:fillRect/>
          </a:stretch>
        </p:blipFill>
        <p:spPr>
          <a:xfrm>
            <a:off x="484632" y="2159764"/>
            <a:ext cx="3517119" cy="2532325"/>
          </a:xfrm>
          <a:prstGeom prst="rect">
            <a:avLst/>
          </a:prstGeom>
        </p:spPr>
      </p:pic>
      <p:pic>
        <p:nvPicPr>
          <p:cNvPr id="5" name="Image 4" descr="Une image contenant texte, Police, capture d’écran, nombre&#10;&#10;Description générée automatiquement">
            <a:extLst>
              <a:ext uri="{FF2B5EF4-FFF2-40B4-BE49-F238E27FC236}">
                <a16:creationId xmlns:a16="http://schemas.microsoft.com/office/drawing/2014/main" id="{DB0C136B-30E5-FBD7-9BE7-1D383899375C}"/>
              </a:ext>
            </a:extLst>
          </p:cNvPr>
          <p:cNvPicPr>
            <a:picLocks noChangeAspect="1"/>
          </p:cNvPicPr>
          <p:nvPr/>
        </p:nvPicPr>
        <p:blipFill>
          <a:blip r:embed="rId3"/>
          <a:stretch>
            <a:fillRect/>
          </a:stretch>
        </p:blipFill>
        <p:spPr>
          <a:xfrm>
            <a:off x="4310676" y="2285133"/>
            <a:ext cx="3537345" cy="2281587"/>
          </a:xfrm>
          <a:prstGeom prst="rect">
            <a:avLst/>
          </a:prstGeom>
        </p:spPr>
      </p:pic>
      <p:pic>
        <p:nvPicPr>
          <p:cNvPr id="7" name="Image 6" descr="Une image contenant texte, capture d’écran, Police, document&#10;&#10;Description générée automatiquement">
            <a:extLst>
              <a:ext uri="{FF2B5EF4-FFF2-40B4-BE49-F238E27FC236}">
                <a16:creationId xmlns:a16="http://schemas.microsoft.com/office/drawing/2014/main" id="{489EF288-3E12-527E-A448-F272182DFE0E}"/>
              </a:ext>
            </a:extLst>
          </p:cNvPr>
          <p:cNvPicPr>
            <a:picLocks noChangeAspect="1"/>
          </p:cNvPicPr>
          <p:nvPr/>
        </p:nvPicPr>
        <p:blipFill>
          <a:blip r:embed="rId4"/>
          <a:stretch>
            <a:fillRect/>
          </a:stretch>
        </p:blipFill>
        <p:spPr>
          <a:xfrm>
            <a:off x="8162336" y="2199332"/>
            <a:ext cx="3517120" cy="2453191"/>
          </a:xfrm>
          <a:prstGeom prst="rect">
            <a:avLst/>
          </a:prstGeom>
        </p:spPr>
      </p:pic>
      <p:pic>
        <p:nvPicPr>
          <p:cNvPr id="9" name="Image 8">
            <a:extLst>
              <a:ext uri="{FF2B5EF4-FFF2-40B4-BE49-F238E27FC236}">
                <a16:creationId xmlns:a16="http://schemas.microsoft.com/office/drawing/2014/main" id="{D2AE573C-A0F9-E288-43E1-CBB31427FD42}"/>
              </a:ext>
            </a:extLst>
          </p:cNvPr>
          <p:cNvPicPr>
            <a:picLocks noChangeAspect="1"/>
          </p:cNvPicPr>
          <p:nvPr/>
        </p:nvPicPr>
        <p:blipFill>
          <a:blip r:embed="rId5"/>
          <a:stretch>
            <a:fillRect/>
          </a:stretch>
        </p:blipFill>
        <p:spPr>
          <a:xfrm>
            <a:off x="4570361" y="370483"/>
            <a:ext cx="3017974" cy="842094"/>
          </a:xfrm>
          <a:prstGeom prst="rect">
            <a:avLst/>
          </a:prstGeom>
        </p:spPr>
      </p:pic>
      <p:sp>
        <p:nvSpPr>
          <p:cNvPr id="11" name="ZoneTexte 10">
            <a:extLst>
              <a:ext uri="{FF2B5EF4-FFF2-40B4-BE49-F238E27FC236}">
                <a16:creationId xmlns:a16="http://schemas.microsoft.com/office/drawing/2014/main" id="{7F56E3BE-41BA-5A7F-43A8-7254852E32AF}"/>
              </a:ext>
            </a:extLst>
          </p:cNvPr>
          <p:cNvSpPr txBox="1"/>
          <p:nvPr/>
        </p:nvSpPr>
        <p:spPr>
          <a:xfrm>
            <a:off x="1649176" y="5806316"/>
            <a:ext cx="8893647" cy="246221"/>
          </a:xfrm>
          <a:prstGeom prst="rect">
            <a:avLst/>
          </a:prstGeom>
          <a:noFill/>
        </p:spPr>
        <p:txBody>
          <a:bodyPr wrap="square">
            <a:spAutoFit/>
          </a:bodyPr>
          <a:lstStyle/>
          <a:p>
            <a:r>
              <a:rPr lang="fr-FR" sz="1000" dirty="0"/>
              <a:t>https://www.cfnewsimmo.net/L-actualite/Transactions/Tishman-signe-l-une-des-plus-grandes-acquisitions-de-ces-dernieres-annees-a-Pantin-428939</a:t>
            </a:r>
          </a:p>
        </p:txBody>
      </p:sp>
    </p:spTree>
    <p:extLst>
      <p:ext uri="{BB962C8B-B14F-4D97-AF65-F5344CB8AC3E}">
        <p14:creationId xmlns:p14="http://schemas.microsoft.com/office/powerpoint/2010/main" val="418204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A8058-BA28-3703-E32B-2F30C89D26A1}"/>
              </a:ext>
            </a:extLst>
          </p:cNvPr>
          <p:cNvSpPr>
            <a:spLocks noGrp="1"/>
          </p:cNvSpPr>
          <p:nvPr>
            <p:ph type="title"/>
          </p:nvPr>
        </p:nvSpPr>
        <p:spPr/>
        <p:txBody>
          <a:bodyPr/>
          <a:lstStyle/>
          <a:p>
            <a:r>
              <a:rPr lang="fr-FR" dirty="0"/>
              <a:t>Social value of </a:t>
            </a:r>
            <a:r>
              <a:rPr lang="fr-FR" i="1" dirty="0"/>
              <a:t>terrain vague </a:t>
            </a:r>
            <a:r>
              <a:rPr lang="fr-FR" dirty="0"/>
              <a:t>(1)</a:t>
            </a:r>
          </a:p>
        </p:txBody>
      </p:sp>
      <p:sp>
        <p:nvSpPr>
          <p:cNvPr id="3" name="Espace réservé du contenu 2">
            <a:extLst>
              <a:ext uri="{FF2B5EF4-FFF2-40B4-BE49-F238E27FC236}">
                <a16:creationId xmlns:a16="http://schemas.microsoft.com/office/drawing/2014/main" id="{25B5B8D8-5243-0524-014B-1366D6DA61E0}"/>
              </a:ext>
            </a:extLst>
          </p:cNvPr>
          <p:cNvSpPr>
            <a:spLocks noGrp="1"/>
          </p:cNvSpPr>
          <p:nvPr>
            <p:ph idx="1"/>
          </p:nvPr>
        </p:nvSpPr>
        <p:spPr/>
        <p:txBody>
          <a:bodyPr>
            <a:normAutofit fontScale="92500" lnSpcReduction="20000"/>
          </a:bodyPr>
          <a:lstStyle/>
          <a:p>
            <a:r>
              <a:rPr lang="fr-FR" b="1" dirty="0" err="1"/>
              <a:t>Complexity</a:t>
            </a:r>
            <a:r>
              <a:rPr lang="fr-FR" b="1" dirty="0"/>
              <a:t>: </a:t>
            </a:r>
            <a:r>
              <a:rPr lang="fr-FR" dirty="0"/>
              <a:t>open and </a:t>
            </a:r>
            <a:r>
              <a:rPr lang="fr-FR" dirty="0" err="1"/>
              <a:t>closed</a:t>
            </a:r>
            <a:r>
              <a:rPr lang="fr-FR" dirty="0"/>
              <a:t>, </a:t>
            </a:r>
            <a:r>
              <a:rPr lang="fr-FR" dirty="0" err="1"/>
              <a:t>forbidden</a:t>
            </a:r>
            <a:r>
              <a:rPr lang="fr-FR" dirty="0"/>
              <a:t> </a:t>
            </a:r>
            <a:r>
              <a:rPr lang="fr-FR" dirty="0" err="1"/>
              <a:t>yet</a:t>
            </a:r>
            <a:r>
              <a:rPr lang="fr-FR" dirty="0"/>
              <a:t> </a:t>
            </a:r>
            <a:r>
              <a:rPr lang="fr-FR" dirty="0" err="1"/>
              <a:t>transgressed</a:t>
            </a:r>
            <a:endParaRPr lang="fr-FR" dirty="0"/>
          </a:p>
          <a:p>
            <a:r>
              <a:rPr lang="fr-FR" dirty="0"/>
              <a:t>Terrain vagues vs. Dominant </a:t>
            </a:r>
            <a:r>
              <a:rPr lang="fr-FR" dirty="0" err="1"/>
              <a:t>logic</a:t>
            </a:r>
            <a:r>
              <a:rPr lang="fr-FR" dirty="0"/>
              <a:t> of </a:t>
            </a:r>
            <a:r>
              <a:rPr lang="fr-FR" dirty="0" err="1"/>
              <a:t>urban</a:t>
            </a:r>
            <a:r>
              <a:rPr lang="fr-FR" dirty="0"/>
              <a:t> </a:t>
            </a:r>
            <a:r>
              <a:rPr lang="fr-FR" dirty="0" err="1"/>
              <a:t>development</a:t>
            </a:r>
            <a:endParaRPr lang="fr-FR" dirty="0"/>
          </a:p>
          <a:p>
            <a:pPr lvl="1"/>
            <a:r>
              <a:rPr lang="fr-FR" dirty="0" err="1"/>
              <a:t>Unproductive</a:t>
            </a:r>
            <a:endParaRPr lang="fr-FR" dirty="0"/>
          </a:p>
          <a:p>
            <a:pPr lvl="1"/>
            <a:r>
              <a:rPr lang="fr-FR" dirty="0"/>
              <a:t>Places </a:t>
            </a:r>
            <a:r>
              <a:rPr lang="fr-FR" dirty="0" err="1"/>
              <a:t>where</a:t>
            </a:r>
            <a:r>
              <a:rPr lang="fr-FR" dirty="0"/>
              <a:t> alternative social assemblages are possible</a:t>
            </a:r>
          </a:p>
          <a:p>
            <a:pPr lvl="1"/>
            <a:r>
              <a:rPr lang="fr-FR" dirty="0" err="1"/>
              <a:t>Where</a:t>
            </a:r>
            <a:r>
              <a:rPr lang="fr-FR" dirty="0"/>
              <a:t> </a:t>
            </a:r>
            <a:r>
              <a:rPr lang="fr-FR" dirty="0" err="1"/>
              <a:t>sub-proletariat</a:t>
            </a:r>
            <a:r>
              <a:rPr lang="fr-FR" dirty="0"/>
              <a:t> and </a:t>
            </a:r>
            <a:r>
              <a:rPr lang="fr-FR" dirty="0" err="1"/>
              <a:t>homeless</a:t>
            </a:r>
            <a:r>
              <a:rPr lang="fr-FR" dirty="0"/>
              <a:t> people </a:t>
            </a:r>
            <a:r>
              <a:rPr lang="fr-FR" dirty="0" err="1"/>
              <a:t>find</a:t>
            </a:r>
            <a:r>
              <a:rPr lang="fr-FR" dirty="0"/>
              <a:t> </a:t>
            </a:r>
            <a:r>
              <a:rPr lang="fr-FR" dirty="0" err="1"/>
              <a:t>material</a:t>
            </a:r>
            <a:r>
              <a:rPr lang="fr-FR" dirty="0"/>
              <a:t> </a:t>
            </a:r>
            <a:r>
              <a:rPr lang="fr-FR" dirty="0" err="1"/>
              <a:t>subsistence</a:t>
            </a:r>
            <a:endParaRPr lang="fr-FR" dirty="0"/>
          </a:p>
          <a:p>
            <a:pPr lvl="1"/>
            <a:r>
              <a:rPr lang="fr-FR" dirty="0"/>
              <a:t>Green </a:t>
            </a:r>
            <a:r>
              <a:rPr lang="fr-FR" dirty="0" err="1"/>
              <a:t>spaces</a:t>
            </a:r>
            <a:r>
              <a:rPr lang="fr-FR" dirty="0"/>
              <a:t>: not </a:t>
            </a:r>
            <a:r>
              <a:rPr lang="fr-FR" dirty="0" err="1"/>
              <a:t>encompassed</a:t>
            </a:r>
            <a:r>
              <a:rPr lang="fr-FR" dirty="0"/>
              <a:t> </a:t>
            </a:r>
            <a:r>
              <a:rPr lang="fr-FR" dirty="0" err="1"/>
              <a:t>within</a:t>
            </a:r>
            <a:r>
              <a:rPr lang="fr-FR" dirty="0"/>
              <a:t> </a:t>
            </a:r>
            <a:r>
              <a:rPr lang="fr-FR" dirty="0" err="1"/>
              <a:t>urban</a:t>
            </a:r>
            <a:r>
              <a:rPr lang="fr-FR" dirty="0"/>
              <a:t> </a:t>
            </a:r>
            <a:r>
              <a:rPr lang="fr-FR" dirty="0" err="1"/>
              <a:t>beautification</a:t>
            </a:r>
            <a:r>
              <a:rPr lang="fr-FR" dirty="0"/>
              <a:t> programs, not </a:t>
            </a:r>
            <a:r>
              <a:rPr lang="fr-FR" dirty="0" err="1"/>
              <a:t>associated</a:t>
            </a:r>
            <a:r>
              <a:rPr lang="fr-FR" dirty="0"/>
              <a:t> </a:t>
            </a:r>
            <a:r>
              <a:rPr lang="fr-FR" dirty="0" err="1"/>
              <a:t>with</a:t>
            </a:r>
            <a:r>
              <a:rPr lang="fr-FR" dirty="0"/>
              <a:t> identifiable designers</a:t>
            </a:r>
          </a:p>
          <a:p>
            <a:r>
              <a:rPr lang="fr-FR" dirty="0"/>
              <a:t>« </a:t>
            </a:r>
            <a:r>
              <a:rPr lang="fr-FR" dirty="0" err="1"/>
              <a:t>They</a:t>
            </a:r>
            <a:r>
              <a:rPr lang="fr-FR" dirty="0"/>
              <a:t> </a:t>
            </a:r>
            <a:r>
              <a:rPr lang="fr-FR" dirty="0" err="1"/>
              <a:t>disturb</a:t>
            </a:r>
            <a:r>
              <a:rPr lang="fr-FR" dirty="0"/>
              <a:t> the dominant </a:t>
            </a:r>
            <a:r>
              <a:rPr lang="fr-FR" dirty="0" err="1"/>
              <a:t>scenic</a:t>
            </a:r>
            <a:r>
              <a:rPr lang="fr-FR" dirty="0"/>
              <a:t> or </a:t>
            </a:r>
            <a:r>
              <a:rPr lang="fr-FR" dirty="0" err="1"/>
              <a:t>picturesque</a:t>
            </a:r>
            <a:r>
              <a:rPr lang="fr-FR" dirty="0"/>
              <a:t> </a:t>
            </a:r>
            <a:r>
              <a:rPr lang="fr-FR" dirty="0" err="1"/>
              <a:t>aesthetics</a:t>
            </a:r>
            <a:r>
              <a:rPr lang="fr-FR" dirty="0"/>
              <a:t> of western </a:t>
            </a:r>
            <a:r>
              <a:rPr lang="fr-FR" dirty="0" err="1"/>
              <a:t>parks</a:t>
            </a:r>
            <a:r>
              <a:rPr lang="fr-FR" dirty="0"/>
              <a:t>, and </a:t>
            </a:r>
            <a:r>
              <a:rPr lang="fr-FR" dirty="0" err="1"/>
              <a:t>convey</a:t>
            </a:r>
            <a:r>
              <a:rPr lang="fr-FR" dirty="0"/>
              <a:t> no moral </a:t>
            </a:r>
            <a:r>
              <a:rPr lang="fr-FR" dirty="0" err="1"/>
              <a:t>lessons</a:t>
            </a:r>
            <a:r>
              <a:rPr lang="fr-FR" dirty="0"/>
              <a:t> </a:t>
            </a:r>
            <a:r>
              <a:rPr lang="fr-FR" dirty="0" err="1"/>
              <a:t>through</a:t>
            </a:r>
            <a:r>
              <a:rPr lang="fr-FR" dirty="0"/>
              <a:t> </a:t>
            </a:r>
            <a:r>
              <a:rPr lang="fr-FR" dirty="0" err="1"/>
              <a:t>their</a:t>
            </a:r>
            <a:r>
              <a:rPr lang="fr-FR" dirty="0"/>
              <a:t> design. </a:t>
            </a:r>
            <a:r>
              <a:rPr lang="fr-FR" dirty="0" err="1"/>
              <a:t>Rather</a:t>
            </a:r>
            <a:r>
              <a:rPr lang="fr-FR" dirty="0"/>
              <a:t>, </a:t>
            </a:r>
            <a:r>
              <a:rPr lang="fr-FR" dirty="0" err="1"/>
              <a:t>these</a:t>
            </a:r>
            <a:r>
              <a:rPr lang="fr-FR" dirty="0"/>
              <a:t> are places </a:t>
            </a:r>
            <a:r>
              <a:rPr lang="fr-FR" dirty="0" err="1"/>
              <a:t>primarily</a:t>
            </a:r>
            <a:r>
              <a:rPr lang="fr-FR" dirty="0"/>
              <a:t> </a:t>
            </a:r>
            <a:r>
              <a:rPr lang="fr-FR" dirty="0" err="1"/>
              <a:t>shaped</a:t>
            </a:r>
            <a:r>
              <a:rPr lang="fr-FR" dirty="0"/>
              <a:t> </a:t>
            </a:r>
            <a:r>
              <a:rPr lang="fr-FR" dirty="0" err="1"/>
              <a:t>spontaneously</a:t>
            </a:r>
            <a:r>
              <a:rPr lang="fr-FR" dirty="0"/>
              <a:t> by the </a:t>
            </a:r>
            <a:r>
              <a:rPr lang="fr-FR" dirty="0" err="1"/>
              <a:t>independent</a:t>
            </a:r>
            <a:r>
              <a:rPr lang="fr-FR" dirty="0"/>
              <a:t> </a:t>
            </a:r>
            <a:r>
              <a:rPr lang="fr-FR" dirty="0" err="1"/>
              <a:t>agency</a:t>
            </a:r>
            <a:r>
              <a:rPr lang="fr-FR" dirty="0"/>
              <a:t> of nature, </a:t>
            </a:r>
            <a:r>
              <a:rPr lang="fr-FR" dirty="0" err="1"/>
              <a:t>wehre</a:t>
            </a:r>
            <a:r>
              <a:rPr lang="fr-FR" dirty="0"/>
              <a:t> surface </a:t>
            </a:r>
            <a:r>
              <a:rPr lang="fr-FR" dirty="0" err="1"/>
              <a:t>faults</a:t>
            </a:r>
            <a:r>
              <a:rPr lang="fr-FR" dirty="0"/>
              <a:t> are </a:t>
            </a:r>
            <a:r>
              <a:rPr lang="fr-FR" dirty="0" err="1"/>
              <a:t>exploited</a:t>
            </a:r>
            <a:r>
              <a:rPr lang="fr-FR" dirty="0"/>
              <a:t>, </a:t>
            </a:r>
            <a:r>
              <a:rPr lang="fr-FR" dirty="0" err="1"/>
              <a:t>old</a:t>
            </a:r>
            <a:r>
              <a:rPr lang="fr-FR" dirty="0"/>
              <a:t> </a:t>
            </a:r>
            <a:r>
              <a:rPr lang="fr-FR" dirty="0" err="1"/>
              <a:t>machinery</a:t>
            </a:r>
            <a:r>
              <a:rPr lang="fr-FR" dirty="0"/>
              <a:t> and buildings ferment, and water pools at </a:t>
            </a:r>
            <a:r>
              <a:rPr lang="fr-FR" dirty="0" err="1"/>
              <a:t>will</a:t>
            </a:r>
            <a:r>
              <a:rPr lang="fr-FR" dirty="0"/>
              <a:t>. This </a:t>
            </a:r>
            <a:r>
              <a:rPr lang="fr-FR" dirty="0" err="1"/>
              <a:t>is</a:t>
            </a:r>
            <a:r>
              <a:rPr lang="fr-FR" dirty="0"/>
              <a:t> to </a:t>
            </a:r>
            <a:r>
              <a:rPr lang="fr-FR" dirty="0" err="1"/>
              <a:t>say</a:t>
            </a:r>
            <a:r>
              <a:rPr lang="fr-FR" dirty="0"/>
              <a:t>, </a:t>
            </a:r>
            <a:r>
              <a:rPr lang="fr-FR" dirty="0" err="1"/>
              <a:t>they</a:t>
            </a:r>
            <a:r>
              <a:rPr lang="fr-FR" dirty="0"/>
              <a:t> </a:t>
            </a:r>
            <a:r>
              <a:rPr lang="fr-FR" dirty="0" err="1"/>
              <a:t>provide</a:t>
            </a:r>
            <a:r>
              <a:rPr lang="fr-FR" dirty="0"/>
              <a:t> </a:t>
            </a:r>
            <a:r>
              <a:rPr lang="fr-FR" dirty="0" err="1"/>
              <a:t>pockets</a:t>
            </a:r>
            <a:r>
              <a:rPr lang="fr-FR" dirty="0"/>
              <a:t> of self-</a:t>
            </a:r>
            <a:r>
              <a:rPr lang="fr-FR" dirty="0" err="1"/>
              <a:t>sustaining</a:t>
            </a:r>
            <a:r>
              <a:rPr lang="fr-FR" dirty="0"/>
              <a:t> </a:t>
            </a:r>
            <a:r>
              <a:rPr lang="fr-FR" dirty="0" err="1"/>
              <a:t>vegetation</a:t>
            </a:r>
            <a:r>
              <a:rPr lang="fr-FR" dirty="0"/>
              <a:t>, range for </a:t>
            </a:r>
            <a:r>
              <a:rPr lang="fr-FR" dirty="0" err="1"/>
              <a:t>wildlife</a:t>
            </a:r>
            <a:r>
              <a:rPr lang="fr-FR" dirty="0"/>
              <a:t>, and connections to </a:t>
            </a:r>
            <a:r>
              <a:rPr lang="fr-FR" dirty="0" err="1"/>
              <a:t>other</a:t>
            </a:r>
            <a:r>
              <a:rPr lang="fr-FR" dirty="0"/>
              <a:t> habitat. » (Foster, 2014:3)</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lvl="1"/>
            <a:endParaRPr lang="fr-FR" dirty="0"/>
          </a:p>
        </p:txBody>
      </p:sp>
    </p:spTree>
    <p:extLst>
      <p:ext uri="{BB962C8B-B14F-4D97-AF65-F5344CB8AC3E}">
        <p14:creationId xmlns:p14="http://schemas.microsoft.com/office/powerpoint/2010/main" val="3411069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25697-ACD6-E0FE-E3CB-BD1A7B983F79}"/>
              </a:ext>
            </a:extLst>
          </p:cNvPr>
          <p:cNvSpPr>
            <a:spLocks noGrp="1"/>
          </p:cNvSpPr>
          <p:nvPr>
            <p:ph type="title"/>
          </p:nvPr>
        </p:nvSpPr>
        <p:spPr/>
        <p:txBody>
          <a:bodyPr/>
          <a:lstStyle/>
          <a:p>
            <a:r>
              <a:rPr lang="fr-FR" dirty="0"/>
              <a:t>Social value of </a:t>
            </a:r>
            <a:r>
              <a:rPr lang="fr-FR" i="1" dirty="0"/>
              <a:t>terrain vague </a:t>
            </a:r>
            <a:r>
              <a:rPr lang="fr-FR" dirty="0"/>
              <a:t>(2)</a:t>
            </a:r>
          </a:p>
        </p:txBody>
      </p:sp>
      <p:sp>
        <p:nvSpPr>
          <p:cNvPr id="3" name="Espace réservé du contenu 2">
            <a:extLst>
              <a:ext uri="{FF2B5EF4-FFF2-40B4-BE49-F238E27FC236}">
                <a16:creationId xmlns:a16="http://schemas.microsoft.com/office/drawing/2014/main" id="{B434E34C-0BCF-1C84-159C-0E5FC0547190}"/>
              </a:ext>
            </a:extLst>
          </p:cNvPr>
          <p:cNvSpPr>
            <a:spLocks noGrp="1"/>
          </p:cNvSpPr>
          <p:nvPr>
            <p:ph idx="1"/>
          </p:nvPr>
        </p:nvSpPr>
        <p:spPr>
          <a:xfrm>
            <a:off x="838200" y="1825624"/>
            <a:ext cx="10515600" cy="4575175"/>
          </a:xfrm>
        </p:spPr>
        <p:txBody>
          <a:bodyPr>
            <a:normAutofit fontScale="85000" lnSpcReduction="20000"/>
          </a:bodyPr>
          <a:lstStyle/>
          <a:p>
            <a:r>
              <a:rPr lang="en-US" noProof="0" dirty="0"/>
              <a:t>“Recognizing the values of vacant land not as uninhabited, but rather as </a:t>
            </a:r>
            <a:r>
              <a:rPr lang="en-US" i="1" noProof="0" dirty="0"/>
              <a:t>terrain vague</a:t>
            </a:r>
            <a:r>
              <a:rPr lang="en-US" noProof="0" dirty="0"/>
              <a:t>, with rich possibilities that do not necessarily require intensively coordinated planning and design strategies – as land that is already making vital and creative contributions to ecological and social resilience and vibrancy – is critical to progressive </a:t>
            </a:r>
            <a:r>
              <a:rPr lang="en-US" noProof="0" dirty="0" err="1"/>
              <a:t>interprétations</a:t>
            </a:r>
            <a:r>
              <a:rPr lang="en-US" noProof="0" dirty="0"/>
              <a:t> of urban sustainability.” (3)</a:t>
            </a:r>
          </a:p>
          <a:p>
            <a:r>
              <a:rPr lang="en-US" noProof="0" dirty="0"/>
              <a:t>Ecological value: flora and fauna refuges, urban biodiversity, carbon sequestration, heat island effect...</a:t>
            </a:r>
          </a:p>
          <a:p>
            <a:r>
              <a:rPr lang="en-US" noProof="0" dirty="0"/>
              <a:t>Environmental justice value: Reduce inequities relating to access to nature</a:t>
            </a:r>
          </a:p>
          <a:p>
            <a:r>
              <a:rPr lang="en-US" noProof="0" dirty="0"/>
              <a:t>Social dimensions: value of “vacancies” for activities that might not conform with conventional greenspace preferences. </a:t>
            </a:r>
            <a:r>
              <a:rPr lang="en-US" b="1" noProof="0" dirty="0"/>
              <a:t>Allowing less regulation and reduced surveillance, creative expression, shelter and home building, sexual activity, illicit substance use </a:t>
            </a:r>
            <a:r>
              <a:rPr lang="en-US" noProof="0" dirty="0"/>
              <a:t>(Foster, 2014:4).</a:t>
            </a:r>
          </a:p>
          <a:p>
            <a:r>
              <a:rPr lang="en-US" noProof="0" dirty="0"/>
              <a:t>“Ecological self-determination” vs. Planners/designers</a:t>
            </a:r>
          </a:p>
        </p:txBody>
      </p:sp>
    </p:spTree>
    <p:extLst>
      <p:ext uri="{BB962C8B-B14F-4D97-AF65-F5344CB8AC3E}">
        <p14:creationId xmlns:p14="http://schemas.microsoft.com/office/powerpoint/2010/main" val="2297261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467" y="729913"/>
            <a:ext cx="7549551" cy="5246938"/>
          </a:xfrm>
          <a:prstGeom prst="rect">
            <a:avLst/>
          </a:prstGeom>
        </p:spPr>
      </p:pic>
    </p:spTree>
    <p:extLst>
      <p:ext uri="{BB962C8B-B14F-4D97-AF65-F5344CB8AC3E}">
        <p14:creationId xmlns:p14="http://schemas.microsoft.com/office/powerpoint/2010/main" val="951006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8" y="-939338"/>
            <a:ext cx="12560532" cy="94203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257" y="1287751"/>
            <a:ext cx="5000104" cy="4456343"/>
          </a:xfrm>
          <a:prstGeom prst="rect">
            <a:avLst/>
          </a:prstGeom>
        </p:spPr>
      </p:pic>
    </p:spTree>
    <p:extLst>
      <p:ext uri="{BB962C8B-B14F-4D97-AF65-F5344CB8AC3E}">
        <p14:creationId xmlns:p14="http://schemas.microsoft.com/office/powerpoint/2010/main" val="383706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9599A2-6959-35A6-48DF-093B806D5047}"/>
              </a:ext>
            </a:extLst>
          </p:cNvPr>
          <p:cNvSpPr>
            <a:spLocks noGrp="1"/>
          </p:cNvSpPr>
          <p:nvPr>
            <p:ph type="title"/>
          </p:nvPr>
        </p:nvSpPr>
        <p:spPr/>
        <p:txBody>
          <a:bodyPr/>
          <a:lstStyle/>
          <a:p>
            <a:r>
              <a:rPr lang="fr-FR" dirty="0"/>
              <a:t>Green/</a:t>
            </a:r>
            <a:r>
              <a:rPr lang="fr-FR" dirty="0" err="1"/>
              <a:t>carbon</a:t>
            </a:r>
            <a:r>
              <a:rPr lang="fr-FR" dirty="0"/>
              <a:t> gentrification</a:t>
            </a:r>
            <a:endParaRPr lang="en-GB" dirty="0"/>
          </a:p>
        </p:txBody>
      </p:sp>
      <p:sp>
        <p:nvSpPr>
          <p:cNvPr id="3" name="Espace réservé du contenu 2">
            <a:extLst>
              <a:ext uri="{FF2B5EF4-FFF2-40B4-BE49-F238E27FC236}">
                <a16:creationId xmlns:a16="http://schemas.microsoft.com/office/drawing/2014/main" id="{128F1D7F-B773-C6CC-778D-AF10721DFC33}"/>
              </a:ext>
            </a:extLst>
          </p:cNvPr>
          <p:cNvSpPr>
            <a:spLocks noGrp="1"/>
          </p:cNvSpPr>
          <p:nvPr>
            <p:ph idx="1"/>
          </p:nvPr>
        </p:nvSpPr>
        <p:spPr/>
        <p:txBody>
          <a:bodyPr>
            <a:normAutofit fontScale="85000" lnSpcReduction="20000"/>
          </a:bodyPr>
          <a:lstStyle/>
          <a:p>
            <a:r>
              <a:rPr lang="en-SG" sz="2800" b="1" dirty="0">
                <a:solidFill>
                  <a:schemeClr val="tx1">
                    <a:alpha val="80000"/>
                  </a:schemeClr>
                </a:solidFill>
                <a:latin typeface="+mj-lt"/>
              </a:rPr>
              <a:t>Green gentrification: </a:t>
            </a:r>
            <a:r>
              <a:rPr lang="en-SG" sz="2800" dirty="0">
                <a:solidFill>
                  <a:schemeClr val="tx1">
                    <a:alpha val="80000"/>
                  </a:schemeClr>
                </a:solidFill>
                <a:latin typeface="+mj-lt"/>
              </a:rPr>
              <a:t>“The premiums placed on neighbourhood amenities – such as walkability, public transport and the proximity of parks, farmers’ markets and ‘greenways’ such as hiking trails and bike paths – by residents who can afford to pursue them raise the cost of living.” (Wachsmuth, Aldana Cohen &amp; Angelo, 2016: 392).</a:t>
            </a:r>
          </a:p>
          <a:p>
            <a:r>
              <a:rPr lang="en-SG" sz="2800" dirty="0">
                <a:latin typeface="+mj-lt"/>
              </a:rPr>
              <a:t>“Middle- and upper-income residents’ preference for </a:t>
            </a:r>
            <a:r>
              <a:rPr lang="en-SG" sz="2800" dirty="0" err="1">
                <a:latin typeface="+mj-lt"/>
              </a:rPr>
              <a:t>neighborhoods</a:t>
            </a:r>
            <a:r>
              <a:rPr lang="en-SG" sz="2800" dirty="0">
                <a:latin typeface="+mj-lt"/>
              </a:rPr>
              <a:t> that offer the opportunity to walk, bike and ride transit in a mixed-use, dense urban environment, as a means to lower their carbon footprint, which are often, but not always, centrally located in urban areas, leading to a rise in housing prices for those areas.” (Rice, Long, Aldana Cohen &amp; </a:t>
            </a:r>
            <a:r>
              <a:rPr lang="en-SG" sz="2800" dirty="0" err="1">
                <a:latin typeface="+mj-lt"/>
              </a:rPr>
              <a:t>Jurjevich</a:t>
            </a:r>
            <a:r>
              <a:rPr lang="en-SG" sz="2800" dirty="0">
                <a:latin typeface="+mj-lt"/>
              </a:rPr>
              <a:t>, 2019:6)</a:t>
            </a:r>
          </a:p>
          <a:p>
            <a:r>
              <a:rPr lang="en-SG" sz="2800" dirty="0">
                <a:latin typeface="+mj-lt"/>
              </a:rPr>
              <a:t>“The idea that by biking to work, walking to dinner and living in a dense urban environment, urban residents can ‘do their part’ in the fight against climate change, may also mean that these actions are driving up housing values in </a:t>
            </a:r>
            <a:r>
              <a:rPr lang="en-SG" sz="2800" dirty="0" err="1">
                <a:latin typeface="+mj-lt"/>
              </a:rPr>
              <a:t>neighborhoods</a:t>
            </a:r>
            <a:r>
              <a:rPr lang="en-SG" sz="2800" dirty="0">
                <a:latin typeface="+mj-lt"/>
              </a:rPr>
              <a:t> perceived as being low-carbon.” (Rice, Long, Aldana Cohen &amp; </a:t>
            </a:r>
            <a:r>
              <a:rPr lang="en-SG" sz="2800" dirty="0" err="1">
                <a:latin typeface="+mj-lt"/>
              </a:rPr>
              <a:t>Jurjevich</a:t>
            </a:r>
            <a:r>
              <a:rPr lang="en-SG" sz="2800" dirty="0">
                <a:latin typeface="+mj-lt"/>
              </a:rPr>
              <a:t>, 2019:6).</a:t>
            </a:r>
          </a:p>
          <a:p>
            <a:r>
              <a:rPr lang="en-GB" sz="2800" dirty="0">
                <a:solidFill>
                  <a:schemeClr val="tx1">
                    <a:alpha val="80000"/>
                  </a:schemeClr>
                </a:solidFill>
                <a:latin typeface="+mj-lt"/>
              </a:rPr>
              <a:t>Parks</a:t>
            </a:r>
            <a:r>
              <a:rPr lang="en-GB" sz="2800">
                <a:solidFill>
                  <a:schemeClr val="tx1">
                    <a:alpha val="80000"/>
                  </a:schemeClr>
                </a:solidFill>
                <a:latin typeface="+mj-lt"/>
              </a:rPr>
              <a:t>, cycle </a:t>
            </a:r>
            <a:r>
              <a:rPr lang="en-GB" sz="2800" dirty="0">
                <a:solidFill>
                  <a:schemeClr val="tx1">
                    <a:alpha val="80000"/>
                  </a:schemeClr>
                </a:solidFill>
                <a:latin typeface="+mj-lt"/>
              </a:rPr>
              <a:t>lanes, etc… can contribute to the gentrification process. </a:t>
            </a:r>
          </a:p>
          <a:p>
            <a:endParaRPr lang="en-GB" dirty="0"/>
          </a:p>
        </p:txBody>
      </p:sp>
    </p:spTree>
    <p:extLst>
      <p:ext uri="{BB962C8B-B14F-4D97-AF65-F5344CB8AC3E}">
        <p14:creationId xmlns:p14="http://schemas.microsoft.com/office/powerpoint/2010/main" val="335373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90270B-BCD4-717B-E6BB-5C739A0CCEA3}"/>
              </a:ext>
            </a:extLst>
          </p:cNvPr>
          <p:cNvPicPr>
            <a:picLocks noChangeAspect="1"/>
          </p:cNvPicPr>
          <p:nvPr/>
        </p:nvPicPr>
        <p:blipFill>
          <a:blip r:embed="rId2"/>
          <a:stretch>
            <a:fillRect/>
          </a:stretch>
        </p:blipFill>
        <p:spPr>
          <a:xfrm>
            <a:off x="2029527" y="643466"/>
            <a:ext cx="8132945" cy="5571067"/>
          </a:xfrm>
          <a:prstGeom prst="rect">
            <a:avLst/>
          </a:prstGeom>
        </p:spPr>
      </p:pic>
    </p:spTree>
    <p:extLst>
      <p:ext uri="{BB962C8B-B14F-4D97-AF65-F5344CB8AC3E}">
        <p14:creationId xmlns:p14="http://schemas.microsoft.com/office/powerpoint/2010/main" val="28856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 Photographie aérienne, Vue plongeante, carrefour&#10;&#10;Description générée automatiquement">
            <a:extLst>
              <a:ext uri="{FF2B5EF4-FFF2-40B4-BE49-F238E27FC236}">
                <a16:creationId xmlns:a16="http://schemas.microsoft.com/office/drawing/2014/main" id="{534AF529-4931-C6A0-EC79-F5C2B5EC17BA}"/>
              </a:ext>
            </a:extLst>
          </p:cNvPr>
          <p:cNvPicPr>
            <a:picLocks noChangeAspect="1"/>
          </p:cNvPicPr>
          <p:nvPr/>
        </p:nvPicPr>
        <p:blipFill>
          <a:blip r:embed="rId3"/>
          <a:stretch>
            <a:fillRect/>
          </a:stretch>
        </p:blipFill>
        <p:spPr>
          <a:xfrm>
            <a:off x="1251594" y="643466"/>
            <a:ext cx="9688812" cy="5571067"/>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Encre 3">
                <a:extLst>
                  <a:ext uri="{FF2B5EF4-FFF2-40B4-BE49-F238E27FC236}">
                    <a16:creationId xmlns:a16="http://schemas.microsoft.com/office/drawing/2014/main" id="{7E056CA3-1F9C-B533-2B4A-38E4CB36F5CA}"/>
                  </a:ext>
                </a:extLst>
              </p14:cNvPr>
              <p14:cNvContentPartPr/>
              <p14:nvPr/>
            </p14:nvContentPartPr>
            <p14:xfrm>
              <a:off x="2587302" y="3435006"/>
              <a:ext cx="1659960" cy="1094400"/>
            </p14:xfrm>
          </p:contentPart>
        </mc:Choice>
        <mc:Fallback xmlns="">
          <p:pic>
            <p:nvPicPr>
              <p:cNvPr id="4" name="Encre 3">
                <a:extLst>
                  <a:ext uri="{FF2B5EF4-FFF2-40B4-BE49-F238E27FC236}">
                    <a16:creationId xmlns:a16="http://schemas.microsoft.com/office/drawing/2014/main" id="{7E056CA3-1F9C-B533-2B4A-38E4CB36F5CA}"/>
                  </a:ext>
                </a:extLst>
              </p:cNvPr>
              <p:cNvPicPr/>
              <p:nvPr/>
            </p:nvPicPr>
            <p:blipFill>
              <a:blip r:embed="rId5"/>
              <a:stretch>
                <a:fillRect/>
              </a:stretch>
            </p:blipFill>
            <p:spPr>
              <a:xfrm>
                <a:off x="2578302" y="3426366"/>
                <a:ext cx="1677600" cy="1112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Encre 4">
                <a:extLst>
                  <a:ext uri="{FF2B5EF4-FFF2-40B4-BE49-F238E27FC236}">
                    <a16:creationId xmlns:a16="http://schemas.microsoft.com/office/drawing/2014/main" id="{551DA899-6921-261B-5E07-44F497D2CCD3}"/>
                  </a:ext>
                </a:extLst>
              </p14:cNvPr>
              <p14:cNvContentPartPr/>
              <p14:nvPr/>
            </p14:nvContentPartPr>
            <p14:xfrm>
              <a:off x="1541142" y="1743006"/>
              <a:ext cx="1698120" cy="1010520"/>
            </p14:xfrm>
          </p:contentPart>
        </mc:Choice>
        <mc:Fallback xmlns="">
          <p:pic>
            <p:nvPicPr>
              <p:cNvPr id="5" name="Encre 4">
                <a:extLst>
                  <a:ext uri="{FF2B5EF4-FFF2-40B4-BE49-F238E27FC236}">
                    <a16:creationId xmlns:a16="http://schemas.microsoft.com/office/drawing/2014/main" id="{551DA899-6921-261B-5E07-44F497D2CCD3}"/>
                  </a:ext>
                </a:extLst>
              </p:cNvPr>
              <p:cNvPicPr/>
              <p:nvPr/>
            </p:nvPicPr>
            <p:blipFill>
              <a:blip r:embed="rId7"/>
              <a:stretch>
                <a:fillRect/>
              </a:stretch>
            </p:blipFill>
            <p:spPr>
              <a:xfrm>
                <a:off x="1532142" y="1734006"/>
                <a:ext cx="1715760" cy="1028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Encre 5">
                <a:extLst>
                  <a:ext uri="{FF2B5EF4-FFF2-40B4-BE49-F238E27FC236}">
                    <a16:creationId xmlns:a16="http://schemas.microsoft.com/office/drawing/2014/main" id="{BE2F55D8-B248-146E-2097-4F00173BAE9A}"/>
                  </a:ext>
                </a:extLst>
              </p14:cNvPr>
              <p14:cNvContentPartPr/>
              <p14:nvPr/>
            </p14:nvContentPartPr>
            <p14:xfrm>
              <a:off x="6977502" y="5130246"/>
              <a:ext cx="1047600" cy="723960"/>
            </p14:xfrm>
          </p:contentPart>
        </mc:Choice>
        <mc:Fallback xmlns="">
          <p:pic>
            <p:nvPicPr>
              <p:cNvPr id="6" name="Encre 5">
                <a:extLst>
                  <a:ext uri="{FF2B5EF4-FFF2-40B4-BE49-F238E27FC236}">
                    <a16:creationId xmlns:a16="http://schemas.microsoft.com/office/drawing/2014/main" id="{BE2F55D8-B248-146E-2097-4F00173BAE9A}"/>
                  </a:ext>
                </a:extLst>
              </p:cNvPr>
              <p:cNvPicPr/>
              <p:nvPr/>
            </p:nvPicPr>
            <p:blipFill>
              <a:blip r:embed="rId9"/>
              <a:stretch>
                <a:fillRect/>
              </a:stretch>
            </p:blipFill>
            <p:spPr>
              <a:xfrm>
                <a:off x="6968502" y="5121606"/>
                <a:ext cx="1065240" cy="74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Encre 6">
                <a:extLst>
                  <a:ext uri="{FF2B5EF4-FFF2-40B4-BE49-F238E27FC236}">
                    <a16:creationId xmlns:a16="http://schemas.microsoft.com/office/drawing/2014/main" id="{A5F70CAD-A607-2CE0-39F7-AEFD06F98EF6}"/>
                  </a:ext>
                </a:extLst>
              </p14:cNvPr>
              <p14:cNvContentPartPr/>
              <p14:nvPr/>
            </p14:nvContentPartPr>
            <p14:xfrm>
              <a:off x="2909142" y="2672886"/>
              <a:ext cx="783720" cy="812520"/>
            </p14:xfrm>
          </p:contentPart>
        </mc:Choice>
        <mc:Fallback xmlns="">
          <p:pic>
            <p:nvPicPr>
              <p:cNvPr id="7" name="Encre 6">
                <a:extLst>
                  <a:ext uri="{FF2B5EF4-FFF2-40B4-BE49-F238E27FC236}">
                    <a16:creationId xmlns:a16="http://schemas.microsoft.com/office/drawing/2014/main" id="{A5F70CAD-A607-2CE0-39F7-AEFD06F98EF6}"/>
                  </a:ext>
                </a:extLst>
              </p:cNvPr>
              <p:cNvPicPr/>
              <p:nvPr/>
            </p:nvPicPr>
            <p:blipFill>
              <a:blip r:embed="rId11"/>
              <a:stretch>
                <a:fillRect/>
              </a:stretch>
            </p:blipFill>
            <p:spPr>
              <a:xfrm>
                <a:off x="2900142" y="2663886"/>
                <a:ext cx="801360" cy="83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Encre 7">
                <a:extLst>
                  <a:ext uri="{FF2B5EF4-FFF2-40B4-BE49-F238E27FC236}">
                    <a16:creationId xmlns:a16="http://schemas.microsoft.com/office/drawing/2014/main" id="{E4A52D24-3302-F870-B0FA-19BC7AD1883F}"/>
                  </a:ext>
                </a:extLst>
              </p14:cNvPr>
              <p14:cNvContentPartPr/>
              <p14:nvPr/>
            </p14:nvContentPartPr>
            <p14:xfrm>
              <a:off x="740502" y="3986166"/>
              <a:ext cx="10487880" cy="653040"/>
            </p14:xfrm>
          </p:contentPart>
        </mc:Choice>
        <mc:Fallback xmlns="">
          <p:pic>
            <p:nvPicPr>
              <p:cNvPr id="8" name="Encre 7">
                <a:extLst>
                  <a:ext uri="{FF2B5EF4-FFF2-40B4-BE49-F238E27FC236}">
                    <a16:creationId xmlns:a16="http://schemas.microsoft.com/office/drawing/2014/main" id="{E4A52D24-3302-F870-B0FA-19BC7AD1883F}"/>
                  </a:ext>
                </a:extLst>
              </p:cNvPr>
              <p:cNvPicPr/>
              <p:nvPr/>
            </p:nvPicPr>
            <p:blipFill>
              <a:blip r:embed="rId13"/>
              <a:stretch>
                <a:fillRect/>
              </a:stretch>
            </p:blipFill>
            <p:spPr>
              <a:xfrm>
                <a:off x="731862" y="3977526"/>
                <a:ext cx="10505520" cy="670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Encre 8">
                <a:extLst>
                  <a:ext uri="{FF2B5EF4-FFF2-40B4-BE49-F238E27FC236}">
                    <a16:creationId xmlns:a16="http://schemas.microsoft.com/office/drawing/2014/main" id="{953C27E2-6BC1-F7C6-E8A6-D8AA300DA0ED}"/>
                  </a:ext>
                </a:extLst>
              </p14:cNvPr>
              <p14:cNvContentPartPr/>
              <p14:nvPr/>
            </p14:nvContentPartPr>
            <p14:xfrm>
              <a:off x="8689662" y="3908766"/>
              <a:ext cx="2320560" cy="923400"/>
            </p14:xfrm>
          </p:contentPart>
        </mc:Choice>
        <mc:Fallback xmlns="">
          <p:pic>
            <p:nvPicPr>
              <p:cNvPr id="9" name="Encre 8">
                <a:extLst>
                  <a:ext uri="{FF2B5EF4-FFF2-40B4-BE49-F238E27FC236}">
                    <a16:creationId xmlns:a16="http://schemas.microsoft.com/office/drawing/2014/main" id="{953C27E2-6BC1-F7C6-E8A6-D8AA300DA0ED}"/>
                  </a:ext>
                </a:extLst>
              </p:cNvPr>
              <p:cNvPicPr/>
              <p:nvPr/>
            </p:nvPicPr>
            <p:blipFill>
              <a:blip r:embed="rId15"/>
              <a:stretch>
                <a:fillRect/>
              </a:stretch>
            </p:blipFill>
            <p:spPr>
              <a:xfrm>
                <a:off x="8680662" y="3899766"/>
                <a:ext cx="2338200" cy="941040"/>
              </a:xfrm>
              <a:prstGeom prst="rect">
                <a:avLst/>
              </a:prstGeom>
            </p:spPr>
          </p:pic>
        </mc:Fallback>
      </mc:AlternateContent>
    </p:spTree>
    <p:extLst>
      <p:ext uri="{BB962C8B-B14F-4D97-AF65-F5344CB8AC3E}">
        <p14:creationId xmlns:p14="http://schemas.microsoft.com/office/powerpoint/2010/main" val="320485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rc de la Villette : quelle place pour le vélo? | EuroVélo 3">
            <a:extLst>
              <a:ext uri="{FF2B5EF4-FFF2-40B4-BE49-F238E27FC236}">
                <a16:creationId xmlns:a16="http://schemas.microsoft.com/office/drawing/2014/main" id="{325E1C48-04BC-8F53-0B6F-8D864C72C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7D309A-747A-DC46-9060-4194A1A2CF6E}"/>
              </a:ext>
            </a:extLst>
          </p:cNvPr>
          <p:cNvPicPr>
            <a:picLocks noChangeAspect="1"/>
          </p:cNvPicPr>
          <p:nvPr/>
        </p:nvPicPr>
        <p:blipFill>
          <a:blip r:embed="rId2"/>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74821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7DE124D-1B8A-7625-B868-12EC1678E563}"/>
              </a:ext>
            </a:extLst>
          </p:cNvPr>
          <p:cNvPicPr>
            <a:picLocks noChangeAspect="1"/>
          </p:cNvPicPr>
          <p:nvPr/>
        </p:nvPicPr>
        <p:blipFill rotWithShape="1">
          <a:blip r:embed="rId3"/>
          <a:srcRect l="288" r="3" b="3"/>
          <a:stretch/>
        </p:blipFill>
        <p:spPr>
          <a:xfrm>
            <a:off x="471944" y="555217"/>
            <a:ext cx="4268712" cy="3339221"/>
          </a:xfrm>
          <a:prstGeom prst="rect">
            <a:avLst/>
          </a:prstGeom>
        </p:spPr>
      </p:pic>
      <p:pic>
        <p:nvPicPr>
          <p:cNvPr id="9" name="Image 8">
            <a:extLst>
              <a:ext uri="{FF2B5EF4-FFF2-40B4-BE49-F238E27FC236}">
                <a16:creationId xmlns:a16="http://schemas.microsoft.com/office/drawing/2014/main" id="{3DF0A50A-A9E4-B42E-3FF8-87BC9839621C}"/>
              </a:ext>
            </a:extLst>
          </p:cNvPr>
          <p:cNvPicPr>
            <a:picLocks noChangeAspect="1"/>
          </p:cNvPicPr>
          <p:nvPr/>
        </p:nvPicPr>
        <p:blipFill rotWithShape="1">
          <a:blip r:embed="rId4"/>
          <a:srcRect b="10585"/>
          <a:stretch/>
        </p:blipFill>
        <p:spPr>
          <a:xfrm>
            <a:off x="477507" y="4074019"/>
            <a:ext cx="2048359" cy="2226786"/>
          </a:xfrm>
          <a:prstGeom prst="rect">
            <a:avLst/>
          </a:prstGeom>
        </p:spPr>
      </p:pic>
      <p:pic>
        <p:nvPicPr>
          <p:cNvPr id="7" name="Image 6">
            <a:extLst>
              <a:ext uri="{FF2B5EF4-FFF2-40B4-BE49-F238E27FC236}">
                <a16:creationId xmlns:a16="http://schemas.microsoft.com/office/drawing/2014/main" id="{174533AB-10F4-2A93-5C08-37B7DFE6CC1C}"/>
              </a:ext>
            </a:extLst>
          </p:cNvPr>
          <p:cNvPicPr>
            <a:picLocks noChangeAspect="1"/>
          </p:cNvPicPr>
          <p:nvPr/>
        </p:nvPicPr>
        <p:blipFill rotWithShape="1">
          <a:blip r:embed="rId5"/>
          <a:srcRect r="6" b="7228"/>
          <a:stretch/>
        </p:blipFill>
        <p:spPr>
          <a:xfrm>
            <a:off x="2686733" y="4072045"/>
            <a:ext cx="2053923" cy="2228761"/>
          </a:xfrm>
          <a:prstGeom prst="rect">
            <a:avLst/>
          </a:prstGeom>
        </p:spPr>
      </p:pic>
      <p:pic>
        <p:nvPicPr>
          <p:cNvPr id="5" name="Image 4">
            <a:extLst>
              <a:ext uri="{FF2B5EF4-FFF2-40B4-BE49-F238E27FC236}">
                <a16:creationId xmlns:a16="http://schemas.microsoft.com/office/drawing/2014/main" id="{B73A4DED-6D4A-B85E-7EAE-AFBF2AAE3055}"/>
              </a:ext>
            </a:extLst>
          </p:cNvPr>
          <p:cNvPicPr>
            <a:picLocks noChangeAspect="1"/>
          </p:cNvPicPr>
          <p:nvPr/>
        </p:nvPicPr>
        <p:blipFill rotWithShape="1">
          <a:blip r:embed="rId6"/>
          <a:srcRect l="7629" r="16476" b="-2"/>
          <a:stretch/>
        </p:blipFill>
        <p:spPr>
          <a:xfrm>
            <a:off x="4933183" y="555218"/>
            <a:ext cx="6786873" cy="5745588"/>
          </a:xfrm>
          <a:prstGeom prst="rect">
            <a:avLst/>
          </a:prstGeom>
        </p:spPr>
      </p:pic>
    </p:spTree>
    <p:extLst>
      <p:ext uri="{BB962C8B-B14F-4D97-AF65-F5344CB8AC3E}">
        <p14:creationId xmlns:p14="http://schemas.microsoft.com/office/powerpoint/2010/main" val="141424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6291A-85BC-4668-09AD-82B2B2BFD02E}"/>
              </a:ext>
            </a:extLst>
          </p:cNvPr>
          <p:cNvSpPr>
            <a:spLocks noGrp="1"/>
          </p:cNvSpPr>
          <p:nvPr>
            <p:ph type="title"/>
          </p:nvPr>
        </p:nvSpPr>
        <p:spPr/>
        <p:txBody>
          <a:bodyPr/>
          <a:lstStyle/>
          <a:p>
            <a:r>
              <a:rPr lang="fr-FR" dirty="0"/>
              <a:t>Cité fertile</a:t>
            </a:r>
          </a:p>
        </p:txBody>
      </p:sp>
      <p:sp>
        <p:nvSpPr>
          <p:cNvPr id="3" name="Espace réservé du contenu 2">
            <a:extLst>
              <a:ext uri="{FF2B5EF4-FFF2-40B4-BE49-F238E27FC236}">
                <a16:creationId xmlns:a16="http://schemas.microsoft.com/office/drawing/2014/main" id="{2C1AB695-7399-60F3-B40E-666B91A10D6E}"/>
              </a:ext>
            </a:extLst>
          </p:cNvPr>
          <p:cNvSpPr>
            <a:spLocks noGrp="1"/>
          </p:cNvSpPr>
          <p:nvPr>
            <p:ph idx="1"/>
          </p:nvPr>
        </p:nvSpPr>
        <p:spPr/>
        <p:txBody>
          <a:bodyPr>
            <a:normAutofit fontScale="92500" lnSpcReduction="10000"/>
          </a:bodyPr>
          <a:lstStyle/>
          <a:p>
            <a:pPr algn="l" fontAlgn="base"/>
            <a:r>
              <a:rPr lang="fr-FR" b="1" i="0" dirty="0">
                <a:effectLst/>
                <a:latin typeface="Aptos  "/>
              </a:rPr>
              <a:t>Run by </a:t>
            </a:r>
            <a:r>
              <a:rPr lang="fr-FR" b="1" i="0" dirty="0" err="1">
                <a:effectLst/>
                <a:latin typeface="Aptos  "/>
              </a:rPr>
              <a:t>Sinny</a:t>
            </a:r>
            <a:r>
              <a:rPr lang="fr-FR" b="1" i="0" dirty="0">
                <a:effectLst/>
                <a:latin typeface="Aptos  "/>
              </a:rPr>
              <a:t> &amp; </a:t>
            </a:r>
            <a:r>
              <a:rPr lang="fr-FR" b="1" i="0" dirty="0" err="1">
                <a:effectLst/>
                <a:latin typeface="Aptos  "/>
              </a:rPr>
              <a:t>Ooko</a:t>
            </a:r>
            <a:r>
              <a:rPr lang="fr-FR" b="1" dirty="0">
                <a:latin typeface="Aptos  "/>
              </a:rPr>
              <a:t>: « Cultural engineering » business</a:t>
            </a:r>
          </a:p>
          <a:p>
            <a:pPr lvl="1" fontAlgn="base"/>
            <a:r>
              <a:rPr lang="fr-FR" b="0" i="0" dirty="0" err="1">
                <a:effectLst/>
                <a:latin typeface="Aptos  "/>
              </a:rPr>
              <a:t>Specialized</a:t>
            </a:r>
            <a:r>
              <a:rPr lang="fr-FR" b="0" i="0" dirty="0">
                <a:effectLst/>
                <a:latin typeface="Aptos  "/>
              </a:rPr>
              <a:t> in </a:t>
            </a:r>
            <a:r>
              <a:rPr lang="fr-FR" b="0" i="0" dirty="0" err="1">
                <a:effectLst/>
                <a:latin typeface="Aptos  "/>
              </a:rPr>
              <a:t>creating</a:t>
            </a:r>
            <a:r>
              <a:rPr lang="fr-FR" b="0" i="0" dirty="0">
                <a:effectLst/>
                <a:latin typeface="Aptos  "/>
              </a:rPr>
              <a:t> and </a:t>
            </a:r>
            <a:r>
              <a:rPr lang="fr-FR" b="0" i="0" dirty="0" err="1">
                <a:effectLst/>
                <a:latin typeface="Aptos  "/>
              </a:rPr>
              <a:t>managin</a:t>
            </a:r>
            <a:r>
              <a:rPr lang="fr-FR" b="0" i="0" dirty="0">
                <a:effectLst/>
                <a:latin typeface="Aptos  "/>
              </a:rPr>
              <a:t> « </a:t>
            </a:r>
            <a:r>
              <a:rPr lang="fr-FR" b="0" i="1" dirty="0">
                <a:effectLst/>
                <a:latin typeface="Aptos  "/>
              </a:rPr>
              <a:t>tiers lieux »</a:t>
            </a:r>
          </a:p>
          <a:p>
            <a:pPr lvl="1" fontAlgn="base"/>
            <a:r>
              <a:rPr lang="fr-FR" b="0" i="0" dirty="0" err="1">
                <a:effectLst/>
                <a:latin typeface="Aptos  "/>
                <a:sym typeface="Wingdings" panose="05000000000000000000" pitchFamily="2" charset="2"/>
              </a:rPr>
              <a:t>Other</a:t>
            </a:r>
            <a:r>
              <a:rPr lang="fr-FR" b="0" i="0" dirty="0">
                <a:effectLst/>
                <a:latin typeface="Aptos  "/>
                <a:sym typeface="Wingdings" panose="05000000000000000000" pitchFamily="2" charset="2"/>
              </a:rPr>
              <a:t> </a:t>
            </a:r>
            <a:r>
              <a:rPr lang="fr-FR" b="0" i="0" dirty="0" err="1">
                <a:effectLst/>
                <a:latin typeface="Aptos  "/>
                <a:sym typeface="Wingdings" panose="05000000000000000000" pitchFamily="2" charset="2"/>
              </a:rPr>
              <a:t>Parisian</a:t>
            </a:r>
            <a:r>
              <a:rPr lang="fr-FR" b="0" i="0" dirty="0">
                <a:effectLst/>
                <a:latin typeface="Aptos  "/>
                <a:sym typeface="Wingdings" panose="05000000000000000000" pitchFamily="2" charset="2"/>
              </a:rPr>
              <a:t> « Tiers lieux » </a:t>
            </a:r>
            <a:r>
              <a:rPr lang="fr-FR" b="0" i="0" dirty="0" err="1">
                <a:effectLst/>
                <a:latin typeface="Aptos  "/>
                <a:sym typeface="Wingdings" panose="05000000000000000000" pitchFamily="2" charset="2"/>
              </a:rPr>
              <a:t>managed</a:t>
            </a:r>
            <a:r>
              <a:rPr lang="fr-FR" b="0" i="0" dirty="0">
                <a:effectLst/>
                <a:latin typeface="Aptos  "/>
                <a:sym typeface="Wingdings" panose="05000000000000000000" pitchFamily="2" charset="2"/>
              </a:rPr>
              <a:t> by </a:t>
            </a:r>
            <a:r>
              <a:rPr lang="fr-FR" b="0" i="0" dirty="0" err="1">
                <a:effectLst/>
                <a:latin typeface="Aptos  "/>
                <a:sym typeface="Wingdings" panose="05000000000000000000" pitchFamily="2" charset="2"/>
              </a:rPr>
              <a:t>Sinny</a:t>
            </a:r>
            <a:r>
              <a:rPr lang="fr-FR" b="0" i="0" dirty="0">
                <a:effectLst/>
                <a:latin typeface="Aptos  "/>
                <a:sym typeface="Wingdings" panose="05000000000000000000" pitchFamily="2" charset="2"/>
              </a:rPr>
              <a:t> &amp; </a:t>
            </a:r>
            <a:r>
              <a:rPr lang="fr-FR" b="0" i="0" dirty="0" err="1">
                <a:effectLst/>
                <a:latin typeface="Aptos  "/>
                <a:sym typeface="Wingdings" panose="05000000000000000000" pitchFamily="2" charset="2"/>
              </a:rPr>
              <a:t>Ooko</a:t>
            </a:r>
            <a:r>
              <a:rPr lang="fr-FR" b="0" i="0" dirty="0">
                <a:effectLst/>
                <a:latin typeface="Aptos  "/>
                <a:sym typeface="Wingdings" panose="05000000000000000000" pitchFamily="2" charset="2"/>
              </a:rPr>
              <a:t>: La Recyclerie, Le Pavillon des Canaux, the Bar à Bulles at the Machine du Moulin Rouge.</a:t>
            </a:r>
          </a:p>
          <a:p>
            <a:pPr algn="l" fontAlgn="base"/>
            <a:r>
              <a:rPr lang="fr-FR" b="1" i="0" dirty="0" err="1">
                <a:effectLst/>
                <a:latin typeface="Aptos  "/>
                <a:sym typeface="Wingdings" panose="05000000000000000000" pitchFamily="2" charset="2"/>
              </a:rPr>
              <a:t>Owned</a:t>
            </a:r>
            <a:r>
              <a:rPr lang="fr-FR" b="1" i="0" dirty="0">
                <a:effectLst/>
                <a:latin typeface="Aptos  "/>
                <a:sym typeface="Wingdings" panose="05000000000000000000" pitchFamily="2" charset="2"/>
              </a:rPr>
              <a:t> by SNCF IMMOBILIER (</a:t>
            </a:r>
            <a:r>
              <a:rPr lang="fr-FR" b="1" i="0" dirty="0" err="1">
                <a:effectLst/>
                <a:latin typeface="Aptos  "/>
                <a:sym typeface="Wingdings" panose="05000000000000000000" pitchFamily="2" charset="2"/>
              </a:rPr>
              <a:t>also</a:t>
            </a:r>
            <a:r>
              <a:rPr lang="fr-FR" b="1" i="0" dirty="0">
                <a:effectLst/>
                <a:latin typeface="Aptos  "/>
                <a:sym typeface="Wingdings" panose="05000000000000000000" pitchFamily="2" charset="2"/>
              </a:rPr>
              <a:t> </a:t>
            </a:r>
            <a:r>
              <a:rPr lang="fr-FR" b="1" i="0" dirty="0" err="1">
                <a:effectLst/>
                <a:latin typeface="Aptos  "/>
                <a:sym typeface="Wingdings" panose="05000000000000000000" pitchFamily="2" charset="2"/>
              </a:rPr>
              <a:t>owner</a:t>
            </a:r>
            <a:r>
              <a:rPr lang="fr-FR" b="1" i="0" dirty="0">
                <a:effectLst/>
                <a:latin typeface="Aptos  "/>
                <a:sym typeface="Wingdings" panose="05000000000000000000" pitchFamily="2" charset="2"/>
              </a:rPr>
              <a:t> of Ground Control in 12th arrondissement)</a:t>
            </a:r>
          </a:p>
          <a:p>
            <a:pPr lvl="1" fontAlgn="base"/>
            <a:r>
              <a:rPr lang="fr-FR" b="1" dirty="0">
                <a:latin typeface="Aptos  "/>
                <a:sym typeface="Wingdings" panose="05000000000000000000" pitchFamily="2" charset="2"/>
              </a:rPr>
              <a:t>« </a:t>
            </a:r>
            <a:r>
              <a:rPr lang="fr-FR" b="1" i="1" dirty="0">
                <a:latin typeface="Aptos  "/>
                <a:sym typeface="Wingdings" panose="05000000000000000000" pitchFamily="2" charset="2"/>
              </a:rPr>
              <a:t>urbanisme transitoire</a:t>
            </a:r>
            <a:r>
              <a:rPr lang="fr-FR" b="1" dirty="0">
                <a:latin typeface="Aptos  "/>
                <a:sym typeface="Wingdings" panose="05000000000000000000" pitchFamily="2" charset="2"/>
              </a:rPr>
              <a:t> »: </a:t>
            </a:r>
            <a:r>
              <a:rPr lang="fr-FR" dirty="0">
                <a:latin typeface="Aptos  "/>
                <a:sym typeface="Wingdings" panose="05000000000000000000" pitchFamily="2" charset="2"/>
              </a:rPr>
              <a:t>« </a:t>
            </a:r>
            <a:r>
              <a:rPr lang="en-US" b="0" i="0" dirty="0">
                <a:effectLst/>
                <a:latin typeface="Aptos  "/>
              </a:rPr>
              <a:t>Transitional urban planning aims to breathe new life into unused SNCF railway land (unoccupied land, empty buildings), by creating new places for sharing and living while awaiting their future reconversion. The occupation of a site foreshadows new uses which meet the needs of the territory and thus contribute to the enrichment of future urban planning. These ephemeral, temporary or transitional projects share an experimental, partnership and social dimension, consistent with the social responsibility (CSR) of the SNCF Group.</a:t>
            </a:r>
            <a:r>
              <a:rPr lang="fr-FR" dirty="0">
                <a:latin typeface="Aptos  "/>
                <a:sym typeface="Wingdings" panose="05000000000000000000" pitchFamily="2" charset="2"/>
              </a:rPr>
              <a:t> » (SNCF </a:t>
            </a:r>
            <a:r>
              <a:rPr lang="fr-FR" dirty="0" err="1">
                <a:latin typeface="Aptos  "/>
                <a:sym typeface="Wingdings" panose="05000000000000000000" pitchFamily="2" charset="2"/>
              </a:rPr>
              <a:t>website</a:t>
            </a:r>
            <a:r>
              <a:rPr lang="fr-FR" dirty="0">
                <a:latin typeface="Aptos  "/>
                <a:sym typeface="Wingdings" panose="05000000000000000000" pitchFamily="2" charset="2"/>
              </a:rPr>
              <a:t>)</a:t>
            </a:r>
            <a:endParaRPr lang="fr-FR" dirty="0">
              <a:latin typeface="Aptos  "/>
            </a:endParaRPr>
          </a:p>
        </p:txBody>
      </p:sp>
    </p:spTree>
    <p:extLst>
      <p:ext uri="{BB962C8B-B14F-4D97-AF65-F5344CB8AC3E}">
        <p14:creationId xmlns:p14="http://schemas.microsoft.com/office/powerpoint/2010/main" val="21858370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1297</Words>
  <Application>Microsoft Office PowerPoint</Application>
  <PresentationFormat>Grand écran</PresentationFormat>
  <Paragraphs>75</Paragraphs>
  <Slides>34</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Aptos</vt:lpstr>
      <vt:lpstr>Aptos  </vt:lpstr>
      <vt:lpstr>Aptos Display</vt:lpstr>
      <vt:lpstr>Arial</vt:lpstr>
      <vt:lpstr>Avenir</vt:lpstr>
      <vt:lpstr>Calibri</vt:lpstr>
      <vt:lpstr>Montserrat</vt:lpstr>
      <vt:lpstr>Thème Office</vt:lpstr>
      <vt:lpstr>Présentation PowerPoint</vt:lpstr>
      <vt:lpstr>Case studies</vt:lpstr>
      <vt:lpstr>Présentation PowerPoint</vt:lpstr>
      <vt:lpstr>Présentation PowerPoint</vt:lpstr>
      <vt:lpstr>Présentation PowerPoint</vt:lpstr>
      <vt:lpstr>Présentation PowerPoint</vt:lpstr>
      <vt:lpstr>Présentation PowerPoint</vt:lpstr>
      <vt:lpstr>Présentation PowerPoint</vt:lpstr>
      <vt:lpstr>Cité fertile</vt:lpstr>
      <vt:lpstr>ZAC du Port de Pantin</vt:lpstr>
      <vt:lpstr>Présentation PowerPoint</vt:lpstr>
      <vt:lpstr>The rise of the ‘entrepreneurial’ &amp; ‘smart’ city</vt:lpstr>
      <vt:lpstr>Présentation PowerPoint</vt:lpstr>
      <vt:lpstr>Présentation PowerPoint</vt:lpstr>
      <vt:lpstr>Green spaces</vt:lpstr>
      <vt:lpstr>Présentation PowerPoint</vt:lpstr>
      <vt:lpstr>Présentation PowerPoint</vt:lpstr>
      <vt:lpstr>The Jardins d’Eole </vt:lpstr>
      <vt:lpstr>Présentation PowerPoint</vt:lpstr>
      <vt:lpstr>Présentation PowerPoint</vt:lpstr>
      <vt:lpstr>Présentation PowerPoint</vt:lpstr>
      <vt:lpstr>Chapter 1: Poets and locomotives</vt:lpstr>
      <vt:lpstr>Présentation PowerPoint</vt:lpstr>
      <vt:lpstr>Présentation PowerPoint</vt:lpstr>
      <vt:lpstr>Présentation PowerPoint</vt:lpstr>
      <vt:lpstr>Présentation PowerPoint</vt:lpstr>
      <vt:lpstr>The petite ceinture</vt:lpstr>
      <vt:lpstr>Présentation PowerPoint</vt:lpstr>
      <vt:lpstr>Vacant but not uninhabited</vt:lpstr>
      <vt:lpstr>Social value of terrain vague (1)</vt:lpstr>
      <vt:lpstr>Social value of terrain vague (2)</vt:lpstr>
      <vt:lpstr>Présentation PowerPoint</vt:lpstr>
      <vt:lpstr>Présentation PowerPoint</vt:lpstr>
      <vt:lpstr>Green/carbon gentrification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Edouard Morena</dc:creator>
  <cp:lastModifiedBy>Edouard Morena</cp:lastModifiedBy>
  <cp:revision>1</cp:revision>
  <dcterms:created xsi:type="dcterms:W3CDTF">2025-04-09T07:10:10Z</dcterms:created>
  <dcterms:modified xsi:type="dcterms:W3CDTF">2025-04-14T13:28:48Z</dcterms:modified>
</cp:coreProperties>
</file>