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50" r:id="rId2"/>
    <p:sldId id="553" r:id="rId3"/>
    <p:sldId id="545" r:id="rId4"/>
    <p:sldId id="5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19C5F-BC48-4572-9A8D-0D28D694C874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1CD5B-705F-4247-B71F-B2CBBEE45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6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D37F5D-ADFB-503A-8B32-A74828E3E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892B2B4-831C-34EC-8059-5719A11B3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FFE7CE1-FE02-9E6F-DB4C-F97E5856F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7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3B4F6-1140-7DB5-F9B3-D23575FB8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F8BB70B-B271-69C7-DBB4-BAF3F3254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F8A0246-0E80-6BE7-EA33-7658A6B7E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67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1278E-AF58-E26D-BDD6-D6F36E685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A0D8E69-1C38-DFCF-879F-7304AA5381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5B274E9-7C99-992F-0C2A-E30C2A94F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55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90A6-01E9-3AAF-237B-71067CDE8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2E286-3A83-2370-5BDA-5EC8E7553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2524E-FCBD-55F9-747E-5C4E3C38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172F9-3BE4-9AFB-C6BF-5BFBDA58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5C67-E602-66A1-CC02-BF1736CE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4D8E-59C5-58BE-64FF-8A03E711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DA254-9696-C20C-6856-487BE57F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5327C-CFBB-F95D-8C34-BC96BA11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3D3D-4DDC-6E63-9485-0D0C3BDC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B9FD-5BF7-FE4A-9765-F69C390A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4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784681-F6BE-730B-2890-014B72AD9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B5CE5-655C-AA27-D96A-52CF5E35D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29D04-D60A-CD10-2AB3-9465E8A5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EA889-3E4B-BD2C-996D-309D3C44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0C48C-BD16-C5AD-047E-924EDCD8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6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950F-F4F2-AAC6-F1ED-B578A59A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D1C4-CFCA-806C-E8A4-2D1F90419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744CF-5802-B6B9-B13E-58D23858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57EA-D3C4-F4DA-98BF-D38CCC3F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37C9-0145-73C6-27B0-F6F44862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22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0293-4034-74F0-B920-9E6DBCED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976D0-8B64-1F5A-2619-FBA2FA756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1988-5186-3344-9767-37A6481E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B56D-62C5-E784-48C8-8D38C19E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0609-0AE5-D01E-A843-2FC4B493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4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1A8E-7631-C668-DC2E-E3482325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CE1C-2296-3188-E536-4A2E9A354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8CB74-308F-4083-1F98-6B794AB1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FC066-91C4-6152-08A0-4C92B26B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30EC1-CF38-BF73-E726-80CD2C52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A8919-BF12-C40D-D0AD-3F950313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4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1059-2B01-F3B3-B60E-ACD3FEF3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9E26-ACAE-AE56-239B-E4C6FCA54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013B5-8644-ECB3-BE82-3DF692B50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077A2-5227-38DD-B8D1-7A41FD768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9CE3B-CCAF-D264-4A04-59A8BD69F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44325-4D17-E2F2-E5C5-AEF88E2F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D5388-C73D-D0B7-0755-9B3BDB89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8E60F-5865-1E4C-E8CA-F084F10B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DE7B-B5E6-4F71-B157-043DCE7C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A631A-ADD3-7F39-5D4C-2B519761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1C756-F6B3-43B6-5E4F-CD64E8D0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28472-2E6D-D752-8BA1-C5914ED9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3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39249-2588-5A41-A9C0-A3DCD367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24957-ED4E-0543-26E3-C97026EB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0C9A3-45AD-CDA4-08AD-EEC5F16A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7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274F-C4F6-9EA4-9453-29DB08E8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BE4B-0152-134A-B3FF-294CDF56D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66127-ED19-5953-C25B-56EF7D214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74B34-EB93-D069-672A-3FCB063D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4EF84-8A6E-E76C-A0F4-14D097DC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45CA4-08FA-EF29-0DCE-8C3D0EBF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2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332F-4A85-846E-B566-1A58D0A7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75B96-1304-ABB2-B1A3-A7A87E5A6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9960D-31B6-7ECA-4ACD-186B5E543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D35FD-605E-31A5-00F3-D54D8CEB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451AE-4188-3940-5C30-8B259634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9F402-6296-B86F-49CC-01A1E9B4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1A063-9980-01E6-EB9D-FBFF8FE0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7B376-6672-0AC7-B4E0-0BCE97EF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6EE7-29E2-1E38-D843-BF0E625AF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2DB4B-29B6-4D2A-8C0B-7E929B19F468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5A9F2-C343-06E5-2E9F-B915F3B75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BA68C-223F-89DA-34B3-C34CEF7C7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9D15-E949-4A69-BB61-90AB6A494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2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8F9C1-91E7-30E2-0227-C6A72C421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>
            <a:extLst>
              <a:ext uri="{FF2B5EF4-FFF2-40B4-BE49-F238E27FC236}">
                <a16:creationId xmlns:a16="http://schemas.microsoft.com/office/drawing/2014/main" id="{C2B62350-5065-F844-DF84-92523E4CD3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077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13F719-220C-4691-A87B-C6119C956489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60A33-6733-1B85-2AC7-E687D658C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046" y="713996"/>
            <a:ext cx="9373908" cy="54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891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DB085E-A709-3134-55D1-284C66E65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0D8B3AB3-7095-F325-0BAF-4BB0317953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/>
          </a:bodyPr>
          <a:lstStyle/>
          <a:p>
            <a:endParaRPr lang="en-GB" sz="2000" dirty="0"/>
          </a:p>
        </p:txBody>
      </p:sp>
      <p:sp>
        <p:nvSpPr>
          <p:cNvPr id="6149" name="Slide Number Placeholder 5">
            <a:extLst>
              <a:ext uri="{FF2B5EF4-FFF2-40B4-BE49-F238E27FC236}">
                <a16:creationId xmlns:a16="http://schemas.microsoft.com/office/drawing/2014/main" id="{5F26CDF3-795C-B5C0-C596-EDEB15E7CB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077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13F719-220C-4691-A87B-C6119C956489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2E35D-6D4A-FA29-7CB2-4DCA275BE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399345"/>
            <a:ext cx="11183815" cy="59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125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CA" dirty="0"/>
              <a:t>Some terminology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/>
          </a:bodyPr>
          <a:lstStyle/>
          <a:p>
            <a:r>
              <a:rPr lang="en-GB" sz="2400" b="1" dirty="0"/>
              <a:t>Market order:  </a:t>
            </a:r>
            <a:r>
              <a:rPr lang="en-GB" sz="2400" dirty="0"/>
              <a:t>immediately at the best price available</a:t>
            </a:r>
          </a:p>
          <a:p>
            <a:r>
              <a:rPr lang="en-GB" sz="2400" b="1" dirty="0"/>
              <a:t>Limit order:  </a:t>
            </a:r>
            <a:r>
              <a:rPr lang="en-GB" sz="2400" dirty="0"/>
              <a:t>at a specified price</a:t>
            </a:r>
          </a:p>
          <a:p>
            <a:r>
              <a:rPr lang="en-GB" sz="2400" dirty="0"/>
              <a:t>Buy – or take a long position</a:t>
            </a:r>
          </a:p>
          <a:p>
            <a:r>
              <a:rPr lang="en-GB" sz="2400" dirty="0"/>
              <a:t>Sell – take a short position</a:t>
            </a:r>
          </a:p>
          <a:p>
            <a:r>
              <a:rPr lang="en-GB" sz="2400" dirty="0"/>
              <a:t>Bid and ask price:</a:t>
            </a:r>
          </a:p>
          <a:p>
            <a:pPr lvl="1"/>
            <a:r>
              <a:rPr lang="en-GB" sz="2000" dirty="0"/>
              <a:t>Bid price – highest price offered for a stock/security on the market</a:t>
            </a:r>
          </a:p>
          <a:p>
            <a:pPr lvl="1"/>
            <a:r>
              <a:rPr lang="en-GB" sz="2000" dirty="0"/>
              <a:t>Ask price – lowest price a seller is willing to accept</a:t>
            </a:r>
          </a:p>
          <a:p>
            <a:pPr algn="l"/>
            <a:r>
              <a:rPr lang="en-GB" sz="2400" dirty="0"/>
              <a:t>Bid-Ask Spread</a:t>
            </a:r>
          </a:p>
          <a:p>
            <a:pPr lvl="1"/>
            <a:r>
              <a:rPr lang="en-GB" sz="2000" dirty="0"/>
              <a:t>The cheapest order to sell is always higher than the highest order to buy.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13F719-220C-4691-A87B-C6119C95648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186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8020E-FB66-07F7-6387-E50856634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8821CD-6CC4-AEB9-DCB4-62E0B9D00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CA" dirty="0"/>
              <a:t>Some terminology</a:t>
            </a:r>
            <a:endParaRPr 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731D50-79BF-0508-46B3-A9307A7229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/>
          </a:bodyPr>
          <a:lstStyle/>
          <a:p>
            <a:r>
              <a:rPr lang="en-GB" sz="2600" dirty="0"/>
              <a:t>What is traded on financial markets ?</a:t>
            </a:r>
          </a:p>
          <a:p>
            <a:pPr lvl="1"/>
            <a:r>
              <a:rPr lang="en-GB" sz="2600" dirty="0"/>
              <a:t>Equity: stocks/shares of a public company</a:t>
            </a:r>
          </a:p>
          <a:p>
            <a:pPr lvl="1"/>
            <a:r>
              <a:rPr lang="en-GB" sz="2600" dirty="0"/>
              <a:t>Fixed Income: Bonds (secured, unsecured; personal, commercial, governmental)</a:t>
            </a:r>
          </a:p>
          <a:p>
            <a:pPr lvl="1"/>
            <a:r>
              <a:rPr lang="en-GB" sz="2600" dirty="0"/>
              <a:t>Foreign currencies (FX)</a:t>
            </a:r>
          </a:p>
          <a:p>
            <a:pPr lvl="1"/>
            <a:r>
              <a:rPr lang="en-GB" sz="2600" dirty="0"/>
              <a:t>Derivatives: Options, Futures, Swaps, e.g. Contracts for Difference (CFD)</a:t>
            </a:r>
          </a:p>
          <a:p>
            <a:pPr lvl="1"/>
            <a:r>
              <a:rPr lang="en-GB" sz="2600" dirty="0"/>
              <a:t>Crypto</a:t>
            </a:r>
          </a:p>
        </p:txBody>
      </p:sp>
      <p:sp>
        <p:nvSpPr>
          <p:cNvPr id="6149" name="Slide Number Placeholder 5">
            <a:extLst>
              <a:ext uri="{FF2B5EF4-FFF2-40B4-BE49-F238E27FC236}">
                <a16:creationId xmlns:a16="http://schemas.microsoft.com/office/drawing/2014/main" id="{5E8FDD35-C1AA-A348-43A9-F5C3E00687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077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13F719-220C-4691-A87B-C6119C95648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8989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139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Some terminology</vt:lpstr>
      <vt:lpstr>Some terminology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Melania Nica</dc:creator>
  <cp:lastModifiedBy>Melania Nica</cp:lastModifiedBy>
  <cp:revision>1</cp:revision>
  <dcterms:created xsi:type="dcterms:W3CDTF">2024-02-05T14:39:40Z</dcterms:created>
  <dcterms:modified xsi:type="dcterms:W3CDTF">2024-02-05T17:06:59Z</dcterms:modified>
</cp:coreProperties>
</file>