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18" r:id="rId2"/>
    <p:sldId id="288" r:id="rId3"/>
    <p:sldId id="313" r:id="rId4"/>
    <p:sldId id="296" r:id="rId5"/>
    <p:sldId id="294" r:id="rId6"/>
    <p:sldId id="297" r:id="rId7"/>
    <p:sldId id="298" r:id="rId8"/>
    <p:sldId id="291" r:id="rId9"/>
    <p:sldId id="289" r:id="rId10"/>
    <p:sldId id="299" r:id="rId11"/>
    <p:sldId id="300" r:id="rId12"/>
    <p:sldId id="310" r:id="rId13"/>
    <p:sldId id="311" r:id="rId14"/>
    <p:sldId id="301" r:id="rId15"/>
    <p:sldId id="295" r:id="rId16"/>
    <p:sldId id="304" r:id="rId17"/>
    <p:sldId id="306" r:id="rId18"/>
    <p:sldId id="307" r:id="rId19"/>
    <p:sldId id="308" r:id="rId20"/>
    <p:sldId id="290" r:id="rId21"/>
    <p:sldId id="305" r:id="rId22"/>
    <p:sldId id="316" r:id="rId23"/>
    <p:sldId id="312" r:id="rId24"/>
    <p:sldId id="314" r:id="rId25"/>
    <p:sldId id="277" r:id="rId26"/>
    <p:sldId id="303"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31"/>
    <p:restoredTop sz="94604"/>
  </p:normalViewPr>
  <p:slideViewPr>
    <p:cSldViewPr snapToGrid="0" snapToObjects="1">
      <p:cViewPr varScale="1">
        <p:scale>
          <a:sx n="100" d="100"/>
          <a:sy n="100" d="100"/>
        </p:scale>
        <p:origin x="43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55617-4317-DA49-9D17-551C96421B84}" type="datetimeFigureOut">
              <a:rPr lang="en-US" smtClean="0"/>
              <a:t>2/17/25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CBD6-0821-DC4B-9050-F33535DCDF61}" type="slidenum">
              <a:rPr lang="en-US" smtClean="0"/>
              <a:t>‹#›</a:t>
            </a:fld>
            <a:endParaRPr lang="en-US"/>
          </a:p>
        </p:txBody>
      </p:sp>
    </p:spTree>
    <p:extLst>
      <p:ext uri="{BB962C8B-B14F-4D97-AF65-F5344CB8AC3E}">
        <p14:creationId xmlns:p14="http://schemas.microsoft.com/office/powerpoint/2010/main" val="345079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=en9OWEvf_Cw&amp;t=106s</a:t>
            </a:r>
          </a:p>
        </p:txBody>
      </p:sp>
      <p:sp>
        <p:nvSpPr>
          <p:cNvPr id="4" name="Slide Number Placeholder 3"/>
          <p:cNvSpPr>
            <a:spLocks noGrp="1"/>
          </p:cNvSpPr>
          <p:nvPr>
            <p:ph type="sldNum" sz="quarter" idx="5"/>
          </p:nvPr>
        </p:nvSpPr>
        <p:spPr/>
        <p:txBody>
          <a:bodyPr/>
          <a:lstStyle/>
          <a:p>
            <a:fld id="{F093CBD6-0821-DC4B-9050-F33535DCDF61}" type="slidenum">
              <a:rPr lang="en-US" smtClean="0"/>
              <a:t>6</a:t>
            </a:fld>
            <a:endParaRPr lang="en-US"/>
          </a:p>
        </p:txBody>
      </p:sp>
    </p:spTree>
    <p:extLst>
      <p:ext uri="{BB962C8B-B14F-4D97-AF65-F5344CB8AC3E}">
        <p14:creationId xmlns:p14="http://schemas.microsoft.com/office/powerpoint/2010/main" val="129308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E1F0-6B67-3149-A7BD-B73EEF18F2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5EC4A9-1B6F-8743-AB26-4269EFAF6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E8AA65-0E27-2A4D-B3BB-F1F5D9204D3C}"/>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5" name="Footer Placeholder 4">
            <a:extLst>
              <a:ext uri="{FF2B5EF4-FFF2-40B4-BE49-F238E27FC236}">
                <a16:creationId xmlns:a16="http://schemas.microsoft.com/office/drawing/2014/main" id="{DBFC2E84-05AA-314C-9DA8-7E59673E1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E7CE6-7682-FA40-AF74-364AA625919C}"/>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2844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A936-15FC-994D-93B8-FA45513FD3F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16FC2F3-1F2E-FE48-BB52-F80F07580B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5F5A4-DE74-BB41-B327-690D997C9FFA}"/>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5" name="Footer Placeholder 4">
            <a:extLst>
              <a:ext uri="{FF2B5EF4-FFF2-40B4-BE49-F238E27FC236}">
                <a16:creationId xmlns:a16="http://schemas.microsoft.com/office/drawing/2014/main" id="{CCEA7A0A-8FB5-E54C-909B-4D86735F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DCD07-386D-B440-BB7E-81CBE96ABFB2}"/>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80551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2500E-6426-B144-AF8A-7FC6A69C64F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B110EC-D1CC-874A-AF7A-362105435B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8D0596-A266-2E41-9FB0-3147162238CD}"/>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5" name="Footer Placeholder 4">
            <a:extLst>
              <a:ext uri="{FF2B5EF4-FFF2-40B4-BE49-F238E27FC236}">
                <a16:creationId xmlns:a16="http://schemas.microsoft.com/office/drawing/2014/main" id="{0870293C-F396-2240-AB7E-DF83050DE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DD0BE-59B9-B642-9420-EFBFA1975321}"/>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45426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41C5-0C5B-2B4D-B0FE-CB45CEF063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E2808B-E3F0-9B4E-8ED8-48B0AC6442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FDD17D-0D9A-3543-A61D-43A6D116EF9B}"/>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5" name="Footer Placeholder 4">
            <a:extLst>
              <a:ext uri="{FF2B5EF4-FFF2-40B4-BE49-F238E27FC236}">
                <a16:creationId xmlns:a16="http://schemas.microsoft.com/office/drawing/2014/main" id="{924FCE59-FD86-684A-A325-0D1518AC6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36885-9EF8-1740-94F0-B4142A17101C}"/>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31994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BB62-963D-8D48-BB02-E14D01D760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3412B5-28D3-5F42-BF53-491112AAA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AC81DF-71F8-B24C-B553-A52E71779357}"/>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5" name="Footer Placeholder 4">
            <a:extLst>
              <a:ext uri="{FF2B5EF4-FFF2-40B4-BE49-F238E27FC236}">
                <a16:creationId xmlns:a16="http://schemas.microsoft.com/office/drawing/2014/main" id="{9146F8A5-9B29-4043-91C9-4AB582564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D1475-AECA-CA4C-8338-6DB062E6043F}"/>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88774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C6F9-8B52-1D4D-844F-7286F12BEF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3CBD97-FE75-A14A-A5E2-84B31C303C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2766B16-7DE4-0A43-B644-EC7D496D52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37A9213-6B63-0746-B4A8-1F45B2CB98E4}"/>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6" name="Footer Placeholder 5">
            <a:extLst>
              <a:ext uri="{FF2B5EF4-FFF2-40B4-BE49-F238E27FC236}">
                <a16:creationId xmlns:a16="http://schemas.microsoft.com/office/drawing/2014/main" id="{A9E35CBA-2003-6742-A23D-719669A51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A0413-2E06-6C45-B6B6-020E1DE6D270}"/>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66325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7248-EF18-0642-8AE6-CB9AADA222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53D5496-923D-D24B-A3A2-A3E90602E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838FC4-1BFD-E949-8CAB-EF204B048A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1BFDD20-8697-DC4D-AFBA-325E50D8A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DC036D-D47D-284F-9F8C-6F1500664C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9E73B1A-1C1C-864B-BB99-D4DF4AC1C1CF}"/>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8" name="Footer Placeholder 7">
            <a:extLst>
              <a:ext uri="{FF2B5EF4-FFF2-40B4-BE49-F238E27FC236}">
                <a16:creationId xmlns:a16="http://schemas.microsoft.com/office/drawing/2014/main" id="{C2FDA752-A0D4-5147-AD8D-09002F551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A7A220-0B30-3E48-93C3-50F570F66C8D}"/>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7335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8EEF-F83B-5C41-9E77-B8070CBF1A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A10B7A-66B1-CA4C-976F-9533A31EB47C}"/>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4" name="Footer Placeholder 3">
            <a:extLst>
              <a:ext uri="{FF2B5EF4-FFF2-40B4-BE49-F238E27FC236}">
                <a16:creationId xmlns:a16="http://schemas.microsoft.com/office/drawing/2014/main" id="{8F70C391-B35B-BC4A-AB0C-A2D84767B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42A66C-DC71-0246-81E1-26572E796D3E}"/>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422214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158EA-23A7-C44D-B706-45D0A40E5D74}"/>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3" name="Footer Placeholder 2">
            <a:extLst>
              <a:ext uri="{FF2B5EF4-FFF2-40B4-BE49-F238E27FC236}">
                <a16:creationId xmlns:a16="http://schemas.microsoft.com/office/drawing/2014/main" id="{590A1511-BFB5-0B4C-B046-76FAECA10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46DDF-06AC-BB4B-AFB7-5D800F944479}"/>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189707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935-9913-2742-A6F2-C5E421B965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297895-B6BA-F34A-A14B-8DFA8552A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2FD083-74A3-E54A-B4F7-0E52ED940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ACB996-D054-9D43-9CE0-4BF17BEBF3FE}"/>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6" name="Footer Placeholder 5">
            <a:extLst>
              <a:ext uri="{FF2B5EF4-FFF2-40B4-BE49-F238E27FC236}">
                <a16:creationId xmlns:a16="http://schemas.microsoft.com/office/drawing/2014/main" id="{21539D64-41FE-8D4F-BD53-6B6864C4A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BDF81-8DC4-8A45-9A75-F1E4AE2B53B3}"/>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33364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91E7-87E0-5940-BCA0-D81FCAB8B2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78A7D45-DD23-1E47-8FE2-D7741FE7F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F89552-C019-0A41-B96B-43BB22B23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316508-8689-BF46-AFC5-E5FB3ABFD9EB}"/>
              </a:ext>
            </a:extLst>
          </p:cNvPr>
          <p:cNvSpPr>
            <a:spLocks noGrp="1"/>
          </p:cNvSpPr>
          <p:nvPr>
            <p:ph type="dt" sz="half" idx="10"/>
          </p:nvPr>
        </p:nvSpPr>
        <p:spPr/>
        <p:txBody>
          <a:bodyPr/>
          <a:lstStyle/>
          <a:p>
            <a:fld id="{8669466F-E88E-9B4A-A1E9-ACE5E241405C}" type="datetimeFigureOut">
              <a:rPr lang="en-US" smtClean="0"/>
              <a:t>2/17/25</a:t>
            </a:fld>
            <a:endParaRPr lang="en-US"/>
          </a:p>
        </p:txBody>
      </p:sp>
      <p:sp>
        <p:nvSpPr>
          <p:cNvPr id="6" name="Footer Placeholder 5">
            <a:extLst>
              <a:ext uri="{FF2B5EF4-FFF2-40B4-BE49-F238E27FC236}">
                <a16:creationId xmlns:a16="http://schemas.microsoft.com/office/drawing/2014/main" id="{A8FEED08-E386-EA42-BC12-FB1EE72EB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B82D9-87EB-CE41-B1B6-C16A56246071}"/>
              </a:ext>
            </a:extLst>
          </p:cNvPr>
          <p:cNvSpPr>
            <a:spLocks noGrp="1"/>
          </p:cNvSpPr>
          <p:nvPr>
            <p:ph type="sldNum" sz="quarter" idx="12"/>
          </p:nvPr>
        </p:nvSpPr>
        <p:spPr/>
        <p:txBody>
          <a:bodyPr/>
          <a:lstStyle/>
          <a:p>
            <a:fld id="{13E53673-BDFE-C24A-B4BD-0417E18B5FAD}" type="slidenum">
              <a:rPr lang="en-US" smtClean="0"/>
              <a:t>‹#›</a:t>
            </a:fld>
            <a:endParaRPr lang="en-US"/>
          </a:p>
        </p:txBody>
      </p:sp>
    </p:spTree>
    <p:extLst>
      <p:ext uri="{BB962C8B-B14F-4D97-AF65-F5344CB8AC3E}">
        <p14:creationId xmlns:p14="http://schemas.microsoft.com/office/powerpoint/2010/main" val="48985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D6B56-B2EF-EC43-8A6B-A787DD237E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09007C-1D41-3E44-887A-A42042D06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2944ED-37A1-9A49-8FA8-BCDB3CA5A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9466F-E88E-9B4A-A1E9-ACE5E241405C}" type="datetimeFigureOut">
              <a:rPr lang="en-US" smtClean="0"/>
              <a:t>2/17/25</a:t>
            </a:fld>
            <a:endParaRPr lang="en-US"/>
          </a:p>
        </p:txBody>
      </p:sp>
      <p:sp>
        <p:nvSpPr>
          <p:cNvPr id="5" name="Footer Placeholder 4">
            <a:extLst>
              <a:ext uri="{FF2B5EF4-FFF2-40B4-BE49-F238E27FC236}">
                <a16:creationId xmlns:a16="http://schemas.microsoft.com/office/drawing/2014/main" id="{EA0260B4-6B01-5D4A-BDD5-D20494DF9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E684A-F0AF-0A40-B935-270991E2C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53673-BDFE-C24A-B4BD-0417E18B5FAD}" type="slidenum">
              <a:rPr lang="en-US" smtClean="0"/>
              <a:t>‹#›</a:t>
            </a:fld>
            <a:endParaRPr lang="en-US"/>
          </a:p>
        </p:txBody>
      </p:sp>
    </p:spTree>
    <p:extLst>
      <p:ext uri="{BB962C8B-B14F-4D97-AF65-F5344CB8AC3E}">
        <p14:creationId xmlns:p14="http://schemas.microsoft.com/office/powerpoint/2010/main" val="181936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F27B-6EEF-2D7B-6668-53F455FF5B9B}"/>
              </a:ext>
            </a:extLst>
          </p:cNvPr>
          <p:cNvSpPr>
            <a:spLocks noGrp="1"/>
          </p:cNvSpPr>
          <p:nvPr>
            <p:ph type="ctrTitle"/>
          </p:nvPr>
        </p:nvSpPr>
        <p:spPr>
          <a:xfrm>
            <a:off x="4769224" y="1122363"/>
            <a:ext cx="5898776" cy="2387600"/>
          </a:xfrm>
        </p:spPr>
        <p:txBody>
          <a:bodyPr>
            <a:normAutofit fontScale="90000"/>
          </a:bodyPr>
          <a:lstStyle/>
          <a:p>
            <a:r>
              <a:rPr lang="en-US" dirty="0"/>
              <a:t>Ry Montgomery</a:t>
            </a:r>
            <a:br>
              <a:rPr lang="en-US" dirty="0"/>
            </a:br>
            <a:r>
              <a:rPr lang="en-US" dirty="0"/>
              <a:t>PhD at University of Cambridge</a:t>
            </a:r>
          </a:p>
        </p:txBody>
      </p:sp>
      <p:sp>
        <p:nvSpPr>
          <p:cNvPr id="3" name="Subtitle 2">
            <a:extLst>
              <a:ext uri="{FF2B5EF4-FFF2-40B4-BE49-F238E27FC236}">
                <a16:creationId xmlns:a16="http://schemas.microsoft.com/office/drawing/2014/main" id="{5AC321D8-C1C8-6742-F8F3-646E7CFC0C24}"/>
              </a:ext>
            </a:extLst>
          </p:cNvPr>
          <p:cNvSpPr>
            <a:spLocks noGrp="1"/>
          </p:cNvSpPr>
          <p:nvPr>
            <p:ph type="subTitle" idx="1"/>
          </p:nvPr>
        </p:nvSpPr>
        <p:spPr>
          <a:xfrm>
            <a:off x="5038164" y="3602038"/>
            <a:ext cx="5629835" cy="1655762"/>
          </a:xfrm>
        </p:spPr>
        <p:txBody>
          <a:bodyPr/>
          <a:lstStyle/>
          <a:p>
            <a:r>
              <a:rPr lang="en-US" dirty="0"/>
              <a:t>Research on Lionel </a:t>
            </a:r>
            <a:r>
              <a:rPr lang="en-US" dirty="0" err="1"/>
              <a:t>Soukaz</a:t>
            </a:r>
            <a:endParaRPr lang="en-US" dirty="0"/>
          </a:p>
          <a:p>
            <a:r>
              <a:rPr lang="en-US" dirty="0"/>
              <a:t>‘</a:t>
            </a:r>
            <a:r>
              <a:rPr lang="en-US" dirty="0" err="1"/>
              <a:t>Parce</a:t>
            </a:r>
            <a:r>
              <a:rPr lang="en-US" dirty="0"/>
              <a:t> que </a:t>
            </a:r>
            <a:r>
              <a:rPr lang="en-US" dirty="0" err="1"/>
              <a:t>c’est</a:t>
            </a:r>
            <a:r>
              <a:rPr lang="en-US" dirty="0"/>
              <a:t> la </a:t>
            </a:r>
            <a:r>
              <a:rPr lang="en-US" dirty="0" err="1"/>
              <a:t>dernière</a:t>
            </a:r>
            <a:r>
              <a:rPr lang="en-US" dirty="0"/>
              <a:t>’</a:t>
            </a:r>
          </a:p>
          <a:p>
            <a:endParaRPr lang="en-US" dirty="0"/>
          </a:p>
        </p:txBody>
      </p:sp>
      <p:pic>
        <p:nvPicPr>
          <p:cNvPr id="1026" name="Picture 2">
            <a:extLst>
              <a:ext uri="{FF2B5EF4-FFF2-40B4-BE49-F238E27FC236}">
                <a16:creationId xmlns:a16="http://schemas.microsoft.com/office/drawing/2014/main" id="{E9E121B6-E7F5-632D-A3E2-2D6799A2F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7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4334853F-9477-4B48-9E5E-CACF4E457132}"/>
              </a:ext>
            </a:extLst>
          </p:cNvPr>
          <p:cNvPicPr>
            <a:picLocks noGrp="1" noChangeAspect="1"/>
          </p:cNvPicPr>
          <p:nvPr>
            <p:ph idx="1"/>
          </p:nvPr>
        </p:nvPicPr>
        <p:blipFill>
          <a:blip r:embed="rId2"/>
          <a:stretch>
            <a:fillRect/>
          </a:stretch>
        </p:blipFill>
        <p:spPr>
          <a:xfrm>
            <a:off x="0" y="0"/>
            <a:ext cx="10323478" cy="6858000"/>
          </a:xfrm>
        </p:spPr>
      </p:pic>
      <p:sp>
        <p:nvSpPr>
          <p:cNvPr id="6" name="Title 1">
            <a:extLst>
              <a:ext uri="{FF2B5EF4-FFF2-40B4-BE49-F238E27FC236}">
                <a16:creationId xmlns:a16="http://schemas.microsoft.com/office/drawing/2014/main" id="{318D8F26-DDFD-2149-BD5A-AB7ECDF75B9F}"/>
              </a:ext>
            </a:extLst>
          </p:cNvPr>
          <p:cNvSpPr txBox="1">
            <a:spLocks/>
          </p:cNvSpPr>
          <p:nvPr/>
        </p:nvSpPr>
        <p:spPr>
          <a:xfrm>
            <a:off x="10097385" y="2661381"/>
            <a:ext cx="2094615" cy="2070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1. How does seropositivity become a form of social identity? (Chapter 49)</a:t>
            </a:r>
          </a:p>
        </p:txBody>
      </p:sp>
    </p:spTree>
    <p:extLst>
      <p:ext uri="{BB962C8B-B14F-4D97-AF65-F5344CB8AC3E}">
        <p14:creationId xmlns:p14="http://schemas.microsoft.com/office/powerpoint/2010/main" val="227254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6C59-B2B1-B740-BA8B-6193ABC7ED65}"/>
              </a:ext>
            </a:extLst>
          </p:cNvPr>
          <p:cNvSpPr>
            <a:spLocks noGrp="1"/>
          </p:cNvSpPr>
          <p:nvPr>
            <p:ph type="title"/>
          </p:nvPr>
        </p:nvSpPr>
        <p:spPr>
          <a:xfrm>
            <a:off x="838200" y="365125"/>
            <a:ext cx="10515600" cy="434975"/>
          </a:xfrm>
        </p:spPr>
        <p:txBody>
          <a:bodyPr>
            <a:normAutofit fontScale="90000"/>
          </a:bodyPr>
          <a:lstStyle/>
          <a:p>
            <a:r>
              <a:rPr lang="en-US" sz="2800" dirty="0"/>
              <a:t>1. How does seropositivity become a form of social identity? Chapter 45</a:t>
            </a:r>
          </a:p>
        </p:txBody>
      </p:sp>
      <p:pic>
        <p:nvPicPr>
          <p:cNvPr id="5" name="Content Placeholder 4" descr="Text&#10;&#10;Description automatically generated">
            <a:extLst>
              <a:ext uri="{FF2B5EF4-FFF2-40B4-BE49-F238E27FC236}">
                <a16:creationId xmlns:a16="http://schemas.microsoft.com/office/drawing/2014/main" id="{868388F5-4841-4E4B-8A43-69B439D9707B}"/>
              </a:ext>
            </a:extLst>
          </p:cNvPr>
          <p:cNvPicPr>
            <a:picLocks noGrp="1" noChangeAspect="1"/>
          </p:cNvPicPr>
          <p:nvPr>
            <p:ph idx="1"/>
          </p:nvPr>
        </p:nvPicPr>
        <p:blipFill>
          <a:blip r:embed="rId2"/>
          <a:stretch>
            <a:fillRect/>
          </a:stretch>
        </p:blipFill>
        <p:spPr>
          <a:xfrm>
            <a:off x="1543050" y="800100"/>
            <a:ext cx="8843963" cy="6059753"/>
          </a:xfrm>
        </p:spPr>
      </p:pic>
    </p:spTree>
    <p:extLst>
      <p:ext uri="{BB962C8B-B14F-4D97-AF65-F5344CB8AC3E}">
        <p14:creationId xmlns:p14="http://schemas.microsoft.com/office/powerpoint/2010/main" val="364033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CCC8-99D8-9343-A969-27B94AB96955}"/>
              </a:ext>
            </a:extLst>
          </p:cNvPr>
          <p:cNvSpPr>
            <a:spLocks noGrp="1"/>
          </p:cNvSpPr>
          <p:nvPr>
            <p:ph type="title"/>
          </p:nvPr>
        </p:nvSpPr>
        <p:spPr>
          <a:xfrm>
            <a:off x="838200" y="365125"/>
            <a:ext cx="10515600" cy="573989"/>
          </a:xfrm>
        </p:spPr>
        <p:txBody>
          <a:bodyPr>
            <a:normAutofit fontScale="90000"/>
          </a:bodyPr>
          <a:lstStyle/>
          <a:p>
            <a:r>
              <a:rPr lang="en-US" sz="3600" dirty="0"/>
              <a:t>1. Kinship structures / new forms of ‘blood relatives’</a:t>
            </a:r>
          </a:p>
        </p:txBody>
      </p:sp>
      <p:pic>
        <p:nvPicPr>
          <p:cNvPr id="5" name="Content Placeholder 4" descr="Text&#10;&#10;Description automatically generated">
            <a:extLst>
              <a:ext uri="{FF2B5EF4-FFF2-40B4-BE49-F238E27FC236}">
                <a16:creationId xmlns:a16="http://schemas.microsoft.com/office/drawing/2014/main" id="{2FD60906-3467-D448-A249-F7B98F3E3879}"/>
              </a:ext>
            </a:extLst>
          </p:cNvPr>
          <p:cNvPicPr>
            <a:picLocks noGrp="1" noChangeAspect="1"/>
          </p:cNvPicPr>
          <p:nvPr>
            <p:ph idx="1"/>
          </p:nvPr>
        </p:nvPicPr>
        <p:blipFill>
          <a:blip r:embed="rId2"/>
          <a:stretch>
            <a:fillRect/>
          </a:stretch>
        </p:blipFill>
        <p:spPr>
          <a:xfrm>
            <a:off x="1105936" y="1034793"/>
            <a:ext cx="9051318" cy="5715528"/>
          </a:xfrm>
        </p:spPr>
      </p:pic>
    </p:spTree>
    <p:extLst>
      <p:ext uri="{BB962C8B-B14F-4D97-AF65-F5344CB8AC3E}">
        <p14:creationId xmlns:p14="http://schemas.microsoft.com/office/powerpoint/2010/main" val="427359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FED-25FE-7C4B-ACE6-B52B98338C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EE1213-673E-4347-B43C-272061282F5D}"/>
              </a:ext>
            </a:extLst>
          </p:cNvPr>
          <p:cNvSpPr>
            <a:spLocks noGrp="1"/>
          </p:cNvSpPr>
          <p:nvPr>
            <p:ph idx="1"/>
          </p:nvPr>
        </p:nvSpPr>
        <p:spPr/>
        <p:txBody>
          <a:bodyPr/>
          <a:lstStyle/>
          <a:p>
            <a:endParaRPr lang="en-US"/>
          </a:p>
        </p:txBody>
      </p:sp>
      <p:pic>
        <p:nvPicPr>
          <p:cNvPr id="4" name="Picture 3" descr="Text&#10;&#10;Description automatically generated">
            <a:extLst>
              <a:ext uri="{FF2B5EF4-FFF2-40B4-BE49-F238E27FC236}">
                <a16:creationId xmlns:a16="http://schemas.microsoft.com/office/drawing/2014/main" id="{34F1780D-CF38-8741-8652-275D9D5FEC2E}"/>
              </a:ext>
            </a:extLst>
          </p:cNvPr>
          <p:cNvPicPr>
            <a:picLocks noChangeAspect="1"/>
          </p:cNvPicPr>
          <p:nvPr/>
        </p:nvPicPr>
        <p:blipFill>
          <a:blip r:embed="rId2"/>
          <a:stretch>
            <a:fillRect/>
          </a:stretch>
        </p:blipFill>
        <p:spPr>
          <a:xfrm>
            <a:off x="584200" y="25400"/>
            <a:ext cx="11023600" cy="6807200"/>
          </a:xfrm>
          <a:prstGeom prst="rect">
            <a:avLst/>
          </a:prstGeom>
        </p:spPr>
      </p:pic>
    </p:spTree>
    <p:extLst>
      <p:ext uri="{BB962C8B-B14F-4D97-AF65-F5344CB8AC3E}">
        <p14:creationId xmlns:p14="http://schemas.microsoft.com/office/powerpoint/2010/main" val="146362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1E72-F7B5-0240-A931-AA9C5AD91544}"/>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AACEEE5D-04C4-AA4C-B3F0-DDCAF710108B}"/>
              </a:ext>
            </a:extLst>
          </p:cNvPr>
          <p:cNvSpPr>
            <a:spLocks noGrp="1"/>
          </p:cNvSpPr>
          <p:nvPr>
            <p:ph idx="1"/>
          </p:nvPr>
        </p:nvSpPr>
        <p:spPr/>
        <p:txBody>
          <a:bodyPr/>
          <a:lstStyle/>
          <a:p>
            <a:r>
              <a:rPr lang="en-GB" dirty="0"/>
              <a:t>The two friends find themselves both united and divided by the slow process of being assigned to this new social category</a:t>
            </a:r>
            <a:endParaRPr lang="en-US" dirty="0"/>
          </a:p>
          <a:p>
            <a:r>
              <a:rPr lang="en-US" dirty="0"/>
              <a:t>Fatalism</a:t>
            </a:r>
          </a:p>
          <a:p>
            <a:r>
              <a:rPr lang="en-GB" dirty="0"/>
              <a:t>They are separated as they submit to this experience, undergoing a symmetrical ritual experience that seems to threaten to divide them as much as to bring them together.</a:t>
            </a:r>
          </a:p>
          <a:p>
            <a:endParaRPr lang="en-GB" dirty="0"/>
          </a:p>
        </p:txBody>
      </p:sp>
    </p:spTree>
    <p:extLst>
      <p:ext uri="{BB962C8B-B14F-4D97-AF65-F5344CB8AC3E}">
        <p14:creationId xmlns:p14="http://schemas.microsoft.com/office/powerpoint/2010/main" val="31708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4002-7B87-9D46-AECA-049EE5D82484}"/>
              </a:ext>
            </a:extLst>
          </p:cNvPr>
          <p:cNvSpPr>
            <a:spLocks noGrp="1"/>
          </p:cNvSpPr>
          <p:nvPr>
            <p:ph type="title"/>
          </p:nvPr>
        </p:nvSpPr>
        <p:spPr/>
        <p:txBody>
          <a:bodyPr>
            <a:normAutofit fontScale="90000"/>
          </a:bodyPr>
          <a:lstStyle/>
          <a:p>
            <a:r>
              <a:rPr lang="en-US" dirty="0"/>
              <a:t>2. The visibility of the body</a:t>
            </a:r>
            <a:br>
              <a:rPr lang="en-US" dirty="0"/>
            </a:br>
            <a:r>
              <a:rPr lang="en-US" dirty="0"/>
              <a:t>Circulation of the blood  / social body (chapter 4)</a:t>
            </a:r>
          </a:p>
        </p:txBody>
      </p:sp>
      <p:pic>
        <p:nvPicPr>
          <p:cNvPr id="5" name="Content Placeholder 4" descr="Text&#10;&#10;Description automatically generated">
            <a:extLst>
              <a:ext uri="{FF2B5EF4-FFF2-40B4-BE49-F238E27FC236}">
                <a16:creationId xmlns:a16="http://schemas.microsoft.com/office/drawing/2014/main" id="{5B14CF77-B6B6-FC44-967D-96D0A41E851A}"/>
              </a:ext>
            </a:extLst>
          </p:cNvPr>
          <p:cNvPicPr>
            <a:picLocks noGrp="1" noChangeAspect="1"/>
          </p:cNvPicPr>
          <p:nvPr>
            <p:ph idx="1"/>
          </p:nvPr>
        </p:nvPicPr>
        <p:blipFill>
          <a:blip r:embed="rId2"/>
          <a:stretch>
            <a:fillRect/>
          </a:stretch>
        </p:blipFill>
        <p:spPr>
          <a:xfrm>
            <a:off x="2419350" y="2445544"/>
            <a:ext cx="7353300" cy="3111500"/>
          </a:xfrm>
        </p:spPr>
      </p:pic>
    </p:spTree>
    <p:extLst>
      <p:ext uri="{BB962C8B-B14F-4D97-AF65-F5344CB8AC3E}">
        <p14:creationId xmlns:p14="http://schemas.microsoft.com/office/powerpoint/2010/main" val="133567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12B2-229A-FD42-9FC4-1BCEA77D312C}"/>
              </a:ext>
            </a:extLst>
          </p:cNvPr>
          <p:cNvSpPr>
            <a:spLocks noGrp="1"/>
          </p:cNvSpPr>
          <p:nvPr>
            <p:ph type="title"/>
          </p:nvPr>
        </p:nvSpPr>
        <p:spPr/>
        <p:txBody>
          <a:bodyPr>
            <a:normAutofit/>
          </a:bodyPr>
          <a:lstStyle/>
          <a:p>
            <a:r>
              <a:rPr lang="en-US" sz="3200" dirty="0"/>
              <a:t>2. The visibility of the body</a:t>
            </a:r>
            <a:br>
              <a:rPr lang="en-US" sz="3200" dirty="0"/>
            </a:br>
            <a:r>
              <a:rPr lang="en-US" sz="3200" dirty="0"/>
              <a:t>(chapter 89)</a:t>
            </a:r>
          </a:p>
        </p:txBody>
      </p:sp>
      <p:pic>
        <p:nvPicPr>
          <p:cNvPr id="5" name="Content Placeholder 4" descr="Text, letter&#10;&#10;Description automatically generated">
            <a:extLst>
              <a:ext uri="{FF2B5EF4-FFF2-40B4-BE49-F238E27FC236}">
                <a16:creationId xmlns:a16="http://schemas.microsoft.com/office/drawing/2014/main" id="{9CDA38E5-F312-1144-BDF3-51FF6D5A1B59}"/>
              </a:ext>
            </a:extLst>
          </p:cNvPr>
          <p:cNvPicPr>
            <a:picLocks noGrp="1" noChangeAspect="1"/>
          </p:cNvPicPr>
          <p:nvPr>
            <p:ph idx="1"/>
          </p:nvPr>
        </p:nvPicPr>
        <p:blipFill>
          <a:blip r:embed="rId2"/>
          <a:stretch>
            <a:fillRect/>
          </a:stretch>
        </p:blipFill>
        <p:spPr>
          <a:xfrm>
            <a:off x="1945273" y="1477281"/>
            <a:ext cx="4150727" cy="5229551"/>
          </a:xfrm>
        </p:spPr>
      </p:pic>
      <p:pic>
        <p:nvPicPr>
          <p:cNvPr id="8" name="Picture 7" descr="Text&#10;&#10;Description automatically generated">
            <a:extLst>
              <a:ext uri="{FF2B5EF4-FFF2-40B4-BE49-F238E27FC236}">
                <a16:creationId xmlns:a16="http://schemas.microsoft.com/office/drawing/2014/main" id="{48FC7CCA-8605-204C-86DC-D19159BE9C03}"/>
              </a:ext>
            </a:extLst>
          </p:cNvPr>
          <p:cNvPicPr>
            <a:picLocks noChangeAspect="1"/>
          </p:cNvPicPr>
          <p:nvPr/>
        </p:nvPicPr>
        <p:blipFill>
          <a:blip r:embed="rId3"/>
          <a:stretch>
            <a:fillRect/>
          </a:stretch>
        </p:blipFill>
        <p:spPr>
          <a:xfrm>
            <a:off x="6340717" y="0"/>
            <a:ext cx="4768366" cy="6858000"/>
          </a:xfrm>
          <a:prstGeom prst="rect">
            <a:avLst/>
          </a:prstGeom>
        </p:spPr>
      </p:pic>
    </p:spTree>
    <p:extLst>
      <p:ext uri="{BB962C8B-B14F-4D97-AF65-F5344CB8AC3E}">
        <p14:creationId xmlns:p14="http://schemas.microsoft.com/office/powerpoint/2010/main" val="67165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8ECE-F960-6945-A4C5-E0EC202DE81A}"/>
              </a:ext>
            </a:extLst>
          </p:cNvPr>
          <p:cNvSpPr>
            <a:spLocks noGrp="1"/>
          </p:cNvSpPr>
          <p:nvPr>
            <p:ph type="title"/>
          </p:nvPr>
        </p:nvSpPr>
        <p:spPr/>
        <p:txBody>
          <a:bodyPr/>
          <a:lstStyle/>
          <a:p>
            <a:r>
              <a:rPr lang="en-US" dirty="0"/>
              <a:t>2. The visibility of the body</a:t>
            </a:r>
          </a:p>
        </p:txBody>
      </p:sp>
      <p:sp>
        <p:nvSpPr>
          <p:cNvPr id="3" name="Content Placeholder 2">
            <a:extLst>
              <a:ext uri="{FF2B5EF4-FFF2-40B4-BE49-F238E27FC236}">
                <a16:creationId xmlns:a16="http://schemas.microsoft.com/office/drawing/2014/main" id="{64A80B63-37A3-A046-9142-B5B5507BFA94}"/>
              </a:ext>
            </a:extLst>
          </p:cNvPr>
          <p:cNvSpPr>
            <a:spLocks noGrp="1"/>
          </p:cNvSpPr>
          <p:nvPr>
            <p:ph idx="1"/>
          </p:nvPr>
        </p:nvSpPr>
        <p:spPr/>
        <p:txBody>
          <a:bodyPr/>
          <a:lstStyle/>
          <a:p>
            <a:r>
              <a:rPr lang="en-GB" dirty="0"/>
              <a:t>“humiliated, lying naked for more than an hour . . . on a chilly metal table under a skylight where I could be seen by some workmen up on the roof, unable to call anyone because they’d forgotten all about me” (46, chapter 15)</a:t>
            </a:r>
          </a:p>
          <a:p>
            <a:r>
              <a:rPr lang="en-GB" dirty="0"/>
              <a:t>“I’d hurled my body into something that seemed to strip it of a will of its own” (187, chapter 67)</a:t>
            </a:r>
          </a:p>
          <a:p>
            <a:endParaRPr lang="en-GB" dirty="0"/>
          </a:p>
          <a:p>
            <a:pPr marL="0" indent="0">
              <a:buNone/>
            </a:pPr>
            <a:endParaRPr lang="en-US" dirty="0"/>
          </a:p>
        </p:txBody>
      </p:sp>
    </p:spTree>
    <p:extLst>
      <p:ext uri="{BB962C8B-B14F-4D97-AF65-F5344CB8AC3E}">
        <p14:creationId xmlns:p14="http://schemas.microsoft.com/office/powerpoint/2010/main" val="40921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C8166-8838-0D46-AA40-84A9E6C3C5BE}"/>
              </a:ext>
            </a:extLst>
          </p:cNvPr>
          <p:cNvPicPr>
            <a:picLocks noChangeAspect="1"/>
          </p:cNvPicPr>
          <p:nvPr/>
        </p:nvPicPr>
        <p:blipFill rotWithShape="1">
          <a:blip r:embed="rId2"/>
          <a:srcRect l="1" t="22030" r="1823"/>
          <a:stretch/>
        </p:blipFill>
        <p:spPr>
          <a:xfrm>
            <a:off x="4313367" y="1960562"/>
            <a:ext cx="4206518" cy="4351338"/>
          </a:xfrm>
          <a:prstGeom prst="rect">
            <a:avLst/>
          </a:prstGeom>
        </p:spPr>
      </p:pic>
      <p:sp>
        <p:nvSpPr>
          <p:cNvPr id="5" name="Title 1">
            <a:extLst>
              <a:ext uri="{FF2B5EF4-FFF2-40B4-BE49-F238E27FC236}">
                <a16:creationId xmlns:a16="http://schemas.microsoft.com/office/drawing/2014/main" id="{1834D390-ECD2-494F-83D3-02EA4A4DB627}"/>
              </a:ext>
            </a:extLst>
          </p:cNvPr>
          <p:cNvSpPr>
            <a:spLocks noGrp="1"/>
          </p:cNvSpPr>
          <p:nvPr>
            <p:ph type="title"/>
          </p:nvPr>
        </p:nvSpPr>
        <p:spPr/>
        <p:txBody>
          <a:bodyPr/>
          <a:lstStyle/>
          <a:p>
            <a:r>
              <a:rPr lang="en-US" dirty="0"/>
              <a:t>2/3. The visibility of the body / </a:t>
            </a:r>
            <a:r>
              <a:rPr lang="en-US" dirty="0" err="1"/>
              <a:t>Narcissim</a:t>
            </a:r>
            <a:r>
              <a:rPr lang="en-US" dirty="0"/>
              <a:t> (chapter 86)</a:t>
            </a:r>
          </a:p>
        </p:txBody>
      </p:sp>
    </p:spTree>
    <p:extLst>
      <p:ext uri="{BB962C8B-B14F-4D97-AF65-F5344CB8AC3E}">
        <p14:creationId xmlns:p14="http://schemas.microsoft.com/office/powerpoint/2010/main" val="260023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20DB-FB4C-4E4D-BF05-048AA593615E}"/>
              </a:ext>
            </a:extLst>
          </p:cNvPr>
          <p:cNvSpPr>
            <a:spLocks noGrp="1"/>
          </p:cNvSpPr>
          <p:nvPr>
            <p:ph type="title"/>
          </p:nvPr>
        </p:nvSpPr>
        <p:spPr/>
        <p:txBody>
          <a:bodyPr/>
          <a:lstStyle/>
          <a:p>
            <a:r>
              <a:rPr lang="en-US" dirty="0"/>
              <a:t>Analysis - </a:t>
            </a:r>
            <a:r>
              <a:rPr lang="en-US" dirty="0" err="1"/>
              <a:t>narcissim</a:t>
            </a:r>
            <a:endParaRPr lang="en-US" dirty="0"/>
          </a:p>
        </p:txBody>
      </p:sp>
      <p:sp>
        <p:nvSpPr>
          <p:cNvPr id="3" name="Content Placeholder 2">
            <a:extLst>
              <a:ext uri="{FF2B5EF4-FFF2-40B4-BE49-F238E27FC236}">
                <a16:creationId xmlns:a16="http://schemas.microsoft.com/office/drawing/2014/main" id="{02DBA357-6C81-DC44-B5E4-1A9A6D94232F}"/>
              </a:ext>
            </a:extLst>
          </p:cNvPr>
          <p:cNvSpPr>
            <a:spLocks noGrp="1"/>
          </p:cNvSpPr>
          <p:nvPr>
            <p:ph idx="1"/>
          </p:nvPr>
        </p:nvSpPr>
        <p:spPr/>
        <p:txBody>
          <a:bodyPr>
            <a:normAutofit/>
          </a:bodyPr>
          <a:lstStyle/>
          <a:p>
            <a:pPr marL="0" indent="0">
              <a:buNone/>
            </a:pPr>
            <a:r>
              <a:rPr lang="en-US" dirty="0"/>
              <a:t>As an alternative practice, Lee Edelman proposes “to reinvent ourselves and our social relations, insofar as that can be done, by trying to imagine new subjectivities whose pleasure and politics no longer require conceptualization through antithesis” (34). Based on the scene in </a:t>
            </a:r>
            <a:r>
              <a:rPr lang="en-US" i="1" dirty="0"/>
              <a:t>A </a:t>
            </a:r>
            <a:r>
              <a:rPr lang="en-US" i="1" dirty="0" err="1"/>
              <a:t>l’ami</a:t>
            </a:r>
            <a:r>
              <a:rPr lang="en-US" i="1" dirty="0"/>
              <a:t> </a:t>
            </a:r>
            <a:r>
              <a:rPr lang="en-US" dirty="0"/>
              <a:t>in which Guibert recognizes his own beauty in the mirror, Edelman stresses “the need to love, not leave, the mirror, by rediscovering the luxury of narcissism from within an experience constructed on every side as a rupture in narcissism itself” (33).</a:t>
            </a:r>
          </a:p>
          <a:p>
            <a:pPr marL="0" indent="0">
              <a:buNone/>
            </a:pPr>
            <a:endParaRPr lang="en-US" dirty="0"/>
          </a:p>
        </p:txBody>
      </p:sp>
    </p:spTree>
    <p:extLst>
      <p:ext uri="{BB962C8B-B14F-4D97-AF65-F5344CB8AC3E}">
        <p14:creationId xmlns:p14="http://schemas.microsoft.com/office/powerpoint/2010/main" val="23386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DF2B-BF62-8F42-8ECD-B6768CF31E7C}"/>
              </a:ext>
            </a:extLst>
          </p:cNvPr>
          <p:cNvSpPr>
            <a:spLocks noGrp="1"/>
          </p:cNvSpPr>
          <p:nvPr>
            <p:ph type="title"/>
          </p:nvPr>
        </p:nvSpPr>
        <p:spPr>
          <a:xfrm>
            <a:off x="838200" y="303342"/>
            <a:ext cx="10515600" cy="1325563"/>
          </a:xfrm>
        </p:spPr>
        <p:txBody>
          <a:bodyPr>
            <a:noAutofit/>
          </a:bodyPr>
          <a:lstStyle/>
          <a:p>
            <a:r>
              <a:rPr lang="en-US" sz="3200" dirty="0"/>
              <a:t>Elliott Evans, </a:t>
            </a:r>
            <a:r>
              <a:rPr lang="en-US" sz="3200" i="1" dirty="0"/>
              <a:t>The body in French queer thought from Wittig to Preciado </a:t>
            </a:r>
            <a:r>
              <a:rPr lang="en-US" sz="3200" dirty="0"/>
              <a:t>(London :Routledge, 2020), pp.2 – 6.</a:t>
            </a:r>
          </a:p>
        </p:txBody>
      </p:sp>
      <p:sp>
        <p:nvSpPr>
          <p:cNvPr id="3" name="Content Placeholder 2">
            <a:extLst>
              <a:ext uri="{FF2B5EF4-FFF2-40B4-BE49-F238E27FC236}">
                <a16:creationId xmlns:a16="http://schemas.microsoft.com/office/drawing/2014/main" id="{BC8D645C-E302-C147-9EE1-9844538CF171}"/>
              </a:ext>
            </a:extLst>
          </p:cNvPr>
          <p:cNvSpPr>
            <a:spLocks noGrp="1"/>
          </p:cNvSpPr>
          <p:nvPr>
            <p:ph idx="1"/>
          </p:nvPr>
        </p:nvSpPr>
        <p:spPr/>
        <p:txBody>
          <a:bodyPr>
            <a:normAutofit/>
          </a:bodyPr>
          <a:lstStyle/>
          <a:p>
            <a:pPr marL="0" indent="0">
              <a:buNone/>
            </a:pPr>
            <a:r>
              <a:rPr lang="en-US" sz="1800" dirty="0"/>
              <a:t>The works of Guibert emphasize the necessity of presenting </a:t>
            </a:r>
            <a:r>
              <a:rPr lang="en-US" sz="1800" b="1" dirty="0"/>
              <a:t>the material body in all its vulnerability </a:t>
            </a:r>
            <a:r>
              <a:rPr lang="en-US" sz="1800" dirty="0"/>
              <a:t>or recognizing the </a:t>
            </a:r>
            <a:r>
              <a:rPr lang="en-US" sz="1800" b="1" dirty="0"/>
              <a:t>vulnerability of particular bodies </a:t>
            </a:r>
            <a:r>
              <a:rPr lang="en-US" sz="1800" dirty="0"/>
              <a:t>- as vital to queer politics and thought. The French context, I will argue – through its literary, artistic and philosophical expression – is particular well-placed to </a:t>
            </a:r>
            <a:r>
              <a:rPr lang="en-US" sz="1800" b="1" dirty="0"/>
              <a:t>reassess the direction of queer thought on the body. </a:t>
            </a:r>
          </a:p>
          <a:p>
            <a:pPr marL="0" indent="0">
              <a:buNone/>
            </a:pPr>
            <a:r>
              <a:rPr lang="en-US" sz="1800" dirty="0"/>
              <a:t>Despite queer theory’s association with the material body through its roots in the AIDS crisis, it has since been criticized for failing to take account of this materiality. Leo </a:t>
            </a:r>
            <a:r>
              <a:rPr lang="en-US" sz="1800" dirty="0" err="1"/>
              <a:t>Bersani’s</a:t>
            </a:r>
            <a:r>
              <a:rPr lang="en-US" sz="1800" dirty="0"/>
              <a:t> </a:t>
            </a:r>
            <a:r>
              <a:rPr lang="en-US" sz="1800" i="1" dirty="0"/>
              <a:t>Homos</a:t>
            </a:r>
            <a:r>
              <a:rPr lang="en-US" sz="1800" dirty="0"/>
              <a:t> (1996) highlights the elision of sex in the work of Judith Butler, and raises the concern that ‘when we speak of gay rights, we are speaking of the rights for men whose primary erotic pleasure is taken from the bodies of other men, and for women whose primary erotic pleasure is taken from the bodies of other women (58)’</a:t>
            </a:r>
          </a:p>
          <a:p>
            <a:pPr marL="0" indent="0">
              <a:buNone/>
            </a:pPr>
            <a:r>
              <a:rPr lang="en-US" sz="1800" dirty="0"/>
              <a:t>With regards to HIV / AIDS, work by Douglas Crimp, Susan Sontag, Simon Watney, and Leo </a:t>
            </a:r>
            <a:r>
              <a:rPr lang="en-US" sz="1800" dirty="0" err="1"/>
              <a:t>Bersani</a:t>
            </a:r>
            <a:r>
              <a:rPr lang="en-US" sz="1800" dirty="0"/>
              <a:t> elucidated the metaphors, discourses, and ideologies surrounding the illness. Sontag’s attempts, however, to abstain from or try to retire metaphors surrounding the body – a desire to strip the body of metaphor – contradict her much more persuasive assertion of the very same page that ‘one cannot think without metaphors’ (2002: 91)</a:t>
            </a:r>
          </a:p>
          <a:p>
            <a:endParaRPr lang="en-US" dirty="0"/>
          </a:p>
        </p:txBody>
      </p:sp>
    </p:spTree>
    <p:extLst>
      <p:ext uri="{BB962C8B-B14F-4D97-AF65-F5344CB8AC3E}">
        <p14:creationId xmlns:p14="http://schemas.microsoft.com/office/powerpoint/2010/main" val="302437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A9D8-C404-914D-9E18-73DC6BB20EC0}"/>
              </a:ext>
            </a:extLst>
          </p:cNvPr>
          <p:cNvSpPr>
            <a:spLocks noGrp="1"/>
          </p:cNvSpPr>
          <p:nvPr>
            <p:ph type="title"/>
          </p:nvPr>
        </p:nvSpPr>
        <p:spPr/>
        <p:txBody>
          <a:bodyPr/>
          <a:lstStyle/>
          <a:p>
            <a:r>
              <a:rPr lang="en-US" dirty="0"/>
              <a:t>4. Salvation narratives</a:t>
            </a:r>
          </a:p>
        </p:txBody>
      </p:sp>
      <p:sp>
        <p:nvSpPr>
          <p:cNvPr id="3" name="Content Placeholder 2">
            <a:extLst>
              <a:ext uri="{FF2B5EF4-FFF2-40B4-BE49-F238E27FC236}">
                <a16:creationId xmlns:a16="http://schemas.microsoft.com/office/drawing/2014/main" id="{5DD79549-584A-4745-91CF-C694ED12CFBC}"/>
              </a:ext>
            </a:extLst>
          </p:cNvPr>
          <p:cNvSpPr>
            <a:spLocks noGrp="1"/>
          </p:cNvSpPr>
          <p:nvPr>
            <p:ph idx="1"/>
          </p:nvPr>
        </p:nvSpPr>
        <p:spPr/>
        <p:txBody>
          <a:bodyPr>
            <a:normAutofit fontScale="85000" lnSpcReduction="20000"/>
          </a:bodyPr>
          <a:lstStyle/>
          <a:p>
            <a:pPr marL="0" indent="0">
              <a:buNone/>
            </a:pPr>
            <a:r>
              <a:rPr lang="en-GB" sz="2600" dirty="0"/>
              <a:t>So it is no accident that, in Guibert, the issue of obtaining drugs — AZT in </a:t>
            </a:r>
            <a:r>
              <a:rPr lang="en-GB" sz="2600" i="1" dirty="0"/>
              <a:t>A </a:t>
            </a:r>
            <a:r>
              <a:rPr lang="en-GB" sz="2600" i="1" dirty="0" err="1"/>
              <a:t>l'ami</a:t>
            </a:r>
            <a:r>
              <a:rPr lang="en-GB" sz="2600" dirty="0"/>
              <a:t>, </a:t>
            </a:r>
            <a:r>
              <a:rPr lang="en-GB" sz="2600" dirty="0" err="1"/>
              <a:t>ddl</a:t>
            </a:r>
            <a:r>
              <a:rPr lang="en-GB" sz="2600" dirty="0"/>
              <a:t> in </a:t>
            </a:r>
            <a:r>
              <a:rPr lang="en-GB" sz="2600" i="1" dirty="0"/>
              <a:t>Le </a:t>
            </a:r>
            <a:r>
              <a:rPr lang="en-GB" sz="2600" i="1" dirty="0" err="1"/>
              <a:t>Protocole</a:t>
            </a:r>
            <a:r>
              <a:rPr lang="en-GB" sz="2600" i="1" dirty="0"/>
              <a:t> </a:t>
            </a:r>
            <a:r>
              <a:rPr lang="en-GB" sz="2600" i="1" dirty="0" err="1"/>
              <a:t>compassionnel</a:t>
            </a:r>
            <a:r>
              <a:rPr lang="en-GB" sz="2600" i="1" dirty="0"/>
              <a:t> – </a:t>
            </a:r>
            <a:r>
              <a:rPr lang="en-GB" sz="2600" dirty="0"/>
              <a:t>is both narratively foregrounded and specifically linked to the author's ability to survive in order to write, and to write about his experience of living with AIDS. So as to tell the story of the friend who did not save his life (by promising, but failing, to deliver an allegedly miraculous vaccine), Guibert's narrator, whom we are invited to identify with the author, has to put moral pressure on his doctor in order to obtain AZT […] it is by threatening suicide (</a:t>
            </a:r>
            <a:r>
              <a:rPr lang="en-GB" sz="2600" i="1" dirty="0"/>
              <a:t>A </a:t>
            </a:r>
            <a:r>
              <a:rPr lang="en-GB" sz="2600" i="1" dirty="0" err="1"/>
              <a:t>l'ami</a:t>
            </a:r>
            <a:r>
              <a:rPr lang="en-GB" sz="2600" dirty="0"/>
              <a:t>, 60, 215) that he blackmails </a:t>
            </a:r>
            <a:r>
              <a:rPr lang="en-GB" sz="2600" dirty="0" err="1"/>
              <a:t>Dr.</a:t>
            </a:r>
            <a:r>
              <a:rPr lang="en-GB" sz="2600" dirty="0"/>
              <a:t> </a:t>
            </a:r>
            <a:r>
              <a:rPr lang="en-GB" sz="2600" dirty="0" err="1"/>
              <a:t>Chandri</a:t>
            </a:r>
            <a:r>
              <a:rPr lang="en-GB" sz="2600" dirty="0"/>
              <a:t> into fudging the protocol so that he can obtain AZT; so suicide is set up as the alternative to survival and to writing (the conditions of witness), at the same time as threatening suicide without actually com- mitting it becomes linked to survival and writing, as the means whereby they are made possible […] The gamble represented by Guibert's extraordinary experiment with suicide is, then, about the ultimate value of the witnessing project: is it worth undergoing the pain of living with AIDS (when one might commit suicide immediately) for the aleatory chance of a textual survival that would transcend one's personal death? </a:t>
            </a:r>
          </a:p>
          <a:p>
            <a:endParaRPr lang="en-GB" dirty="0"/>
          </a:p>
          <a:p>
            <a:pPr marL="0" indent="0" algn="r">
              <a:buNone/>
            </a:pPr>
            <a:r>
              <a:rPr lang="en-GB" sz="2000" dirty="0">
                <a:latin typeface="Helvetica" pitchFamily="2" charset="0"/>
              </a:rPr>
              <a:t>‘The Suicide Experiment: </a:t>
            </a:r>
            <a:r>
              <a:rPr lang="en-GB" sz="2000" dirty="0" err="1">
                <a:latin typeface="Helvetica" pitchFamily="2" charset="0"/>
              </a:rPr>
              <a:t>Hervé</a:t>
            </a:r>
            <a:r>
              <a:rPr lang="en-GB" sz="2000" dirty="0">
                <a:latin typeface="Helvetica" pitchFamily="2" charset="0"/>
              </a:rPr>
              <a:t> Guibert's AIDS Video, </a:t>
            </a:r>
            <a:r>
              <a:rPr lang="en-GB" sz="2000" i="1" dirty="0">
                <a:latin typeface="Helvetica" pitchFamily="2" charset="0"/>
              </a:rPr>
              <a:t>La Pudeur </a:t>
            </a:r>
            <a:r>
              <a:rPr lang="en-GB" sz="2000" i="1" dirty="0" err="1">
                <a:latin typeface="Helvetica" pitchFamily="2" charset="0"/>
              </a:rPr>
              <a:t>ou</a:t>
            </a:r>
            <a:r>
              <a:rPr lang="en-GB" sz="2000" i="1" dirty="0">
                <a:latin typeface="Helvetica" pitchFamily="2" charset="0"/>
              </a:rPr>
              <a:t> </a:t>
            </a:r>
            <a:r>
              <a:rPr lang="en-GB" sz="2000" i="1" dirty="0" err="1">
                <a:latin typeface="Helvetica" pitchFamily="2" charset="0"/>
              </a:rPr>
              <a:t>l'impudeur</a:t>
            </a:r>
            <a:r>
              <a:rPr lang="en-GB" sz="2000" dirty="0">
                <a:latin typeface="Helvetica" pitchFamily="2" charset="0"/>
              </a:rPr>
              <a:t>’, Ross Chambers, </a:t>
            </a:r>
            <a:r>
              <a:rPr lang="en-GB" sz="2000" i="1" dirty="0" err="1">
                <a:latin typeface="Helvetica" pitchFamily="2" charset="0"/>
              </a:rPr>
              <a:t>L'Esprit</a:t>
            </a:r>
            <a:r>
              <a:rPr lang="en-GB" sz="2000" i="1" dirty="0">
                <a:latin typeface="Helvetica" pitchFamily="2" charset="0"/>
              </a:rPr>
              <a:t> </a:t>
            </a:r>
            <a:r>
              <a:rPr lang="en-GB" sz="2000" i="1" dirty="0" err="1">
                <a:latin typeface="Helvetica" pitchFamily="2" charset="0"/>
              </a:rPr>
              <a:t>Créateur</a:t>
            </a:r>
            <a:r>
              <a:rPr lang="en-GB" sz="2000" dirty="0">
                <a:latin typeface="Helvetica" pitchFamily="2" charset="0"/>
              </a:rPr>
              <a:t>, Volume 37, Number 3, Fall 1997, pp. 72-82, p.78.</a:t>
            </a:r>
          </a:p>
          <a:p>
            <a:endParaRPr lang="en-GB" dirty="0"/>
          </a:p>
          <a:p>
            <a:pPr marL="0" indent="0">
              <a:buNone/>
            </a:pPr>
            <a:endParaRPr lang="en-US" dirty="0"/>
          </a:p>
        </p:txBody>
      </p:sp>
    </p:spTree>
    <p:extLst>
      <p:ext uri="{BB962C8B-B14F-4D97-AF65-F5344CB8AC3E}">
        <p14:creationId xmlns:p14="http://schemas.microsoft.com/office/powerpoint/2010/main" val="355000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CE88-4F27-CC47-9061-1E204D9C047F}"/>
              </a:ext>
            </a:extLst>
          </p:cNvPr>
          <p:cNvSpPr>
            <a:spLocks noGrp="1"/>
          </p:cNvSpPr>
          <p:nvPr>
            <p:ph type="title"/>
          </p:nvPr>
        </p:nvSpPr>
        <p:spPr/>
        <p:txBody>
          <a:bodyPr/>
          <a:lstStyle/>
          <a:p>
            <a:r>
              <a:rPr lang="en-US" dirty="0"/>
              <a:t>4. Salvation narratives / writing as companion</a:t>
            </a:r>
          </a:p>
        </p:txBody>
      </p:sp>
      <p:sp>
        <p:nvSpPr>
          <p:cNvPr id="3" name="Content Placeholder 2">
            <a:extLst>
              <a:ext uri="{FF2B5EF4-FFF2-40B4-BE49-F238E27FC236}">
                <a16:creationId xmlns:a16="http://schemas.microsoft.com/office/drawing/2014/main" id="{30AED44A-A38E-544D-8346-9DECAB0AFDC6}"/>
              </a:ext>
            </a:extLst>
          </p:cNvPr>
          <p:cNvSpPr>
            <a:spLocks noGrp="1"/>
          </p:cNvSpPr>
          <p:nvPr>
            <p:ph idx="1"/>
          </p:nvPr>
        </p:nvSpPr>
        <p:spPr/>
        <p:txBody>
          <a:bodyPr>
            <a:normAutofit/>
          </a:bodyPr>
          <a:lstStyle/>
          <a:p>
            <a:pPr marL="0" indent="0">
              <a:buNone/>
            </a:pPr>
            <a:r>
              <a:rPr lang="en-US" dirty="0"/>
              <a:t>If it hadn’t been AIDS, it would have been another disease in old age or any other confrontation with death. This is my thirteenth book, and if it hadn’t existed, I would have had a feeling of incompletion. This book is not a testament, but it provides keys to understanding what was in all the other books and that sometimes I couldn’t understand myself. AIDS has allowed me to further radicalize certain narrative systems.</a:t>
            </a:r>
          </a:p>
          <a:p>
            <a:pPr marL="0" indent="0">
              <a:buNone/>
            </a:pPr>
            <a:endParaRPr lang="en-US" dirty="0"/>
          </a:p>
        </p:txBody>
      </p:sp>
    </p:spTree>
    <p:extLst>
      <p:ext uri="{BB962C8B-B14F-4D97-AF65-F5344CB8AC3E}">
        <p14:creationId xmlns:p14="http://schemas.microsoft.com/office/powerpoint/2010/main" val="194829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C429-38D6-D444-A335-530C29515374}"/>
              </a:ext>
            </a:extLst>
          </p:cNvPr>
          <p:cNvSpPr>
            <a:spLocks noGrp="1"/>
          </p:cNvSpPr>
          <p:nvPr>
            <p:ph type="title"/>
          </p:nvPr>
        </p:nvSpPr>
        <p:spPr/>
        <p:txBody>
          <a:bodyPr/>
          <a:lstStyle/>
          <a:p>
            <a:r>
              <a:rPr lang="en-US" dirty="0"/>
              <a:t>4. Salvation narratives (chapter 11)</a:t>
            </a:r>
          </a:p>
        </p:txBody>
      </p:sp>
      <p:pic>
        <p:nvPicPr>
          <p:cNvPr id="5" name="Content Placeholder 4" descr="Text&#10;&#10;Description automatically generated">
            <a:extLst>
              <a:ext uri="{FF2B5EF4-FFF2-40B4-BE49-F238E27FC236}">
                <a16:creationId xmlns:a16="http://schemas.microsoft.com/office/drawing/2014/main" id="{995F5EE9-D5E2-9C43-B337-2644696B3A3C}"/>
              </a:ext>
            </a:extLst>
          </p:cNvPr>
          <p:cNvPicPr>
            <a:picLocks noGrp="1" noChangeAspect="1"/>
          </p:cNvPicPr>
          <p:nvPr>
            <p:ph idx="1"/>
          </p:nvPr>
        </p:nvPicPr>
        <p:blipFill>
          <a:blip r:embed="rId2"/>
          <a:stretch>
            <a:fillRect/>
          </a:stretch>
        </p:blipFill>
        <p:spPr>
          <a:xfrm>
            <a:off x="2278380" y="1432113"/>
            <a:ext cx="6360013" cy="5425887"/>
          </a:xfrm>
        </p:spPr>
      </p:pic>
    </p:spTree>
    <p:extLst>
      <p:ext uri="{BB962C8B-B14F-4D97-AF65-F5344CB8AC3E}">
        <p14:creationId xmlns:p14="http://schemas.microsoft.com/office/powerpoint/2010/main" val="180209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F99CB5A3-BB23-8040-BE6D-79CD26475EA4}"/>
              </a:ext>
            </a:extLst>
          </p:cNvPr>
          <p:cNvPicPr>
            <a:picLocks noGrp="1" noChangeAspect="1"/>
          </p:cNvPicPr>
          <p:nvPr>
            <p:ph idx="1"/>
          </p:nvPr>
        </p:nvPicPr>
        <p:blipFill>
          <a:blip r:embed="rId2"/>
          <a:stretch>
            <a:fillRect/>
          </a:stretch>
        </p:blipFill>
        <p:spPr>
          <a:xfrm>
            <a:off x="1030514" y="125062"/>
            <a:ext cx="11161486" cy="6732938"/>
          </a:xfrm>
        </p:spPr>
      </p:pic>
      <p:pic>
        <p:nvPicPr>
          <p:cNvPr id="6" name="Picture 2" descr="Image result for hervé guibert foucault">
            <a:extLst>
              <a:ext uri="{FF2B5EF4-FFF2-40B4-BE49-F238E27FC236}">
                <a16:creationId xmlns:a16="http://schemas.microsoft.com/office/drawing/2014/main" id="{89B731ED-9B96-0949-BF7E-830652EF1B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3546" y="2664391"/>
            <a:ext cx="5291667" cy="3532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0206B8-A287-D64E-A1AE-655C2CCF50C2}"/>
              </a:ext>
            </a:extLst>
          </p:cNvPr>
          <p:cNvSpPr>
            <a:spLocks noGrp="1"/>
          </p:cNvSpPr>
          <p:nvPr>
            <p:ph type="title"/>
          </p:nvPr>
        </p:nvSpPr>
        <p:spPr/>
        <p:txBody>
          <a:bodyPr>
            <a:normAutofit/>
          </a:bodyPr>
          <a:lstStyle/>
          <a:p>
            <a:r>
              <a:rPr lang="en-US" sz="3200" dirty="0"/>
              <a:t>5. Betrayal (chapter 34)</a:t>
            </a:r>
          </a:p>
        </p:txBody>
      </p:sp>
    </p:spTree>
    <p:extLst>
      <p:ext uri="{BB962C8B-B14F-4D97-AF65-F5344CB8AC3E}">
        <p14:creationId xmlns:p14="http://schemas.microsoft.com/office/powerpoint/2010/main" val="244607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47EA-EBB6-CA47-88E9-F2395027D78E}"/>
              </a:ext>
            </a:extLst>
          </p:cNvPr>
          <p:cNvSpPr>
            <a:spLocks noGrp="1"/>
          </p:cNvSpPr>
          <p:nvPr>
            <p:ph type="title"/>
          </p:nvPr>
        </p:nvSpPr>
        <p:spPr/>
        <p:txBody>
          <a:bodyPr/>
          <a:lstStyle/>
          <a:p>
            <a:r>
              <a:rPr lang="en-US" dirty="0"/>
              <a:t>5. Betrayal (chapter 44)</a:t>
            </a:r>
          </a:p>
        </p:txBody>
      </p:sp>
      <p:sp>
        <p:nvSpPr>
          <p:cNvPr id="3" name="Content Placeholder 2">
            <a:extLst>
              <a:ext uri="{FF2B5EF4-FFF2-40B4-BE49-F238E27FC236}">
                <a16:creationId xmlns:a16="http://schemas.microsoft.com/office/drawing/2014/main" id="{44984464-5787-9849-9E8D-02B7F0E1484A}"/>
              </a:ext>
            </a:extLst>
          </p:cNvPr>
          <p:cNvSpPr>
            <a:spLocks noGrp="1"/>
          </p:cNvSpPr>
          <p:nvPr>
            <p:ph idx="1"/>
          </p:nvPr>
        </p:nvSpPr>
        <p:spPr/>
        <p:txBody>
          <a:bodyPr>
            <a:normAutofit fontScale="85000" lnSpcReduction="10000"/>
          </a:bodyPr>
          <a:lstStyle/>
          <a:p>
            <a:pPr marL="0" indent="0">
              <a:buNone/>
            </a:pPr>
            <a:r>
              <a:rPr lang="en-US" dirty="0"/>
              <a:t>The rumors about Marine have gotten worse and everyone’s spreading the:  now she’s got AIDS – my masseur tells me this, and he heard it from his boss at the clinic. One day the hot tip is that she caught it shooting up with her brother, who’s a little junkie, but the next day someone else swears she got it from a blood transfusion and a third opinion has her catching it from her useless Yank, who’s a first class bisexual </a:t>
            </a:r>
            <a:r>
              <a:rPr lang="en-US" dirty="0" err="1"/>
              <a:t>orgiast</a:t>
            </a:r>
            <a:r>
              <a:rPr lang="en-US" dirty="0"/>
              <a:t>, and so on. Marine’s AIDS (which – I should now admit – made me happy, not as a rumor but as the truth, and not so much from sadism as from this fantasy that there was an indissoluble bond between us, that we who’d been called brother and sister by some people were now linked by a common fate) wound up in the newspapers, the radio announced she'd been hospitalized […] She didn’t waste time: with her lawyer at her side, she appeared on the eight o’clock news to dispel the rumors, declaring that she’d had a medical exam and been pronounced perfectly fit, but that she was distressed to eb betraying those who were sick, to have to  place herself publicly like that among the ranks of the healthy.</a:t>
            </a:r>
          </a:p>
        </p:txBody>
      </p:sp>
    </p:spTree>
    <p:extLst>
      <p:ext uri="{BB962C8B-B14F-4D97-AF65-F5344CB8AC3E}">
        <p14:creationId xmlns:p14="http://schemas.microsoft.com/office/powerpoint/2010/main" val="1011697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0BD1-E3CD-1F49-9C4B-3315ACBFA5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7A2CC2-964D-4E44-AF24-03AC8B7A2F27}"/>
              </a:ext>
            </a:extLst>
          </p:cNvPr>
          <p:cNvSpPr>
            <a:spLocks noGrp="1"/>
          </p:cNvSpPr>
          <p:nvPr>
            <p:ph idx="1"/>
          </p:nvPr>
        </p:nvSpPr>
        <p:spPr/>
        <p:txBody>
          <a:bodyPr/>
          <a:lstStyle/>
          <a:p>
            <a:pPr marL="0" indent="0">
              <a:buNone/>
            </a:pPr>
            <a:r>
              <a:rPr lang="en-GB" dirty="0"/>
              <a:t>I was writing reports of everything like a spy, like an adversary, all those degrading little things . . . he would have liked to erase around the periphery of his life, to leave only the well-polished bare bones enclosing the black diamond—gleaming and impenetrable, closely guarding its secrets—that seemed destined to form his biography, a real conundrum chock-full of errors from end to end.</a:t>
            </a:r>
            <a:endParaRPr lang="en-US" dirty="0"/>
          </a:p>
        </p:txBody>
      </p:sp>
    </p:spTree>
    <p:extLst>
      <p:ext uri="{BB962C8B-B14F-4D97-AF65-F5344CB8AC3E}">
        <p14:creationId xmlns:p14="http://schemas.microsoft.com/office/powerpoint/2010/main" val="2140372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ABA7-8ADB-324B-A999-5B3463E8612A}"/>
              </a:ext>
            </a:extLst>
          </p:cNvPr>
          <p:cNvSpPr>
            <a:spLocks noGrp="1"/>
          </p:cNvSpPr>
          <p:nvPr>
            <p:ph type="title"/>
          </p:nvPr>
        </p:nvSpPr>
        <p:spPr/>
        <p:txBody>
          <a:bodyPr/>
          <a:lstStyle/>
          <a:p>
            <a:r>
              <a:rPr lang="en-US" dirty="0"/>
              <a:t>Intimate publics, </a:t>
            </a:r>
            <a:r>
              <a:rPr lang="en-US"/>
              <a:t>Lauren Berlant</a:t>
            </a:r>
            <a:endParaRPr lang="en-US" dirty="0"/>
          </a:p>
        </p:txBody>
      </p:sp>
      <p:sp>
        <p:nvSpPr>
          <p:cNvPr id="3" name="Content Placeholder 2">
            <a:extLst>
              <a:ext uri="{FF2B5EF4-FFF2-40B4-BE49-F238E27FC236}">
                <a16:creationId xmlns:a16="http://schemas.microsoft.com/office/drawing/2014/main" id="{B325EF61-76FF-8342-9283-718D314B0804}"/>
              </a:ext>
            </a:extLst>
          </p:cNvPr>
          <p:cNvSpPr>
            <a:spLocks noGrp="1"/>
          </p:cNvSpPr>
          <p:nvPr>
            <p:ph idx="1"/>
          </p:nvPr>
        </p:nvSpPr>
        <p:spPr/>
        <p:txBody>
          <a:bodyPr>
            <a:normAutofit/>
          </a:bodyPr>
          <a:lstStyle/>
          <a:p>
            <a:r>
              <a:rPr lang="en-GB" dirty="0"/>
              <a:t>For Berlant, intimate publics are “laboratories for imagining and cobbling together alternative </a:t>
            </a:r>
            <a:r>
              <a:rPr lang="en-GB" dirty="0" err="1"/>
              <a:t>construals</a:t>
            </a:r>
            <a:r>
              <a:rPr lang="en-GB" dirty="0"/>
              <a:t> about how life has appeared and how legitimately it could be better shaped not merely in small modifications of normativity.”45 In her book The Female Complaint, she notes that “an intimate public is an achievement. Whether linked to women or other nondominant people, it flourishes as a porous, affective scene of identification among strangers that promises a certain experience of belonging and provides a complex of consolation, confirmation, discipline, and discussion about how to live as an x.”46</a:t>
            </a:r>
          </a:p>
          <a:p>
            <a:pPr marL="0" indent="0">
              <a:buNone/>
            </a:pPr>
            <a:endParaRPr lang="en-US" dirty="0"/>
          </a:p>
        </p:txBody>
      </p:sp>
    </p:spTree>
    <p:extLst>
      <p:ext uri="{BB962C8B-B14F-4D97-AF65-F5344CB8AC3E}">
        <p14:creationId xmlns:p14="http://schemas.microsoft.com/office/powerpoint/2010/main" val="191171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C7A3-FDAF-044D-93D2-2849D85FC9E7}"/>
              </a:ext>
            </a:extLst>
          </p:cNvPr>
          <p:cNvSpPr>
            <a:spLocks noGrp="1"/>
          </p:cNvSpPr>
          <p:nvPr>
            <p:ph type="title"/>
          </p:nvPr>
        </p:nvSpPr>
        <p:spPr/>
        <p:txBody>
          <a:bodyPr/>
          <a:lstStyle/>
          <a:p>
            <a:r>
              <a:rPr lang="en-US" dirty="0"/>
              <a:t>Queer time – or the death drive</a:t>
            </a:r>
          </a:p>
        </p:txBody>
      </p:sp>
      <p:pic>
        <p:nvPicPr>
          <p:cNvPr id="1026" name="Picture 2" descr="Hans Georg et Thierry à Montecatini, 1983">
            <a:extLst>
              <a:ext uri="{FF2B5EF4-FFF2-40B4-BE49-F238E27FC236}">
                <a16:creationId xmlns:a16="http://schemas.microsoft.com/office/drawing/2014/main" id="{3135B8B5-5E8C-614E-AF94-A26366A817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7471" y="1690688"/>
            <a:ext cx="651397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1BF14D-90D9-B443-BFCC-B3FCD544940C}"/>
              </a:ext>
            </a:extLst>
          </p:cNvPr>
          <p:cNvSpPr/>
          <p:nvPr/>
        </p:nvSpPr>
        <p:spPr>
          <a:xfrm>
            <a:off x="838199" y="1861661"/>
            <a:ext cx="4048125" cy="3416320"/>
          </a:xfrm>
          <a:prstGeom prst="rect">
            <a:avLst/>
          </a:prstGeom>
        </p:spPr>
        <p:txBody>
          <a:bodyPr wrap="square">
            <a:spAutoFit/>
          </a:bodyPr>
          <a:lstStyle/>
          <a:p>
            <a:endParaRPr lang="en-GB" dirty="0"/>
          </a:p>
          <a:p>
            <a:r>
              <a:rPr lang="en-US" dirty="0"/>
              <a:t>Lee Edelman ‘No Future’ (2005)</a:t>
            </a:r>
          </a:p>
          <a:p>
            <a:endParaRPr lang="en-US" dirty="0"/>
          </a:p>
          <a:p>
            <a:r>
              <a:rPr lang="en-US" dirty="0"/>
              <a:t>‘Queerness figures […] the place of the social order’s death drive [...] it stands outside of the consensus of reproductive futurism’.</a:t>
            </a:r>
          </a:p>
          <a:p>
            <a:r>
              <a:rPr lang="en-US" dirty="0"/>
              <a:t>Leo </a:t>
            </a:r>
            <a:r>
              <a:rPr lang="en-US" dirty="0" err="1"/>
              <a:t>Bersani</a:t>
            </a:r>
            <a:r>
              <a:rPr lang="en-US" dirty="0"/>
              <a:t>, ‘Is the rectum a grave?’ (1994)</a:t>
            </a:r>
            <a:br>
              <a:rPr lang="en-GB" dirty="0"/>
            </a:br>
            <a:endParaRPr lang="en-GB" dirty="0"/>
          </a:p>
          <a:p>
            <a:br>
              <a:rPr lang="en-GB" dirty="0"/>
            </a:br>
            <a:endParaRPr lang="en-GB" dirty="0">
              <a:effectLst/>
            </a:endParaRPr>
          </a:p>
        </p:txBody>
      </p:sp>
      <p:sp>
        <p:nvSpPr>
          <p:cNvPr id="5" name="Rectangle 4">
            <a:extLst>
              <a:ext uri="{FF2B5EF4-FFF2-40B4-BE49-F238E27FC236}">
                <a16:creationId xmlns:a16="http://schemas.microsoft.com/office/drawing/2014/main" id="{CF125681-2B5B-A047-9696-11D0B760988E}"/>
              </a:ext>
            </a:extLst>
          </p:cNvPr>
          <p:cNvSpPr/>
          <p:nvPr/>
        </p:nvSpPr>
        <p:spPr>
          <a:xfrm>
            <a:off x="6705600" y="6042026"/>
            <a:ext cx="6096000" cy="646331"/>
          </a:xfrm>
          <a:prstGeom prst="rect">
            <a:avLst/>
          </a:prstGeom>
        </p:spPr>
        <p:txBody>
          <a:bodyPr>
            <a:spAutoFit/>
          </a:bodyPr>
          <a:lstStyle/>
          <a:p>
            <a:r>
              <a:rPr lang="en-GB" i="1" dirty="0">
                <a:latin typeface="Apercu Medium"/>
              </a:rPr>
              <a:t>Hans Georg et Thierry </a:t>
            </a:r>
            <a:r>
              <a:rPr lang="en-GB" i="1" dirty="0" err="1">
                <a:latin typeface="Apercu Medium"/>
              </a:rPr>
              <a:t>à</a:t>
            </a:r>
            <a:r>
              <a:rPr lang="en-GB" i="1" dirty="0">
                <a:latin typeface="Apercu Medium"/>
              </a:rPr>
              <a:t> Montecatini, 1983</a:t>
            </a:r>
            <a:r>
              <a:rPr lang="en-GB" dirty="0">
                <a:latin typeface="Apercu Medium"/>
              </a:rPr>
              <a:t>, 1983</a:t>
            </a:r>
            <a:br>
              <a:rPr lang="en-GB" dirty="0"/>
            </a:br>
            <a:r>
              <a:rPr lang="en-GB" dirty="0"/>
              <a:t>6 1/2 x 10 inches</a:t>
            </a:r>
          </a:p>
        </p:txBody>
      </p:sp>
    </p:spTree>
    <p:extLst>
      <p:ext uri="{BB962C8B-B14F-4D97-AF65-F5344CB8AC3E}">
        <p14:creationId xmlns:p14="http://schemas.microsoft.com/office/powerpoint/2010/main" val="95384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Graphical user interface&#10;&#10;Description automatically generated">
            <a:extLst>
              <a:ext uri="{FF2B5EF4-FFF2-40B4-BE49-F238E27FC236}">
                <a16:creationId xmlns:a16="http://schemas.microsoft.com/office/drawing/2014/main" id="{EA0DF9AD-C26D-7248-8ED6-78FDC2071E7A}"/>
              </a:ext>
            </a:extLst>
          </p:cNvPr>
          <p:cNvPicPr>
            <a:picLocks noGrp="1" noChangeAspect="1"/>
          </p:cNvPicPr>
          <p:nvPr>
            <p:ph idx="1"/>
          </p:nvPr>
        </p:nvPicPr>
        <p:blipFill rotWithShape="1">
          <a:blip r:embed="rId2"/>
          <a:srcRect t="10539" b="27167"/>
          <a:stretch/>
        </p:blipFill>
        <p:spPr>
          <a:xfrm>
            <a:off x="0" y="136525"/>
            <a:ext cx="12191980" cy="6721475"/>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p:spPr>
      </p:pic>
      <p:sp>
        <p:nvSpPr>
          <p:cNvPr id="5" name="Title 1">
            <a:extLst>
              <a:ext uri="{FF2B5EF4-FFF2-40B4-BE49-F238E27FC236}">
                <a16:creationId xmlns:a16="http://schemas.microsoft.com/office/drawing/2014/main" id="{200DFA04-DE73-864E-8CFE-81AA80D6269F}"/>
              </a:ext>
            </a:extLst>
          </p:cNvPr>
          <p:cNvSpPr txBox="1">
            <a:spLocks/>
          </p:cNvSpPr>
          <p:nvPr/>
        </p:nvSpPr>
        <p:spPr>
          <a:xfrm>
            <a:off x="1" y="3626077"/>
            <a:ext cx="12729028" cy="32319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dirty="0" err="1"/>
              <a:t>Hervé</a:t>
            </a:r>
            <a:r>
              <a:rPr lang="en-US" sz="3200" dirty="0"/>
              <a:t> Guibert, 1955 – 1991</a:t>
            </a:r>
            <a:br>
              <a:rPr lang="en-US" sz="3200" dirty="0"/>
            </a:br>
            <a:r>
              <a:rPr lang="en-US" sz="3200" dirty="0"/>
              <a:t>AIDS, social identity and queer time</a:t>
            </a:r>
          </a:p>
        </p:txBody>
      </p:sp>
    </p:spTree>
    <p:extLst>
      <p:ext uri="{BB962C8B-B14F-4D97-AF65-F5344CB8AC3E}">
        <p14:creationId xmlns:p14="http://schemas.microsoft.com/office/powerpoint/2010/main" val="22280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6C21-C77B-3B4B-B2C3-0DE207292E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7562BD-082D-754B-BE81-8EC2872FD27B}"/>
              </a:ext>
            </a:extLst>
          </p:cNvPr>
          <p:cNvSpPr>
            <a:spLocks noGrp="1"/>
          </p:cNvSpPr>
          <p:nvPr>
            <p:ph idx="1"/>
          </p:nvPr>
        </p:nvSpPr>
        <p:spPr/>
        <p:txBody>
          <a:bodyPr/>
          <a:lstStyle/>
          <a:p>
            <a:endParaRPr lang="en-US"/>
          </a:p>
        </p:txBody>
      </p:sp>
      <p:pic>
        <p:nvPicPr>
          <p:cNvPr id="1026" name="Picture 2" descr="Image result for to the friend who did not save my life">
            <a:extLst>
              <a:ext uri="{FF2B5EF4-FFF2-40B4-BE49-F238E27FC236}">
                <a16:creationId xmlns:a16="http://schemas.microsoft.com/office/drawing/2014/main" id="{E7A298B8-C6EF-F04F-914A-ECBBD8FE5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74" y="211818"/>
            <a:ext cx="4053652" cy="629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à l'ami qui ne m'a pas sauvé la vie">
            <a:extLst>
              <a:ext uri="{FF2B5EF4-FFF2-40B4-BE49-F238E27FC236}">
                <a16:creationId xmlns:a16="http://schemas.microsoft.com/office/drawing/2014/main" id="{739C084C-E78B-3341-8E0A-C107F1866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6334"/>
            <a:ext cx="3715656" cy="627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8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8014F-B263-B547-8B49-BA077CFD3D4E}"/>
              </a:ext>
            </a:extLst>
          </p:cNvPr>
          <p:cNvSpPr>
            <a:spLocks noGrp="1"/>
          </p:cNvSpPr>
          <p:nvPr>
            <p:ph idx="1"/>
          </p:nvPr>
        </p:nvSpPr>
        <p:spPr>
          <a:xfrm>
            <a:off x="838200" y="1253331"/>
            <a:ext cx="10515600" cy="4351338"/>
          </a:xfrm>
        </p:spPr>
        <p:txBody>
          <a:bodyPr>
            <a:normAutofit fontScale="92500" lnSpcReduction="10000"/>
          </a:bodyPr>
          <a:lstStyle/>
          <a:p>
            <a:pPr marL="0" indent="0">
              <a:buNone/>
            </a:pPr>
            <a:r>
              <a:rPr lang="en-US" sz="2400" dirty="0"/>
              <a:t>Perhaps part of what was so gripping about </a:t>
            </a:r>
            <a:r>
              <a:rPr lang="en-US" sz="2400" i="1" dirty="0"/>
              <a:t>To the Friend Who Did Not Save My Life </a:t>
            </a:r>
            <a:r>
              <a:rPr lang="en-US" sz="2400" dirty="0"/>
              <a:t>for its first readers was the </a:t>
            </a:r>
            <a:r>
              <a:rPr lang="en-US" sz="2400" b="1" dirty="0"/>
              <a:t>visceral sense</a:t>
            </a:r>
            <a:r>
              <a:rPr lang="en-US" sz="2400" dirty="0"/>
              <a:t>, not just of illness, but of a </a:t>
            </a:r>
            <a:r>
              <a:rPr lang="en-US" sz="2400" b="1" dirty="0"/>
              <a:t>social identity undergoing such a brutal reconstruction</a:t>
            </a:r>
            <a:r>
              <a:rPr lang="en-US" sz="2400" dirty="0"/>
              <a:t>. The newly inhabited social identity of being seropositive would involve an intimate experience of a particular relationship to power that people such as Guibert might never have experienced previously. Foucault’s elaboration of the form of power that he calls biopolitical is now well known. Guibert’s novels implicitly offer an account of what it </a:t>
            </a:r>
            <a:r>
              <a:rPr lang="en-US" sz="2400" b="1" dirty="0"/>
              <a:t>means abruptly to become a subject of that regime of power </a:t>
            </a:r>
            <a:r>
              <a:rPr lang="en-US" sz="2400" dirty="0"/>
              <a:t>[…] What does it mean to be addressed not as an individual body, but as a global mass caught up in a process of illness? Guibert traces this experience in the way he describes himself, his body, as a container for blood, blood in which the medical establishment has a certain kind of interest that is separate from any interest it might have in Guibert.</a:t>
            </a:r>
          </a:p>
          <a:p>
            <a:pPr marL="0" indent="0">
              <a:buNone/>
            </a:pPr>
            <a:endParaRPr lang="en-US" dirty="0"/>
          </a:p>
          <a:p>
            <a:pPr marL="0" indent="0" algn="r">
              <a:buNone/>
            </a:pPr>
            <a:r>
              <a:rPr lang="en-US" dirty="0"/>
              <a:t>Michael Lucey, </a:t>
            </a:r>
            <a:r>
              <a:rPr lang="en-US" i="1" dirty="0"/>
              <a:t>Someone: the pragmatics of misfits </a:t>
            </a:r>
            <a:r>
              <a:rPr lang="en-US" dirty="0"/>
              <a:t>(Chicago: the University of Chicago Press, 2019), pp.211- 212.</a:t>
            </a:r>
          </a:p>
          <a:p>
            <a:pPr marL="0" indent="0">
              <a:buNone/>
            </a:pPr>
            <a:endParaRPr lang="en-US" dirty="0"/>
          </a:p>
        </p:txBody>
      </p:sp>
    </p:spTree>
    <p:extLst>
      <p:ext uri="{BB962C8B-B14F-4D97-AF65-F5344CB8AC3E}">
        <p14:creationId xmlns:p14="http://schemas.microsoft.com/office/powerpoint/2010/main" val="388107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C5AC66F-2F0F-374F-AD94-400B1795080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Apostrophes: Bernard Pivot, March 16 1990</a:t>
            </a:r>
          </a:p>
        </p:txBody>
      </p:sp>
      <p:sp>
        <p:nvSpPr>
          <p:cNvPr id="3" name="Content Placeholder 2">
            <a:extLst>
              <a:ext uri="{FF2B5EF4-FFF2-40B4-BE49-F238E27FC236}">
                <a16:creationId xmlns:a16="http://schemas.microsoft.com/office/drawing/2014/main" id="{576C67F3-2C71-C24A-98D0-FCC19EFAFFC9}"/>
              </a:ext>
            </a:extLst>
          </p:cNvPr>
          <p:cNvSpPr>
            <a:spLocks noGrp="1"/>
          </p:cNvSpPr>
          <p:nvPr>
            <p:ph idx="1"/>
          </p:nvPr>
        </p:nvSpPr>
        <p:spPr>
          <a:xfrm>
            <a:off x="1222644" y="2492376"/>
            <a:ext cx="5421107" cy="4141506"/>
          </a:xfrm>
        </p:spPr>
        <p:txBody>
          <a:bodyPr>
            <a:normAutofit/>
          </a:bodyPr>
          <a:lstStyle/>
          <a:p>
            <a:pPr marL="0" indent="0">
              <a:buNone/>
            </a:pPr>
            <a:r>
              <a:rPr lang="en-GB" sz="1800" dirty="0"/>
              <a:t>After writing </a:t>
            </a:r>
            <a:r>
              <a:rPr lang="en-GB" sz="1800" i="1" dirty="0"/>
              <a:t>To the Friend Who Did Not Save My Life</a:t>
            </a:r>
            <a:r>
              <a:rPr lang="en-GB" sz="1800" dirty="0"/>
              <a:t>, Guibert made an appearance on Bernard Pivot’s television program, Apostrophes. </a:t>
            </a:r>
            <a:r>
              <a:rPr lang="en-US" sz="1800" dirty="0"/>
              <a:t>The interview was broadcast on March 16, 1990. In the course of the interview, Guibert, quite ill, announced that he didn’t expect to write any more books. The result was that he began receiving a large number of letters from people who had seen the interview and/or had read To the Friend and who begged him to keep writing. </a:t>
            </a:r>
          </a:p>
          <a:p>
            <a:pPr marL="0" indent="0">
              <a:buNone/>
            </a:pPr>
            <a:endParaRPr lang="en-US" sz="1800" dirty="0"/>
          </a:p>
          <a:p>
            <a:pPr marL="0" indent="0">
              <a:buNone/>
            </a:pPr>
            <a:r>
              <a:rPr lang="en-US" sz="1800" dirty="0"/>
              <a:t>He meets readers while riding the bus. Readers send him cassettes, records, cashmere sweaters, perfume, books, and endless letters. “People were encouraging me to keep writing. The fervor of these strangers was beautiful” (154).</a:t>
            </a:r>
          </a:p>
        </p:txBody>
      </p:sp>
      <p:pic>
        <p:nvPicPr>
          <p:cNvPr id="6" name="Picture 5" descr="A person in a suit&#10;&#10;Description automatically generated with medium confidence">
            <a:extLst>
              <a:ext uri="{FF2B5EF4-FFF2-40B4-BE49-F238E27FC236}">
                <a16:creationId xmlns:a16="http://schemas.microsoft.com/office/drawing/2014/main" id="{8FE1083B-CF5E-6B42-AB55-618223498192}"/>
              </a:ext>
            </a:extLst>
          </p:cNvPr>
          <p:cNvPicPr>
            <a:picLocks noChangeAspect="1"/>
          </p:cNvPicPr>
          <p:nvPr/>
        </p:nvPicPr>
        <p:blipFill rotWithShape="1">
          <a:blip r:embed="rId3"/>
          <a:srcRect b="403"/>
          <a:stretch/>
        </p:blipFill>
        <p:spPr>
          <a:xfrm>
            <a:off x="7015150" y="2544428"/>
            <a:ext cx="4802404" cy="3563372"/>
          </a:xfrm>
          <a:prstGeom prst="rect">
            <a:avLst/>
          </a:prstGeom>
        </p:spPr>
      </p:pic>
    </p:spTree>
    <p:extLst>
      <p:ext uri="{BB962C8B-B14F-4D97-AF65-F5344CB8AC3E}">
        <p14:creationId xmlns:p14="http://schemas.microsoft.com/office/powerpoint/2010/main" val="277853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6630-D450-CC4C-95A2-45041C327552}"/>
              </a:ext>
            </a:extLst>
          </p:cNvPr>
          <p:cNvSpPr>
            <a:spLocks noGrp="1"/>
          </p:cNvSpPr>
          <p:nvPr>
            <p:ph type="title"/>
          </p:nvPr>
        </p:nvSpPr>
        <p:spPr/>
        <p:txBody>
          <a:bodyPr/>
          <a:lstStyle/>
          <a:p>
            <a:r>
              <a:rPr lang="en-US" dirty="0"/>
              <a:t>New kinship structures?</a:t>
            </a:r>
          </a:p>
        </p:txBody>
      </p:sp>
      <p:sp>
        <p:nvSpPr>
          <p:cNvPr id="3" name="Content Placeholder 2">
            <a:extLst>
              <a:ext uri="{FF2B5EF4-FFF2-40B4-BE49-F238E27FC236}">
                <a16:creationId xmlns:a16="http://schemas.microsoft.com/office/drawing/2014/main" id="{5F5ECD96-A3BD-B143-8629-B45901214884}"/>
              </a:ext>
            </a:extLst>
          </p:cNvPr>
          <p:cNvSpPr>
            <a:spLocks noGrp="1"/>
          </p:cNvSpPr>
          <p:nvPr>
            <p:ph idx="1"/>
          </p:nvPr>
        </p:nvSpPr>
        <p:spPr/>
        <p:txBody>
          <a:bodyPr>
            <a:normAutofit lnSpcReduction="10000"/>
          </a:bodyPr>
          <a:lstStyle/>
          <a:p>
            <a:pPr marL="0" indent="0">
              <a:buNone/>
            </a:pPr>
            <a:r>
              <a:rPr lang="en-US" dirty="0"/>
              <a:t>Guibert’s success arrived in the moment between the publication of </a:t>
            </a:r>
            <a:r>
              <a:rPr lang="en-US" i="1" dirty="0"/>
              <a:t>To the Friend Who Did Not Save My Life</a:t>
            </a:r>
            <a:r>
              <a:rPr lang="en-US" dirty="0"/>
              <a:t> and that of </a:t>
            </a:r>
            <a:r>
              <a:rPr lang="en-US" i="1" dirty="0"/>
              <a:t>The Compassion Protocol</a:t>
            </a:r>
            <a:r>
              <a:rPr lang="en-US" dirty="0"/>
              <a:t>. “Now he had to face the thorny question of his relationship with a mainstream audience,” David Caron notes. “Was a kind of community possible with them at all?” It will come as no surprise that </a:t>
            </a:r>
            <a:r>
              <a:rPr lang="en-US" i="1" dirty="0"/>
              <a:t>The Compassion Protocol </a:t>
            </a:r>
            <a:r>
              <a:rPr lang="en-US" dirty="0"/>
              <a:t>has as a central concern Guibert’s newfound public and his way of being in touch— corresponding— with them. </a:t>
            </a:r>
          </a:p>
          <a:p>
            <a:pPr marL="0" indent="0">
              <a:buNone/>
            </a:pPr>
            <a:r>
              <a:rPr lang="en-US" dirty="0"/>
              <a:t>What kind of commonality or intimacy could there be between them and him? </a:t>
            </a:r>
          </a:p>
          <a:p>
            <a:pPr marL="0" indent="0">
              <a:buNone/>
            </a:pPr>
            <a:r>
              <a:rPr lang="en-US" dirty="0"/>
              <a:t>How would idiosyncrasy and unconventionality figure in this new situation?</a:t>
            </a:r>
          </a:p>
          <a:p>
            <a:pPr marL="0" indent="0">
              <a:buNone/>
            </a:pPr>
            <a:endParaRPr lang="en-US" dirty="0"/>
          </a:p>
        </p:txBody>
      </p:sp>
    </p:spTree>
    <p:extLst>
      <p:ext uri="{BB962C8B-B14F-4D97-AF65-F5344CB8AC3E}">
        <p14:creationId xmlns:p14="http://schemas.microsoft.com/office/powerpoint/2010/main" val="120050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4D-CD79-DC41-B53F-C64EF2047340}"/>
              </a:ext>
            </a:extLst>
          </p:cNvPr>
          <p:cNvSpPr>
            <a:spLocks noGrp="1"/>
          </p:cNvSpPr>
          <p:nvPr>
            <p:ph type="title"/>
          </p:nvPr>
        </p:nvSpPr>
        <p:spPr/>
        <p:txBody>
          <a:bodyPr/>
          <a:lstStyle/>
          <a:p>
            <a:r>
              <a:rPr lang="en-US" dirty="0"/>
              <a:t>Themes to discuss in today’s session</a:t>
            </a:r>
          </a:p>
        </p:txBody>
      </p:sp>
      <p:sp>
        <p:nvSpPr>
          <p:cNvPr id="3" name="Content Placeholder 2">
            <a:extLst>
              <a:ext uri="{FF2B5EF4-FFF2-40B4-BE49-F238E27FC236}">
                <a16:creationId xmlns:a16="http://schemas.microsoft.com/office/drawing/2014/main" id="{B3C4E079-A43A-554F-97FA-28839FA85BE4}"/>
              </a:ext>
            </a:extLst>
          </p:cNvPr>
          <p:cNvSpPr>
            <a:spLocks noGrp="1"/>
          </p:cNvSpPr>
          <p:nvPr>
            <p:ph idx="1"/>
          </p:nvPr>
        </p:nvSpPr>
        <p:spPr/>
        <p:txBody>
          <a:bodyPr/>
          <a:lstStyle/>
          <a:p>
            <a:pPr marL="514350" indent="-514350">
              <a:buFont typeface="+mj-lt"/>
              <a:buAutoNum type="arabicPeriod"/>
            </a:pPr>
            <a:r>
              <a:rPr lang="en-GB" dirty="0"/>
              <a:t>Serostatus as a ritually produced social identity (new kinship structures)</a:t>
            </a:r>
            <a:endParaRPr lang="en-US" dirty="0"/>
          </a:p>
          <a:p>
            <a:pPr marL="514350" indent="-514350">
              <a:buFont typeface="+mj-lt"/>
              <a:buAutoNum type="arabicPeriod"/>
            </a:pPr>
            <a:r>
              <a:rPr lang="en-US" dirty="0"/>
              <a:t>The visibility of the body</a:t>
            </a:r>
          </a:p>
          <a:p>
            <a:pPr marL="514350" indent="-514350">
              <a:buFont typeface="+mj-lt"/>
              <a:buAutoNum type="arabicPeriod"/>
            </a:pPr>
            <a:r>
              <a:rPr lang="en-US" dirty="0"/>
              <a:t>Narcissism</a:t>
            </a:r>
          </a:p>
          <a:p>
            <a:pPr marL="514350" indent="-514350">
              <a:buFont typeface="+mj-lt"/>
              <a:buAutoNum type="arabicPeriod"/>
            </a:pPr>
            <a:r>
              <a:rPr lang="en-US" dirty="0"/>
              <a:t>Salvation narratives</a:t>
            </a:r>
          </a:p>
          <a:p>
            <a:pPr marL="514350" indent="-514350">
              <a:buFont typeface="+mj-lt"/>
              <a:buAutoNum type="arabicPeriod"/>
            </a:pPr>
            <a:r>
              <a:rPr lang="en-US" dirty="0"/>
              <a:t>Betrayal – this is an act of textual revenge on Bill, the American business man whose laboratory promised to provide a drug that did not ultimately save his life</a:t>
            </a:r>
          </a:p>
          <a:p>
            <a:pPr marL="514350" indent="-514350">
              <a:buFont typeface="+mj-lt"/>
              <a:buAutoNum type="arabicPeriod"/>
            </a:pPr>
            <a:endParaRPr lang="en-US" dirty="0"/>
          </a:p>
        </p:txBody>
      </p:sp>
    </p:spTree>
    <p:extLst>
      <p:ext uri="{BB962C8B-B14F-4D97-AF65-F5344CB8AC3E}">
        <p14:creationId xmlns:p14="http://schemas.microsoft.com/office/powerpoint/2010/main" val="345902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0925-21BF-6E42-8962-F4BB33E5ADB1}"/>
              </a:ext>
            </a:extLst>
          </p:cNvPr>
          <p:cNvSpPr>
            <a:spLocks noGrp="1"/>
          </p:cNvSpPr>
          <p:nvPr>
            <p:ph type="title"/>
          </p:nvPr>
        </p:nvSpPr>
        <p:spPr/>
        <p:txBody>
          <a:bodyPr/>
          <a:lstStyle/>
          <a:p>
            <a:r>
              <a:rPr lang="en-US" dirty="0"/>
              <a:t>AIDS WRITING and survival through narrative</a:t>
            </a:r>
          </a:p>
        </p:txBody>
      </p:sp>
      <p:sp>
        <p:nvSpPr>
          <p:cNvPr id="3" name="Content Placeholder 2">
            <a:extLst>
              <a:ext uri="{FF2B5EF4-FFF2-40B4-BE49-F238E27FC236}">
                <a16:creationId xmlns:a16="http://schemas.microsoft.com/office/drawing/2014/main" id="{A71B7367-122C-8247-AA00-B00E76FB4F9D}"/>
              </a:ext>
            </a:extLst>
          </p:cNvPr>
          <p:cNvSpPr>
            <a:spLocks noGrp="1"/>
          </p:cNvSpPr>
          <p:nvPr>
            <p:ph idx="1"/>
          </p:nvPr>
        </p:nvSpPr>
        <p:spPr/>
        <p:txBody>
          <a:bodyPr>
            <a:normAutofit fontScale="92500" lnSpcReduction="20000"/>
          </a:bodyPr>
          <a:lstStyle/>
          <a:p>
            <a:pPr marL="0" indent="0">
              <a:buNone/>
            </a:pPr>
            <a:r>
              <a:rPr lang="en-GB" dirty="0"/>
              <a:t>The impetus behind witnessing narrative is the desire to live to tell the tale. But witnessing also implies a </a:t>
            </a:r>
            <a:r>
              <a:rPr lang="en-GB" dirty="0">
                <a:highlight>
                  <a:srgbClr val="FFFF00"/>
                </a:highlight>
              </a:rPr>
              <a:t>second kind of faith in survival: that of the tale itself, beyond the personal death of its teller</a:t>
            </a:r>
            <a:r>
              <a:rPr lang="en-GB" dirty="0"/>
              <a:t>. This is a social survival, transcending the personal lifespan of the narrative's author. In the case of AIDS witness in the autobiographical mode, in which living to tell the tale implies telling the tale of one's dying, these two forms of sur- </a:t>
            </a:r>
            <a:r>
              <a:rPr lang="en-GB" dirty="0" err="1"/>
              <a:t>vival</a:t>
            </a:r>
            <a:r>
              <a:rPr lang="en-GB" dirty="0"/>
              <a:t> become melded into a single preoccupation, since surviving to tell the story makes sense only to the extent that </a:t>
            </a:r>
            <a:r>
              <a:rPr lang="en-GB" dirty="0">
                <a:highlight>
                  <a:srgbClr val="FFFF00"/>
                </a:highlight>
              </a:rPr>
              <a:t>it is predicated on the sur- </a:t>
            </a:r>
            <a:r>
              <a:rPr lang="en-GB" dirty="0" err="1">
                <a:highlight>
                  <a:srgbClr val="FFFF00"/>
                </a:highlight>
              </a:rPr>
              <a:t>vival</a:t>
            </a:r>
            <a:r>
              <a:rPr lang="en-GB" dirty="0">
                <a:highlight>
                  <a:srgbClr val="FFFF00"/>
                </a:highlight>
              </a:rPr>
              <a:t> of the story, </a:t>
            </a:r>
            <a:r>
              <a:rPr lang="en-GB" dirty="0"/>
              <a:t>whose narrating instance will give a social future to the deceased author. The writing thus tends to have the temporal structure of the future perfect tense (even more appropriately called "</a:t>
            </a:r>
            <a:r>
              <a:rPr lang="en-GB" dirty="0" err="1"/>
              <a:t>futur</a:t>
            </a:r>
            <a:r>
              <a:rPr lang="en-GB" dirty="0"/>
              <a:t> </a:t>
            </a:r>
            <a:r>
              <a:rPr lang="en-GB" dirty="0" err="1"/>
              <a:t>antérieur</a:t>
            </a:r>
            <a:r>
              <a:rPr lang="en-GB" dirty="0"/>
              <a:t>" in French): the personal survival of the author, however limited in time that survival may be, will have been a token of textual survival that the survival of the text, after its author's death, will retrospectively validate. </a:t>
            </a:r>
          </a:p>
          <a:p>
            <a:pPr marL="0" indent="0">
              <a:buNone/>
            </a:pPr>
            <a:endParaRPr lang="en-US" b="1" dirty="0"/>
          </a:p>
        </p:txBody>
      </p:sp>
    </p:spTree>
    <p:extLst>
      <p:ext uri="{BB962C8B-B14F-4D97-AF65-F5344CB8AC3E}">
        <p14:creationId xmlns:p14="http://schemas.microsoft.com/office/powerpoint/2010/main" val="1634415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2958</TotalTime>
  <Words>2264</Words>
  <Application>Microsoft Macintosh PowerPoint</Application>
  <PresentationFormat>Widescreen</PresentationFormat>
  <Paragraphs>65</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Apercu Medium</vt:lpstr>
      <vt:lpstr>Arial</vt:lpstr>
      <vt:lpstr>Calibri</vt:lpstr>
      <vt:lpstr>Calibri Light</vt:lpstr>
      <vt:lpstr>Helvetica</vt:lpstr>
      <vt:lpstr>Office Theme</vt:lpstr>
      <vt:lpstr>Ry Montgomery PhD at University of Cambridge</vt:lpstr>
      <vt:lpstr>Elliott Evans, The body in French queer thought from Wittig to Preciado (London :Routledge, 2020), pp.2 – 6.</vt:lpstr>
      <vt:lpstr>PowerPoint Presentation</vt:lpstr>
      <vt:lpstr>PowerPoint Presentation</vt:lpstr>
      <vt:lpstr>PowerPoint Presentation</vt:lpstr>
      <vt:lpstr>Apostrophes: Bernard Pivot, March 16 1990</vt:lpstr>
      <vt:lpstr>New kinship structures?</vt:lpstr>
      <vt:lpstr>Themes to discuss in today’s session</vt:lpstr>
      <vt:lpstr>AIDS WRITING and survival through narrative</vt:lpstr>
      <vt:lpstr>PowerPoint Presentation</vt:lpstr>
      <vt:lpstr>1. How does seropositivity become a form of social identity? Chapter 45</vt:lpstr>
      <vt:lpstr>1. Kinship structures / new forms of ‘blood relatives’</vt:lpstr>
      <vt:lpstr>PowerPoint Presentation</vt:lpstr>
      <vt:lpstr>Analysis</vt:lpstr>
      <vt:lpstr>2. The visibility of the body Circulation of the blood  / social body (chapter 4)</vt:lpstr>
      <vt:lpstr>2. The visibility of the body (chapter 89)</vt:lpstr>
      <vt:lpstr>2. The visibility of the body</vt:lpstr>
      <vt:lpstr>2/3. The visibility of the body / Narcissim (chapter 86)</vt:lpstr>
      <vt:lpstr>Analysis - narcissim</vt:lpstr>
      <vt:lpstr>4. Salvation narratives</vt:lpstr>
      <vt:lpstr>4. Salvation narratives / writing as companion</vt:lpstr>
      <vt:lpstr>4. Salvation narratives (chapter 11)</vt:lpstr>
      <vt:lpstr>5. Betrayal (chapter 34)</vt:lpstr>
      <vt:lpstr>5. Betrayal (chapter 44)</vt:lpstr>
      <vt:lpstr>PowerPoint Presentation</vt:lpstr>
      <vt:lpstr>Intimate publics, Lauren Berlant</vt:lpstr>
      <vt:lpstr>Queer time – or the death drive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from last week</dc:title>
  <dc:creator>Joanne Brueton</dc:creator>
  <cp:lastModifiedBy>Joanne Brueton</cp:lastModifiedBy>
  <cp:revision>16</cp:revision>
  <dcterms:created xsi:type="dcterms:W3CDTF">2021-02-15T13:53:46Z</dcterms:created>
  <dcterms:modified xsi:type="dcterms:W3CDTF">2025-02-17T08:03:14Z</dcterms:modified>
</cp:coreProperties>
</file>