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80" r:id="rId5"/>
    <p:sldId id="351" r:id="rId6"/>
    <p:sldId id="421" r:id="rId7"/>
    <p:sldId id="489" r:id="rId8"/>
    <p:sldId id="490" r:id="rId9"/>
    <p:sldId id="423" r:id="rId10"/>
    <p:sldId id="386" r:id="rId11"/>
    <p:sldId id="479" r:id="rId12"/>
    <p:sldId id="477" r:id="rId13"/>
    <p:sldId id="478" r:id="rId14"/>
    <p:sldId id="471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52" r:id="rId25"/>
    <p:sldId id="462" r:id="rId26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4">
          <p15:clr>
            <a:srgbClr val="A4A3A4"/>
          </p15:clr>
        </p15:guide>
        <p15:guide id="4" orient="horz" pos="555">
          <p15:clr>
            <a:srgbClr val="A4A3A4"/>
          </p15:clr>
        </p15:guide>
        <p15:guide id="5" orient="horz" pos="900">
          <p15:clr>
            <a:srgbClr val="A4A3A4"/>
          </p15:clr>
        </p15:guide>
        <p15:guide id="6" orient="horz" pos="3655">
          <p15:clr>
            <a:srgbClr val="A4A3A4"/>
          </p15:clr>
        </p15:guide>
        <p15:guide id="7" pos="318">
          <p15:clr>
            <a:srgbClr val="A4A3A4"/>
          </p15:clr>
        </p15:guide>
        <p15:guide id="8" pos="54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8CF"/>
    <a:srgbClr val="658190"/>
    <a:srgbClr val="094A8B"/>
    <a:srgbClr val="3333CC"/>
    <a:srgbClr val="004A8B"/>
    <a:srgbClr val="BC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774" autoAdjust="0"/>
  </p:normalViewPr>
  <p:slideViewPr>
    <p:cSldViewPr snapToGrid="0" snapToObjects="1">
      <p:cViewPr varScale="1">
        <p:scale>
          <a:sx n="95" d="100"/>
          <a:sy n="95" d="100"/>
        </p:scale>
        <p:origin x="2100" y="78"/>
      </p:cViewPr>
      <p:guideLst>
        <p:guide orient="horz" pos="1620"/>
        <p:guide pos="2880"/>
        <p:guide orient="horz" pos="324"/>
        <p:guide orient="horz" pos="555"/>
        <p:guide orient="horz" pos="900"/>
        <p:guide orient="horz" pos="3655"/>
        <p:guide pos="318"/>
        <p:guide pos="54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4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r">
              <a:defRPr sz="1200"/>
            </a:lvl1pPr>
          </a:lstStyle>
          <a:p>
            <a:fld id="{104A58E1-3D30-4150-83B2-D3545080C087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721111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11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r">
              <a:defRPr sz="1200"/>
            </a:lvl1pPr>
          </a:lstStyle>
          <a:p>
            <a:fld id="{B798712A-46C4-43A4-8DB1-72964A591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1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076363" cy="513508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5"/>
            <a:ext cx="3076363" cy="513508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r">
              <a:defRPr sz="1200"/>
            </a:lvl1pPr>
          </a:lstStyle>
          <a:p>
            <a:fld id="{D157F7B8-6B3B-4964-A7D7-1224FB4B24B9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5" tIns="47373" rIns="94745" bIns="47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80"/>
          </a:xfrm>
          <a:prstGeom prst="rect">
            <a:avLst/>
          </a:prstGeom>
        </p:spPr>
        <p:txBody>
          <a:bodyPr vert="horz" lIns="94745" tIns="47373" rIns="94745" bIns="47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6363" cy="513507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3507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r">
              <a:defRPr sz="1200"/>
            </a:lvl1pPr>
          </a:lstStyle>
          <a:p>
            <a:fld id="{0AFCF9F9-1DDC-4987-B707-0CCEC936E2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9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18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87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89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87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93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81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212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340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86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145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15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40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713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72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8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256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14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52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399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89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30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94A8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7" name="Picture 6" descr="Crown_right_half.png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66145" cy="6501341"/>
          </a:xfrm>
          <a:prstGeom prst="rect">
            <a:avLst/>
          </a:prstGeom>
        </p:spPr>
      </p:pic>
      <p:pic>
        <p:nvPicPr>
          <p:cNvPr id="10" name="Picture 9" descr="Crown_right_half.png"/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0" t="1" b="88300"/>
          <a:stretch/>
        </p:blipFill>
        <p:spPr>
          <a:xfrm>
            <a:off x="1" y="6501341"/>
            <a:ext cx="3666145" cy="7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1698-88BC-494E-B499-C549BB1D2E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0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1698-88BC-494E-B499-C549BB1D2E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Crown_right_half.png"/>
          <p:cNvPicPr>
            <a:picLocks noChangeAspect="1"/>
          </p:cNvPicPr>
          <p:nvPr userDrawn="1"/>
        </p:nvPicPr>
        <p:blipFill>
          <a:blip r:embed="rId5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66145" cy="6501341"/>
          </a:xfrm>
          <a:prstGeom prst="rect">
            <a:avLst/>
          </a:prstGeom>
        </p:spPr>
      </p:pic>
      <p:pic>
        <p:nvPicPr>
          <p:cNvPr id="9" name="Picture 8" descr="Untitled-1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2"/>
          <a:stretch/>
        </p:blipFill>
        <p:spPr>
          <a:xfrm>
            <a:off x="0" y="5980014"/>
            <a:ext cx="9144000" cy="887139"/>
          </a:xfrm>
          <a:prstGeom prst="rect">
            <a:avLst/>
          </a:prstGeom>
        </p:spPr>
      </p:pic>
      <p:pic>
        <p:nvPicPr>
          <p:cNvPr id="10" name="Picture 6" descr="QMUL_Logo_Whit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80" y="6216020"/>
            <a:ext cx="1553671" cy="41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2532806" y="6238917"/>
            <a:ext cx="244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</a:rPr>
              <a:t>www.maths.qmul.ac.uk</a:t>
            </a:r>
          </a:p>
        </p:txBody>
      </p:sp>
    </p:spTree>
    <p:extLst>
      <p:ext uri="{BB962C8B-B14F-4D97-AF65-F5344CB8AC3E}">
        <p14:creationId xmlns:p14="http://schemas.microsoft.com/office/powerpoint/2010/main" val="7802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0100" y="3076856"/>
            <a:ext cx="75438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37931725" indent="-37474525" defTabSz="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defTabSz="4572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defTabSz="4572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defTabSz="4572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rgbClr val="FFFFFF"/>
                </a:solidFill>
                <a:latin typeface="Tahoma" charset="0"/>
                <a:cs typeface="Tahoma" charset="0"/>
              </a:rPr>
              <a:t>MTH 4112: Semester B, Week 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800" b="1" dirty="0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900" dirty="0">
                <a:solidFill>
                  <a:srgbClr val="FFFFFF"/>
                </a:solidFill>
                <a:latin typeface="Tahoma" charset="0"/>
                <a:cs typeface="Tahoma" charset="0"/>
              </a:rPr>
              <a:t>Masimba Zata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900" dirty="0">
                <a:solidFill>
                  <a:srgbClr val="FFFFFF"/>
                </a:solidFill>
                <a:latin typeface="Tahoma" charset="0"/>
                <a:cs typeface="Tahoma" charset="0"/>
              </a:rPr>
              <a:t>2 April 2023</a:t>
            </a:r>
            <a:endParaRPr lang="en-GB" altLang="en-US" sz="2000" dirty="0">
              <a:solidFill>
                <a:srgbClr val="FFFFFF"/>
              </a:solidFill>
              <a:latin typeface="Tahoma" charset="0"/>
              <a:cs typeface="Tahoma" charset="0"/>
            </a:endParaRPr>
          </a:p>
        </p:txBody>
      </p:sp>
      <p:pic>
        <p:nvPicPr>
          <p:cNvPr id="5" name="Picture 6" descr="QMUL_Logo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619" y="991362"/>
            <a:ext cx="6158761" cy="164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77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Imposter Syndrome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277922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Tackling imposter phenomenon requires an awareness and </a:t>
            </a:r>
            <a:r>
              <a:rPr lang="en-US" sz="3000" dirty="0" err="1"/>
              <a:t>utilisation</a:t>
            </a:r>
            <a:r>
              <a:rPr lang="en-US" sz="3000" dirty="0"/>
              <a:t> of personal strengths </a:t>
            </a:r>
          </a:p>
          <a:p>
            <a:pPr lvl="1"/>
            <a:r>
              <a:rPr lang="en-US" sz="2600" dirty="0"/>
              <a:t>Positive psychology challenges the traditional development-focused perspective on performance 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sz="3000" dirty="0"/>
              <a:t>What actions can you take to: </a:t>
            </a:r>
          </a:p>
          <a:p>
            <a:pPr lvl="1"/>
            <a:r>
              <a:rPr lang="en-US" sz="2600" dirty="0"/>
              <a:t>Use your personal strengths more? </a:t>
            </a:r>
          </a:p>
          <a:p>
            <a:pPr lvl="1"/>
            <a:r>
              <a:rPr lang="en-US" sz="2600" dirty="0"/>
              <a:t>Ensure that </a:t>
            </a:r>
            <a:r>
              <a:rPr lang="en-US" sz="2600"/>
              <a:t>your study/work </a:t>
            </a:r>
            <a:r>
              <a:rPr lang="en-US" sz="2600" dirty="0"/>
              <a:t>environment </a:t>
            </a:r>
            <a:r>
              <a:rPr lang="en-US" sz="2600" dirty="0" err="1"/>
              <a:t>utilises</a:t>
            </a:r>
            <a:r>
              <a:rPr lang="en-US" sz="2600" dirty="0"/>
              <a:t> your strengths? </a:t>
            </a:r>
          </a:p>
          <a:p>
            <a:pPr lvl="1"/>
            <a:r>
              <a:rPr lang="en-US" sz="2600" dirty="0"/>
              <a:t>Support others experiencing imposter phenomenon? </a:t>
            </a:r>
            <a:endParaRPr lang="en-US" sz="2600" b="0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6481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Politics &amp; Conflict Resolution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252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Politics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4" y="114424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Political skill can be thought of as applying: </a:t>
            </a:r>
            <a:r>
              <a:rPr lang="en-US" sz="2800" b="1" dirty="0"/>
              <a:t>emotional intelligence, interpersonal influence, connections</a:t>
            </a:r>
            <a:r>
              <a:rPr lang="en-US" sz="2800" dirty="0"/>
              <a:t>, and </a:t>
            </a:r>
            <a:r>
              <a:rPr lang="en-US" sz="2800" b="1" dirty="0"/>
              <a:t>impression management </a:t>
            </a:r>
          </a:p>
          <a:p>
            <a:r>
              <a:rPr lang="en-US" sz="2800" dirty="0"/>
              <a:t>Engaging with </a:t>
            </a:r>
            <a:r>
              <a:rPr lang="en-US" sz="2800" dirty="0" err="1"/>
              <a:t>organisational</a:t>
            </a:r>
            <a:r>
              <a:rPr lang="en-US" sz="2800" dirty="0"/>
              <a:t> politics is necessary for influence. </a:t>
            </a:r>
          </a:p>
          <a:p>
            <a:pPr lvl="1"/>
            <a:r>
              <a:rPr lang="en-US" sz="2400" dirty="0"/>
              <a:t>Influence is necessary for progress, especially as one rises higher within an </a:t>
            </a:r>
            <a:r>
              <a:rPr lang="en-US" sz="2400" dirty="0" err="1"/>
              <a:t>organisation</a:t>
            </a:r>
            <a:r>
              <a:rPr lang="en-US" sz="2400" dirty="0"/>
              <a:t> </a:t>
            </a:r>
          </a:p>
          <a:p>
            <a:r>
              <a:rPr lang="en-US" sz="2800" dirty="0"/>
              <a:t>Understanding your political will (desire to engage in politics) and political skill (know-how to navigate politics) can help identify development areas in your quest to build influence </a:t>
            </a:r>
          </a:p>
        </p:txBody>
      </p:sp>
    </p:spTree>
    <p:extLst>
      <p:ext uri="{BB962C8B-B14F-4D97-AF65-F5344CB8AC3E}">
        <p14:creationId xmlns:p14="http://schemas.microsoft.com/office/powerpoint/2010/main" val="4056750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Politics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4" y="114424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Race, ethnicity or ‘difference’ may shape how we engage with </a:t>
            </a:r>
            <a:r>
              <a:rPr lang="en-US" sz="3000" dirty="0" err="1"/>
              <a:t>organisational</a:t>
            </a:r>
            <a:r>
              <a:rPr lang="en-US" sz="3000" dirty="0"/>
              <a:t> politics because of: </a:t>
            </a:r>
          </a:p>
          <a:p>
            <a:pPr lvl="1"/>
            <a:r>
              <a:rPr lang="en-US" sz="2600" dirty="0"/>
              <a:t>Perceptions of </a:t>
            </a:r>
            <a:r>
              <a:rPr lang="en-US" sz="2600" dirty="0" err="1"/>
              <a:t>organisational</a:t>
            </a:r>
            <a:r>
              <a:rPr lang="en-US" sz="2600" dirty="0"/>
              <a:t> politics (personal values &amp; authenticity) </a:t>
            </a:r>
          </a:p>
          <a:p>
            <a:pPr lvl="1"/>
            <a:r>
              <a:rPr lang="en-US" sz="2600" dirty="0"/>
              <a:t>Access to informal ‘career capital’ (systemic &amp; structural barriers) </a:t>
            </a:r>
          </a:p>
          <a:p>
            <a:pPr lvl="1"/>
            <a:endParaRPr lang="en-US" sz="2600" dirty="0"/>
          </a:p>
          <a:p>
            <a:r>
              <a:rPr lang="en-US" sz="3000" dirty="0"/>
              <a:t>What actions can you take to: </a:t>
            </a:r>
          </a:p>
          <a:p>
            <a:pPr lvl="1"/>
            <a:r>
              <a:rPr lang="en-US" sz="2600" dirty="0"/>
              <a:t>Enhance your political skill based on the four facets? </a:t>
            </a:r>
          </a:p>
          <a:p>
            <a:pPr lvl="1"/>
            <a:r>
              <a:rPr lang="en-US" sz="2600" dirty="0"/>
              <a:t>Provide others with informal career capital? </a:t>
            </a:r>
          </a:p>
        </p:txBody>
      </p:sp>
    </p:spTree>
    <p:extLst>
      <p:ext uri="{BB962C8B-B14F-4D97-AF65-F5344CB8AC3E}">
        <p14:creationId xmlns:p14="http://schemas.microsoft.com/office/powerpoint/2010/main" val="245509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Conflict Resolution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4" y="114424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Conflict arises from a combination of interdependence (a need to work closely) and differences (varying perspectives, goals, values). </a:t>
            </a:r>
          </a:p>
          <a:p>
            <a:r>
              <a:rPr lang="en-US" sz="2600" dirty="0"/>
              <a:t>Navigating conflict is part of </a:t>
            </a:r>
            <a:r>
              <a:rPr lang="en-US" sz="2600" dirty="0" err="1"/>
              <a:t>organisational</a:t>
            </a:r>
            <a:r>
              <a:rPr lang="en-US" sz="2600" dirty="0"/>
              <a:t> politics. </a:t>
            </a:r>
          </a:p>
          <a:p>
            <a:r>
              <a:rPr lang="en-US" sz="2600" dirty="0"/>
              <a:t>We each have a dominant conflict-handling style (underpinned by assertiveness vs. cooperativeness) that we leverage effectively for optimal outcomes </a:t>
            </a:r>
          </a:p>
          <a:p>
            <a:r>
              <a:rPr lang="en-US" sz="2600" dirty="0"/>
              <a:t>Effectively and strategically navigating conflict for influence requires an understanding of the context (e.g. importance of conflict, power, </a:t>
            </a:r>
            <a:r>
              <a:rPr lang="en-US" sz="2600" dirty="0" err="1"/>
              <a:t>organisational</a:t>
            </a:r>
            <a:r>
              <a:rPr lang="en-US" sz="2600" dirty="0"/>
              <a:t> culture) and awareness of potential alternative conflict-handling modes </a:t>
            </a:r>
          </a:p>
        </p:txBody>
      </p:sp>
    </p:spTree>
    <p:extLst>
      <p:ext uri="{BB962C8B-B14F-4D97-AF65-F5344CB8AC3E}">
        <p14:creationId xmlns:p14="http://schemas.microsoft.com/office/powerpoint/2010/main" val="1938283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Conflict Resolution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4" y="114424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How we see our conflict-handling style is not the same as how other people necessarily see it, so it helps to understand other people’s conflict handling styles to increase our likelihood of influence </a:t>
            </a:r>
          </a:p>
          <a:p>
            <a:endParaRPr lang="en-US" sz="2800" dirty="0"/>
          </a:p>
          <a:p>
            <a:r>
              <a:rPr lang="en-US" sz="2800" dirty="0"/>
              <a:t>What actions can you take to: </a:t>
            </a:r>
          </a:p>
          <a:p>
            <a:pPr lvl="1"/>
            <a:r>
              <a:rPr lang="en-US" sz="2400" dirty="0" err="1"/>
              <a:t>Maximise</a:t>
            </a:r>
            <a:r>
              <a:rPr lang="en-US" sz="2400" dirty="0"/>
              <a:t> the impact of your dominant conflict-handling style? </a:t>
            </a:r>
          </a:p>
          <a:p>
            <a:pPr lvl="1"/>
            <a:r>
              <a:rPr lang="en-US" sz="2400" dirty="0"/>
              <a:t>Leverage your underused conflict-handling styles for optimal influencing outcomes? </a:t>
            </a:r>
          </a:p>
          <a:p>
            <a:pPr lvl="1"/>
            <a:r>
              <a:rPr lang="en-US" sz="2400" dirty="0"/>
              <a:t>Support others to think through navigating conflict for influence? </a:t>
            </a:r>
          </a:p>
        </p:txBody>
      </p:sp>
    </p:spTree>
    <p:extLst>
      <p:ext uri="{BB962C8B-B14F-4D97-AF65-F5344CB8AC3E}">
        <p14:creationId xmlns:p14="http://schemas.microsoft.com/office/powerpoint/2010/main" val="162416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Authenticity, Flexibility &amp; Visibility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87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Authenticity &amp; Flexibility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3" y="960851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Your default response to situations can be explained on a spectrum across four dimensions:</a:t>
            </a:r>
          </a:p>
          <a:p>
            <a:pPr lvl="1"/>
            <a:r>
              <a:rPr lang="en-US" sz="2400" dirty="0"/>
              <a:t>Extraversion &lt;–&gt; Introversion </a:t>
            </a:r>
          </a:p>
          <a:p>
            <a:pPr lvl="1"/>
            <a:r>
              <a:rPr lang="en-US" sz="2400" dirty="0"/>
              <a:t>Sensing &lt;–&gt; Intuition </a:t>
            </a:r>
          </a:p>
          <a:p>
            <a:pPr lvl="1"/>
            <a:r>
              <a:rPr lang="en-US" sz="2400" dirty="0"/>
              <a:t>Thinking &lt;–&gt; Feeling </a:t>
            </a:r>
          </a:p>
          <a:p>
            <a:pPr lvl="1"/>
            <a:r>
              <a:rPr lang="en-US" sz="2400" dirty="0"/>
              <a:t>Judging &lt;–&gt; Perceiving</a:t>
            </a:r>
          </a:p>
          <a:p>
            <a:pPr lvl="1"/>
            <a:endParaRPr lang="en-US" sz="2400" dirty="0"/>
          </a:p>
          <a:p>
            <a:r>
              <a:rPr lang="en-US" sz="2800" dirty="0"/>
              <a:t>Understanding this is helpful for leading with self-awareness and thinking through how we can flex in situations by understanding others’ approaches and adapting to that for maximum impact</a:t>
            </a:r>
          </a:p>
        </p:txBody>
      </p:sp>
    </p:spTree>
    <p:extLst>
      <p:ext uri="{BB962C8B-B14F-4D97-AF65-F5344CB8AC3E}">
        <p14:creationId xmlns:p14="http://schemas.microsoft.com/office/powerpoint/2010/main" val="142030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Authenticity &amp; Flexibility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4" y="114424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Demonstrating flexibility (without breaking!) and being agile are key leadership skills that can shape how others receive you </a:t>
            </a:r>
          </a:p>
          <a:p>
            <a:endParaRPr lang="en-US" sz="2200" dirty="0"/>
          </a:p>
          <a:p>
            <a:r>
              <a:rPr lang="en-US" sz="2800" dirty="0"/>
              <a:t>Flexing your style is not about being inauthentic, its about bringing different versions of yourself to different situations for maximum impact </a:t>
            </a:r>
          </a:p>
          <a:p>
            <a:endParaRPr lang="en-US" sz="2200" dirty="0"/>
          </a:p>
          <a:p>
            <a:r>
              <a:rPr lang="en-US" sz="2800" dirty="0"/>
              <a:t>What actions can you take to: </a:t>
            </a:r>
          </a:p>
          <a:p>
            <a:pPr lvl="1"/>
            <a:r>
              <a:rPr lang="en-US" sz="2400" dirty="0"/>
              <a:t>Demonstrate flexibility in your interactions with key stakeholders?</a:t>
            </a:r>
          </a:p>
        </p:txBody>
      </p:sp>
    </p:spTree>
    <p:extLst>
      <p:ext uri="{BB962C8B-B14F-4D97-AF65-F5344CB8AC3E}">
        <p14:creationId xmlns:p14="http://schemas.microsoft.com/office/powerpoint/2010/main" val="1884015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Visibility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4" y="114424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Being ‘visible’ is being fully regarded and </a:t>
            </a:r>
            <a:r>
              <a:rPr lang="en-US" sz="2600" dirty="0" err="1"/>
              <a:t>recognised</a:t>
            </a:r>
            <a:r>
              <a:rPr lang="en-US" sz="2600" dirty="0"/>
              <a:t>. Maintaining comfortable levels of visibility is particularly challenging for minority ethnic professionals because the context dictates whether we become ‘</a:t>
            </a:r>
            <a:r>
              <a:rPr lang="en-US" sz="2600" dirty="0" err="1"/>
              <a:t>hypervisible</a:t>
            </a:r>
            <a:r>
              <a:rPr lang="en-US" sz="2600" dirty="0"/>
              <a:t>’ or ‘invisible’ due to perceived difference </a:t>
            </a:r>
          </a:p>
          <a:p>
            <a:endParaRPr lang="en-US" sz="1600" dirty="0"/>
          </a:p>
          <a:p>
            <a:r>
              <a:rPr lang="en-US" sz="2600" dirty="0"/>
              <a:t>Being ‘invisible’ is not being </a:t>
            </a:r>
            <a:r>
              <a:rPr lang="en-US" sz="2600" dirty="0" err="1"/>
              <a:t>recognised</a:t>
            </a:r>
            <a:r>
              <a:rPr lang="en-US" sz="2600" dirty="0"/>
              <a:t>, it can manifest in being overlooked or undermined (reducing motivation) </a:t>
            </a:r>
          </a:p>
          <a:p>
            <a:endParaRPr lang="en-US" sz="1600" dirty="0"/>
          </a:p>
          <a:p>
            <a:r>
              <a:rPr lang="en-US" sz="2600" dirty="0"/>
              <a:t>Being ‘</a:t>
            </a:r>
            <a:r>
              <a:rPr lang="en-US" sz="2600" dirty="0" err="1"/>
              <a:t>hypervisible</a:t>
            </a:r>
            <a:r>
              <a:rPr lang="en-US" sz="2600" dirty="0"/>
              <a:t>’ is being </a:t>
            </a:r>
            <a:r>
              <a:rPr lang="en-US" sz="2600" dirty="0" err="1"/>
              <a:t>recognised</a:t>
            </a:r>
            <a:r>
              <a:rPr lang="en-US" sz="2600" dirty="0"/>
              <a:t> for difference, it can manifest in being </a:t>
            </a:r>
            <a:r>
              <a:rPr lang="en-US" sz="2600" dirty="0" err="1"/>
              <a:t>overscrutinised</a:t>
            </a:r>
            <a:r>
              <a:rPr lang="en-US" sz="2600" dirty="0"/>
              <a:t> (experiencing performance pressure) </a:t>
            </a:r>
          </a:p>
        </p:txBody>
      </p:sp>
    </p:spTree>
    <p:extLst>
      <p:ext uri="{BB962C8B-B14F-4D97-AF65-F5344CB8AC3E}">
        <p14:creationId xmlns:p14="http://schemas.microsoft.com/office/powerpoint/2010/main" val="394719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Self-Awareness &amp; Soft Skills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73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Visibility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2204" y="926561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Actions we take to manage our visibility include: </a:t>
            </a:r>
          </a:p>
          <a:p>
            <a:pPr lvl="1"/>
            <a:r>
              <a:rPr lang="en-US" sz="2400" dirty="0"/>
              <a:t>Blending in</a:t>
            </a:r>
          </a:p>
          <a:p>
            <a:pPr lvl="1"/>
            <a:r>
              <a:rPr lang="en-US" sz="2400" dirty="0"/>
              <a:t>Standing out </a:t>
            </a:r>
          </a:p>
          <a:p>
            <a:pPr lvl="1"/>
            <a:endParaRPr lang="en-US" sz="1600" dirty="0"/>
          </a:p>
          <a:p>
            <a:r>
              <a:rPr lang="en-US" sz="2800" dirty="0"/>
              <a:t>Being aware of one’s visibility can help to make conscious decisions about whether to ’step in’ to a more visible position or ‘step back’ into a less visible position in different situations</a:t>
            </a:r>
          </a:p>
          <a:p>
            <a:endParaRPr lang="en-US" sz="1600" dirty="0"/>
          </a:p>
          <a:p>
            <a:r>
              <a:rPr lang="en-US" sz="2800" dirty="0"/>
              <a:t>What actions can you take to: </a:t>
            </a:r>
          </a:p>
          <a:p>
            <a:pPr lvl="1"/>
            <a:r>
              <a:rPr lang="en-US" sz="2400" dirty="0"/>
              <a:t>Craft my desired professional image (what people say about me when I’m not in the room) to be visible? </a:t>
            </a:r>
          </a:p>
        </p:txBody>
      </p:sp>
    </p:spTree>
    <p:extLst>
      <p:ext uri="{BB962C8B-B14F-4D97-AF65-F5344CB8AC3E}">
        <p14:creationId xmlns:p14="http://schemas.microsoft.com/office/powerpoint/2010/main" val="1479156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QUESTIONS?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967C07-BCAD-4176-9400-6B1C5BAE559A}"/>
              </a:ext>
            </a:extLst>
          </p:cNvPr>
          <p:cNvSpPr txBox="1"/>
          <p:nvPr/>
        </p:nvSpPr>
        <p:spPr>
          <a:xfrm>
            <a:off x="6572110" y="5537200"/>
            <a:ext cx="2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m.zata@qmul.ac.uk</a:t>
            </a:r>
          </a:p>
        </p:txBody>
      </p:sp>
    </p:spTree>
    <p:extLst>
      <p:ext uri="{BB962C8B-B14F-4D97-AF65-F5344CB8AC3E}">
        <p14:creationId xmlns:p14="http://schemas.microsoft.com/office/powerpoint/2010/main" val="161018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The Talent </a:t>
            </a:r>
            <a:r>
              <a:rPr lang="en-US" sz="1600" b="1" dirty="0" err="1"/>
              <a:t>Accelator</a:t>
            </a:r>
            <a:r>
              <a:rPr lang="en-US" sz="1600" b="1" dirty="0"/>
              <a:t> Key Takeaways 2021, Delta Alpha Psi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94441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143000"/>
            <a:ext cx="9061807" cy="4634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800" b="1"/>
              <a:t>Why Does This Matter?!</a:t>
            </a:r>
            <a:endParaRPr lang="en-US" sz="2800" b="1" dirty="0"/>
          </a:p>
          <a:p>
            <a:pPr>
              <a:spcBef>
                <a:spcPts val="0"/>
              </a:spcBef>
              <a:defRPr/>
            </a:pPr>
            <a:endParaRPr lang="en-US" sz="2800" b="1" dirty="0"/>
          </a:p>
          <a:p>
            <a:pPr>
              <a:spcBef>
                <a:spcPts val="0"/>
              </a:spcBef>
              <a:defRPr/>
            </a:pPr>
            <a:r>
              <a:rPr lang="en-US" sz="2800" b="1" dirty="0"/>
              <a:t>Identify and Overcome Performance and Career Derailers</a:t>
            </a:r>
          </a:p>
          <a:p>
            <a:pPr>
              <a:spcBef>
                <a:spcPts val="0"/>
              </a:spcBef>
              <a:defRPr/>
            </a:pPr>
            <a:endParaRPr lang="en-US" sz="2800" b="1" dirty="0"/>
          </a:p>
          <a:p>
            <a:pPr>
              <a:spcBef>
                <a:spcPts val="0"/>
              </a:spcBef>
              <a:defRPr/>
            </a:pPr>
            <a:r>
              <a:rPr lang="en-US" sz="2800" b="1" dirty="0"/>
              <a:t>Politics &amp; Conflict Resolution</a:t>
            </a:r>
          </a:p>
          <a:p>
            <a:pPr>
              <a:spcBef>
                <a:spcPts val="0"/>
              </a:spcBef>
              <a:defRPr/>
            </a:pPr>
            <a:endParaRPr lang="en-US" sz="2800" b="1" dirty="0"/>
          </a:p>
          <a:p>
            <a:pPr>
              <a:spcBef>
                <a:spcPts val="0"/>
              </a:spcBef>
              <a:defRPr/>
            </a:pPr>
            <a:r>
              <a:rPr lang="en-US" sz="2800" b="1" dirty="0"/>
              <a:t>Authenticity, Flexibility &amp; Visibility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Questions?</a:t>
            </a:r>
            <a:endParaRPr lang="en-GB" sz="2500" dirty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10009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 Does This Matter?!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20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 It Matters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4" y="114424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Self-Awareness &amp; Soft Skills are differentiators in the actuarial internship/graduate interview process</a:t>
            </a:r>
          </a:p>
          <a:p>
            <a:endParaRPr lang="en-US" sz="3000" dirty="0"/>
          </a:p>
          <a:p>
            <a:r>
              <a:rPr lang="en-US" sz="3000" dirty="0"/>
              <a:t>Useful &amp; important skills in any career (in case Actuarial is not for you)</a:t>
            </a:r>
          </a:p>
          <a:p>
            <a:endParaRPr lang="en-US" sz="3000" dirty="0"/>
          </a:p>
          <a:p>
            <a:r>
              <a:rPr lang="en-US" sz="3000" dirty="0"/>
              <a:t>Useful in everyday life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7690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Identify and Overcome Performance and Career Derailers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6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Feedback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4" y="114424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Feedback is necessary for personal and professional growth – asking for feedback makes the conversation easier and more constructive </a:t>
            </a:r>
          </a:p>
          <a:p>
            <a:endParaRPr lang="en-US" sz="3000" dirty="0"/>
          </a:p>
          <a:p>
            <a:r>
              <a:rPr lang="en-US" sz="3000" dirty="0"/>
              <a:t>Race, ethnicity or ‘difference’ can shape how feedback is given and received </a:t>
            </a:r>
          </a:p>
          <a:p>
            <a:endParaRPr lang="en-US" sz="3000" dirty="0"/>
          </a:p>
          <a:p>
            <a:r>
              <a:rPr lang="en-US" sz="3000" dirty="0"/>
              <a:t>Giving effective feedback is as important for leaders as receiving effective feedback </a:t>
            </a:r>
          </a:p>
        </p:txBody>
      </p:sp>
    </p:spTree>
    <p:extLst>
      <p:ext uri="{BB962C8B-B14F-4D97-AF65-F5344CB8AC3E}">
        <p14:creationId xmlns:p14="http://schemas.microsoft.com/office/powerpoint/2010/main" val="151861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Feedback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194" y="114424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Leveraging feedback for performance requires an effective feedback environment </a:t>
            </a:r>
          </a:p>
          <a:p>
            <a:pPr lvl="1"/>
            <a:r>
              <a:rPr lang="en-US" sz="2600" dirty="0"/>
              <a:t>Content, frequency, approach </a:t>
            </a:r>
          </a:p>
          <a:p>
            <a:pPr lvl="1"/>
            <a:endParaRPr lang="en-US" sz="3000" dirty="0"/>
          </a:p>
          <a:p>
            <a:r>
              <a:rPr lang="en-US" sz="3000" dirty="0"/>
              <a:t>What actions can you take to: </a:t>
            </a:r>
          </a:p>
          <a:p>
            <a:pPr lvl="1"/>
            <a:r>
              <a:rPr lang="en-US" sz="2600" dirty="0"/>
              <a:t>Improve your feedback environment? </a:t>
            </a:r>
          </a:p>
          <a:p>
            <a:pPr lvl="1"/>
            <a:r>
              <a:rPr lang="en-US" sz="2600" dirty="0"/>
              <a:t>Ensure that your feedback is forthright, concrete and meaningful? </a:t>
            </a:r>
          </a:p>
          <a:p>
            <a:pPr lvl="1"/>
            <a:r>
              <a:rPr lang="en-US" sz="2600" dirty="0"/>
              <a:t>Improve your own feedback giving (not just feedback receiving) </a:t>
            </a:r>
            <a:r>
              <a:rPr lang="en-US" sz="2600" dirty="0" err="1"/>
              <a:t>behaviours</a:t>
            </a:r>
            <a:r>
              <a:rPr lang="en-US" sz="2600" dirty="0"/>
              <a:t>?</a:t>
            </a:r>
            <a:endParaRPr lang="en-US" sz="2600" b="0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553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Imposter Syndrome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629284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Imposter phenomenon can be triggered by being a visible minority in any given context - through questioning our sense of belonging </a:t>
            </a:r>
          </a:p>
          <a:p>
            <a:endParaRPr lang="en-US" sz="3000" dirty="0"/>
          </a:p>
          <a:p>
            <a:r>
              <a:rPr lang="en-US" sz="3000" dirty="0"/>
              <a:t>We are more likely to engage in performance-harming </a:t>
            </a:r>
            <a:r>
              <a:rPr lang="en-US" sz="3000" dirty="0" err="1"/>
              <a:t>behaviours</a:t>
            </a:r>
            <a:r>
              <a:rPr lang="en-US" sz="3000" dirty="0"/>
              <a:t> when we experience imposter phenomenon (perfectionism &amp; self-sabotage) </a:t>
            </a:r>
          </a:p>
        </p:txBody>
      </p:sp>
    </p:spTree>
    <p:extLst>
      <p:ext uri="{BB962C8B-B14F-4D97-AF65-F5344CB8AC3E}">
        <p14:creationId xmlns:p14="http://schemas.microsoft.com/office/powerpoint/2010/main" val="22128648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29F2139B3D24DAFB38F2698EE492C" ma:contentTypeVersion="13" ma:contentTypeDescription="Create a new document." ma:contentTypeScope="" ma:versionID="5e492133e347206a0b873acaabb74e31">
  <xsd:schema xmlns:xsd="http://www.w3.org/2001/XMLSchema" xmlns:xs="http://www.w3.org/2001/XMLSchema" xmlns:p="http://schemas.microsoft.com/office/2006/metadata/properties" xmlns:ns3="8197abfe-6374-4c39-a310-c1f96e2f0e7a" xmlns:ns4="a22e6c60-1d9c-41ed-9f7e-c6a46dfaff08" targetNamespace="http://schemas.microsoft.com/office/2006/metadata/properties" ma:root="true" ma:fieldsID="410948d17beee3de5ef62a53ebc490c9" ns3:_="" ns4:_="">
    <xsd:import namespace="8197abfe-6374-4c39-a310-c1f96e2f0e7a"/>
    <xsd:import namespace="a22e6c60-1d9c-41ed-9f7e-c6a46dfaff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7abfe-6374-4c39-a310-c1f96e2f0e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e6c60-1d9c-41ed-9f7e-c6a46dfaff0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1502BA-88F7-49B2-8BEC-959B62CC931C}">
  <ds:schemaRefs>
    <ds:schemaRef ds:uri="http://www.w3.org/XML/1998/namespace"/>
    <ds:schemaRef ds:uri="http://purl.org/dc/dcmitype/"/>
    <ds:schemaRef ds:uri="8197abfe-6374-4c39-a310-c1f96e2f0e7a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a22e6c60-1d9c-41ed-9f7e-c6a46dfaff08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9DD636D-5FFF-4B23-9FC7-D579872792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F590E3-EADB-4D55-8EB6-F3B97C60FD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97abfe-6374-4c39-a310-c1f96e2f0e7a"/>
    <ds:schemaRef ds:uri="a22e6c60-1d9c-41ed-9f7e-c6a46dfaff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919</Words>
  <Application>Microsoft Office PowerPoint</Application>
  <PresentationFormat>On-screen Show (4:3)</PresentationFormat>
  <Paragraphs>133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Tahoma</vt:lpstr>
      <vt:lpstr>1_Office Theme</vt:lpstr>
      <vt:lpstr>PowerPoint Presentation</vt:lpstr>
      <vt:lpstr>Self-Awareness &amp; Soft Skills</vt:lpstr>
      <vt:lpstr>Agenda</vt:lpstr>
      <vt:lpstr>Why Does This Matter?!</vt:lpstr>
      <vt:lpstr>Why It Matters</vt:lpstr>
      <vt:lpstr>Identify and Overcome Performance and Career Derailers</vt:lpstr>
      <vt:lpstr>Feedback</vt:lpstr>
      <vt:lpstr>Feedback</vt:lpstr>
      <vt:lpstr>Imposter Syndrome</vt:lpstr>
      <vt:lpstr>Imposter Syndrome</vt:lpstr>
      <vt:lpstr>Politics &amp; Conflict Resolution</vt:lpstr>
      <vt:lpstr>Politics</vt:lpstr>
      <vt:lpstr>Politics</vt:lpstr>
      <vt:lpstr>Conflict Resolution</vt:lpstr>
      <vt:lpstr>Conflict Resolution</vt:lpstr>
      <vt:lpstr>Authenticity, Flexibility &amp; Visibility</vt:lpstr>
      <vt:lpstr>Authenticity &amp; Flexibility</vt:lpstr>
      <vt:lpstr>Authenticity &amp; Flexibility</vt:lpstr>
      <vt:lpstr>Visibility</vt:lpstr>
      <vt:lpstr>Visibility</vt:lpstr>
      <vt:lpstr>QUESTIONS?</vt:lpstr>
      <vt:lpstr>References</vt:lpstr>
    </vt:vector>
  </TitlesOfParts>
  <Company>Queen Marry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Burrows</dc:creator>
  <cp:lastModifiedBy>Masimba Zata (Moody's)</cp:lastModifiedBy>
  <cp:revision>521</cp:revision>
  <cp:lastPrinted>2016-06-28T16:51:28Z</cp:lastPrinted>
  <dcterms:created xsi:type="dcterms:W3CDTF">2015-08-10T08:10:56Z</dcterms:created>
  <dcterms:modified xsi:type="dcterms:W3CDTF">2024-04-02T12:39:40Z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0x01010075129F2139B3D24DAFB38F2698EE492C</vt:lpwstr>
  </property>
</Properties>
</file>