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93" r:id="rId4"/>
    <p:sldId id="283" r:id="rId5"/>
    <p:sldId id="294" r:id="rId6"/>
    <p:sldId id="295" r:id="rId7"/>
    <p:sldId id="281" r:id="rId8"/>
    <p:sldId id="292" r:id="rId9"/>
    <p:sldId id="262" r:id="rId10"/>
    <p:sldId id="265" r:id="rId11"/>
    <p:sldId id="263" r:id="rId12"/>
    <p:sldId id="275" r:id="rId13"/>
    <p:sldId id="285" r:id="rId14"/>
    <p:sldId id="284" r:id="rId15"/>
    <p:sldId id="287" r:id="rId16"/>
    <p:sldId id="296" r:id="rId17"/>
    <p:sldId id="279" r:id="rId18"/>
    <p:sldId id="29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90"/>
    <p:restoredTop sz="94694"/>
  </p:normalViewPr>
  <p:slideViewPr>
    <p:cSldViewPr snapToGrid="0" snapToObjects="1">
      <p:cViewPr varScale="1">
        <p:scale>
          <a:sx n="145" d="100"/>
          <a:sy n="145" d="100"/>
        </p:scale>
        <p:origin x="200" y="1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E2B4-12E9-E544-A3E3-C5588B21854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9A02BFD-11CE-FB40-B9BD-568E535210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121E8C5-5A3A-6549-A05C-7A817C3A539B}"/>
              </a:ext>
            </a:extLst>
          </p:cNvPr>
          <p:cNvSpPr>
            <a:spLocks noGrp="1"/>
          </p:cNvSpPr>
          <p:nvPr>
            <p:ph type="dt" sz="half" idx="10"/>
          </p:nvPr>
        </p:nvSpPr>
        <p:spPr/>
        <p:txBody>
          <a:bodyPr/>
          <a:lstStyle/>
          <a:p>
            <a:fld id="{2EAC7483-99F6-6646-9109-2E15D1E8E656}" type="datetimeFigureOut">
              <a:rPr lang="en-US" smtClean="0"/>
              <a:t>9/19/22</a:t>
            </a:fld>
            <a:endParaRPr lang="en-US"/>
          </a:p>
        </p:txBody>
      </p:sp>
      <p:sp>
        <p:nvSpPr>
          <p:cNvPr id="5" name="Footer Placeholder 4">
            <a:extLst>
              <a:ext uri="{FF2B5EF4-FFF2-40B4-BE49-F238E27FC236}">
                <a16:creationId xmlns:a16="http://schemas.microsoft.com/office/drawing/2014/main" id="{38589E19-A6AA-3F41-B649-DD3ABEB05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FB8B3-1FCA-F641-A624-90A1319C02BA}"/>
              </a:ext>
            </a:extLst>
          </p:cNvPr>
          <p:cNvSpPr>
            <a:spLocks noGrp="1"/>
          </p:cNvSpPr>
          <p:nvPr>
            <p:ph type="sldNum" sz="quarter" idx="12"/>
          </p:nvPr>
        </p:nvSpPr>
        <p:spPr/>
        <p:txBody>
          <a:bodyPr/>
          <a:lstStyle/>
          <a:p>
            <a:fld id="{6F8272D6-4167-2842-8F46-53FC57AD5C53}" type="slidenum">
              <a:rPr lang="en-US" smtClean="0"/>
              <a:t>‹#›</a:t>
            </a:fld>
            <a:endParaRPr lang="en-US"/>
          </a:p>
        </p:txBody>
      </p:sp>
    </p:spTree>
    <p:extLst>
      <p:ext uri="{BB962C8B-B14F-4D97-AF65-F5344CB8AC3E}">
        <p14:creationId xmlns:p14="http://schemas.microsoft.com/office/powerpoint/2010/main" val="312204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FB2E-B254-7E4E-A18F-CDB79A2A307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4FFBEF6-389B-0348-86F0-A96EB04FE5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5456706-E29E-AE42-90B0-A219FF5603C6}"/>
              </a:ext>
            </a:extLst>
          </p:cNvPr>
          <p:cNvSpPr>
            <a:spLocks noGrp="1"/>
          </p:cNvSpPr>
          <p:nvPr>
            <p:ph type="dt" sz="half" idx="10"/>
          </p:nvPr>
        </p:nvSpPr>
        <p:spPr/>
        <p:txBody>
          <a:bodyPr/>
          <a:lstStyle/>
          <a:p>
            <a:fld id="{2EAC7483-99F6-6646-9109-2E15D1E8E656}" type="datetimeFigureOut">
              <a:rPr lang="en-US" smtClean="0"/>
              <a:t>9/19/22</a:t>
            </a:fld>
            <a:endParaRPr lang="en-US"/>
          </a:p>
        </p:txBody>
      </p:sp>
      <p:sp>
        <p:nvSpPr>
          <p:cNvPr id="5" name="Footer Placeholder 4">
            <a:extLst>
              <a:ext uri="{FF2B5EF4-FFF2-40B4-BE49-F238E27FC236}">
                <a16:creationId xmlns:a16="http://schemas.microsoft.com/office/drawing/2014/main" id="{550977BC-7C3B-BC42-87FD-C41F11440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74B04-7779-1A41-A003-ACE072ACEB61}"/>
              </a:ext>
            </a:extLst>
          </p:cNvPr>
          <p:cNvSpPr>
            <a:spLocks noGrp="1"/>
          </p:cNvSpPr>
          <p:nvPr>
            <p:ph type="sldNum" sz="quarter" idx="12"/>
          </p:nvPr>
        </p:nvSpPr>
        <p:spPr/>
        <p:txBody>
          <a:bodyPr/>
          <a:lstStyle/>
          <a:p>
            <a:fld id="{6F8272D6-4167-2842-8F46-53FC57AD5C53}" type="slidenum">
              <a:rPr lang="en-US" smtClean="0"/>
              <a:t>‹#›</a:t>
            </a:fld>
            <a:endParaRPr lang="en-US"/>
          </a:p>
        </p:txBody>
      </p:sp>
    </p:spTree>
    <p:extLst>
      <p:ext uri="{BB962C8B-B14F-4D97-AF65-F5344CB8AC3E}">
        <p14:creationId xmlns:p14="http://schemas.microsoft.com/office/powerpoint/2010/main" val="817847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9D376B-E921-8242-97C3-0B1E9283FF7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3A4DCCF-A806-AC42-8216-433070E2917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AAA75E-F638-AB48-95F8-419FAA860DD3}"/>
              </a:ext>
            </a:extLst>
          </p:cNvPr>
          <p:cNvSpPr>
            <a:spLocks noGrp="1"/>
          </p:cNvSpPr>
          <p:nvPr>
            <p:ph type="dt" sz="half" idx="10"/>
          </p:nvPr>
        </p:nvSpPr>
        <p:spPr/>
        <p:txBody>
          <a:bodyPr/>
          <a:lstStyle/>
          <a:p>
            <a:fld id="{2EAC7483-99F6-6646-9109-2E15D1E8E656}" type="datetimeFigureOut">
              <a:rPr lang="en-US" smtClean="0"/>
              <a:t>9/19/22</a:t>
            </a:fld>
            <a:endParaRPr lang="en-US"/>
          </a:p>
        </p:txBody>
      </p:sp>
      <p:sp>
        <p:nvSpPr>
          <p:cNvPr id="5" name="Footer Placeholder 4">
            <a:extLst>
              <a:ext uri="{FF2B5EF4-FFF2-40B4-BE49-F238E27FC236}">
                <a16:creationId xmlns:a16="http://schemas.microsoft.com/office/drawing/2014/main" id="{8AA3439F-4A60-2843-977F-633AB2B89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8BCFA-5559-354C-923D-B29761CF6F81}"/>
              </a:ext>
            </a:extLst>
          </p:cNvPr>
          <p:cNvSpPr>
            <a:spLocks noGrp="1"/>
          </p:cNvSpPr>
          <p:nvPr>
            <p:ph type="sldNum" sz="quarter" idx="12"/>
          </p:nvPr>
        </p:nvSpPr>
        <p:spPr/>
        <p:txBody>
          <a:bodyPr/>
          <a:lstStyle/>
          <a:p>
            <a:fld id="{6F8272D6-4167-2842-8F46-53FC57AD5C53}" type="slidenum">
              <a:rPr lang="en-US" smtClean="0"/>
              <a:t>‹#›</a:t>
            </a:fld>
            <a:endParaRPr lang="en-US"/>
          </a:p>
        </p:txBody>
      </p:sp>
    </p:spTree>
    <p:extLst>
      <p:ext uri="{BB962C8B-B14F-4D97-AF65-F5344CB8AC3E}">
        <p14:creationId xmlns:p14="http://schemas.microsoft.com/office/powerpoint/2010/main" val="294866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F2E5A-72A5-A545-A9E5-85AEF60962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17019F1-A0D9-7946-966D-CB58CA65CC6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DE0C80-3127-A74D-BF2F-D9263B366AAE}"/>
              </a:ext>
            </a:extLst>
          </p:cNvPr>
          <p:cNvSpPr>
            <a:spLocks noGrp="1"/>
          </p:cNvSpPr>
          <p:nvPr>
            <p:ph type="dt" sz="half" idx="10"/>
          </p:nvPr>
        </p:nvSpPr>
        <p:spPr/>
        <p:txBody>
          <a:bodyPr/>
          <a:lstStyle/>
          <a:p>
            <a:fld id="{2EAC7483-99F6-6646-9109-2E15D1E8E656}" type="datetimeFigureOut">
              <a:rPr lang="en-US" smtClean="0"/>
              <a:t>9/19/22</a:t>
            </a:fld>
            <a:endParaRPr lang="en-US"/>
          </a:p>
        </p:txBody>
      </p:sp>
      <p:sp>
        <p:nvSpPr>
          <p:cNvPr id="5" name="Footer Placeholder 4">
            <a:extLst>
              <a:ext uri="{FF2B5EF4-FFF2-40B4-BE49-F238E27FC236}">
                <a16:creationId xmlns:a16="http://schemas.microsoft.com/office/drawing/2014/main" id="{30CE35D5-DD8C-B740-8A04-56E0E82C0B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A82BF-21ED-7D45-BAF9-14E70A4C5D16}"/>
              </a:ext>
            </a:extLst>
          </p:cNvPr>
          <p:cNvSpPr>
            <a:spLocks noGrp="1"/>
          </p:cNvSpPr>
          <p:nvPr>
            <p:ph type="sldNum" sz="quarter" idx="12"/>
          </p:nvPr>
        </p:nvSpPr>
        <p:spPr/>
        <p:txBody>
          <a:bodyPr/>
          <a:lstStyle/>
          <a:p>
            <a:fld id="{6F8272D6-4167-2842-8F46-53FC57AD5C53}" type="slidenum">
              <a:rPr lang="en-US" smtClean="0"/>
              <a:t>‹#›</a:t>
            </a:fld>
            <a:endParaRPr lang="en-US"/>
          </a:p>
        </p:txBody>
      </p:sp>
    </p:spTree>
    <p:extLst>
      <p:ext uri="{BB962C8B-B14F-4D97-AF65-F5344CB8AC3E}">
        <p14:creationId xmlns:p14="http://schemas.microsoft.com/office/powerpoint/2010/main" val="1097187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706A-EB4A-6D43-B6A8-DF2C20D75F7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3AAF119-56A6-4345-9922-15F75B7D4D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898D7C2-179F-3E45-96F1-2C253A519F80}"/>
              </a:ext>
            </a:extLst>
          </p:cNvPr>
          <p:cNvSpPr>
            <a:spLocks noGrp="1"/>
          </p:cNvSpPr>
          <p:nvPr>
            <p:ph type="dt" sz="half" idx="10"/>
          </p:nvPr>
        </p:nvSpPr>
        <p:spPr/>
        <p:txBody>
          <a:bodyPr/>
          <a:lstStyle/>
          <a:p>
            <a:fld id="{2EAC7483-99F6-6646-9109-2E15D1E8E656}" type="datetimeFigureOut">
              <a:rPr lang="en-US" smtClean="0"/>
              <a:t>9/19/22</a:t>
            </a:fld>
            <a:endParaRPr lang="en-US"/>
          </a:p>
        </p:txBody>
      </p:sp>
      <p:sp>
        <p:nvSpPr>
          <p:cNvPr id="5" name="Footer Placeholder 4">
            <a:extLst>
              <a:ext uri="{FF2B5EF4-FFF2-40B4-BE49-F238E27FC236}">
                <a16:creationId xmlns:a16="http://schemas.microsoft.com/office/drawing/2014/main" id="{AC2189B3-F166-F747-86EF-BA9448043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8B0E9-F0AA-C848-94CA-5294E0934E86}"/>
              </a:ext>
            </a:extLst>
          </p:cNvPr>
          <p:cNvSpPr>
            <a:spLocks noGrp="1"/>
          </p:cNvSpPr>
          <p:nvPr>
            <p:ph type="sldNum" sz="quarter" idx="12"/>
          </p:nvPr>
        </p:nvSpPr>
        <p:spPr/>
        <p:txBody>
          <a:bodyPr/>
          <a:lstStyle/>
          <a:p>
            <a:fld id="{6F8272D6-4167-2842-8F46-53FC57AD5C53}" type="slidenum">
              <a:rPr lang="en-US" smtClean="0"/>
              <a:t>‹#›</a:t>
            </a:fld>
            <a:endParaRPr lang="en-US"/>
          </a:p>
        </p:txBody>
      </p:sp>
    </p:spTree>
    <p:extLst>
      <p:ext uri="{BB962C8B-B14F-4D97-AF65-F5344CB8AC3E}">
        <p14:creationId xmlns:p14="http://schemas.microsoft.com/office/powerpoint/2010/main" val="3462671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4DE75-22E5-6049-80CB-30ACDFD5AD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6AA9FA1-D159-5345-A5CA-59E20957D4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2F18399-99CD-694E-9773-2EA2D9D6E44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B4C5D54-8B4D-4742-A6CF-8BA2A9A6652E}"/>
              </a:ext>
            </a:extLst>
          </p:cNvPr>
          <p:cNvSpPr>
            <a:spLocks noGrp="1"/>
          </p:cNvSpPr>
          <p:nvPr>
            <p:ph type="dt" sz="half" idx="10"/>
          </p:nvPr>
        </p:nvSpPr>
        <p:spPr/>
        <p:txBody>
          <a:bodyPr/>
          <a:lstStyle/>
          <a:p>
            <a:fld id="{2EAC7483-99F6-6646-9109-2E15D1E8E656}" type="datetimeFigureOut">
              <a:rPr lang="en-US" smtClean="0"/>
              <a:t>9/19/22</a:t>
            </a:fld>
            <a:endParaRPr lang="en-US"/>
          </a:p>
        </p:txBody>
      </p:sp>
      <p:sp>
        <p:nvSpPr>
          <p:cNvPr id="6" name="Footer Placeholder 5">
            <a:extLst>
              <a:ext uri="{FF2B5EF4-FFF2-40B4-BE49-F238E27FC236}">
                <a16:creationId xmlns:a16="http://schemas.microsoft.com/office/drawing/2014/main" id="{7F639CBD-1870-E143-97BE-FF28E0EDC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551F5B-B700-4F4B-83DC-ACA3CD1138A3}"/>
              </a:ext>
            </a:extLst>
          </p:cNvPr>
          <p:cNvSpPr>
            <a:spLocks noGrp="1"/>
          </p:cNvSpPr>
          <p:nvPr>
            <p:ph type="sldNum" sz="quarter" idx="12"/>
          </p:nvPr>
        </p:nvSpPr>
        <p:spPr/>
        <p:txBody>
          <a:bodyPr/>
          <a:lstStyle/>
          <a:p>
            <a:fld id="{6F8272D6-4167-2842-8F46-53FC57AD5C53}" type="slidenum">
              <a:rPr lang="en-US" smtClean="0"/>
              <a:t>‹#›</a:t>
            </a:fld>
            <a:endParaRPr lang="en-US"/>
          </a:p>
        </p:txBody>
      </p:sp>
    </p:spTree>
    <p:extLst>
      <p:ext uri="{BB962C8B-B14F-4D97-AF65-F5344CB8AC3E}">
        <p14:creationId xmlns:p14="http://schemas.microsoft.com/office/powerpoint/2010/main" val="3668686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B6A62-BF75-144D-B770-7A3BD9F91E6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FB8F0F7-39AB-D54B-A14B-E06B8F7C1A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FD941A-D273-A547-AC7F-8C80C97E12E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C3563AE-0134-3F4F-9914-5AB5788460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7A818CC-0DBB-E149-A4CA-D350E8EDE49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FA66381-5CE4-314B-89B0-D2E541D04DBE}"/>
              </a:ext>
            </a:extLst>
          </p:cNvPr>
          <p:cNvSpPr>
            <a:spLocks noGrp="1"/>
          </p:cNvSpPr>
          <p:nvPr>
            <p:ph type="dt" sz="half" idx="10"/>
          </p:nvPr>
        </p:nvSpPr>
        <p:spPr/>
        <p:txBody>
          <a:bodyPr/>
          <a:lstStyle/>
          <a:p>
            <a:fld id="{2EAC7483-99F6-6646-9109-2E15D1E8E656}" type="datetimeFigureOut">
              <a:rPr lang="en-US" smtClean="0"/>
              <a:t>9/19/22</a:t>
            </a:fld>
            <a:endParaRPr lang="en-US"/>
          </a:p>
        </p:txBody>
      </p:sp>
      <p:sp>
        <p:nvSpPr>
          <p:cNvPr id="8" name="Footer Placeholder 7">
            <a:extLst>
              <a:ext uri="{FF2B5EF4-FFF2-40B4-BE49-F238E27FC236}">
                <a16:creationId xmlns:a16="http://schemas.microsoft.com/office/drawing/2014/main" id="{CE0C73D4-65AF-6F48-A1B7-FDA0E7FE66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FB218F-7076-B94A-88E9-3F92C76449B3}"/>
              </a:ext>
            </a:extLst>
          </p:cNvPr>
          <p:cNvSpPr>
            <a:spLocks noGrp="1"/>
          </p:cNvSpPr>
          <p:nvPr>
            <p:ph type="sldNum" sz="quarter" idx="12"/>
          </p:nvPr>
        </p:nvSpPr>
        <p:spPr/>
        <p:txBody>
          <a:bodyPr/>
          <a:lstStyle/>
          <a:p>
            <a:fld id="{6F8272D6-4167-2842-8F46-53FC57AD5C53}" type="slidenum">
              <a:rPr lang="en-US" smtClean="0"/>
              <a:t>‹#›</a:t>
            </a:fld>
            <a:endParaRPr lang="en-US"/>
          </a:p>
        </p:txBody>
      </p:sp>
    </p:spTree>
    <p:extLst>
      <p:ext uri="{BB962C8B-B14F-4D97-AF65-F5344CB8AC3E}">
        <p14:creationId xmlns:p14="http://schemas.microsoft.com/office/powerpoint/2010/main" val="375059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EA14-A7FF-CE42-A3F9-5DFC4B3DD5A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9CABBC3-6982-6246-8AA4-1E6A11B61FAF}"/>
              </a:ext>
            </a:extLst>
          </p:cNvPr>
          <p:cNvSpPr>
            <a:spLocks noGrp="1"/>
          </p:cNvSpPr>
          <p:nvPr>
            <p:ph type="dt" sz="half" idx="10"/>
          </p:nvPr>
        </p:nvSpPr>
        <p:spPr/>
        <p:txBody>
          <a:bodyPr/>
          <a:lstStyle/>
          <a:p>
            <a:fld id="{2EAC7483-99F6-6646-9109-2E15D1E8E656}" type="datetimeFigureOut">
              <a:rPr lang="en-US" smtClean="0"/>
              <a:t>9/19/22</a:t>
            </a:fld>
            <a:endParaRPr lang="en-US"/>
          </a:p>
        </p:txBody>
      </p:sp>
      <p:sp>
        <p:nvSpPr>
          <p:cNvPr id="4" name="Footer Placeholder 3">
            <a:extLst>
              <a:ext uri="{FF2B5EF4-FFF2-40B4-BE49-F238E27FC236}">
                <a16:creationId xmlns:a16="http://schemas.microsoft.com/office/drawing/2014/main" id="{3FDDFB98-0102-C44E-BA12-E9548A4D6C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4F08E6-265E-E741-ACCA-868F59FCFEED}"/>
              </a:ext>
            </a:extLst>
          </p:cNvPr>
          <p:cNvSpPr>
            <a:spLocks noGrp="1"/>
          </p:cNvSpPr>
          <p:nvPr>
            <p:ph type="sldNum" sz="quarter" idx="12"/>
          </p:nvPr>
        </p:nvSpPr>
        <p:spPr/>
        <p:txBody>
          <a:bodyPr/>
          <a:lstStyle/>
          <a:p>
            <a:fld id="{6F8272D6-4167-2842-8F46-53FC57AD5C53}" type="slidenum">
              <a:rPr lang="en-US" smtClean="0"/>
              <a:t>‹#›</a:t>
            </a:fld>
            <a:endParaRPr lang="en-US"/>
          </a:p>
        </p:txBody>
      </p:sp>
    </p:spTree>
    <p:extLst>
      <p:ext uri="{BB962C8B-B14F-4D97-AF65-F5344CB8AC3E}">
        <p14:creationId xmlns:p14="http://schemas.microsoft.com/office/powerpoint/2010/main" val="55333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71E79B-21D5-5E40-A30E-D3CF8104D6C1}"/>
              </a:ext>
            </a:extLst>
          </p:cNvPr>
          <p:cNvSpPr>
            <a:spLocks noGrp="1"/>
          </p:cNvSpPr>
          <p:nvPr>
            <p:ph type="dt" sz="half" idx="10"/>
          </p:nvPr>
        </p:nvSpPr>
        <p:spPr/>
        <p:txBody>
          <a:bodyPr/>
          <a:lstStyle/>
          <a:p>
            <a:fld id="{2EAC7483-99F6-6646-9109-2E15D1E8E656}" type="datetimeFigureOut">
              <a:rPr lang="en-US" smtClean="0"/>
              <a:t>9/19/22</a:t>
            </a:fld>
            <a:endParaRPr lang="en-US"/>
          </a:p>
        </p:txBody>
      </p:sp>
      <p:sp>
        <p:nvSpPr>
          <p:cNvPr id="3" name="Footer Placeholder 2">
            <a:extLst>
              <a:ext uri="{FF2B5EF4-FFF2-40B4-BE49-F238E27FC236}">
                <a16:creationId xmlns:a16="http://schemas.microsoft.com/office/drawing/2014/main" id="{39078FBC-2F13-E743-A5D9-354F7EC45F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838DFB-EAEA-064E-86D2-209D9F7799A5}"/>
              </a:ext>
            </a:extLst>
          </p:cNvPr>
          <p:cNvSpPr>
            <a:spLocks noGrp="1"/>
          </p:cNvSpPr>
          <p:nvPr>
            <p:ph type="sldNum" sz="quarter" idx="12"/>
          </p:nvPr>
        </p:nvSpPr>
        <p:spPr/>
        <p:txBody>
          <a:bodyPr/>
          <a:lstStyle/>
          <a:p>
            <a:fld id="{6F8272D6-4167-2842-8F46-53FC57AD5C53}" type="slidenum">
              <a:rPr lang="en-US" smtClean="0"/>
              <a:t>‹#›</a:t>
            </a:fld>
            <a:endParaRPr lang="en-US"/>
          </a:p>
        </p:txBody>
      </p:sp>
    </p:spTree>
    <p:extLst>
      <p:ext uri="{BB962C8B-B14F-4D97-AF65-F5344CB8AC3E}">
        <p14:creationId xmlns:p14="http://schemas.microsoft.com/office/powerpoint/2010/main" val="3873964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4050-D9DF-0342-835F-9FD4C6CFE10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B5FE2D1-5039-9D48-9989-22DFF274E6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51CCD65-1D0B-814F-BBD9-D9A0078D59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D79DFB-C433-7A4F-A085-142DFFEA5010}"/>
              </a:ext>
            </a:extLst>
          </p:cNvPr>
          <p:cNvSpPr>
            <a:spLocks noGrp="1"/>
          </p:cNvSpPr>
          <p:nvPr>
            <p:ph type="dt" sz="half" idx="10"/>
          </p:nvPr>
        </p:nvSpPr>
        <p:spPr/>
        <p:txBody>
          <a:bodyPr/>
          <a:lstStyle/>
          <a:p>
            <a:fld id="{2EAC7483-99F6-6646-9109-2E15D1E8E656}" type="datetimeFigureOut">
              <a:rPr lang="en-US" smtClean="0"/>
              <a:t>9/19/22</a:t>
            </a:fld>
            <a:endParaRPr lang="en-US"/>
          </a:p>
        </p:txBody>
      </p:sp>
      <p:sp>
        <p:nvSpPr>
          <p:cNvPr id="6" name="Footer Placeholder 5">
            <a:extLst>
              <a:ext uri="{FF2B5EF4-FFF2-40B4-BE49-F238E27FC236}">
                <a16:creationId xmlns:a16="http://schemas.microsoft.com/office/drawing/2014/main" id="{528AEC91-34D0-424E-B1C2-96A8504F0B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496E7-5C80-AA41-B0A5-E5FFACFB114C}"/>
              </a:ext>
            </a:extLst>
          </p:cNvPr>
          <p:cNvSpPr>
            <a:spLocks noGrp="1"/>
          </p:cNvSpPr>
          <p:nvPr>
            <p:ph type="sldNum" sz="quarter" idx="12"/>
          </p:nvPr>
        </p:nvSpPr>
        <p:spPr/>
        <p:txBody>
          <a:bodyPr/>
          <a:lstStyle/>
          <a:p>
            <a:fld id="{6F8272D6-4167-2842-8F46-53FC57AD5C53}" type="slidenum">
              <a:rPr lang="en-US" smtClean="0"/>
              <a:t>‹#›</a:t>
            </a:fld>
            <a:endParaRPr lang="en-US"/>
          </a:p>
        </p:txBody>
      </p:sp>
    </p:spTree>
    <p:extLst>
      <p:ext uri="{BB962C8B-B14F-4D97-AF65-F5344CB8AC3E}">
        <p14:creationId xmlns:p14="http://schemas.microsoft.com/office/powerpoint/2010/main" val="78016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5A8A-AB77-214D-9684-9D971FED20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8C97CD8-691F-8843-8A7C-D2E43C964F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524154-D35C-9A43-8F94-BAEFBF338F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FBED559-F1AB-7344-A335-0D60621A9C1F}"/>
              </a:ext>
            </a:extLst>
          </p:cNvPr>
          <p:cNvSpPr>
            <a:spLocks noGrp="1"/>
          </p:cNvSpPr>
          <p:nvPr>
            <p:ph type="dt" sz="half" idx="10"/>
          </p:nvPr>
        </p:nvSpPr>
        <p:spPr/>
        <p:txBody>
          <a:bodyPr/>
          <a:lstStyle/>
          <a:p>
            <a:fld id="{2EAC7483-99F6-6646-9109-2E15D1E8E656}" type="datetimeFigureOut">
              <a:rPr lang="en-US" smtClean="0"/>
              <a:t>9/19/22</a:t>
            </a:fld>
            <a:endParaRPr lang="en-US"/>
          </a:p>
        </p:txBody>
      </p:sp>
      <p:sp>
        <p:nvSpPr>
          <p:cNvPr id="6" name="Footer Placeholder 5">
            <a:extLst>
              <a:ext uri="{FF2B5EF4-FFF2-40B4-BE49-F238E27FC236}">
                <a16:creationId xmlns:a16="http://schemas.microsoft.com/office/drawing/2014/main" id="{3E56ACE2-59AA-C242-9524-16B6C2F728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436682-A52A-214D-AE36-D8BEE325C40F}"/>
              </a:ext>
            </a:extLst>
          </p:cNvPr>
          <p:cNvSpPr>
            <a:spLocks noGrp="1"/>
          </p:cNvSpPr>
          <p:nvPr>
            <p:ph type="sldNum" sz="quarter" idx="12"/>
          </p:nvPr>
        </p:nvSpPr>
        <p:spPr/>
        <p:txBody>
          <a:bodyPr/>
          <a:lstStyle/>
          <a:p>
            <a:fld id="{6F8272D6-4167-2842-8F46-53FC57AD5C53}" type="slidenum">
              <a:rPr lang="en-US" smtClean="0"/>
              <a:t>‹#›</a:t>
            </a:fld>
            <a:endParaRPr lang="en-US"/>
          </a:p>
        </p:txBody>
      </p:sp>
    </p:spTree>
    <p:extLst>
      <p:ext uri="{BB962C8B-B14F-4D97-AF65-F5344CB8AC3E}">
        <p14:creationId xmlns:p14="http://schemas.microsoft.com/office/powerpoint/2010/main" val="100569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7F3C6C-A345-1B4C-B56B-F49931424B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DB54FA6-F8EC-CA4D-BD13-3192FE4B37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851C0F-1D49-BA41-987F-6F99CEFC5F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C7483-99F6-6646-9109-2E15D1E8E656}" type="datetimeFigureOut">
              <a:rPr lang="en-US" smtClean="0"/>
              <a:t>9/19/22</a:t>
            </a:fld>
            <a:endParaRPr lang="en-US"/>
          </a:p>
        </p:txBody>
      </p:sp>
      <p:sp>
        <p:nvSpPr>
          <p:cNvPr id="5" name="Footer Placeholder 4">
            <a:extLst>
              <a:ext uri="{FF2B5EF4-FFF2-40B4-BE49-F238E27FC236}">
                <a16:creationId xmlns:a16="http://schemas.microsoft.com/office/drawing/2014/main" id="{E5C3C605-9BDF-7D43-A95B-B9AF7ADBAD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956B3D-324F-3F4E-88ED-88554AFCFA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272D6-4167-2842-8F46-53FC57AD5C53}" type="slidenum">
              <a:rPr lang="en-US" smtClean="0"/>
              <a:t>‹#›</a:t>
            </a:fld>
            <a:endParaRPr lang="en-US"/>
          </a:p>
        </p:txBody>
      </p:sp>
    </p:spTree>
    <p:extLst>
      <p:ext uri="{BB962C8B-B14F-4D97-AF65-F5344CB8AC3E}">
        <p14:creationId xmlns:p14="http://schemas.microsoft.com/office/powerpoint/2010/main" val="1313320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wLO9Wh6KlO0"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www.youtube.com/watch?v=sEqfyZGYVr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tZAqZY-EQFM"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www.youtube.com/watch?v=qWtAK_YCrTw"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www.youtube.com/watch?v=MgsddFEe9O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8EFD8E-CA57-2C47-A2F3-946E0BE4B5E0}"/>
              </a:ext>
            </a:extLst>
          </p:cNvPr>
          <p:cNvPicPr/>
          <p:nvPr/>
        </p:nvPicPr>
        <p:blipFill rotWithShape="1">
          <a:blip r:embed="rId2"/>
          <a:srcRect b="443"/>
          <a:stretch/>
        </p:blipFill>
        <p:spPr bwMode="auto">
          <a:xfrm>
            <a:off x="20" y="10"/>
            <a:ext cx="12191980" cy="6857990"/>
          </a:xfrm>
          <a:prstGeom prst="rect">
            <a:avLst/>
          </a:prstGeom>
          <a:noFill/>
        </p:spPr>
      </p:pic>
      <p:sp>
        <p:nvSpPr>
          <p:cNvPr id="1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ctrTitle"/>
          </p:nvPr>
        </p:nvSpPr>
        <p:spPr>
          <a:xfrm>
            <a:off x="7704103" y="1751675"/>
            <a:ext cx="4409069" cy="3253237"/>
          </a:xfrm>
        </p:spPr>
        <p:txBody>
          <a:bodyPr>
            <a:normAutofit/>
          </a:bodyPr>
          <a:lstStyle/>
          <a:p>
            <a:r>
              <a:rPr lang="en-GB" sz="2500" dirty="0"/>
              <a:t>Week 2</a:t>
            </a:r>
            <a:br>
              <a:rPr lang="en-GB" sz="2500" dirty="0"/>
            </a:br>
            <a:r>
              <a:rPr lang="en-GB" sz="2500" dirty="0"/>
              <a:t>Generational filmmakers, world cinema and global auteurs </a:t>
            </a:r>
            <a:br>
              <a:rPr lang="en-GB" sz="2500" dirty="0"/>
            </a:br>
            <a:r>
              <a:rPr lang="en-GB" sz="2500" dirty="0"/>
              <a:t>---The 5</a:t>
            </a:r>
            <a:r>
              <a:rPr lang="en-GB" sz="2500" baseline="30000" dirty="0"/>
              <a:t>th</a:t>
            </a:r>
            <a:r>
              <a:rPr lang="en-GB" sz="2500" dirty="0"/>
              <a:t> Generation</a:t>
            </a:r>
            <a:br>
              <a:rPr lang="en-GB" sz="2500" dirty="0"/>
            </a:br>
            <a:endParaRPr lang="en-US" sz="2500" dirty="0"/>
          </a:p>
        </p:txBody>
      </p:sp>
      <p:sp>
        <p:nvSpPr>
          <p:cNvPr id="3" name="Subtitle 2"/>
          <p:cNvSpPr>
            <a:spLocks noGrp="1"/>
          </p:cNvSpPr>
          <p:nvPr>
            <p:ph type="subTitle" idx="1"/>
          </p:nvPr>
        </p:nvSpPr>
        <p:spPr>
          <a:xfrm>
            <a:off x="7782910" y="5242675"/>
            <a:ext cx="4330262" cy="683284"/>
          </a:xfrm>
        </p:spPr>
        <p:txBody>
          <a:bodyPr>
            <a:normAutofit/>
          </a:bodyPr>
          <a:lstStyle/>
          <a:p>
            <a:r>
              <a:rPr lang="en-US" sz="2000"/>
              <a:t>Dr. Kiki Tianqi Yu</a:t>
            </a:r>
          </a:p>
        </p:txBody>
      </p:sp>
      <p:cxnSp>
        <p:nvCxnSpPr>
          <p:cNvPr id="16" name="Straight Connector 15">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176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yellow earth_poster.jpg"/>
          <p:cNvPicPr>
            <a:picLocks noGrp="1" noChangeAspect="1"/>
          </p:cNvPicPr>
          <p:nvPr>
            <p:ph idx="1"/>
          </p:nvPr>
        </p:nvPicPr>
        <p:blipFill>
          <a:blip r:embed="rId2"/>
          <a:stretch>
            <a:fillRect/>
          </a:stretch>
        </p:blipFill>
        <p:spPr>
          <a:xfrm>
            <a:off x="2209800" y="475735"/>
            <a:ext cx="7772400" cy="5029200"/>
          </a:xfrm>
        </p:spPr>
      </p:pic>
      <p:sp>
        <p:nvSpPr>
          <p:cNvPr id="5" name="TextBox 4"/>
          <p:cNvSpPr txBox="1"/>
          <p:nvPr/>
        </p:nvSpPr>
        <p:spPr>
          <a:xfrm>
            <a:off x="3966157" y="5615545"/>
            <a:ext cx="4920193" cy="646331"/>
          </a:xfrm>
          <a:prstGeom prst="rect">
            <a:avLst/>
          </a:prstGeom>
          <a:noFill/>
        </p:spPr>
        <p:txBody>
          <a:bodyPr wrap="none" rtlCol="0">
            <a:spAutoFit/>
          </a:bodyPr>
          <a:lstStyle/>
          <a:p>
            <a:r>
              <a:rPr lang="en-US" i="1" dirty="0">
                <a:solidFill>
                  <a:srgbClr val="FF0000"/>
                </a:solidFill>
                <a:hlinkClick r:id="rId3">
                  <a:extLst>
                    <a:ext uri="{A12FA001-AC4F-418D-AE19-62706E023703}">
                      <ahyp:hlinkClr xmlns:ahyp="http://schemas.microsoft.com/office/drawing/2018/hyperlinkcolor" val="tx"/>
                    </a:ext>
                  </a:extLst>
                </a:hlinkClick>
              </a:rPr>
              <a:t>Yellow Earth</a:t>
            </a:r>
            <a:r>
              <a:rPr lang="en-US" dirty="0"/>
              <a:t>, dir. Chen </a:t>
            </a:r>
            <a:r>
              <a:rPr lang="en-US" dirty="0" err="1"/>
              <a:t>Kaige</a:t>
            </a:r>
            <a:endParaRPr lang="en-US" dirty="0"/>
          </a:p>
          <a:p>
            <a:r>
              <a:rPr lang="en-GB" dirty="0">
                <a:hlinkClick r:id="rId4"/>
              </a:rPr>
              <a:t>https://www.youtube.com/watch?v=sEqfyZGYVrM</a:t>
            </a:r>
            <a:endParaRPr lang="en-US" dirty="0"/>
          </a:p>
        </p:txBody>
      </p:sp>
    </p:spTree>
    <p:extLst>
      <p:ext uri="{BB962C8B-B14F-4D97-AF65-F5344CB8AC3E}">
        <p14:creationId xmlns:p14="http://schemas.microsoft.com/office/powerpoint/2010/main" val="979214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yellowearth_sht.gif"/>
          <p:cNvPicPr>
            <a:picLocks noGrp="1" noChangeAspect="1"/>
          </p:cNvPicPr>
          <p:nvPr>
            <p:ph idx="1"/>
          </p:nvPr>
        </p:nvPicPr>
        <p:blipFill>
          <a:blip r:embed="rId2"/>
          <a:stretch>
            <a:fillRect/>
          </a:stretch>
        </p:blipFill>
        <p:spPr>
          <a:xfrm>
            <a:off x="3962401" y="1653380"/>
            <a:ext cx="4959799" cy="3452020"/>
          </a:xfrm>
        </p:spPr>
      </p:pic>
    </p:spTree>
    <p:extLst>
      <p:ext uri="{BB962C8B-B14F-4D97-AF65-F5344CB8AC3E}">
        <p14:creationId xmlns:p14="http://schemas.microsoft.com/office/powerpoint/2010/main" val="1048045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aise_the_red_lantern_box-art.jpg"/>
          <p:cNvPicPr>
            <a:picLocks noGrp="1" noChangeAspect="1"/>
          </p:cNvPicPr>
          <p:nvPr>
            <p:ph idx="1"/>
          </p:nvPr>
        </p:nvPicPr>
        <p:blipFill>
          <a:blip r:embed="rId2"/>
          <a:stretch>
            <a:fillRect/>
          </a:stretch>
        </p:blipFill>
        <p:spPr>
          <a:xfrm>
            <a:off x="7659693" y="1255367"/>
            <a:ext cx="3008306" cy="4347264"/>
          </a:xfrm>
        </p:spPr>
      </p:pic>
      <p:pic>
        <p:nvPicPr>
          <p:cNvPr id="5" name="Picture 4" descr="B000BBOU54.jpg"/>
          <p:cNvPicPr>
            <a:picLocks noChangeAspect="1"/>
          </p:cNvPicPr>
          <p:nvPr/>
        </p:nvPicPr>
        <p:blipFill>
          <a:blip r:embed="rId3"/>
          <a:stretch>
            <a:fillRect/>
          </a:stretch>
        </p:blipFill>
        <p:spPr>
          <a:xfrm>
            <a:off x="4523539" y="1255368"/>
            <a:ext cx="3017000" cy="4347263"/>
          </a:xfrm>
          <a:prstGeom prst="rect">
            <a:avLst/>
          </a:prstGeom>
        </p:spPr>
      </p:pic>
      <p:pic>
        <p:nvPicPr>
          <p:cNvPr id="6" name="Picture 5" descr="Red_Sorghum_003.jpg"/>
          <p:cNvPicPr>
            <a:picLocks noChangeAspect="1"/>
          </p:cNvPicPr>
          <p:nvPr/>
        </p:nvPicPr>
        <p:blipFill>
          <a:blip r:embed="rId4"/>
          <a:stretch>
            <a:fillRect/>
          </a:stretch>
        </p:blipFill>
        <p:spPr>
          <a:xfrm>
            <a:off x="1312448" y="1255368"/>
            <a:ext cx="3091937" cy="4347264"/>
          </a:xfrm>
          <a:prstGeom prst="rect">
            <a:avLst/>
          </a:prstGeom>
        </p:spPr>
      </p:pic>
      <p:sp>
        <p:nvSpPr>
          <p:cNvPr id="7" name="TextBox 6"/>
          <p:cNvSpPr txBox="1"/>
          <p:nvPr/>
        </p:nvSpPr>
        <p:spPr>
          <a:xfrm>
            <a:off x="1473086" y="5847491"/>
            <a:ext cx="9356216" cy="369332"/>
          </a:xfrm>
          <a:prstGeom prst="rect">
            <a:avLst/>
          </a:prstGeom>
          <a:noFill/>
        </p:spPr>
        <p:txBody>
          <a:bodyPr wrap="none" rtlCol="0">
            <a:spAutoFit/>
          </a:bodyPr>
          <a:lstStyle/>
          <a:p>
            <a:r>
              <a:rPr lang="en-US" dirty="0"/>
              <a:t>Zhang Yimou’s trio red films: </a:t>
            </a:r>
            <a:r>
              <a:rPr lang="en-US" i="1" dirty="0"/>
              <a:t>Red Sorghum </a:t>
            </a:r>
            <a:r>
              <a:rPr lang="en-US" dirty="0"/>
              <a:t>(1987), </a:t>
            </a:r>
            <a:r>
              <a:rPr lang="en-US" i="1" dirty="0"/>
              <a:t>Ju Dou </a:t>
            </a:r>
            <a:r>
              <a:rPr lang="en-US" dirty="0"/>
              <a:t>(1990), and </a:t>
            </a:r>
            <a:r>
              <a:rPr lang="en-US" i="1" dirty="0"/>
              <a:t>Raise the Red Lantern </a:t>
            </a:r>
            <a:r>
              <a:rPr lang="en-US" dirty="0"/>
              <a:t>(1991)</a:t>
            </a:r>
          </a:p>
        </p:txBody>
      </p:sp>
    </p:spTree>
    <p:extLst>
      <p:ext uri="{BB962C8B-B14F-4D97-AF65-F5344CB8AC3E}">
        <p14:creationId xmlns:p14="http://schemas.microsoft.com/office/powerpoint/2010/main" val="1770818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88555"/>
            <a:ext cx="10515600" cy="4351338"/>
          </a:xfrm>
        </p:spPr>
        <p:txBody>
          <a:bodyPr>
            <a:normAutofit/>
          </a:bodyPr>
          <a:lstStyle/>
          <a:p>
            <a:pPr marL="0" indent="0">
              <a:buNone/>
            </a:pPr>
            <a:r>
              <a:rPr lang="en-US" dirty="0"/>
              <a:t>“What I want to express is that Chinese people’s oppression and confinement, which has been going on for thousands of years. Women express this more clearly on their bodies because they bear a heavier burden than men.” </a:t>
            </a:r>
          </a:p>
          <a:p>
            <a:pPr marL="0" indent="0">
              <a:buNone/>
            </a:pPr>
            <a:r>
              <a:rPr lang="en-US" dirty="0"/>
              <a:t>– Zhang (quoted by Yang, 1993:300)</a:t>
            </a:r>
          </a:p>
        </p:txBody>
      </p:sp>
      <p:sp>
        <p:nvSpPr>
          <p:cNvPr id="4" name="Title 1">
            <a:extLst>
              <a:ext uri="{FF2B5EF4-FFF2-40B4-BE49-F238E27FC236}">
                <a16:creationId xmlns:a16="http://schemas.microsoft.com/office/drawing/2014/main" id="{7E5EF16A-72E0-D948-80C7-80351AA8A352}"/>
              </a:ext>
            </a:extLst>
          </p:cNvPr>
          <p:cNvSpPr>
            <a:spLocks noGrp="1"/>
          </p:cNvSpPr>
          <p:nvPr>
            <p:ph type="title"/>
          </p:nvPr>
        </p:nvSpPr>
        <p:spPr>
          <a:xfrm>
            <a:off x="1577546" y="462992"/>
            <a:ext cx="10515600" cy="1325563"/>
          </a:xfrm>
        </p:spPr>
        <p:txBody>
          <a:bodyPr/>
          <a:lstStyle/>
          <a:p>
            <a:r>
              <a:rPr lang="en-US" dirty="0"/>
              <a:t>Women’s subjectivity in Zhang’s films</a:t>
            </a:r>
          </a:p>
        </p:txBody>
      </p:sp>
    </p:spTree>
    <p:extLst>
      <p:ext uri="{BB962C8B-B14F-4D97-AF65-F5344CB8AC3E}">
        <p14:creationId xmlns:p14="http://schemas.microsoft.com/office/powerpoint/2010/main" val="218558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onglantern.jpg"/>
          <p:cNvPicPr>
            <a:picLocks noGrp="1" noChangeAspect="1"/>
          </p:cNvPicPr>
          <p:nvPr>
            <p:ph idx="1"/>
          </p:nvPr>
        </p:nvPicPr>
        <p:blipFill>
          <a:blip r:embed="rId2"/>
          <a:stretch>
            <a:fillRect/>
          </a:stretch>
        </p:blipFill>
        <p:spPr>
          <a:xfrm>
            <a:off x="4656895" y="1608284"/>
            <a:ext cx="6284208" cy="3463821"/>
          </a:xfrm>
        </p:spPr>
      </p:pic>
      <p:sp>
        <p:nvSpPr>
          <p:cNvPr id="5" name="TextBox 4"/>
          <p:cNvSpPr txBox="1"/>
          <p:nvPr/>
        </p:nvSpPr>
        <p:spPr>
          <a:xfrm>
            <a:off x="5271416" y="5342407"/>
            <a:ext cx="5009898" cy="646331"/>
          </a:xfrm>
          <a:prstGeom prst="rect">
            <a:avLst/>
          </a:prstGeom>
          <a:noFill/>
        </p:spPr>
        <p:txBody>
          <a:bodyPr wrap="none" rtlCol="0">
            <a:spAutoFit/>
          </a:bodyPr>
          <a:lstStyle/>
          <a:p>
            <a:r>
              <a:rPr lang="en-US" i="1" dirty="0">
                <a:hlinkClick r:id="rId3"/>
              </a:rPr>
              <a:t>Raise the Red Lantern</a:t>
            </a:r>
            <a:r>
              <a:rPr lang="en-US" dirty="0">
                <a:hlinkClick r:id="rId3"/>
              </a:rPr>
              <a:t> </a:t>
            </a:r>
            <a:r>
              <a:rPr lang="en-US" dirty="0"/>
              <a:t>(1991).</a:t>
            </a:r>
          </a:p>
          <a:p>
            <a:r>
              <a:rPr lang="en-GB" dirty="0">
                <a:hlinkClick r:id="rId4"/>
              </a:rPr>
              <a:t>https://www.youtube.com/watch?v=qWtAK_YCrTw</a:t>
            </a:r>
            <a:endParaRPr lang="en-US" dirty="0"/>
          </a:p>
        </p:txBody>
      </p:sp>
      <p:sp>
        <p:nvSpPr>
          <p:cNvPr id="3" name="TextBox 2">
            <a:extLst>
              <a:ext uri="{FF2B5EF4-FFF2-40B4-BE49-F238E27FC236}">
                <a16:creationId xmlns:a16="http://schemas.microsoft.com/office/drawing/2014/main" id="{F16C18FA-7C49-EF49-B275-CF5993E14210}"/>
              </a:ext>
            </a:extLst>
          </p:cNvPr>
          <p:cNvSpPr txBox="1"/>
          <p:nvPr/>
        </p:nvSpPr>
        <p:spPr>
          <a:xfrm>
            <a:off x="336497" y="1793635"/>
            <a:ext cx="3852444" cy="3139321"/>
          </a:xfrm>
          <a:prstGeom prst="rect">
            <a:avLst/>
          </a:prstGeom>
          <a:noFill/>
        </p:spPr>
        <p:txBody>
          <a:bodyPr wrap="square" rtlCol="0">
            <a:spAutoFit/>
          </a:bodyPr>
          <a:lstStyle/>
          <a:p>
            <a:pPr marL="285750" indent="-285750">
              <a:buFont typeface="Arial" panose="020B0604020202020204" pitchFamily="34" charset="0"/>
              <a:buChar char="•"/>
            </a:pPr>
            <a:r>
              <a:rPr lang="en-US" sz="2000" dirty="0"/>
              <a:t>Female subjectivity is used for exploration of Chinese history and values. </a:t>
            </a:r>
          </a:p>
          <a:p>
            <a:pPr marL="285750" indent="-285750">
              <a:buFont typeface="Arial" panose="020B0604020202020204" pitchFamily="34" charset="0"/>
              <a:buChar char="•"/>
            </a:pPr>
            <a:r>
              <a:rPr lang="en-US" sz="2000" dirty="0"/>
              <a:t>The conflict between women and the patriarchal system </a:t>
            </a:r>
          </a:p>
          <a:p>
            <a:pPr marL="285750" indent="-285750">
              <a:buFont typeface="Arial" panose="020B0604020202020204" pitchFamily="34" charset="0"/>
              <a:buChar char="•"/>
            </a:pPr>
            <a:r>
              <a:rPr lang="en-US" sz="2000" dirty="0"/>
              <a:t>The conflict among the wife and concubines</a:t>
            </a:r>
          </a:p>
          <a:p>
            <a:pPr marL="285750" indent="-285750">
              <a:buFont typeface="Arial" panose="020B0604020202020204" pitchFamily="34" charset="0"/>
              <a:buChar char="•"/>
            </a:pPr>
            <a:r>
              <a:rPr lang="en-US" sz="2000" dirty="0"/>
              <a:t>The subjective conflict within </a:t>
            </a:r>
            <a:r>
              <a:rPr lang="en-US" sz="2000" dirty="0" err="1"/>
              <a:t>Songlian</a:t>
            </a:r>
            <a:r>
              <a:rPr lang="en-US" sz="2000" dirty="0"/>
              <a:t> herself</a:t>
            </a:r>
          </a:p>
          <a:p>
            <a:endParaRPr lang="en-US" dirty="0"/>
          </a:p>
        </p:txBody>
      </p:sp>
      <p:sp>
        <p:nvSpPr>
          <p:cNvPr id="7" name="Title 6">
            <a:extLst>
              <a:ext uri="{FF2B5EF4-FFF2-40B4-BE49-F238E27FC236}">
                <a16:creationId xmlns:a16="http://schemas.microsoft.com/office/drawing/2014/main" id="{F4782D43-3F0D-D04B-B6BD-A6029ABB0AF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78119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However, one can also argue that by displaying women Zhang tries to display a ‘China’ with unique traits of orientation to the western world. </a:t>
            </a:r>
          </a:p>
          <a:p>
            <a:r>
              <a:rPr lang="en-US" dirty="0"/>
              <a:t>The lack of a male point-of-view provides the spectators in the western capitalist society with the very position of the “male”, who gazes at the oriental traditional culture embodied as a female beauty (</a:t>
            </a:r>
            <a:r>
              <a:rPr lang="en-US" dirty="0" err="1"/>
              <a:t>Jinghua</a:t>
            </a:r>
            <a:r>
              <a:rPr lang="en-US" dirty="0"/>
              <a:t> Dai: 2001). </a:t>
            </a:r>
          </a:p>
          <a:p>
            <a:r>
              <a:rPr lang="en-US" altLang="zh-CN" i="1" dirty="0"/>
              <a:t>What</a:t>
            </a:r>
            <a:r>
              <a:rPr lang="zh-CN" altLang="en-US" i="1" dirty="0"/>
              <a:t> </a:t>
            </a:r>
            <a:r>
              <a:rPr lang="en-US" altLang="zh-CN" i="1" dirty="0"/>
              <a:t>do</a:t>
            </a:r>
            <a:r>
              <a:rPr lang="zh-CN" altLang="en-US" i="1" dirty="0"/>
              <a:t> </a:t>
            </a:r>
            <a:r>
              <a:rPr lang="en-US" altLang="zh-CN" i="1" dirty="0"/>
              <a:t>you</a:t>
            </a:r>
            <a:r>
              <a:rPr lang="zh-CN" altLang="en-US" i="1" dirty="0"/>
              <a:t> </a:t>
            </a:r>
            <a:r>
              <a:rPr lang="en-US" altLang="zh-CN" i="1" dirty="0"/>
              <a:t>think?</a:t>
            </a:r>
            <a:r>
              <a:rPr lang="zh-CN" altLang="en-US" i="1" dirty="0"/>
              <a:t> </a:t>
            </a:r>
            <a:endParaRPr lang="en-US" dirty="0"/>
          </a:p>
        </p:txBody>
      </p:sp>
    </p:spTree>
    <p:extLst>
      <p:ext uri="{BB962C8B-B14F-4D97-AF65-F5344CB8AC3E}">
        <p14:creationId xmlns:p14="http://schemas.microsoft.com/office/powerpoint/2010/main" val="2216631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08B44-4A00-AC42-9B72-E1E7446440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24892A9-2AB2-024C-9458-8A2E46689AEC}"/>
              </a:ext>
            </a:extLst>
          </p:cNvPr>
          <p:cNvSpPr>
            <a:spLocks noGrp="1"/>
          </p:cNvSpPr>
          <p:nvPr>
            <p:ph idx="1"/>
          </p:nvPr>
        </p:nvSpPr>
        <p:spPr>
          <a:xfrm>
            <a:off x="438281" y="1421027"/>
            <a:ext cx="7346475" cy="4620999"/>
          </a:xfrm>
        </p:spPr>
        <p:txBody>
          <a:bodyPr/>
          <a:lstStyle/>
          <a:p>
            <a:r>
              <a:rPr lang="en-US" dirty="0"/>
              <a:t>Marked the point when China’s film industry made significant inroads into global film distribution and elite film culture – art house cinema, receive scholarly study;  </a:t>
            </a:r>
          </a:p>
          <a:p>
            <a:r>
              <a:rPr lang="en-US" dirty="0" err="1"/>
              <a:t>formalising</a:t>
            </a:r>
            <a:r>
              <a:rPr lang="en-US" dirty="0"/>
              <a:t> a more pronounced ‘star’ system;</a:t>
            </a:r>
          </a:p>
          <a:p>
            <a:r>
              <a:rPr lang="en-US" dirty="0"/>
              <a:t>instigating debate on the self-</a:t>
            </a:r>
            <a:r>
              <a:rPr lang="en-US" dirty="0" err="1"/>
              <a:t>orientalising</a:t>
            </a:r>
            <a:r>
              <a:rPr lang="en-US" dirty="0"/>
              <a:t> of Chinese culture.  </a:t>
            </a:r>
          </a:p>
          <a:p>
            <a:endParaRPr lang="en-US" dirty="0"/>
          </a:p>
        </p:txBody>
      </p:sp>
      <p:pic>
        <p:nvPicPr>
          <p:cNvPr id="5" name="Picture 4" descr="A picture containing person, indoor, child, young&#10;&#10;Description automatically generated">
            <a:extLst>
              <a:ext uri="{FF2B5EF4-FFF2-40B4-BE49-F238E27FC236}">
                <a16:creationId xmlns:a16="http://schemas.microsoft.com/office/drawing/2014/main" id="{BBB96C85-4283-F549-B72B-21A55DF65C12}"/>
              </a:ext>
            </a:extLst>
          </p:cNvPr>
          <p:cNvPicPr>
            <a:picLocks noChangeAspect="1"/>
          </p:cNvPicPr>
          <p:nvPr/>
        </p:nvPicPr>
        <p:blipFill>
          <a:blip r:embed="rId2"/>
          <a:stretch>
            <a:fillRect/>
          </a:stretch>
        </p:blipFill>
        <p:spPr>
          <a:xfrm>
            <a:off x="7655614" y="4166810"/>
            <a:ext cx="3935153" cy="2557849"/>
          </a:xfrm>
          <a:prstGeom prst="rect">
            <a:avLst/>
          </a:prstGeom>
        </p:spPr>
      </p:pic>
      <p:pic>
        <p:nvPicPr>
          <p:cNvPr id="7" name="Picture 6" descr="A group of people posing for the camera&#10;&#10;Description automatically generated">
            <a:extLst>
              <a:ext uri="{FF2B5EF4-FFF2-40B4-BE49-F238E27FC236}">
                <a16:creationId xmlns:a16="http://schemas.microsoft.com/office/drawing/2014/main" id="{6B883F64-1354-E946-BE5D-91A34D8599F7}"/>
              </a:ext>
            </a:extLst>
          </p:cNvPr>
          <p:cNvPicPr>
            <a:picLocks noChangeAspect="1"/>
          </p:cNvPicPr>
          <p:nvPr/>
        </p:nvPicPr>
        <p:blipFill>
          <a:blip r:embed="rId3"/>
          <a:stretch>
            <a:fillRect/>
          </a:stretch>
        </p:blipFill>
        <p:spPr>
          <a:xfrm>
            <a:off x="8934505" y="133341"/>
            <a:ext cx="2570175" cy="3882606"/>
          </a:xfrm>
          <a:prstGeom prst="rect">
            <a:avLst/>
          </a:prstGeom>
        </p:spPr>
      </p:pic>
    </p:spTree>
    <p:extLst>
      <p:ext uri="{BB962C8B-B14F-4D97-AF65-F5344CB8AC3E}">
        <p14:creationId xmlns:p14="http://schemas.microsoft.com/office/powerpoint/2010/main" val="883308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GB" dirty="0"/>
              <a:t>“Not only have they successfully ‘demolished’ the socialist-realist tradition by providing ‘superior” visual quality to the world; sailing smoothly into the global market. They seem to have acquired a certain advantage vis-à-vis other possibilities circulating in the same cultural-ideological space. Catering a truly international audience, these films are among the best from the People’s Republic in terms of professionalism in production”. (Zhang, 1997: 204) </a:t>
            </a:r>
          </a:p>
          <a:p>
            <a:endParaRPr lang="en-US" dirty="0"/>
          </a:p>
        </p:txBody>
      </p:sp>
    </p:spTree>
    <p:extLst>
      <p:ext uri="{BB962C8B-B14F-4D97-AF65-F5344CB8AC3E}">
        <p14:creationId xmlns:p14="http://schemas.microsoft.com/office/powerpoint/2010/main" val="2124653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A64C1-4BCA-B64E-BF4E-EF218FF4C356}"/>
              </a:ext>
            </a:extLst>
          </p:cNvPr>
          <p:cNvSpPr>
            <a:spLocks noGrp="1"/>
          </p:cNvSpPr>
          <p:nvPr>
            <p:ph type="title"/>
          </p:nvPr>
        </p:nvSpPr>
        <p:spPr/>
        <p:txBody>
          <a:bodyPr/>
          <a:lstStyle/>
          <a:p>
            <a:endParaRPr lang="en-US"/>
          </a:p>
        </p:txBody>
      </p:sp>
      <p:pic>
        <p:nvPicPr>
          <p:cNvPr id="5" name="Picture 4" descr="A group of people posing for a photo&#10;&#10;Description automatically generated">
            <a:extLst>
              <a:ext uri="{FF2B5EF4-FFF2-40B4-BE49-F238E27FC236}">
                <a16:creationId xmlns:a16="http://schemas.microsoft.com/office/drawing/2014/main" id="{D650E3D3-D454-AD48-B35F-C0FA385204ED}"/>
              </a:ext>
            </a:extLst>
          </p:cNvPr>
          <p:cNvPicPr>
            <a:picLocks noChangeAspect="1"/>
          </p:cNvPicPr>
          <p:nvPr/>
        </p:nvPicPr>
        <p:blipFill>
          <a:blip r:embed="rId2"/>
          <a:stretch>
            <a:fillRect/>
          </a:stretch>
        </p:blipFill>
        <p:spPr>
          <a:xfrm>
            <a:off x="6433752" y="581304"/>
            <a:ext cx="3435372" cy="4848884"/>
          </a:xfrm>
          <a:prstGeom prst="rect">
            <a:avLst/>
          </a:prstGeom>
        </p:spPr>
      </p:pic>
      <p:pic>
        <p:nvPicPr>
          <p:cNvPr id="7" name="Picture 6" descr="A picture containing text, person, sitting, woman&#10;&#10;Description automatically generated">
            <a:extLst>
              <a:ext uri="{FF2B5EF4-FFF2-40B4-BE49-F238E27FC236}">
                <a16:creationId xmlns:a16="http://schemas.microsoft.com/office/drawing/2014/main" id="{4FC0277D-2476-2B4D-B7D2-E706C24D9064}"/>
              </a:ext>
            </a:extLst>
          </p:cNvPr>
          <p:cNvPicPr>
            <a:picLocks noChangeAspect="1"/>
          </p:cNvPicPr>
          <p:nvPr/>
        </p:nvPicPr>
        <p:blipFill>
          <a:blip r:embed="rId3"/>
          <a:stretch>
            <a:fillRect/>
          </a:stretch>
        </p:blipFill>
        <p:spPr>
          <a:xfrm>
            <a:off x="1362973" y="581304"/>
            <a:ext cx="3360867" cy="4848884"/>
          </a:xfrm>
          <a:prstGeom prst="rect">
            <a:avLst/>
          </a:prstGeom>
        </p:spPr>
      </p:pic>
      <p:sp>
        <p:nvSpPr>
          <p:cNvPr id="8" name="Rectangle 7">
            <a:extLst>
              <a:ext uri="{FF2B5EF4-FFF2-40B4-BE49-F238E27FC236}">
                <a16:creationId xmlns:a16="http://schemas.microsoft.com/office/drawing/2014/main" id="{04994896-6C7E-5046-8400-6DD254C12472}"/>
              </a:ext>
            </a:extLst>
          </p:cNvPr>
          <p:cNvSpPr/>
          <p:nvPr/>
        </p:nvSpPr>
        <p:spPr>
          <a:xfrm>
            <a:off x="6096000" y="5646367"/>
            <a:ext cx="4997330" cy="369332"/>
          </a:xfrm>
          <a:prstGeom prst="rect">
            <a:avLst/>
          </a:prstGeom>
        </p:spPr>
        <p:txBody>
          <a:bodyPr wrap="none">
            <a:spAutoFit/>
          </a:bodyPr>
          <a:lstStyle/>
          <a:p>
            <a:r>
              <a:rPr lang="en-GB" dirty="0">
                <a:hlinkClick r:id="rId4"/>
              </a:rPr>
              <a:t>https://www.youtube.com/watch?v=MgsddFEe9Oc</a:t>
            </a:r>
            <a:endParaRPr lang="en-US" dirty="0"/>
          </a:p>
        </p:txBody>
      </p:sp>
      <p:sp>
        <p:nvSpPr>
          <p:cNvPr id="9" name="TextBox 8">
            <a:extLst>
              <a:ext uri="{FF2B5EF4-FFF2-40B4-BE49-F238E27FC236}">
                <a16:creationId xmlns:a16="http://schemas.microsoft.com/office/drawing/2014/main" id="{5CD2396D-A35E-8745-9648-C2435431655A}"/>
              </a:ext>
            </a:extLst>
          </p:cNvPr>
          <p:cNvSpPr txBox="1"/>
          <p:nvPr/>
        </p:nvSpPr>
        <p:spPr>
          <a:xfrm>
            <a:off x="1551497" y="5646367"/>
            <a:ext cx="3172343" cy="369332"/>
          </a:xfrm>
          <a:prstGeom prst="rect">
            <a:avLst/>
          </a:prstGeom>
          <a:noFill/>
        </p:spPr>
        <p:txBody>
          <a:bodyPr wrap="none" rtlCol="0">
            <a:spAutoFit/>
          </a:bodyPr>
          <a:lstStyle/>
          <a:p>
            <a:r>
              <a:rPr lang="en-US" i="1" dirty="0"/>
              <a:t>To Live</a:t>
            </a:r>
            <a:r>
              <a:rPr lang="en-US" dirty="0"/>
              <a:t>, 1994 (Banned in China) </a:t>
            </a:r>
          </a:p>
        </p:txBody>
      </p:sp>
    </p:spTree>
    <p:extLst>
      <p:ext uri="{BB962C8B-B14F-4D97-AF65-F5344CB8AC3E}">
        <p14:creationId xmlns:p14="http://schemas.microsoft.com/office/powerpoint/2010/main" val="4010145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84542" y="486184"/>
            <a:ext cx="7363990" cy="1325563"/>
          </a:xfrm>
        </p:spPr>
        <p:txBody>
          <a:bodyPr>
            <a:normAutofit/>
          </a:bodyPr>
          <a:lstStyle/>
          <a:p>
            <a:r>
              <a:rPr lang="en-US" dirty="0"/>
              <a:t>Who are the 5</a:t>
            </a:r>
            <a:r>
              <a:rPr lang="en-US" baseline="30000" dirty="0"/>
              <a:t>th</a:t>
            </a:r>
            <a:r>
              <a:rPr lang="en-US" dirty="0"/>
              <a:t> Generation filmmakers?</a:t>
            </a:r>
          </a:p>
        </p:txBody>
      </p:sp>
      <p:pic>
        <p:nvPicPr>
          <p:cNvPr id="5" name="Picture 4" descr="2009-02-10-2038ChenKaige_IMG_x900.jpg">
            <a:extLst>
              <a:ext uri="{FF2B5EF4-FFF2-40B4-BE49-F238E27FC236}">
                <a16:creationId xmlns:a16="http://schemas.microsoft.com/office/drawing/2014/main" id="{876FAD1A-FA41-5443-B680-9A6729BB4C11}"/>
              </a:ext>
            </a:extLst>
          </p:cNvPr>
          <p:cNvPicPr>
            <a:picLocks noChangeAspect="1"/>
          </p:cNvPicPr>
          <p:nvPr/>
        </p:nvPicPr>
        <p:blipFill rotWithShape="1">
          <a:blip r:embed="rId2"/>
          <a:srcRect r="3" b="33252"/>
          <a:stretch/>
        </p:blipFill>
        <p:spPr>
          <a:xfrm>
            <a:off x="549049" y="2519814"/>
            <a:ext cx="2415209" cy="2415209"/>
          </a:xfrm>
          <a:custGeom>
            <a:avLst/>
            <a:gdLst>
              <a:gd name="connsiteX0" fmla="*/ 102278 w 2683042"/>
              <a:gd name="connsiteY0" fmla="*/ 0 h 2683042"/>
              <a:gd name="connsiteX1" fmla="*/ 2580764 w 2683042"/>
              <a:gd name="connsiteY1" fmla="*/ 0 h 2683042"/>
              <a:gd name="connsiteX2" fmla="*/ 2683042 w 2683042"/>
              <a:gd name="connsiteY2" fmla="*/ 102278 h 2683042"/>
              <a:gd name="connsiteX3" fmla="*/ 2683042 w 2683042"/>
              <a:gd name="connsiteY3" fmla="*/ 2580764 h 2683042"/>
              <a:gd name="connsiteX4" fmla="*/ 2580764 w 2683042"/>
              <a:gd name="connsiteY4" fmla="*/ 2683042 h 2683042"/>
              <a:gd name="connsiteX5" fmla="*/ 102278 w 2683042"/>
              <a:gd name="connsiteY5" fmla="*/ 2683042 h 2683042"/>
              <a:gd name="connsiteX6" fmla="*/ 0 w 2683042"/>
              <a:gd name="connsiteY6" fmla="*/ 2580764 h 2683042"/>
              <a:gd name="connsiteX7" fmla="*/ 0 w 2683042"/>
              <a:gd name="connsiteY7" fmla="*/ 102278 h 2683042"/>
              <a:gd name="connsiteX8" fmla="*/ 102278 w 2683042"/>
              <a:gd name="connsiteY8" fmla="*/ 0 h 26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4" name="Content Placeholder 3" descr="zhangyimoupic0001.jpg">
            <a:extLst>
              <a:ext uri="{FF2B5EF4-FFF2-40B4-BE49-F238E27FC236}">
                <a16:creationId xmlns:a16="http://schemas.microsoft.com/office/drawing/2014/main" id="{2269FE52-F86D-374C-B5C6-CBA38196C084}"/>
              </a:ext>
            </a:extLst>
          </p:cNvPr>
          <p:cNvPicPr>
            <a:picLocks noChangeAspect="1"/>
          </p:cNvPicPr>
          <p:nvPr/>
        </p:nvPicPr>
        <p:blipFill rotWithShape="1">
          <a:blip r:embed="rId3"/>
          <a:srcRect t="750" r="5" b="16004"/>
          <a:stretch/>
        </p:blipFill>
        <p:spPr>
          <a:xfrm>
            <a:off x="549049" y="45053"/>
            <a:ext cx="2474761" cy="2474761"/>
          </a:xfrm>
          <a:custGeom>
            <a:avLst/>
            <a:gdLst>
              <a:gd name="connsiteX0" fmla="*/ 102278 w 2683042"/>
              <a:gd name="connsiteY0" fmla="*/ 0 h 2683042"/>
              <a:gd name="connsiteX1" fmla="*/ 2580764 w 2683042"/>
              <a:gd name="connsiteY1" fmla="*/ 0 h 2683042"/>
              <a:gd name="connsiteX2" fmla="*/ 2683042 w 2683042"/>
              <a:gd name="connsiteY2" fmla="*/ 102278 h 2683042"/>
              <a:gd name="connsiteX3" fmla="*/ 2683042 w 2683042"/>
              <a:gd name="connsiteY3" fmla="*/ 2580764 h 2683042"/>
              <a:gd name="connsiteX4" fmla="*/ 2580764 w 2683042"/>
              <a:gd name="connsiteY4" fmla="*/ 2683042 h 2683042"/>
              <a:gd name="connsiteX5" fmla="*/ 102278 w 2683042"/>
              <a:gd name="connsiteY5" fmla="*/ 2683042 h 2683042"/>
              <a:gd name="connsiteX6" fmla="*/ 0 w 2683042"/>
              <a:gd name="connsiteY6" fmla="*/ 2580764 h 2683042"/>
              <a:gd name="connsiteX7" fmla="*/ 0 w 2683042"/>
              <a:gd name="connsiteY7" fmla="*/ 102278 h 2683042"/>
              <a:gd name="connsiteX8" fmla="*/ 102278 w 2683042"/>
              <a:gd name="connsiteY8" fmla="*/ 0 h 26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3" name="Content Placeholder 2"/>
          <p:cNvSpPr>
            <a:spLocks noGrp="1"/>
          </p:cNvSpPr>
          <p:nvPr>
            <p:ph idx="1"/>
          </p:nvPr>
        </p:nvSpPr>
        <p:spPr>
          <a:xfrm>
            <a:off x="4184542" y="2159204"/>
            <a:ext cx="7363990" cy="4445963"/>
          </a:xfrm>
        </p:spPr>
        <p:txBody>
          <a:bodyPr>
            <a:normAutofit fontScale="70000" lnSpcReduction="20000"/>
          </a:bodyPr>
          <a:lstStyle/>
          <a:p>
            <a:pPr>
              <a:lnSpc>
                <a:spcPct val="120000"/>
              </a:lnSpc>
              <a:buNone/>
            </a:pPr>
            <a:r>
              <a:rPr lang="en-US" sz="1700" dirty="0"/>
              <a:t>	</a:t>
            </a:r>
            <a:r>
              <a:rPr lang="en-US" dirty="0">
                <a:latin typeface="+mj-lt"/>
              </a:rPr>
              <a:t>Born between 1950-1960, the first cohort(1978-82) that entered Beijing Film Academy after the Cultural Revolution (1966-76).</a:t>
            </a:r>
          </a:p>
          <a:p>
            <a:pPr>
              <a:lnSpc>
                <a:spcPct val="120000"/>
              </a:lnSpc>
              <a:buNone/>
            </a:pPr>
            <a:endParaRPr lang="en-US" dirty="0">
              <a:latin typeface="+mj-lt"/>
            </a:endParaRPr>
          </a:p>
          <a:p>
            <a:pPr>
              <a:lnSpc>
                <a:spcPct val="120000"/>
              </a:lnSpc>
            </a:pPr>
            <a:r>
              <a:rPr lang="en-US" dirty="0">
                <a:latin typeface="+mj-lt"/>
              </a:rPr>
              <a:t>Major filmmakers</a:t>
            </a:r>
          </a:p>
          <a:p>
            <a:pPr lvl="1">
              <a:lnSpc>
                <a:spcPct val="120000"/>
              </a:lnSpc>
            </a:pPr>
            <a:r>
              <a:rPr lang="en-US" sz="2800" dirty="0">
                <a:latin typeface="+mj-lt"/>
              </a:rPr>
              <a:t>Zhang Yimou, trio red films: </a:t>
            </a:r>
            <a:r>
              <a:rPr lang="en-US" sz="2800" i="1" dirty="0">
                <a:latin typeface="+mj-lt"/>
              </a:rPr>
              <a:t>Red Sorghum </a:t>
            </a:r>
            <a:r>
              <a:rPr lang="en-US" sz="2800" dirty="0">
                <a:latin typeface="+mj-lt"/>
              </a:rPr>
              <a:t>(1987), </a:t>
            </a:r>
            <a:r>
              <a:rPr lang="en-US" sz="2800" i="1" dirty="0">
                <a:latin typeface="+mj-lt"/>
              </a:rPr>
              <a:t>Ju Dou </a:t>
            </a:r>
            <a:r>
              <a:rPr lang="en-US" sz="2800" dirty="0">
                <a:latin typeface="+mj-lt"/>
              </a:rPr>
              <a:t>(1990), and </a:t>
            </a:r>
            <a:r>
              <a:rPr lang="en-US" sz="2800" i="1" dirty="0">
                <a:latin typeface="+mj-lt"/>
              </a:rPr>
              <a:t>Raise the Red Lantern </a:t>
            </a:r>
            <a:r>
              <a:rPr lang="en-US" sz="2800" dirty="0">
                <a:latin typeface="+mj-lt"/>
              </a:rPr>
              <a:t>(1991).</a:t>
            </a:r>
          </a:p>
          <a:p>
            <a:pPr lvl="1">
              <a:lnSpc>
                <a:spcPct val="120000"/>
              </a:lnSpc>
            </a:pPr>
            <a:r>
              <a:rPr lang="en-US" sz="2800" dirty="0">
                <a:latin typeface="+mj-lt"/>
              </a:rPr>
              <a:t>Chen </a:t>
            </a:r>
            <a:r>
              <a:rPr lang="en-US" sz="2800" dirty="0" err="1">
                <a:latin typeface="+mj-lt"/>
              </a:rPr>
              <a:t>Kaige</a:t>
            </a:r>
            <a:r>
              <a:rPr lang="en-US" sz="2800" dirty="0">
                <a:latin typeface="+mj-lt"/>
              </a:rPr>
              <a:t>, </a:t>
            </a:r>
            <a:r>
              <a:rPr lang="en-US" sz="2800" i="1" dirty="0">
                <a:latin typeface="+mj-lt"/>
              </a:rPr>
              <a:t>Yellow Earth </a:t>
            </a:r>
            <a:r>
              <a:rPr lang="en-US" sz="2800" dirty="0">
                <a:latin typeface="+mj-lt"/>
              </a:rPr>
              <a:t>(1984), </a:t>
            </a:r>
            <a:r>
              <a:rPr lang="en-US" sz="2800" i="1" dirty="0">
                <a:latin typeface="+mj-lt"/>
              </a:rPr>
              <a:t>Farewell My Concubine </a:t>
            </a:r>
            <a:r>
              <a:rPr lang="en-US" sz="2800" dirty="0">
                <a:latin typeface="+mj-lt"/>
              </a:rPr>
              <a:t>(1994)</a:t>
            </a:r>
          </a:p>
          <a:p>
            <a:pPr lvl="1">
              <a:lnSpc>
                <a:spcPct val="120000"/>
              </a:lnSpc>
            </a:pPr>
            <a:r>
              <a:rPr lang="en-US" sz="2800" dirty="0">
                <a:latin typeface="+mj-lt"/>
              </a:rPr>
              <a:t>Tian </a:t>
            </a:r>
            <a:r>
              <a:rPr lang="en-US" sz="2800" dirty="0" err="1">
                <a:latin typeface="+mj-lt"/>
              </a:rPr>
              <a:t>Zhuangzhuang</a:t>
            </a:r>
            <a:r>
              <a:rPr lang="en-US" sz="2800" dirty="0">
                <a:latin typeface="+mj-lt"/>
              </a:rPr>
              <a:t>, Zhang </a:t>
            </a:r>
            <a:r>
              <a:rPr lang="en-US" sz="2800" dirty="0" err="1">
                <a:latin typeface="+mj-lt"/>
              </a:rPr>
              <a:t>Junzhao</a:t>
            </a:r>
            <a:r>
              <a:rPr lang="en-US" sz="2800" dirty="0">
                <a:latin typeface="+mj-lt"/>
              </a:rPr>
              <a:t>, Peng </a:t>
            </a:r>
            <a:r>
              <a:rPr lang="en-US" sz="2800" dirty="0" err="1">
                <a:latin typeface="+mj-lt"/>
              </a:rPr>
              <a:t>Xiaolian</a:t>
            </a:r>
            <a:r>
              <a:rPr lang="en-US" sz="2800" dirty="0">
                <a:latin typeface="+mj-lt"/>
              </a:rPr>
              <a:t>, Huan </a:t>
            </a:r>
            <a:r>
              <a:rPr lang="en-US" sz="2800" dirty="0" err="1">
                <a:latin typeface="+mj-lt"/>
              </a:rPr>
              <a:t>Jianxin</a:t>
            </a:r>
            <a:r>
              <a:rPr lang="en-US" sz="2800" dirty="0">
                <a:latin typeface="+mj-lt"/>
              </a:rPr>
              <a:t>, Zhao </a:t>
            </a:r>
            <a:r>
              <a:rPr lang="en-US" sz="2800" dirty="0" err="1">
                <a:latin typeface="+mj-lt"/>
              </a:rPr>
              <a:t>Xiaowen</a:t>
            </a:r>
            <a:endParaRPr lang="en-US" sz="2800" dirty="0">
              <a:latin typeface="+mj-lt"/>
            </a:endParaRPr>
          </a:p>
          <a:p>
            <a:pPr>
              <a:buNone/>
            </a:pPr>
            <a:r>
              <a:rPr lang="en-US" dirty="0"/>
              <a:t> </a:t>
            </a:r>
          </a:p>
        </p:txBody>
      </p:sp>
      <p:sp>
        <p:nvSpPr>
          <p:cNvPr id="12" name="Arc 11">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descr="A close up of a person wearing glasses and looking at the camera&#10;&#10;Description automatically generated">
            <a:extLst>
              <a:ext uri="{FF2B5EF4-FFF2-40B4-BE49-F238E27FC236}">
                <a16:creationId xmlns:a16="http://schemas.microsoft.com/office/drawing/2014/main" id="{D1367D5C-D676-224C-B8CE-918C4CDB343F}"/>
              </a:ext>
            </a:extLst>
          </p:cNvPr>
          <p:cNvPicPr>
            <a:picLocks noChangeAspect="1"/>
          </p:cNvPicPr>
          <p:nvPr/>
        </p:nvPicPr>
        <p:blipFill>
          <a:blip r:embed="rId4"/>
          <a:stretch>
            <a:fillRect/>
          </a:stretch>
        </p:blipFill>
        <p:spPr>
          <a:xfrm>
            <a:off x="319580" y="4889970"/>
            <a:ext cx="2933700" cy="1955800"/>
          </a:xfrm>
          <a:prstGeom prst="rect">
            <a:avLst/>
          </a:prstGeom>
        </p:spPr>
      </p:pic>
    </p:spTree>
    <p:extLst>
      <p:ext uri="{BB962C8B-B14F-4D97-AF65-F5344CB8AC3E}">
        <p14:creationId xmlns:p14="http://schemas.microsoft.com/office/powerpoint/2010/main" val="420587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71614-327D-8E41-BEB7-2416673F6540}"/>
              </a:ext>
            </a:extLst>
          </p:cNvPr>
          <p:cNvSpPr>
            <a:spLocks noGrp="1"/>
          </p:cNvSpPr>
          <p:nvPr>
            <p:ph type="title"/>
          </p:nvPr>
        </p:nvSpPr>
        <p:spPr>
          <a:xfrm>
            <a:off x="542445" y="467748"/>
            <a:ext cx="7094032" cy="1325563"/>
          </a:xfrm>
        </p:spPr>
        <p:txBody>
          <a:bodyPr/>
          <a:lstStyle/>
          <a:p>
            <a:r>
              <a:rPr lang="en-US" dirty="0"/>
              <a:t>Why group filmmakers into different generations? </a:t>
            </a:r>
          </a:p>
        </p:txBody>
      </p:sp>
      <p:sp>
        <p:nvSpPr>
          <p:cNvPr id="3" name="Content Placeholder 2">
            <a:extLst>
              <a:ext uri="{FF2B5EF4-FFF2-40B4-BE49-F238E27FC236}">
                <a16:creationId xmlns:a16="http://schemas.microsoft.com/office/drawing/2014/main" id="{BAB2175D-E731-7444-9562-3EEE1076D465}"/>
              </a:ext>
            </a:extLst>
          </p:cNvPr>
          <p:cNvSpPr>
            <a:spLocks noGrp="1"/>
          </p:cNvSpPr>
          <p:nvPr>
            <p:ph idx="1"/>
          </p:nvPr>
        </p:nvSpPr>
        <p:spPr>
          <a:xfrm>
            <a:off x="542445" y="2038914"/>
            <a:ext cx="7094032" cy="4351338"/>
          </a:xfrm>
        </p:spPr>
        <p:txBody>
          <a:bodyPr/>
          <a:lstStyle/>
          <a:p>
            <a:r>
              <a:rPr lang="en-US" dirty="0"/>
              <a:t>Not a historical tradition. </a:t>
            </a:r>
          </a:p>
          <a:p>
            <a:r>
              <a:rPr lang="en-US" dirty="0"/>
              <a:t>Only started from the 5</a:t>
            </a:r>
            <a:r>
              <a:rPr lang="en-US" baseline="30000" dirty="0"/>
              <a:t>th</a:t>
            </a:r>
            <a:r>
              <a:rPr lang="en-US" dirty="0"/>
              <a:t> Generation. </a:t>
            </a:r>
          </a:p>
          <a:p>
            <a:r>
              <a:rPr lang="en-US" dirty="0"/>
              <a:t>Screening of Chen </a:t>
            </a:r>
            <a:r>
              <a:rPr lang="en-US" dirty="0" err="1"/>
              <a:t>Kaige’s</a:t>
            </a:r>
            <a:r>
              <a:rPr lang="en-US" dirty="0"/>
              <a:t> film together with Chen’s father’s film made critics and filmmakers </a:t>
            </a:r>
            <a:r>
              <a:rPr lang="en-US" dirty="0" err="1"/>
              <a:t>realise</a:t>
            </a:r>
            <a:r>
              <a:rPr lang="en-US" dirty="0"/>
              <a:t> the generational differences. </a:t>
            </a:r>
          </a:p>
          <a:p>
            <a:r>
              <a:rPr lang="en-US" dirty="0"/>
              <a:t>Tracing back to group the first, second, third and fourth generation. </a:t>
            </a:r>
          </a:p>
          <a:p>
            <a:endParaRPr lang="en-US" dirty="0"/>
          </a:p>
        </p:txBody>
      </p:sp>
      <p:pic>
        <p:nvPicPr>
          <p:cNvPr id="5" name="Picture 4" descr="A picture containing text, book&#10;&#10;Description automatically generated">
            <a:extLst>
              <a:ext uri="{FF2B5EF4-FFF2-40B4-BE49-F238E27FC236}">
                <a16:creationId xmlns:a16="http://schemas.microsoft.com/office/drawing/2014/main" id="{1F7CC10B-BED7-284D-8936-8046C5DC3047}"/>
              </a:ext>
            </a:extLst>
          </p:cNvPr>
          <p:cNvPicPr>
            <a:picLocks noChangeAspect="1"/>
          </p:cNvPicPr>
          <p:nvPr/>
        </p:nvPicPr>
        <p:blipFill>
          <a:blip r:embed="rId2"/>
          <a:stretch>
            <a:fillRect/>
          </a:stretch>
        </p:blipFill>
        <p:spPr>
          <a:xfrm>
            <a:off x="8242300" y="1151470"/>
            <a:ext cx="2080174" cy="3063113"/>
          </a:xfrm>
          <a:prstGeom prst="rect">
            <a:avLst/>
          </a:prstGeom>
        </p:spPr>
      </p:pic>
      <p:pic>
        <p:nvPicPr>
          <p:cNvPr id="7" name="Picture 6" descr="A person sitting posing for the camera&#10;&#10;Description automatically generated">
            <a:extLst>
              <a:ext uri="{FF2B5EF4-FFF2-40B4-BE49-F238E27FC236}">
                <a16:creationId xmlns:a16="http://schemas.microsoft.com/office/drawing/2014/main" id="{E1B5CC59-BADE-0442-BCDC-E852A1D089E9}"/>
              </a:ext>
            </a:extLst>
          </p:cNvPr>
          <p:cNvPicPr>
            <a:picLocks noChangeAspect="1"/>
          </p:cNvPicPr>
          <p:nvPr/>
        </p:nvPicPr>
        <p:blipFill>
          <a:blip r:embed="rId3"/>
          <a:stretch>
            <a:fillRect/>
          </a:stretch>
        </p:blipFill>
        <p:spPr>
          <a:xfrm>
            <a:off x="8242300" y="4671480"/>
            <a:ext cx="3111500" cy="2070100"/>
          </a:xfrm>
          <a:prstGeom prst="rect">
            <a:avLst/>
          </a:prstGeom>
        </p:spPr>
      </p:pic>
      <p:sp>
        <p:nvSpPr>
          <p:cNvPr id="8" name="TextBox 7">
            <a:extLst>
              <a:ext uri="{FF2B5EF4-FFF2-40B4-BE49-F238E27FC236}">
                <a16:creationId xmlns:a16="http://schemas.microsoft.com/office/drawing/2014/main" id="{ADD37549-C4A8-1549-972D-C1197D0949FD}"/>
              </a:ext>
            </a:extLst>
          </p:cNvPr>
          <p:cNvSpPr txBox="1"/>
          <p:nvPr/>
        </p:nvSpPr>
        <p:spPr>
          <a:xfrm>
            <a:off x="8155460" y="4258365"/>
            <a:ext cx="3402663" cy="369332"/>
          </a:xfrm>
          <a:prstGeom prst="rect">
            <a:avLst/>
          </a:prstGeom>
          <a:noFill/>
        </p:spPr>
        <p:txBody>
          <a:bodyPr wrap="none" rtlCol="0">
            <a:spAutoFit/>
          </a:bodyPr>
          <a:lstStyle/>
          <a:p>
            <a:r>
              <a:rPr lang="en-US" i="1" dirty="0"/>
              <a:t>Yellow Earth</a:t>
            </a:r>
            <a:r>
              <a:rPr lang="en-US" dirty="0"/>
              <a:t>, dir. Chen </a:t>
            </a:r>
            <a:r>
              <a:rPr lang="en-US" dirty="0" err="1"/>
              <a:t>Kaige</a:t>
            </a:r>
            <a:r>
              <a:rPr lang="en-US" dirty="0"/>
              <a:t>, 1984</a:t>
            </a:r>
          </a:p>
        </p:txBody>
      </p:sp>
    </p:spTree>
    <p:extLst>
      <p:ext uri="{BB962C8B-B14F-4D97-AF65-F5344CB8AC3E}">
        <p14:creationId xmlns:p14="http://schemas.microsoft.com/office/powerpoint/2010/main" val="3321121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cultural background of the 5</a:t>
            </a:r>
            <a:r>
              <a:rPr lang="en-US" baseline="30000" dirty="0"/>
              <a:t>th</a:t>
            </a:r>
            <a:r>
              <a:rPr lang="en-US" dirty="0"/>
              <a:t> G: </a:t>
            </a:r>
          </a:p>
        </p:txBody>
      </p:sp>
      <p:sp>
        <p:nvSpPr>
          <p:cNvPr id="3" name="Content Placeholder 2"/>
          <p:cNvSpPr>
            <a:spLocks noGrp="1"/>
          </p:cNvSpPr>
          <p:nvPr>
            <p:ph idx="1"/>
          </p:nvPr>
        </p:nvSpPr>
        <p:spPr/>
        <p:txBody>
          <a:bodyPr>
            <a:normAutofit fontScale="92500"/>
          </a:bodyPr>
          <a:lstStyle/>
          <a:p>
            <a:pPr lvl="1"/>
            <a:r>
              <a:rPr lang="en-US" dirty="0"/>
              <a:t>Growing up in the most radical social upheaval, the ten-year Cultural Revolution led by the Red Guards </a:t>
            </a:r>
          </a:p>
          <a:p>
            <a:pPr lvl="1"/>
            <a:r>
              <a:rPr lang="en-US" dirty="0"/>
              <a:t>Some were intellectual youth being sent to the rural countryside. Zhang Yimou</a:t>
            </a:r>
          </a:p>
          <a:p>
            <a:pPr lvl="1"/>
            <a:r>
              <a:rPr lang="en-US" dirty="0"/>
              <a:t>1980s China – cultural fever, intellectual debates, searching root, and modernization </a:t>
            </a:r>
          </a:p>
          <a:p>
            <a:pPr lvl="1"/>
            <a:r>
              <a:rPr lang="en-US" dirty="0"/>
              <a:t>the public’s cry for a new modern cinema</a:t>
            </a:r>
          </a:p>
          <a:p>
            <a:pPr lvl="1"/>
            <a:r>
              <a:rPr lang="en-US" dirty="0"/>
              <a:t>Zhang and Chen also worked in remoted Shanxi</a:t>
            </a:r>
            <a:r>
              <a:rPr lang="zh-CN" altLang="en-US" dirty="0"/>
              <a:t> </a:t>
            </a:r>
            <a:r>
              <a:rPr lang="en-US" altLang="zh-CN" dirty="0"/>
              <a:t>xi’ an</a:t>
            </a:r>
            <a:r>
              <a:rPr lang="en-US" dirty="0"/>
              <a:t> film studio</a:t>
            </a:r>
            <a:r>
              <a:rPr lang="en-US" altLang="zh-CN" dirty="0"/>
              <a:t>.</a:t>
            </a:r>
            <a:endParaRPr lang="en-US" dirty="0"/>
          </a:p>
          <a:p>
            <a:pPr marL="457200" lvl="1" indent="0">
              <a:buNone/>
            </a:pPr>
            <a:endParaRPr lang="en-US" dirty="0"/>
          </a:p>
          <a:p>
            <a:pPr marL="0" indent="0">
              <a:buNone/>
            </a:pPr>
            <a:r>
              <a:rPr lang="en-GB" dirty="0"/>
              <a:t> the rebirth of Chinese national cinema</a:t>
            </a:r>
            <a:r>
              <a:rPr lang="en-US" altLang="zh-CN" dirty="0"/>
              <a:t>:</a:t>
            </a:r>
          </a:p>
          <a:p>
            <a:pPr marL="0" indent="0">
              <a:buNone/>
            </a:pPr>
            <a:r>
              <a:rPr lang="en-US" dirty="0"/>
              <a:t>Early films represent “an evolution from socialism to a time when </a:t>
            </a:r>
            <a:r>
              <a:rPr lang="en-US" dirty="0" err="1"/>
              <a:t>commercialisation</a:t>
            </a:r>
            <a:r>
              <a:rPr lang="en-US" dirty="0"/>
              <a:t>, </a:t>
            </a:r>
            <a:r>
              <a:rPr lang="en-US" dirty="0" err="1"/>
              <a:t>urbanisation</a:t>
            </a:r>
            <a:r>
              <a:rPr lang="en-US" dirty="0"/>
              <a:t> and capitalism took firmer cultural hold” (Larson, 2011: 113).</a:t>
            </a:r>
          </a:p>
          <a:p>
            <a:endParaRPr lang="en-US" dirty="0"/>
          </a:p>
          <a:p>
            <a:pPr lvl="1"/>
            <a:endParaRPr lang="en-US" dirty="0"/>
          </a:p>
          <a:p>
            <a:pPr lvl="1"/>
            <a:endParaRPr lang="en-US" dirty="0"/>
          </a:p>
        </p:txBody>
      </p:sp>
    </p:spTree>
    <p:extLst>
      <p:ext uri="{BB962C8B-B14F-4D97-AF65-F5344CB8AC3E}">
        <p14:creationId xmlns:p14="http://schemas.microsoft.com/office/powerpoint/2010/main" val="208109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45D9C-54EE-3F4D-9073-B3B28FBF594F}"/>
              </a:ext>
            </a:extLst>
          </p:cNvPr>
          <p:cNvSpPr>
            <a:spLocks noGrp="1"/>
          </p:cNvSpPr>
          <p:nvPr>
            <p:ph type="title"/>
          </p:nvPr>
        </p:nvSpPr>
        <p:spPr>
          <a:xfrm>
            <a:off x="838200" y="516356"/>
            <a:ext cx="10515600" cy="1325563"/>
          </a:xfrm>
        </p:spPr>
        <p:txBody>
          <a:bodyPr/>
          <a:lstStyle/>
          <a:p>
            <a:r>
              <a:rPr lang="en-US" dirty="0"/>
              <a:t>The 5</a:t>
            </a:r>
            <a:r>
              <a:rPr lang="en-US" baseline="30000" dirty="0"/>
              <a:t>TH</a:t>
            </a:r>
            <a:r>
              <a:rPr lang="en-US" dirty="0"/>
              <a:t> Generation directors as auteurs</a:t>
            </a:r>
          </a:p>
        </p:txBody>
      </p:sp>
      <p:sp>
        <p:nvSpPr>
          <p:cNvPr id="3" name="Content Placeholder 2">
            <a:extLst>
              <a:ext uri="{FF2B5EF4-FFF2-40B4-BE49-F238E27FC236}">
                <a16:creationId xmlns:a16="http://schemas.microsoft.com/office/drawing/2014/main" id="{2C453FB7-4404-8240-9603-0E37C676B9CF}"/>
              </a:ext>
            </a:extLst>
          </p:cNvPr>
          <p:cNvSpPr>
            <a:spLocks noGrp="1"/>
          </p:cNvSpPr>
          <p:nvPr>
            <p:ph idx="1"/>
          </p:nvPr>
        </p:nvSpPr>
        <p:spPr>
          <a:xfrm>
            <a:off x="671160" y="1841919"/>
            <a:ext cx="5790112" cy="4351338"/>
          </a:xfrm>
        </p:spPr>
        <p:txBody>
          <a:bodyPr/>
          <a:lstStyle/>
          <a:p>
            <a:r>
              <a:rPr lang="en-US" dirty="0"/>
              <a:t>Auteur as a construct</a:t>
            </a:r>
          </a:p>
          <a:p>
            <a:r>
              <a:rPr lang="en-US" dirty="0"/>
              <a:t>“the auteur is the only universally recognized currency, yet this currency is stamped and certified at very few of the world’s many festivals.” (</a:t>
            </a:r>
            <a:r>
              <a:rPr lang="en-US" dirty="0" err="1"/>
              <a:t>Elsaesser</a:t>
            </a:r>
            <a:r>
              <a:rPr lang="en-US" dirty="0"/>
              <a:t> 2016:24)</a:t>
            </a:r>
          </a:p>
          <a:p>
            <a:endParaRPr lang="en-US" dirty="0"/>
          </a:p>
        </p:txBody>
      </p:sp>
      <p:sp>
        <p:nvSpPr>
          <p:cNvPr id="6" name="TextBox 5">
            <a:extLst>
              <a:ext uri="{FF2B5EF4-FFF2-40B4-BE49-F238E27FC236}">
                <a16:creationId xmlns:a16="http://schemas.microsoft.com/office/drawing/2014/main" id="{6CC2533D-759A-674D-BE41-8B4880A32592}"/>
              </a:ext>
            </a:extLst>
          </p:cNvPr>
          <p:cNvSpPr txBox="1"/>
          <p:nvPr/>
        </p:nvSpPr>
        <p:spPr>
          <a:xfrm>
            <a:off x="915237" y="4526729"/>
            <a:ext cx="5546035" cy="2031325"/>
          </a:xfrm>
          <a:prstGeom prst="rect">
            <a:avLst/>
          </a:prstGeom>
          <a:noFill/>
        </p:spPr>
        <p:txBody>
          <a:bodyPr wrap="square" rtlCol="0">
            <a:spAutoFit/>
          </a:bodyPr>
          <a:lstStyle/>
          <a:p>
            <a:r>
              <a:rPr lang="en-US" dirty="0"/>
              <a:t>Chen </a:t>
            </a:r>
            <a:r>
              <a:rPr lang="en-US" dirty="0" err="1"/>
              <a:t>Kaige</a:t>
            </a:r>
            <a:endParaRPr lang="en-US" dirty="0"/>
          </a:p>
          <a:p>
            <a:r>
              <a:rPr lang="en-US" dirty="0"/>
              <a:t>Yellow Earth, </a:t>
            </a:r>
            <a:r>
              <a:rPr lang="en-GB" dirty="0"/>
              <a:t>premiere at Hong Kong International Film Festival 1985 </a:t>
            </a:r>
          </a:p>
          <a:p>
            <a:r>
              <a:rPr lang="en-US" dirty="0"/>
              <a:t>…</a:t>
            </a:r>
          </a:p>
          <a:p>
            <a:r>
              <a:rPr lang="en-US" dirty="0"/>
              <a:t>…</a:t>
            </a:r>
          </a:p>
          <a:p>
            <a:r>
              <a:rPr lang="en-US" i="1" dirty="0"/>
              <a:t>Farewell My Concubine</a:t>
            </a:r>
            <a:r>
              <a:rPr lang="en-US" dirty="0"/>
              <a:t>, Palme d’Or Winner, 1993, Cannes Film Festival </a:t>
            </a:r>
          </a:p>
        </p:txBody>
      </p:sp>
      <p:pic>
        <p:nvPicPr>
          <p:cNvPr id="8" name="Picture 7" descr="A person and person posing for a picture&#10;&#10;Description automatically generated">
            <a:extLst>
              <a:ext uri="{FF2B5EF4-FFF2-40B4-BE49-F238E27FC236}">
                <a16:creationId xmlns:a16="http://schemas.microsoft.com/office/drawing/2014/main" id="{6229948C-7F1F-0343-9543-AAF5A22A2048}"/>
              </a:ext>
            </a:extLst>
          </p:cNvPr>
          <p:cNvPicPr>
            <a:picLocks noChangeAspect="1"/>
          </p:cNvPicPr>
          <p:nvPr/>
        </p:nvPicPr>
        <p:blipFill>
          <a:blip r:embed="rId2"/>
          <a:stretch>
            <a:fillRect/>
          </a:stretch>
        </p:blipFill>
        <p:spPr>
          <a:xfrm>
            <a:off x="6461272" y="4163110"/>
            <a:ext cx="5080000" cy="2540000"/>
          </a:xfrm>
          <a:prstGeom prst="rect">
            <a:avLst/>
          </a:prstGeom>
        </p:spPr>
      </p:pic>
      <p:pic>
        <p:nvPicPr>
          <p:cNvPr id="10" name="Picture 9" descr="A group of people posing for the camera&#10;&#10;Description automatically generated">
            <a:extLst>
              <a:ext uri="{FF2B5EF4-FFF2-40B4-BE49-F238E27FC236}">
                <a16:creationId xmlns:a16="http://schemas.microsoft.com/office/drawing/2014/main" id="{7A235A2F-8E76-FD49-85DE-25BCE480281C}"/>
              </a:ext>
            </a:extLst>
          </p:cNvPr>
          <p:cNvPicPr>
            <a:picLocks noChangeAspect="1"/>
          </p:cNvPicPr>
          <p:nvPr/>
        </p:nvPicPr>
        <p:blipFill>
          <a:blip r:embed="rId3"/>
          <a:stretch>
            <a:fillRect/>
          </a:stretch>
        </p:blipFill>
        <p:spPr>
          <a:xfrm>
            <a:off x="8223571" y="1760814"/>
            <a:ext cx="3297269" cy="2402296"/>
          </a:xfrm>
          <a:prstGeom prst="rect">
            <a:avLst/>
          </a:prstGeom>
        </p:spPr>
      </p:pic>
    </p:spTree>
    <p:extLst>
      <p:ext uri="{BB962C8B-B14F-4D97-AF65-F5344CB8AC3E}">
        <p14:creationId xmlns:p14="http://schemas.microsoft.com/office/powerpoint/2010/main" val="317784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 shot of a computer&#10;&#10;Description automatically generated">
            <a:extLst>
              <a:ext uri="{FF2B5EF4-FFF2-40B4-BE49-F238E27FC236}">
                <a16:creationId xmlns:a16="http://schemas.microsoft.com/office/drawing/2014/main" id="{F957A9D4-EEBC-204A-888E-D09268CAA5C8}"/>
              </a:ext>
            </a:extLst>
          </p:cNvPr>
          <p:cNvPicPr>
            <a:picLocks noGrp="1" noChangeAspect="1"/>
          </p:cNvPicPr>
          <p:nvPr>
            <p:ph idx="1"/>
          </p:nvPr>
        </p:nvPicPr>
        <p:blipFill>
          <a:blip r:embed="rId2"/>
          <a:stretch>
            <a:fillRect/>
          </a:stretch>
        </p:blipFill>
        <p:spPr>
          <a:xfrm>
            <a:off x="1559134" y="0"/>
            <a:ext cx="9383841" cy="6351373"/>
          </a:xfrm>
        </p:spPr>
      </p:pic>
      <p:sp>
        <p:nvSpPr>
          <p:cNvPr id="6" name="TextBox 5">
            <a:extLst>
              <a:ext uri="{FF2B5EF4-FFF2-40B4-BE49-F238E27FC236}">
                <a16:creationId xmlns:a16="http://schemas.microsoft.com/office/drawing/2014/main" id="{024DAF9C-B0FF-E642-AC66-21D364B4FB6F}"/>
              </a:ext>
            </a:extLst>
          </p:cNvPr>
          <p:cNvSpPr txBox="1"/>
          <p:nvPr/>
        </p:nvSpPr>
        <p:spPr>
          <a:xfrm>
            <a:off x="4460789" y="6400798"/>
            <a:ext cx="2740366" cy="369332"/>
          </a:xfrm>
          <a:prstGeom prst="rect">
            <a:avLst/>
          </a:prstGeom>
          <a:noFill/>
        </p:spPr>
        <p:txBody>
          <a:bodyPr wrap="none" rtlCol="0">
            <a:spAutoFit/>
          </a:bodyPr>
          <a:lstStyle/>
          <a:p>
            <a:r>
              <a:rPr lang="en-US" dirty="0"/>
              <a:t>Zhang Yimou’s Filmography</a:t>
            </a:r>
          </a:p>
        </p:txBody>
      </p:sp>
    </p:spTree>
    <p:extLst>
      <p:ext uri="{BB962C8B-B14F-4D97-AF65-F5344CB8AC3E}">
        <p14:creationId xmlns:p14="http://schemas.microsoft.com/office/powerpoint/2010/main" val="3952889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dirty="0"/>
              <a:t>Transnational </a:t>
            </a:r>
          </a:p>
        </p:txBody>
      </p:sp>
      <p:sp>
        <p:nvSpPr>
          <p:cNvPr id="3" name="Content Placeholder 2"/>
          <p:cNvSpPr>
            <a:spLocks noGrp="1"/>
          </p:cNvSpPr>
          <p:nvPr>
            <p:ph idx="1"/>
          </p:nvPr>
        </p:nvSpPr>
        <p:spPr>
          <a:xfrm>
            <a:off x="838200" y="2006600"/>
            <a:ext cx="10515600" cy="4351338"/>
          </a:xfrm>
        </p:spPr>
        <p:txBody>
          <a:bodyPr>
            <a:normAutofit/>
          </a:bodyPr>
          <a:lstStyle/>
          <a:p>
            <a:r>
              <a:rPr lang="en-GB" dirty="0"/>
              <a:t>Early films mainly co-productions with foreign investment. The directors gained sources from the western producers and many of their films were distributed outside China. </a:t>
            </a:r>
          </a:p>
          <a:p>
            <a:r>
              <a:rPr lang="en-GB" dirty="0"/>
              <a:t>Received a large art house audience in the western world, but negative criticism by the home audience.    </a:t>
            </a:r>
          </a:p>
          <a:p>
            <a:endParaRPr lang="en-US" dirty="0"/>
          </a:p>
        </p:txBody>
      </p:sp>
    </p:spTree>
    <p:extLst>
      <p:ext uri="{BB962C8B-B14F-4D97-AF65-F5344CB8AC3E}">
        <p14:creationId xmlns:p14="http://schemas.microsoft.com/office/powerpoint/2010/main" val="364948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5AD72-1A47-A249-8D47-95A05835C4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4BDC2E-6CBB-3A46-BFBA-70DB7D4A109D}"/>
              </a:ext>
            </a:extLst>
          </p:cNvPr>
          <p:cNvSpPr>
            <a:spLocks noGrp="1"/>
          </p:cNvSpPr>
          <p:nvPr>
            <p:ph idx="1"/>
          </p:nvPr>
        </p:nvSpPr>
        <p:spPr/>
        <p:txBody>
          <a:bodyPr>
            <a:normAutofit/>
          </a:bodyPr>
          <a:lstStyle/>
          <a:p>
            <a:r>
              <a:rPr lang="en-GB" dirty="0"/>
              <a:t>“The greatest irony of contemporary Chinese cinema seems to be that some films achieve a transnational status precisely because they are seen as possessing an authentically “national,” “Chinese,”  “Oriental” flavour by Western audiences. In the meantime, the domestic Chinese audience dismisses the same films and characterizes them as  “misrepresentations” and “mystifications” of China (Lu, 1997: 12). </a:t>
            </a:r>
            <a:endParaRPr lang="en-US" dirty="0"/>
          </a:p>
          <a:p>
            <a:r>
              <a:rPr lang="en-US" i="1" dirty="0"/>
              <a:t>WHY</a:t>
            </a:r>
            <a:r>
              <a:rPr lang="en-US" dirty="0"/>
              <a:t>? </a:t>
            </a:r>
          </a:p>
        </p:txBody>
      </p:sp>
    </p:spTree>
    <p:extLst>
      <p:ext uri="{BB962C8B-B14F-4D97-AF65-F5344CB8AC3E}">
        <p14:creationId xmlns:p14="http://schemas.microsoft.com/office/powerpoint/2010/main" val="2356851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Themes and aesthetics</a:t>
            </a:r>
          </a:p>
        </p:txBody>
      </p:sp>
      <p:sp>
        <p:nvSpPr>
          <p:cNvPr id="3" name="Content Placeholder 2"/>
          <p:cNvSpPr>
            <a:spLocks noGrp="1"/>
          </p:cNvSpPr>
          <p:nvPr>
            <p:ph idx="1"/>
          </p:nvPr>
        </p:nvSpPr>
        <p:spPr/>
        <p:txBody>
          <a:bodyPr>
            <a:normAutofit/>
          </a:bodyPr>
          <a:lstStyle/>
          <a:p>
            <a:pPr lvl="1">
              <a:lnSpc>
                <a:spcPct val="110000"/>
              </a:lnSpc>
            </a:pPr>
            <a:r>
              <a:rPr lang="en-US" dirty="0"/>
              <a:t>Themes with a strong cultural and political implication - search-for-root </a:t>
            </a:r>
          </a:p>
          <a:p>
            <a:pPr lvl="1">
              <a:lnSpc>
                <a:spcPct val="110000"/>
              </a:lnSpc>
            </a:pPr>
            <a:endParaRPr lang="en-US" dirty="0"/>
          </a:p>
          <a:p>
            <a:pPr lvl="1">
              <a:lnSpc>
                <a:spcPct val="110000"/>
              </a:lnSpc>
            </a:pPr>
            <a:r>
              <a:rPr lang="en-US" dirty="0"/>
              <a:t>large allegorical structures, vast and harsh northern landscapes, peasant characters</a:t>
            </a:r>
          </a:p>
          <a:p>
            <a:pPr lvl="1">
              <a:lnSpc>
                <a:spcPct val="110000"/>
              </a:lnSpc>
            </a:pPr>
            <a:endParaRPr lang="en-US" dirty="0"/>
          </a:p>
          <a:p>
            <a:pPr lvl="1">
              <a:lnSpc>
                <a:spcPct val="110000"/>
              </a:lnSpc>
            </a:pPr>
            <a:r>
              <a:rPr lang="en-US" dirty="0"/>
              <a:t>methods of traditional Chinese painting applied as a visual language, the symbolic meanings in </a:t>
            </a:r>
            <a:r>
              <a:rPr lang="en-US" dirty="0" err="1"/>
              <a:t>characterisation</a:t>
            </a:r>
            <a:r>
              <a:rPr lang="en-US" dirty="0"/>
              <a:t>, and a strong ambiguity in narrative structures questioning traditional Chinese culture.   </a:t>
            </a:r>
          </a:p>
          <a:p>
            <a:pPr lvl="1">
              <a:lnSpc>
                <a:spcPct val="110000"/>
              </a:lnSpc>
            </a:pPr>
            <a:endParaRPr lang="en-US" dirty="0"/>
          </a:p>
        </p:txBody>
      </p:sp>
    </p:spTree>
    <p:extLst>
      <p:ext uri="{BB962C8B-B14F-4D97-AF65-F5344CB8AC3E}">
        <p14:creationId xmlns:p14="http://schemas.microsoft.com/office/powerpoint/2010/main" val="2884744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5847</TotalTime>
  <Words>900</Words>
  <Application>Microsoft Macintosh PowerPoint</Application>
  <PresentationFormat>Widescreen</PresentationFormat>
  <Paragraphs>67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Week 2 Generational filmmakers, world cinema and global auteurs  ---The 5th Generation </vt:lpstr>
      <vt:lpstr>Who are the 5th Generation filmmakers?</vt:lpstr>
      <vt:lpstr>Why group filmmakers into different generations? </vt:lpstr>
      <vt:lpstr>The cultural background of the 5th G: </vt:lpstr>
      <vt:lpstr>The 5TH Generation directors as auteurs</vt:lpstr>
      <vt:lpstr>PowerPoint Presentation</vt:lpstr>
      <vt:lpstr>Transnational </vt:lpstr>
      <vt:lpstr>PowerPoint Presentation</vt:lpstr>
      <vt:lpstr>Themes and aesthetics</vt:lpstr>
      <vt:lpstr>PowerPoint Presentation</vt:lpstr>
      <vt:lpstr>PowerPoint Presentation</vt:lpstr>
      <vt:lpstr>PowerPoint Presentation</vt:lpstr>
      <vt:lpstr>Women’s subjectivity in Zhang’s films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Generational filmmakers, world cinema and global auteurs  ---The 5th Generation </dc:title>
  <dc:creator>Kiki Yu</dc:creator>
  <cp:lastModifiedBy>Kiki Yu</cp:lastModifiedBy>
  <cp:revision>29</cp:revision>
  <dcterms:created xsi:type="dcterms:W3CDTF">2020-01-24T11:54:23Z</dcterms:created>
  <dcterms:modified xsi:type="dcterms:W3CDTF">2022-09-19T22:12:37Z</dcterms:modified>
</cp:coreProperties>
</file>