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 id="265" r:id="rId9"/>
    <p:sldId id="266" r:id="rId10"/>
    <p:sldId id="267" r:id="rId11"/>
    <p:sldId id="270" r:id="rId12"/>
    <p:sldId id="275" r:id="rId13"/>
    <p:sldId id="272" r:id="rId14"/>
    <p:sldId id="273" r:id="rId15"/>
    <p:sldId id="274" r:id="rId16"/>
    <p:sldId id="27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30ACCF-E843-4E0B-997C-F274CE5B6BE2}"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218C06-21C7-46A2-8C3E-4ACF100AD50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6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30ACCF-E843-4E0B-997C-F274CE5B6BE2}"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2376483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30ACCF-E843-4E0B-997C-F274CE5B6BE2}"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1434657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30ACCF-E843-4E0B-997C-F274CE5B6BE2}"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1512112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30ACCF-E843-4E0B-997C-F274CE5B6BE2}"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218C06-21C7-46A2-8C3E-4ACF100AD507}"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858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30ACCF-E843-4E0B-997C-F274CE5B6BE2}" type="datetimeFigureOut">
              <a:rPr lang="en-GB" smtClean="0"/>
              <a:t>10/01/2020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624840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30ACCF-E843-4E0B-997C-F274CE5B6BE2}" type="datetimeFigureOut">
              <a:rPr lang="en-GB" smtClean="0"/>
              <a:t>10/01/2020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1294138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30ACCF-E843-4E0B-997C-F274CE5B6BE2}" type="datetimeFigureOut">
              <a:rPr lang="en-GB" smtClean="0"/>
              <a:t>10/01/2020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2535260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30ACCF-E843-4E0B-997C-F274CE5B6BE2}" type="datetimeFigureOut">
              <a:rPr lang="en-GB" smtClean="0"/>
              <a:t>10/01/2020</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379730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30ACCF-E843-4E0B-997C-F274CE5B6BE2}" type="datetimeFigureOut">
              <a:rPr lang="en-GB" smtClean="0"/>
              <a:t>10/01/2020</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8218C06-21C7-46A2-8C3E-4ACF100AD507}" type="slidenum">
              <a:rPr lang="en-GB" smtClean="0"/>
              <a:t>‹#›</a:t>
            </a:fld>
            <a:endParaRPr lang="en-GB"/>
          </a:p>
        </p:txBody>
      </p:sp>
    </p:spTree>
    <p:extLst>
      <p:ext uri="{BB962C8B-B14F-4D97-AF65-F5344CB8AC3E}">
        <p14:creationId xmlns:p14="http://schemas.microsoft.com/office/powerpoint/2010/main" val="1961596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30ACCF-E843-4E0B-997C-F274CE5B6BE2}" type="datetimeFigureOut">
              <a:rPr lang="en-GB" smtClean="0"/>
              <a:t>10/01/2020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218C06-21C7-46A2-8C3E-4ACF100AD507}" type="slidenum">
              <a:rPr lang="en-GB" smtClean="0"/>
              <a:t>‹#›</a:t>
            </a:fld>
            <a:endParaRPr lang="en-GB"/>
          </a:p>
        </p:txBody>
      </p:sp>
    </p:spTree>
    <p:extLst>
      <p:ext uri="{BB962C8B-B14F-4D97-AF65-F5344CB8AC3E}">
        <p14:creationId xmlns:p14="http://schemas.microsoft.com/office/powerpoint/2010/main" val="2744783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30ACCF-E843-4E0B-997C-F274CE5B6BE2}" type="datetimeFigureOut">
              <a:rPr lang="en-GB" smtClean="0"/>
              <a:t>10/01/2020</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8218C06-21C7-46A2-8C3E-4ACF100AD507}"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8231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reathtest.blf.org.uk/?cmp_id=1519530222&amp;adg_id=62024389801&amp;kwd=spirometry%20test%20results&amp;device=c&amp;gclid=CjwKCAiA9JbwBRAAEiwAnWa4Q2-fX8FGHARhzTj7zWxMdfGF6PpRwfDPUfa62-o5Zchcbno4Q6AVyBoCeAAQAvD_Bw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https://www.royalfree.nhs.uk/services/services-a-z/respiratory-medicine/respiratory-glossary/" TargetMode="External"/><Relationship Id="rId2" Type="http://schemas.openxmlformats.org/officeDocument/2006/relationships/hyperlink" Target="https://www.bing.com/videos/search?q=lung+function+tests+explained+uk&amp;&amp;view=detail&amp;mid=B540E9CBB6B4E057F78FB540E9CBB6B4E057F78F&amp;&amp;FORM=VRDGAR&amp;ru=%2Fvideos%2Fsearch%3Fq%3Dlung%2Bfunction%2Btests%2Bexplained%2Buk%26FORM%3DHDRSC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Respiratory System II:</a:t>
            </a:r>
            <a:br>
              <a:rPr lang="en-GB" dirty="0"/>
            </a:br>
            <a:r>
              <a:rPr lang="en-GB" dirty="0"/>
              <a:t>Ventilation</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47249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9E9E7-E57E-4D10-B917-EBACC51DFA3C}"/>
              </a:ext>
            </a:extLst>
          </p:cNvPr>
          <p:cNvSpPr>
            <a:spLocks noGrp="1"/>
          </p:cNvSpPr>
          <p:nvPr>
            <p:ph type="title"/>
          </p:nvPr>
        </p:nvSpPr>
        <p:spPr/>
        <p:txBody>
          <a:bodyPr/>
          <a:lstStyle/>
          <a:p>
            <a:r>
              <a:rPr lang="en-GB" dirty="0"/>
              <a:t>Online breath test</a:t>
            </a:r>
          </a:p>
        </p:txBody>
      </p:sp>
      <p:sp>
        <p:nvSpPr>
          <p:cNvPr id="3" name="Content Placeholder 2">
            <a:extLst>
              <a:ext uri="{FF2B5EF4-FFF2-40B4-BE49-F238E27FC236}">
                <a16:creationId xmlns:a16="http://schemas.microsoft.com/office/drawing/2014/main" id="{2365C09B-226A-47C9-9D82-418E94E6AE3E}"/>
              </a:ext>
            </a:extLst>
          </p:cNvPr>
          <p:cNvSpPr>
            <a:spLocks noGrp="1"/>
          </p:cNvSpPr>
          <p:nvPr>
            <p:ph idx="1"/>
          </p:nvPr>
        </p:nvSpPr>
        <p:spPr/>
        <p:txBody>
          <a:bodyPr>
            <a:normAutofit/>
          </a:bodyPr>
          <a:lstStyle/>
          <a:p>
            <a:r>
              <a:rPr lang="en-GB" dirty="0"/>
              <a:t>Click </a:t>
            </a:r>
            <a:r>
              <a:rPr lang="en-GB" dirty="0">
                <a:hlinkClick r:id="rId2"/>
              </a:rPr>
              <a:t>here</a:t>
            </a:r>
            <a:r>
              <a:rPr lang="en-GB" dirty="0"/>
              <a:t> for the British Lung Foundation lung test</a:t>
            </a:r>
          </a:p>
          <a:p>
            <a:r>
              <a:rPr lang="en-GB" dirty="0"/>
              <a:t>In a test, the patient could be asked to blow out air from the lungs in a relaxed way. This is called the </a:t>
            </a:r>
            <a:r>
              <a:rPr lang="en-GB" b="1" dirty="0"/>
              <a:t>slow vital capacity or VC</a:t>
            </a:r>
            <a:r>
              <a:rPr lang="en-GB" dirty="0"/>
              <a:t>.</a:t>
            </a:r>
          </a:p>
          <a:p>
            <a:r>
              <a:rPr lang="en-GB" dirty="0"/>
              <a:t>The </a:t>
            </a:r>
            <a:r>
              <a:rPr lang="en-GB" b="1" dirty="0"/>
              <a:t>forced expiratory volume</a:t>
            </a:r>
            <a:r>
              <a:rPr lang="en-GB" dirty="0"/>
              <a:t> is how much a patient can blow out in one second or </a:t>
            </a:r>
            <a:r>
              <a:rPr lang="en-GB" b="1" dirty="0"/>
              <a:t>FEV</a:t>
            </a:r>
            <a:r>
              <a:rPr lang="en-GB" b="1" baseline="-25000" dirty="0"/>
              <a:t>1</a:t>
            </a:r>
            <a:r>
              <a:rPr lang="en-GB" dirty="0"/>
              <a:t>. With healthy lungs and airways, this is normally most of the air from the lungs in one second. </a:t>
            </a:r>
          </a:p>
          <a:p>
            <a:r>
              <a:rPr lang="en-GB" dirty="0"/>
              <a:t>The </a:t>
            </a:r>
            <a:r>
              <a:rPr lang="en-GB" b="1" dirty="0"/>
              <a:t>forced vital capacity</a:t>
            </a:r>
            <a:r>
              <a:rPr lang="en-GB" dirty="0"/>
              <a:t> or </a:t>
            </a:r>
            <a:r>
              <a:rPr lang="en-GB" b="1" dirty="0"/>
              <a:t>FVC </a:t>
            </a:r>
            <a:r>
              <a:rPr lang="en-GB" dirty="0"/>
              <a:t>is how much air can be blown out in one complete breath after taking in a deep breath. This can then be compared to how much air was expelled in one second to give the percentage of air blown out.</a:t>
            </a:r>
          </a:p>
          <a:p>
            <a:r>
              <a:rPr lang="en-GB" dirty="0"/>
              <a:t>In someone with healthy airways, at least 70% of the total air they breathe out would be expelled in one second.</a:t>
            </a:r>
          </a:p>
          <a:p>
            <a:endParaRPr lang="en-GB" dirty="0"/>
          </a:p>
          <a:p>
            <a:endParaRPr lang="en-GB" dirty="0"/>
          </a:p>
        </p:txBody>
      </p:sp>
    </p:spTree>
    <p:extLst>
      <p:ext uri="{BB962C8B-B14F-4D97-AF65-F5344CB8AC3E}">
        <p14:creationId xmlns:p14="http://schemas.microsoft.com/office/powerpoint/2010/main" val="172463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989115-465A-4B9E-989E-041EB0243764}"/>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222222"/>
                </a:solidFill>
                <a:effectLst/>
                <a:latin typeface="Myriad W01"/>
              </a:rPr>
              <a:t>An example of a (normal) spirometry result for a hospital spirometer</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t>
            </a:r>
            <a:r>
              <a:rPr kumimoji="0" lang="en-US" altLang="en-US" sz="42500" b="0" i="0" u="none" strike="noStrike" cap="none" normalizeH="0" baseline="0">
                <a:ln>
                  <a:noFill/>
                </a:ln>
                <a:solidFill>
                  <a:schemeClr val="tx1"/>
                </a:solidFill>
                <a:effectLst/>
                <a:latin typeface="Arial" panose="020B0604020202020204" pitchFamily="34" charset="0"/>
              </a:rPr>
              <a:t>        </a:t>
            </a: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50" name="Picture 2">
            <a:extLst>
              <a:ext uri="{FF2B5EF4-FFF2-40B4-BE49-F238E27FC236}">
                <a16:creationId xmlns:a16="http://schemas.microsoft.com/office/drawing/2014/main" id="{5949E3A5-BCEC-4D30-9833-E764C4BA5F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66" y="929576"/>
            <a:ext cx="11430000" cy="5928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818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65E17-9FFA-4630-9B5B-B174F036ADA3}"/>
              </a:ext>
            </a:extLst>
          </p:cNvPr>
          <p:cNvSpPr>
            <a:spLocks noGrp="1"/>
          </p:cNvSpPr>
          <p:nvPr>
            <p:ph type="title"/>
          </p:nvPr>
        </p:nvSpPr>
        <p:spPr>
          <a:xfrm>
            <a:off x="1097280" y="286603"/>
            <a:ext cx="10058400" cy="927055"/>
          </a:xfrm>
        </p:spPr>
        <p:txBody>
          <a:bodyPr/>
          <a:lstStyle/>
          <a:p>
            <a:r>
              <a:rPr lang="en-GB" dirty="0"/>
              <a:t>Obstructive versus restrictive patterns</a:t>
            </a:r>
          </a:p>
        </p:txBody>
      </p:sp>
      <p:sp>
        <p:nvSpPr>
          <p:cNvPr id="3" name="Content Placeholder 2">
            <a:extLst>
              <a:ext uri="{FF2B5EF4-FFF2-40B4-BE49-F238E27FC236}">
                <a16:creationId xmlns:a16="http://schemas.microsoft.com/office/drawing/2014/main" id="{4D648AC6-AF5D-4FCF-BE31-EBF0D5933A7F}"/>
              </a:ext>
            </a:extLst>
          </p:cNvPr>
          <p:cNvSpPr>
            <a:spLocks noGrp="1"/>
          </p:cNvSpPr>
          <p:nvPr>
            <p:ph idx="1"/>
          </p:nvPr>
        </p:nvSpPr>
        <p:spPr>
          <a:xfrm>
            <a:off x="1172095" y="1870364"/>
            <a:ext cx="10058400" cy="4048607"/>
          </a:xfrm>
        </p:spPr>
        <p:txBody>
          <a:bodyPr/>
          <a:lstStyle/>
          <a:p>
            <a:r>
              <a:rPr lang="en-GB" dirty="0"/>
              <a:t>An </a:t>
            </a:r>
            <a:r>
              <a:rPr lang="en-GB" b="1" dirty="0"/>
              <a:t>obstructive</a:t>
            </a:r>
            <a:r>
              <a:rPr lang="en-GB" dirty="0"/>
              <a:t> pattern can be seen in lung conditions that narrow the airways, such as COPD and asthma. </a:t>
            </a:r>
          </a:p>
          <a:p>
            <a:r>
              <a:rPr lang="en-GB" dirty="0"/>
              <a:t>This means that the air flows out of the lungs more slowly than it should (low FEV</a:t>
            </a:r>
            <a:r>
              <a:rPr lang="en-GB" baseline="-25000" dirty="0"/>
              <a:t>1</a:t>
            </a:r>
            <a:r>
              <a:rPr lang="en-GB" dirty="0"/>
              <a:t>) with less than 70% of the total amount in the first second.</a:t>
            </a:r>
          </a:p>
          <a:p>
            <a:r>
              <a:rPr lang="en-GB" dirty="0"/>
              <a:t>With a </a:t>
            </a:r>
            <a:r>
              <a:rPr lang="en-GB" b="1" dirty="0"/>
              <a:t>restrictive</a:t>
            </a:r>
            <a:r>
              <a:rPr lang="en-GB" dirty="0"/>
              <a:t> pattern, the total amount of air breathed in </a:t>
            </a:r>
            <a:r>
              <a:rPr lang="en-GB" b="1" dirty="0"/>
              <a:t>is reduced</a:t>
            </a:r>
            <a:r>
              <a:rPr lang="en-GB" dirty="0"/>
              <a:t> but the speed it is breathed out stays the same. In this situation, both the </a:t>
            </a:r>
            <a:r>
              <a:rPr lang="en-GB" b="1" dirty="0"/>
              <a:t>FEV</a:t>
            </a:r>
            <a:r>
              <a:rPr lang="en-GB" b="1" baseline="-25000" dirty="0"/>
              <a:t>1</a:t>
            </a:r>
            <a:r>
              <a:rPr lang="en-GB" dirty="0"/>
              <a:t> and </a:t>
            </a:r>
            <a:r>
              <a:rPr lang="en-GB" b="1" dirty="0"/>
              <a:t>FVC</a:t>
            </a:r>
            <a:r>
              <a:rPr lang="en-GB" dirty="0"/>
              <a:t> will be lower than predicted, but the ratio between the two will not be reduced.</a:t>
            </a:r>
          </a:p>
          <a:p>
            <a:r>
              <a:rPr lang="en-GB" dirty="0"/>
              <a:t>This is caused by various conditions that affect the tissue of the lungs or affect the capacity of the lungs to expand and hold a normal amount of air, such as pulmonary fibrosis (what is this?)</a:t>
            </a:r>
          </a:p>
          <a:p>
            <a:r>
              <a:rPr lang="en-GB" dirty="0"/>
              <a:t>This pattern can also be seen in people who are significantly overweight, have an abnormal curvature of the spine or weak breathing muscles.</a:t>
            </a:r>
          </a:p>
          <a:p>
            <a:endParaRPr lang="en-GB" dirty="0"/>
          </a:p>
        </p:txBody>
      </p:sp>
    </p:spTree>
    <p:extLst>
      <p:ext uri="{BB962C8B-B14F-4D97-AF65-F5344CB8AC3E}">
        <p14:creationId xmlns:p14="http://schemas.microsoft.com/office/powerpoint/2010/main" val="4209772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D2571-D39E-4374-B462-1A2242B31935}"/>
              </a:ext>
            </a:extLst>
          </p:cNvPr>
          <p:cNvSpPr>
            <a:spLocks noGrp="1"/>
          </p:cNvSpPr>
          <p:nvPr>
            <p:ph type="title"/>
          </p:nvPr>
        </p:nvSpPr>
        <p:spPr/>
        <p:txBody>
          <a:bodyPr/>
          <a:lstStyle/>
          <a:p>
            <a:r>
              <a:rPr lang="en-GB" dirty="0"/>
              <a:t>Normal vs Obstructive</a:t>
            </a:r>
          </a:p>
        </p:txBody>
      </p:sp>
      <p:sp>
        <p:nvSpPr>
          <p:cNvPr id="3" name="Text Placeholder 2">
            <a:extLst>
              <a:ext uri="{FF2B5EF4-FFF2-40B4-BE49-F238E27FC236}">
                <a16:creationId xmlns:a16="http://schemas.microsoft.com/office/drawing/2014/main" id="{69F0E61D-880D-4623-BFE9-A5696421D120}"/>
              </a:ext>
            </a:extLst>
          </p:cNvPr>
          <p:cNvSpPr>
            <a:spLocks noGrp="1"/>
          </p:cNvSpPr>
          <p:nvPr>
            <p:ph type="body" idx="1"/>
          </p:nvPr>
        </p:nvSpPr>
        <p:spPr/>
        <p:txBody>
          <a:bodyPr/>
          <a:lstStyle/>
          <a:p>
            <a:r>
              <a:rPr lang="en-GB" dirty="0"/>
              <a:t>Normal pattern</a:t>
            </a:r>
          </a:p>
        </p:txBody>
      </p:sp>
      <p:sp>
        <p:nvSpPr>
          <p:cNvPr id="5" name="Text Placeholder 4">
            <a:extLst>
              <a:ext uri="{FF2B5EF4-FFF2-40B4-BE49-F238E27FC236}">
                <a16:creationId xmlns:a16="http://schemas.microsoft.com/office/drawing/2014/main" id="{802A10DB-598B-4677-BF6E-3149B5EFE48D}"/>
              </a:ext>
            </a:extLst>
          </p:cNvPr>
          <p:cNvSpPr>
            <a:spLocks noGrp="1"/>
          </p:cNvSpPr>
          <p:nvPr>
            <p:ph type="body" sz="quarter" idx="3"/>
          </p:nvPr>
        </p:nvSpPr>
        <p:spPr/>
        <p:txBody>
          <a:bodyPr/>
          <a:lstStyle/>
          <a:p>
            <a:r>
              <a:rPr lang="en-GB" dirty="0"/>
              <a:t>Obstructive pattern</a:t>
            </a:r>
          </a:p>
        </p:txBody>
      </p:sp>
      <p:pic>
        <p:nvPicPr>
          <p:cNvPr id="7" name="Picture 2">
            <a:extLst>
              <a:ext uri="{FF2B5EF4-FFF2-40B4-BE49-F238E27FC236}">
                <a16:creationId xmlns:a16="http://schemas.microsoft.com/office/drawing/2014/main" id="{3FFF5A44-2D44-4C71-B2EC-F3B133FFCE20}"/>
              </a:ext>
            </a:extLst>
          </p:cNvPr>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1096963" y="3162045"/>
            <a:ext cx="4938712" cy="212776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5EC77B9F-4CD7-44B3-95B2-74BF923E7501}"/>
              </a:ext>
            </a:extLst>
          </p:cNvPr>
          <p:cNvPicPr>
            <a:picLocks noGrp="1" noChangeAspect="1" noChangeArrowheads="1"/>
          </p:cNvPicPr>
          <p:nvPr>
            <p:ph sz="quarter" idx="4"/>
          </p:nvPr>
        </p:nvPicPr>
        <p:blipFill>
          <a:blip r:embed="rId3" cstate="print">
            <a:extLst>
              <a:ext uri="{28A0092B-C50C-407E-A947-70E740481C1C}">
                <a14:useLocalDpi xmlns:a14="http://schemas.microsoft.com/office/drawing/2010/main" val="0"/>
              </a:ext>
            </a:extLst>
          </a:blip>
          <a:srcRect/>
          <a:stretch>
            <a:fillRect/>
          </a:stretch>
        </p:blipFill>
        <p:spPr bwMode="auto">
          <a:xfrm>
            <a:off x="6218238" y="3160329"/>
            <a:ext cx="4937125" cy="213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2579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8FC26-1E9E-4A56-8D6D-D79DC969F92C}"/>
              </a:ext>
            </a:extLst>
          </p:cNvPr>
          <p:cNvSpPr>
            <a:spLocks noGrp="1"/>
          </p:cNvSpPr>
          <p:nvPr>
            <p:ph type="title"/>
          </p:nvPr>
        </p:nvSpPr>
        <p:spPr/>
        <p:txBody>
          <a:bodyPr/>
          <a:lstStyle/>
          <a:p>
            <a:r>
              <a:rPr lang="en-GB" dirty="0"/>
              <a:t>Normal vs Restrictive patterns</a:t>
            </a:r>
          </a:p>
        </p:txBody>
      </p:sp>
      <p:sp>
        <p:nvSpPr>
          <p:cNvPr id="3" name="Text Placeholder 2">
            <a:extLst>
              <a:ext uri="{FF2B5EF4-FFF2-40B4-BE49-F238E27FC236}">
                <a16:creationId xmlns:a16="http://schemas.microsoft.com/office/drawing/2014/main" id="{B35A2504-1767-4C60-B551-BDC67E8D01C3}"/>
              </a:ext>
            </a:extLst>
          </p:cNvPr>
          <p:cNvSpPr>
            <a:spLocks noGrp="1"/>
          </p:cNvSpPr>
          <p:nvPr>
            <p:ph type="body" idx="1"/>
          </p:nvPr>
        </p:nvSpPr>
        <p:spPr/>
        <p:txBody>
          <a:bodyPr/>
          <a:lstStyle/>
          <a:p>
            <a:r>
              <a:rPr lang="en-GB" dirty="0"/>
              <a:t>Normal pattern</a:t>
            </a:r>
          </a:p>
        </p:txBody>
      </p:sp>
      <p:sp>
        <p:nvSpPr>
          <p:cNvPr id="5" name="Text Placeholder 4">
            <a:extLst>
              <a:ext uri="{FF2B5EF4-FFF2-40B4-BE49-F238E27FC236}">
                <a16:creationId xmlns:a16="http://schemas.microsoft.com/office/drawing/2014/main" id="{E902B00A-45C8-4579-8BEA-1294CBB53C07}"/>
              </a:ext>
            </a:extLst>
          </p:cNvPr>
          <p:cNvSpPr>
            <a:spLocks noGrp="1"/>
          </p:cNvSpPr>
          <p:nvPr>
            <p:ph type="body" sz="quarter" idx="3"/>
          </p:nvPr>
        </p:nvSpPr>
        <p:spPr/>
        <p:txBody>
          <a:bodyPr/>
          <a:lstStyle/>
          <a:p>
            <a:r>
              <a:rPr lang="en-GB" dirty="0"/>
              <a:t>Restrictive pattern</a:t>
            </a:r>
          </a:p>
        </p:txBody>
      </p:sp>
      <p:sp>
        <p:nvSpPr>
          <p:cNvPr id="6" name="Content Placeholder 5">
            <a:extLst>
              <a:ext uri="{FF2B5EF4-FFF2-40B4-BE49-F238E27FC236}">
                <a16:creationId xmlns:a16="http://schemas.microsoft.com/office/drawing/2014/main" id="{891D8A03-9627-4131-A596-8AAA36260CD3}"/>
              </a:ext>
            </a:extLst>
          </p:cNvPr>
          <p:cNvSpPr>
            <a:spLocks noGrp="1"/>
          </p:cNvSpPr>
          <p:nvPr>
            <p:ph sz="quarter" idx="4"/>
          </p:nvPr>
        </p:nvSpPr>
        <p:spPr>
          <a:xfrm>
            <a:off x="9550518" y="6407714"/>
            <a:ext cx="2932609" cy="2090408"/>
          </a:xfrm>
        </p:spPr>
        <p:txBody>
          <a:bodyPr/>
          <a:lstStyle/>
          <a:p>
            <a:endParaRPr lang="en-GB" dirty="0"/>
          </a:p>
        </p:txBody>
      </p:sp>
      <p:pic>
        <p:nvPicPr>
          <p:cNvPr id="7" name="Picture 2">
            <a:extLst>
              <a:ext uri="{FF2B5EF4-FFF2-40B4-BE49-F238E27FC236}">
                <a16:creationId xmlns:a16="http://schemas.microsoft.com/office/drawing/2014/main" id="{57936325-5C32-4874-94E4-3F4F51017FAD}"/>
              </a:ext>
            </a:extLst>
          </p:cNvPr>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1096963" y="3162045"/>
            <a:ext cx="4938712" cy="21277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1">
            <a:extLst>
              <a:ext uri="{FF2B5EF4-FFF2-40B4-BE49-F238E27FC236}">
                <a16:creationId xmlns:a16="http://schemas.microsoft.com/office/drawing/2014/main" id="{A5330C77-A532-452D-BEC6-8EA471ADCA5F}"/>
              </a:ext>
            </a:extLst>
          </p:cNvPr>
          <p:cNvSpPr>
            <a:spLocks noChangeArrowheads="1"/>
          </p:cNvSpPr>
          <p:nvPr/>
        </p:nvSpPr>
        <p:spPr bwMode="auto">
          <a:xfrm>
            <a:off x="6278438" y="-1385971"/>
            <a:ext cx="7241010" cy="10879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43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4098" name="Picture 2">
            <a:extLst>
              <a:ext uri="{FF2B5EF4-FFF2-40B4-BE49-F238E27FC236}">
                <a16:creationId xmlns:a16="http://schemas.microsoft.com/office/drawing/2014/main" id="{D15F5C1B-2003-45D7-8ECC-9E912B59D4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5040" y="3409934"/>
            <a:ext cx="5120640" cy="1879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487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44474-0160-4BC2-8C15-59517433F3D5}"/>
              </a:ext>
            </a:extLst>
          </p:cNvPr>
          <p:cNvSpPr>
            <a:spLocks noGrp="1"/>
          </p:cNvSpPr>
          <p:nvPr>
            <p:ph type="title"/>
          </p:nvPr>
        </p:nvSpPr>
        <p:spPr/>
        <p:txBody>
          <a:bodyPr/>
          <a:lstStyle/>
          <a:p>
            <a:r>
              <a:rPr lang="en-GB" dirty="0" smtClean="0"/>
              <a:t>Question time</a:t>
            </a:r>
            <a:endParaRPr lang="en-GB" dirty="0"/>
          </a:p>
        </p:txBody>
      </p:sp>
      <p:sp>
        <p:nvSpPr>
          <p:cNvPr id="3" name="Content Placeholder 2">
            <a:extLst>
              <a:ext uri="{FF2B5EF4-FFF2-40B4-BE49-F238E27FC236}">
                <a16:creationId xmlns:a16="http://schemas.microsoft.com/office/drawing/2014/main" id="{B23F23EF-CC20-44B0-B070-BC425EBDA2F5}"/>
              </a:ext>
            </a:extLst>
          </p:cNvPr>
          <p:cNvSpPr>
            <a:spLocks noGrp="1"/>
          </p:cNvSpPr>
          <p:nvPr>
            <p:ph idx="1"/>
          </p:nvPr>
        </p:nvSpPr>
        <p:spPr/>
        <p:txBody>
          <a:bodyPr/>
          <a:lstStyle/>
          <a:p>
            <a:r>
              <a:rPr lang="en-GB" dirty="0" smtClean="0"/>
              <a:t>What is meant by tidal volume and vital capacity?</a:t>
            </a:r>
          </a:p>
          <a:p>
            <a:r>
              <a:rPr lang="en-GB" dirty="0" smtClean="0"/>
              <a:t>Describe the changes that take place in the human thorax during inspiration and expiration?</a:t>
            </a:r>
          </a:p>
          <a:p>
            <a:r>
              <a:rPr lang="en-GB" dirty="0" smtClean="0"/>
              <a:t>Use your phones for the following challenge question  - what is surfactant and why is it needed?</a:t>
            </a:r>
            <a:endParaRPr lang="en-GB" dirty="0"/>
          </a:p>
        </p:txBody>
      </p:sp>
    </p:spTree>
    <p:extLst>
      <p:ext uri="{BB962C8B-B14F-4D97-AF65-F5344CB8AC3E}">
        <p14:creationId xmlns:p14="http://schemas.microsoft.com/office/powerpoint/2010/main" val="798902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aims</a:t>
            </a:r>
            <a:endParaRPr lang="en-GB" dirty="0"/>
          </a:p>
        </p:txBody>
      </p:sp>
      <p:sp>
        <p:nvSpPr>
          <p:cNvPr id="3" name="Content Placeholder 2"/>
          <p:cNvSpPr>
            <a:spLocks noGrp="1"/>
          </p:cNvSpPr>
          <p:nvPr>
            <p:ph idx="1"/>
          </p:nvPr>
        </p:nvSpPr>
        <p:spPr/>
        <p:txBody>
          <a:bodyPr/>
          <a:lstStyle/>
          <a:p>
            <a:r>
              <a:rPr lang="en-GB" dirty="0"/>
              <a:t>After this lecture, you should be able to:</a:t>
            </a:r>
          </a:p>
          <a:p>
            <a:pPr marL="457200" indent="-457200">
              <a:buFont typeface="+mj-lt"/>
              <a:buAutoNum type="arabicPeriod"/>
            </a:pPr>
            <a:r>
              <a:rPr lang="en-GB" dirty="0"/>
              <a:t>Describe how inspiration and expiration takes place</a:t>
            </a:r>
          </a:p>
          <a:p>
            <a:pPr marL="457200" indent="-457200">
              <a:buFont typeface="+mj-lt"/>
              <a:buAutoNum type="arabicPeriod"/>
            </a:pPr>
            <a:r>
              <a:rPr lang="en-GB" dirty="0"/>
              <a:t>Understand basic terminology associated with respiration</a:t>
            </a:r>
          </a:p>
          <a:p>
            <a:pPr marL="457200" indent="-457200">
              <a:buFont typeface="+mj-lt"/>
              <a:buAutoNum type="arabicPeriod"/>
            </a:pPr>
            <a:r>
              <a:rPr lang="en-GB" dirty="0"/>
              <a:t>Understand basic lung function tests</a:t>
            </a:r>
          </a:p>
          <a:p>
            <a:pPr marL="457200" indent="-457200">
              <a:buFont typeface="+mj-lt"/>
              <a:buAutoNum type="arabicPeriod"/>
            </a:pPr>
            <a:r>
              <a:rPr lang="en-GB" dirty="0"/>
              <a:t>Understand the difference between obstructive and restrictive patterns of lung conditions</a:t>
            </a:r>
          </a:p>
          <a:p>
            <a:endParaRPr lang="en-GB" dirty="0"/>
          </a:p>
        </p:txBody>
      </p:sp>
    </p:spTree>
    <p:extLst>
      <p:ext uri="{BB962C8B-B14F-4D97-AF65-F5344CB8AC3E}">
        <p14:creationId xmlns:p14="http://schemas.microsoft.com/office/powerpoint/2010/main" val="54854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Learning objective</a:t>
            </a:r>
          </a:p>
        </p:txBody>
      </p:sp>
      <p:sp>
        <p:nvSpPr>
          <p:cNvPr id="3" name="Content Placeholder 2"/>
          <p:cNvSpPr>
            <a:spLocks noGrp="1"/>
          </p:cNvSpPr>
          <p:nvPr>
            <p:ph idx="1"/>
          </p:nvPr>
        </p:nvSpPr>
        <p:spPr/>
        <p:txBody>
          <a:bodyPr/>
          <a:lstStyle/>
          <a:p>
            <a:r>
              <a:rPr lang="en-GB" dirty="0" smtClean="0"/>
              <a:t>“Students </a:t>
            </a:r>
            <a:r>
              <a:rPr lang="en-GB" dirty="0"/>
              <a:t>should demonstrate an understanding of how </a:t>
            </a:r>
            <a:r>
              <a:rPr lang="en-GB" dirty="0" smtClean="0"/>
              <a:t>ventilation (respiration) takes place and some of the basic terminology associated with respiration. Students should demonstrate an understanding of basic lung function tests and the difference between restrictive and obstructive lung conditions.” </a:t>
            </a:r>
            <a:endParaRPr lang="en-GB" dirty="0"/>
          </a:p>
        </p:txBody>
      </p:sp>
    </p:spTree>
    <p:extLst>
      <p:ext uri="{BB962C8B-B14F-4D97-AF65-F5344CB8AC3E}">
        <p14:creationId xmlns:p14="http://schemas.microsoft.com/office/powerpoint/2010/main" val="1779248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Lesson aims</a:t>
            </a:r>
          </a:p>
        </p:txBody>
      </p:sp>
      <p:sp>
        <p:nvSpPr>
          <p:cNvPr id="3" name="Content Placeholder 2"/>
          <p:cNvSpPr>
            <a:spLocks noGrp="1"/>
          </p:cNvSpPr>
          <p:nvPr>
            <p:ph idx="1"/>
          </p:nvPr>
        </p:nvSpPr>
        <p:spPr/>
        <p:txBody>
          <a:bodyPr/>
          <a:lstStyle/>
          <a:p>
            <a:r>
              <a:rPr lang="en-GB" dirty="0" smtClean="0"/>
              <a:t>After this lecture, you should be able to:</a:t>
            </a:r>
          </a:p>
          <a:p>
            <a:pPr marL="457200" indent="-457200">
              <a:buFont typeface="+mj-lt"/>
              <a:buAutoNum type="arabicPeriod"/>
            </a:pPr>
            <a:r>
              <a:rPr lang="en-GB" dirty="0" smtClean="0"/>
              <a:t>Describe how inspiration and expiration takes place</a:t>
            </a:r>
          </a:p>
          <a:p>
            <a:pPr marL="457200" indent="-457200">
              <a:buFont typeface="+mj-lt"/>
              <a:buAutoNum type="arabicPeriod"/>
            </a:pPr>
            <a:r>
              <a:rPr lang="en-GB" dirty="0" smtClean="0"/>
              <a:t>Understand basic terminology associated with respiration</a:t>
            </a:r>
          </a:p>
          <a:p>
            <a:pPr marL="457200" indent="-457200">
              <a:buFont typeface="+mj-lt"/>
              <a:buAutoNum type="arabicPeriod"/>
            </a:pPr>
            <a:r>
              <a:rPr lang="en-GB" dirty="0" smtClean="0"/>
              <a:t>Understand basic lung function tests</a:t>
            </a:r>
          </a:p>
          <a:p>
            <a:pPr marL="457200" indent="-457200">
              <a:buFont typeface="+mj-lt"/>
              <a:buAutoNum type="arabicPeriod"/>
            </a:pPr>
            <a:r>
              <a:rPr lang="en-GB" dirty="0" smtClean="0"/>
              <a:t>Understand the difference between obstructive and restrictive patterns of lung conditions</a:t>
            </a:r>
          </a:p>
          <a:p>
            <a:pPr marL="457200" indent="-457200">
              <a:buFont typeface="+mj-lt"/>
              <a:buAutoNum type="arabicPeriod"/>
            </a:pPr>
            <a:endParaRPr lang="en-GB" dirty="0" smtClean="0"/>
          </a:p>
          <a:p>
            <a:pPr marL="457200" indent="-457200">
              <a:buFont typeface="+mj-lt"/>
              <a:buAutoNum type="arabicPeriod"/>
            </a:pPr>
            <a:endParaRPr lang="en-GB" dirty="0"/>
          </a:p>
        </p:txBody>
      </p:sp>
    </p:spTree>
    <p:extLst>
      <p:ext uri="{BB962C8B-B14F-4D97-AF65-F5344CB8AC3E}">
        <p14:creationId xmlns:p14="http://schemas.microsoft.com/office/powerpoint/2010/main" val="536070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Ventilation</a:t>
            </a:r>
          </a:p>
        </p:txBody>
      </p:sp>
      <p:sp>
        <p:nvSpPr>
          <p:cNvPr id="3" name="Content Placeholder 2"/>
          <p:cNvSpPr>
            <a:spLocks noGrp="1"/>
          </p:cNvSpPr>
          <p:nvPr>
            <p:ph idx="1"/>
          </p:nvPr>
        </p:nvSpPr>
        <p:spPr/>
        <p:txBody>
          <a:bodyPr>
            <a:normAutofit/>
          </a:bodyPr>
          <a:lstStyle/>
          <a:p>
            <a:r>
              <a:rPr lang="en-GB" sz="2800" dirty="0"/>
              <a:t>Inspiration – breathing in</a:t>
            </a:r>
          </a:p>
          <a:p>
            <a:r>
              <a:rPr lang="en-GB" sz="2800" dirty="0"/>
              <a:t>Expiration – breathing out</a:t>
            </a:r>
          </a:p>
          <a:p>
            <a:r>
              <a:rPr lang="en-GB" sz="2800" dirty="0"/>
              <a:t>Controlled by movements of the diaphragm, internal and external intercostal muscles and ribcage</a:t>
            </a:r>
          </a:p>
          <a:p>
            <a:r>
              <a:rPr lang="en-GB" sz="2800" dirty="0"/>
              <a:t>Respiratory rate – take a minute to count your breaths per minute</a:t>
            </a:r>
          </a:p>
          <a:p>
            <a:r>
              <a:rPr lang="en-GB" sz="2800" dirty="0"/>
              <a:t>Look up the “normal” range for respiratory </a:t>
            </a:r>
            <a:r>
              <a:rPr lang="en-GB" sz="2800" dirty="0" smtClean="0"/>
              <a:t>rate</a:t>
            </a:r>
          </a:p>
          <a:p>
            <a:r>
              <a:rPr lang="en-GB" sz="2800" dirty="0" smtClean="0"/>
              <a:t>What does “normal range” mean and how is it determined?</a:t>
            </a:r>
            <a:endParaRPr lang="en-GB" sz="2800" dirty="0"/>
          </a:p>
        </p:txBody>
      </p:sp>
    </p:spTree>
    <p:extLst>
      <p:ext uri="{BB962C8B-B14F-4D97-AF65-F5344CB8AC3E}">
        <p14:creationId xmlns:p14="http://schemas.microsoft.com/office/powerpoint/2010/main" val="392463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143001"/>
          </a:xfrm>
        </p:spPr>
        <p:txBody>
          <a:bodyPr/>
          <a:lstStyle/>
          <a:p>
            <a:r>
              <a:rPr lang="en-GB" dirty="0"/>
              <a:t>Inspiration</a:t>
            </a: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508994" y="1454727"/>
            <a:ext cx="5556750" cy="4172989"/>
          </a:xfrm>
        </p:spPr>
      </p:pic>
      <p:sp>
        <p:nvSpPr>
          <p:cNvPr id="4" name="Text Placeholder 3"/>
          <p:cNvSpPr>
            <a:spLocks noGrp="1"/>
          </p:cNvSpPr>
          <p:nvPr>
            <p:ph type="body" sz="half" idx="2"/>
          </p:nvPr>
        </p:nvSpPr>
        <p:spPr>
          <a:xfrm>
            <a:off x="457200" y="1862051"/>
            <a:ext cx="3200400" cy="4443153"/>
          </a:xfrm>
        </p:spPr>
        <p:txBody>
          <a:bodyPr>
            <a:normAutofit lnSpcReduction="10000"/>
          </a:bodyPr>
          <a:lstStyle/>
          <a:p>
            <a:r>
              <a:rPr lang="en-GB" sz="2000" dirty="0"/>
              <a:t>To breathe in – external intercostal muscles and diaphragm muscles contract. Energy is needed.</a:t>
            </a:r>
          </a:p>
          <a:p>
            <a:r>
              <a:rPr lang="en-GB" sz="2000" dirty="0"/>
              <a:t>The ribcage moves upwards and outwards, the diaphragm flattens</a:t>
            </a:r>
          </a:p>
          <a:p>
            <a:r>
              <a:rPr lang="en-GB" sz="2000" dirty="0"/>
              <a:t>This causes the </a:t>
            </a:r>
            <a:r>
              <a:rPr lang="en-GB" sz="2000" b="1" dirty="0"/>
              <a:t>volume</a:t>
            </a:r>
            <a:r>
              <a:rPr lang="en-GB" sz="2000" dirty="0"/>
              <a:t> of the thorax to increase which in turn leads to the lung </a:t>
            </a:r>
            <a:r>
              <a:rPr lang="en-GB" sz="2000" b="1" dirty="0"/>
              <a:t>pressure</a:t>
            </a:r>
            <a:r>
              <a:rPr lang="en-GB" sz="2000" dirty="0"/>
              <a:t> to decrease so air flows in</a:t>
            </a:r>
          </a:p>
          <a:p>
            <a:r>
              <a:rPr lang="en-GB" sz="2000" dirty="0"/>
              <a:t>What gas law in physics/chemistry is this?</a:t>
            </a:r>
          </a:p>
          <a:p>
            <a:endParaRPr lang="en-GB" dirty="0"/>
          </a:p>
        </p:txBody>
      </p:sp>
    </p:spTree>
    <p:extLst>
      <p:ext uri="{BB962C8B-B14F-4D97-AF65-F5344CB8AC3E}">
        <p14:creationId xmlns:p14="http://schemas.microsoft.com/office/powerpoint/2010/main" val="138990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3200400" cy="602674"/>
          </a:xfrm>
        </p:spPr>
        <p:txBody>
          <a:bodyPr/>
          <a:lstStyle/>
          <a:p>
            <a:r>
              <a:rPr lang="en-GB" dirty="0"/>
              <a:t>Expiration</a:t>
            </a:r>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508994" y="1454727"/>
            <a:ext cx="5556750" cy="4172989"/>
          </a:xfrm>
        </p:spPr>
      </p:pic>
      <p:sp>
        <p:nvSpPr>
          <p:cNvPr id="4" name="Text Placeholder 3"/>
          <p:cNvSpPr>
            <a:spLocks noGrp="1"/>
          </p:cNvSpPr>
          <p:nvPr>
            <p:ph type="body" sz="half" idx="2"/>
          </p:nvPr>
        </p:nvSpPr>
        <p:spPr>
          <a:xfrm>
            <a:off x="274321" y="1197035"/>
            <a:ext cx="3665912" cy="5108170"/>
          </a:xfrm>
        </p:spPr>
        <p:txBody>
          <a:bodyPr>
            <a:noAutofit/>
          </a:bodyPr>
          <a:lstStyle/>
          <a:p>
            <a:r>
              <a:rPr lang="en-GB" sz="2000" dirty="0"/>
              <a:t>External intercostal muscles and diaphragm muscles relax</a:t>
            </a:r>
          </a:p>
          <a:p>
            <a:r>
              <a:rPr lang="en-GB" sz="2000" dirty="0"/>
              <a:t>Ribcage moves downwards and inwards, diaphragm moves upwards and becomes curved again</a:t>
            </a:r>
          </a:p>
          <a:p>
            <a:r>
              <a:rPr lang="en-GB" sz="2000" dirty="0"/>
              <a:t>Volume in thorax is decreased which leads to </a:t>
            </a:r>
            <a:r>
              <a:rPr lang="en-GB" sz="2000" dirty="0" smtClean="0"/>
              <a:t>an increase in pressure </a:t>
            </a:r>
            <a:endParaRPr lang="en-GB" sz="2000" dirty="0"/>
          </a:p>
          <a:p>
            <a:r>
              <a:rPr lang="en-GB" sz="2000" dirty="0"/>
              <a:t>Air is forced out of lungs </a:t>
            </a:r>
          </a:p>
          <a:p>
            <a:r>
              <a:rPr lang="en-GB" sz="2000" dirty="0"/>
              <a:t>This is a passive process  - it does not require energy</a:t>
            </a:r>
          </a:p>
          <a:p>
            <a:r>
              <a:rPr lang="en-GB" sz="2000" dirty="0"/>
              <a:t>Expiration can be forced – e.g. when exercising hard. Internal intercostal muscles contract which pulls ribcage down and in. </a:t>
            </a:r>
          </a:p>
        </p:txBody>
      </p:sp>
    </p:spTree>
    <p:extLst>
      <p:ext uri="{BB962C8B-B14F-4D97-AF65-F5344CB8AC3E}">
        <p14:creationId xmlns:p14="http://schemas.microsoft.com/office/powerpoint/2010/main" val="22680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02117"/>
          </a:xfrm>
        </p:spPr>
        <p:txBody>
          <a:bodyPr/>
          <a:lstStyle/>
          <a:p>
            <a:r>
              <a:rPr lang="en-GB" dirty="0"/>
              <a:t>Respiratory terminology</a:t>
            </a:r>
          </a:p>
        </p:txBody>
      </p:sp>
      <p:sp>
        <p:nvSpPr>
          <p:cNvPr id="3" name="Content Placeholder 2"/>
          <p:cNvSpPr>
            <a:spLocks noGrp="1"/>
          </p:cNvSpPr>
          <p:nvPr>
            <p:ph idx="1"/>
          </p:nvPr>
        </p:nvSpPr>
        <p:spPr>
          <a:xfrm>
            <a:off x="1097280" y="1321724"/>
            <a:ext cx="10058400" cy="4547370"/>
          </a:xfrm>
        </p:spPr>
        <p:txBody>
          <a:bodyPr>
            <a:normAutofit/>
          </a:bodyPr>
          <a:lstStyle/>
          <a:p>
            <a:r>
              <a:rPr lang="en-GB" dirty="0">
                <a:hlinkClick r:id="rId2"/>
              </a:rPr>
              <a:t>Lung function tests </a:t>
            </a:r>
            <a:r>
              <a:rPr lang="en-GB" dirty="0"/>
              <a:t>– group of tests that measure breathing and how well the lungs are functioning</a:t>
            </a:r>
          </a:p>
          <a:p>
            <a:r>
              <a:rPr lang="en-GB" b="1" dirty="0"/>
              <a:t>Spirometry</a:t>
            </a:r>
            <a:r>
              <a:rPr lang="en-GB" dirty="0"/>
              <a:t> – measures airflow</a:t>
            </a:r>
          </a:p>
          <a:p>
            <a:r>
              <a:rPr lang="en-GB" b="1" dirty="0"/>
              <a:t>Tidal volume </a:t>
            </a:r>
            <a:r>
              <a:rPr lang="en-GB" dirty="0"/>
              <a:t>– volume of air in each “normal” breath, usually around 0.4 litres</a:t>
            </a:r>
          </a:p>
          <a:p>
            <a:r>
              <a:rPr lang="en-GB" b="1" dirty="0"/>
              <a:t>Vital capacity </a:t>
            </a:r>
            <a:r>
              <a:rPr lang="en-GB" dirty="0"/>
              <a:t>– the maximum volume of air that can be breathed in or out (deep breath in and deep breath out)</a:t>
            </a:r>
          </a:p>
          <a:p>
            <a:r>
              <a:rPr lang="en-GB" b="1" dirty="0"/>
              <a:t>Breathing rate </a:t>
            </a:r>
            <a:r>
              <a:rPr lang="en-GB" dirty="0"/>
              <a:t>(or respiratory rate)  the number of breaths taken per minute</a:t>
            </a:r>
          </a:p>
          <a:p>
            <a:r>
              <a:rPr lang="en-GB" b="1" dirty="0"/>
              <a:t>Residual air </a:t>
            </a:r>
            <a:r>
              <a:rPr lang="en-GB" dirty="0"/>
              <a:t>– air left in lung which cannot be breathed out – why is this?</a:t>
            </a:r>
          </a:p>
          <a:p>
            <a:r>
              <a:rPr lang="en-GB" b="1" dirty="0"/>
              <a:t>Oxygen consumption or oxygen uptake </a:t>
            </a:r>
            <a:r>
              <a:rPr lang="en-GB" dirty="0"/>
              <a:t>– the rate at which an organism uses up oxygen (litres oxygen used/min)</a:t>
            </a:r>
          </a:p>
          <a:p>
            <a:r>
              <a:rPr lang="en-GB" dirty="0">
                <a:hlinkClick r:id="rId3"/>
              </a:rPr>
              <a:t>Click here for a glossary of respiratory term</a:t>
            </a:r>
            <a:r>
              <a:rPr lang="en-GB" dirty="0"/>
              <a:t>s</a:t>
            </a:r>
          </a:p>
          <a:p>
            <a:endParaRPr lang="en-GB" dirty="0"/>
          </a:p>
          <a:p>
            <a:endParaRPr lang="en-GB" dirty="0"/>
          </a:p>
          <a:p>
            <a:endParaRPr lang="en-GB" dirty="0"/>
          </a:p>
        </p:txBody>
      </p:sp>
    </p:spTree>
    <p:extLst>
      <p:ext uri="{BB962C8B-B14F-4D97-AF65-F5344CB8AC3E}">
        <p14:creationId xmlns:p14="http://schemas.microsoft.com/office/powerpoint/2010/main" val="47923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3040" y="445276"/>
            <a:ext cx="8919556" cy="5998630"/>
          </a:xfrm>
          <a:prstGeom prst="rect">
            <a:avLst/>
          </a:prstGeom>
        </p:spPr>
      </p:pic>
    </p:spTree>
    <p:extLst>
      <p:ext uri="{BB962C8B-B14F-4D97-AF65-F5344CB8AC3E}">
        <p14:creationId xmlns:p14="http://schemas.microsoft.com/office/powerpoint/2010/main" val="3357063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Spirometer</a:t>
            </a:r>
          </a:p>
        </p:txBody>
      </p:sp>
      <p:sp>
        <p:nvSpPr>
          <p:cNvPr id="3" name="Content Placeholder 2"/>
          <p:cNvSpPr>
            <a:spLocks noGrp="1"/>
          </p:cNvSpPr>
          <p:nvPr>
            <p:ph idx="1"/>
          </p:nvPr>
        </p:nvSpPr>
        <p:spPr/>
        <p:txBody>
          <a:bodyPr/>
          <a:lstStyle/>
          <a:p>
            <a:r>
              <a:rPr lang="en-GB" dirty="0"/>
              <a:t>Machine that determines tidal volume, vital capacity, breathing rate and oxygen uptake</a:t>
            </a:r>
          </a:p>
          <a:p>
            <a:r>
              <a:rPr lang="en-GB" dirty="0"/>
              <a:t>Oxygen-filled chamber with a lid that goes up and down</a:t>
            </a:r>
          </a:p>
          <a:p>
            <a:r>
              <a:rPr lang="en-GB" dirty="0"/>
              <a:t>You breathe through a tube connected to the oxygen chamber</a:t>
            </a:r>
          </a:p>
          <a:p>
            <a:r>
              <a:rPr lang="en-GB" dirty="0"/>
              <a:t>As you breathe in and out, the lid of the chamber goes up and down.</a:t>
            </a:r>
          </a:p>
          <a:p>
            <a:r>
              <a:rPr lang="en-GB" dirty="0"/>
              <a:t>The movements are recorded by a pen attached to the lid, this produces a spirometer trace</a:t>
            </a:r>
          </a:p>
          <a:p>
            <a:r>
              <a:rPr lang="en-GB" dirty="0"/>
              <a:t>Soda lime in the breathing tube absorbs carbon dioxide</a:t>
            </a:r>
          </a:p>
          <a:p>
            <a:r>
              <a:rPr lang="en-GB" dirty="0"/>
              <a:t>The volume of gas in the chamber will decrease over time as the air breathed out contains carbon dioxide that is absorbed by the soda lime and the oxygen in the </a:t>
            </a:r>
            <a:r>
              <a:rPr lang="en-GB"/>
              <a:t>chamber is used up. </a:t>
            </a:r>
            <a:endParaRPr lang="en-GB" dirty="0"/>
          </a:p>
          <a:p>
            <a:endParaRPr lang="en-GB" dirty="0"/>
          </a:p>
        </p:txBody>
      </p:sp>
    </p:spTree>
    <p:extLst>
      <p:ext uri="{BB962C8B-B14F-4D97-AF65-F5344CB8AC3E}">
        <p14:creationId xmlns:p14="http://schemas.microsoft.com/office/powerpoint/2010/main" val="332679218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560</TotalTime>
  <Words>673</Words>
  <Application>Microsoft Office PowerPoint</Application>
  <PresentationFormat>Widescreen</PresentationFormat>
  <Paragraphs>77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Myriad W01</vt:lpstr>
      <vt:lpstr>Retrospect</vt:lpstr>
      <vt:lpstr>Respiratory System II: Ventilation</vt:lpstr>
      <vt:lpstr>Learning objective</vt:lpstr>
      <vt:lpstr>Lesson aims</vt:lpstr>
      <vt:lpstr>Ventilation</vt:lpstr>
      <vt:lpstr>Inspiration</vt:lpstr>
      <vt:lpstr>Expiration</vt:lpstr>
      <vt:lpstr>Respiratory terminology</vt:lpstr>
      <vt:lpstr>PowerPoint Presentation</vt:lpstr>
      <vt:lpstr>Spirometer</vt:lpstr>
      <vt:lpstr>Online breath test</vt:lpstr>
      <vt:lpstr>PowerPoint Presentation</vt:lpstr>
      <vt:lpstr>Obstructive versus restrictive patterns</vt:lpstr>
      <vt:lpstr>Normal vs Obstructive</vt:lpstr>
      <vt:lpstr>Normal vs Restrictive patterns</vt:lpstr>
      <vt:lpstr>Question time</vt:lpstr>
      <vt:lpstr>Lesson aims</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System II: Ventilation</dc:title>
  <dc:creator>Nyree Myatt</dc:creator>
  <cp:lastModifiedBy>Nyree Myatt</cp:lastModifiedBy>
  <cp:revision>35</cp:revision>
  <dcterms:created xsi:type="dcterms:W3CDTF">2019-12-12T11:23:32Z</dcterms:created>
  <dcterms:modified xsi:type="dcterms:W3CDTF">2020-01-10T10:09:33Z</dcterms:modified>
</cp:coreProperties>
</file>