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4" r:id="rId5"/>
    <p:sldId id="265" r:id="rId6"/>
    <p:sldId id="260" r:id="rId7"/>
    <p:sldId id="261" r:id="rId8"/>
    <p:sldId id="262" r:id="rId9"/>
    <p:sldId id="266" r:id="rId10"/>
    <p:sldId id="268" r:id="rId11"/>
    <p:sldId id="267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9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trid Kohler" userId="9e47ddf1-dbd6-4bb7-8744-38b337515987" providerId="ADAL" clId="{9E6BB6E3-A585-4423-B8D7-113D1C9FB168}"/>
    <pc:docChg chg="custSel modSld">
      <pc:chgData name="Astrid Kohler" userId="9e47ddf1-dbd6-4bb7-8744-38b337515987" providerId="ADAL" clId="{9E6BB6E3-A585-4423-B8D7-113D1C9FB168}" dt="2022-03-30T11:29:46.708" v="377" actId="20577"/>
      <pc:docMkLst>
        <pc:docMk/>
      </pc:docMkLst>
      <pc:sldChg chg="modSp mod">
        <pc:chgData name="Astrid Kohler" userId="9e47ddf1-dbd6-4bb7-8744-38b337515987" providerId="ADAL" clId="{9E6BB6E3-A585-4423-B8D7-113D1C9FB168}" dt="2022-03-29T15:10:41.590" v="22" actId="27636"/>
        <pc:sldMkLst>
          <pc:docMk/>
          <pc:sldMk cId="3767711898" sldId="257"/>
        </pc:sldMkLst>
        <pc:spChg chg="mod">
          <ac:chgData name="Astrid Kohler" userId="9e47ddf1-dbd6-4bb7-8744-38b337515987" providerId="ADAL" clId="{9E6BB6E3-A585-4423-B8D7-113D1C9FB168}" dt="2022-03-29T15:10:41.590" v="22" actId="27636"/>
          <ac:spMkLst>
            <pc:docMk/>
            <pc:sldMk cId="3767711898" sldId="257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29T15:12:38.609" v="106" actId="20577"/>
        <pc:sldMkLst>
          <pc:docMk/>
          <pc:sldMk cId="1195868771" sldId="259"/>
        </pc:sldMkLst>
        <pc:spChg chg="mod">
          <ac:chgData name="Astrid Kohler" userId="9e47ddf1-dbd6-4bb7-8744-38b337515987" providerId="ADAL" clId="{9E6BB6E3-A585-4423-B8D7-113D1C9FB168}" dt="2022-03-29T15:12:38.609" v="106" actId="20577"/>
          <ac:spMkLst>
            <pc:docMk/>
            <pc:sldMk cId="1195868771" sldId="259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29T15:19:22.033" v="201" actId="20577"/>
        <pc:sldMkLst>
          <pc:docMk/>
          <pc:sldMk cId="1240525108" sldId="260"/>
        </pc:sldMkLst>
        <pc:spChg chg="mod">
          <ac:chgData name="Astrid Kohler" userId="9e47ddf1-dbd6-4bb7-8744-38b337515987" providerId="ADAL" clId="{9E6BB6E3-A585-4423-B8D7-113D1C9FB168}" dt="2022-03-29T15:19:22.033" v="201" actId="20577"/>
          <ac:spMkLst>
            <pc:docMk/>
            <pc:sldMk cId="1240525108" sldId="260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30T11:19:57.799" v="346" actId="20577"/>
        <pc:sldMkLst>
          <pc:docMk/>
          <pc:sldMk cId="1974125341" sldId="261"/>
        </pc:sldMkLst>
        <pc:spChg chg="mod">
          <ac:chgData name="Astrid Kohler" userId="9e47ddf1-dbd6-4bb7-8744-38b337515987" providerId="ADAL" clId="{9E6BB6E3-A585-4423-B8D7-113D1C9FB168}" dt="2022-03-30T11:19:57.799" v="346" actId="20577"/>
          <ac:spMkLst>
            <pc:docMk/>
            <pc:sldMk cId="1974125341" sldId="261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30T11:22:21.253" v="354" actId="20577"/>
        <pc:sldMkLst>
          <pc:docMk/>
          <pc:sldMk cId="1516921850" sldId="262"/>
        </pc:sldMkLst>
        <pc:spChg chg="mod">
          <ac:chgData name="Astrid Kohler" userId="9e47ddf1-dbd6-4bb7-8744-38b337515987" providerId="ADAL" clId="{9E6BB6E3-A585-4423-B8D7-113D1C9FB168}" dt="2022-03-30T11:22:21.253" v="354" actId="20577"/>
          <ac:spMkLst>
            <pc:docMk/>
            <pc:sldMk cId="1516921850" sldId="262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30T11:13:10.762" v="265" actId="6549"/>
        <pc:sldMkLst>
          <pc:docMk/>
          <pc:sldMk cId="2798819896" sldId="264"/>
        </pc:sldMkLst>
        <pc:spChg chg="mod">
          <ac:chgData name="Astrid Kohler" userId="9e47ddf1-dbd6-4bb7-8744-38b337515987" providerId="ADAL" clId="{9E6BB6E3-A585-4423-B8D7-113D1C9FB168}" dt="2022-03-30T11:13:10.762" v="265" actId="6549"/>
          <ac:spMkLst>
            <pc:docMk/>
            <pc:sldMk cId="2798819896" sldId="264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30T11:14:30.712" v="278" actId="27636"/>
        <pc:sldMkLst>
          <pc:docMk/>
          <pc:sldMk cId="2827181153" sldId="265"/>
        </pc:sldMkLst>
        <pc:spChg chg="mod">
          <ac:chgData name="Astrid Kohler" userId="9e47ddf1-dbd6-4bb7-8744-38b337515987" providerId="ADAL" clId="{9E6BB6E3-A585-4423-B8D7-113D1C9FB168}" dt="2022-03-30T11:14:30.712" v="278" actId="27636"/>
          <ac:spMkLst>
            <pc:docMk/>
            <pc:sldMk cId="2827181153" sldId="265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30T11:29:46.708" v="377" actId="20577"/>
        <pc:sldMkLst>
          <pc:docMk/>
          <pc:sldMk cId="4010770726" sldId="266"/>
        </pc:sldMkLst>
        <pc:spChg chg="mod">
          <ac:chgData name="Astrid Kohler" userId="9e47ddf1-dbd6-4bb7-8744-38b337515987" providerId="ADAL" clId="{9E6BB6E3-A585-4423-B8D7-113D1C9FB168}" dt="2022-03-30T11:29:46.708" v="377" actId="20577"/>
          <ac:spMkLst>
            <pc:docMk/>
            <pc:sldMk cId="4010770726" sldId="266"/>
            <ac:spMk id="3" creationId="{00000000-0000-0000-0000-000000000000}"/>
          </ac:spMkLst>
        </pc:spChg>
      </pc:sldChg>
      <pc:sldChg chg="modSp mod">
        <pc:chgData name="Astrid Kohler" userId="9e47ddf1-dbd6-4bb7-8744-38b337515987" providerId="ADAL" clId="{9E6BB6E3-A585-4423-B8D7-113D1C9FB168}" dt="2022-03-29T15:24:16.427" v="261" actId="20577"/>
        <pc:sldMkLst>
          <pc:docMk/>
          <pc:sldMk cId="3342781502" sldId="268"/>
        </pc:sldMkLst>
        <pc:spChg chg="mod">
          <ac:chgData name="Astrid Kohler" userId="9e47ddf1-dbd6-4bb7-8744-38b337515987" providerId="ADAL" clId="{9E6BB6E3-A585-4423-B8D7-113D1C9FB168}" dt="2022-03-29T15:24:16.427" v="261" actId="20577"/>
          <ac:spMkLst>
            <pc:docMk/>
            <pc:sldMk cId="3342781502" sldId="26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9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1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3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2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9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2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6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80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A5A2C-934D-8642-8FD1-AF25BF9817C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D0AF4-F935-DF47-B825-52929D34E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2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sllf-progadmin@qmul.ac.u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377"/>
            <a:ext cx="7772400" cy="2149312"/>
          </a:xfrm>
        </p:spPr>
        <p:txBody>
          <a:bodyPr>
            <a:normAutofit/>
          </a:bodyPr>
          <a:lstStyle/>
          <a:p>
            <a:r>
              <a:rPr lang="en-US" b="1" dirty="0"/>
              <a:t>Welcome to the MLC </a:t>
            </a:r>
            <a:br>
              <a:rPr lang="en-US" b="1" dirty="0"/>
            </a:br>
            <a:r>
              <a:rPr lang="en-US" b="1" dirty="0"/>
              <a:t>Pre-registration meeting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767" y="2300140"/>
            <a:ext cx="8305014" cy="428919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Staff in attendance to answer your questions:</a:t>
            </a:r>
          </a:p>
          <a:p>
            <a:pPr algn="l"/>
            <a:r>
              <a:rPr lang="en-US" dirty="0"/>
              <a:t>-   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Spela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Gruden (admin team)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Prof Leigh Oakes (French)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Prof Astrid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Köhler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(German)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</a:rPr>
              <a:t>Dr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Olga Makarova (Russian)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Prof John London (Spanish, Portuguese, Catalan)</a:t>
            </a:r>
          </a:p>
          <a:p>
            <a:pPr marL="457200" indent="-457200" algn="l">
              <a:buFontTx/>
              <a:buChar char="-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661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‘Switching Down’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 are aware that it is not always easy to study two languages.</a:t>
            </a:r>
          </a:p>
          <a:p>
            <a:r>
              <a:rPr lang="en-US" dirty="0"/>
              <a:t>So it is possible between years 1 and 2 to drop your L2.</a:t>
            </a:r>
          </a:p>
          <a:p>
            <a:r>
              <a:rPr lang="en-US" dirty="0"/>
              <a:t>You simply stop taking the relevant core language modules. To do this, you will have to </a:t>
            </a:r>
            <a:r>
              <a:rPr lang="en-GB" sz="3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contact the programme administration team (</a:t>
            </a:r>
            <a:r>
              <a:rPr lang="en-GB" sz="31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sllf-progadmin@qmul.ac.uk</a:t>
            </a:r>
            <a:r>
              <a:rPr lang="en-GB" sz="3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who will make sure the change is recorded in </a:t>
            </a:r>
            <a:r>
              <a:rPr lang="en-GB" sz="3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MySIS</a:t>
            </a:r>
            <a:r>
              <a:rPr lang="en-GB" sz="3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so that you can select appropriate modules.</a:t>
            </a:r>
            <a:r>
              <a:rPr lang="en-US" sz="3100" dirty="0"/>
              <a:t> </a:t>
            </a:r>
          </a:p>
          <a:p>
            <a:r>
              <a:rPr lang="en-US" dirty="0"/>
              <a:t>And you just need to make sure that by the end of your degree you will have </a:t>
            </a:r>
            <a:r>
              <a:rPr lang="en-US"/>
              <a:t>taken enough </a:t>
            </a:r>
            <a:r>
              <a:rPr lang="en-US" dirty="0"/>
              <a:t>credits’ worth of modules in your L1 subject area. </a:t>
            </a:r>
          </a:p>
          <a:p>
            <a:r>
              <a:rPr lang="en-US" dirty="0"/>
              <a:t>Obviously, the further you pursue your L2, the harder it becomes to fulfil that requirement. </a:t>
            </a:r>
          </a:p>
        </p:txBody>
      </p:sp>
    </p:spTree>
    <p:extLst>
      <p:ext uri="{BB962C8B-B14F-4D97-AF65-F5344CB8AC3E}">
        <p14:creationId xmlns:p14="http://schemas.microsoft.com/office/powerpoint/2010/main" val="3342781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‘Switching Up’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At the start of the 2</a:t>
            </a:r>
            <a:r>
              <a:rPr lang="en-US" baseline="30000" dirty="0"/>
              <a:t>nd</a:t>
            </a:r>
            <a:r>
              <a:rPr lang="en-US" dirty="0"/>
              <a:t> year, it is possible to take an extra language.</a:t>
            </a:r>
          </a:p>
          <a:p>
            <a:r>
              <a:rPr lang="en-US" dirty="0"/>
              <a:t>Because you will only be able to study this language for 2 years at QM, you will not be able to take it to final </a:t>
            </a:r>
            <a:r>
              <a:rPr lang="en-US" dirty="0" err="1"/>
              <a:t>honours</a:t>
            </a:r>
            <a:r>
              <a:rPr lang="en-US" dirty="0"/>
              <a:t> level.</a:t>
            </a:r>
          </a:p>
          <a:p>
            <a:r>
              <a:rPr lang="en-US" dirty="0"/>
              <a:t>So according to the vocabulary outlined, it will be an L3, and will not figure in the degree title.</a:t>
            </a:r>
          </a:p>
          <a:p>
            <a:r>
              <a:rPr lang="en-US" dirty="0"/>
              <a:t>So students who have done only one language in their first year, but take up a second in their second, will end up with an L1 and an L3.</a:t>
            </a:r>
          </a:p>
          <a:p>
            <a:r>
              <a:rPr lang="en-US" dirty="0"/>
              <a:t>But students who have done an L1 and and L2 in their first year will end up with an L1, an L2 and an L3.  </a:t>
            </a:r>
          </a:p>
        </p:txBody>
      </p:sp>
    </p:spTree>
    <p:extLst>
      <p:ext uri="{BB962C8B-B14F-4D97-AF65-F5344CB8AC3E}">
        <p14:creationId xmlns:p14="http://schemas.microsoft.com/office/powerpoint/2010/main" val="649394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L3 language choices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243" y="2281287"/>
            <a:ext cx="8917757" cy="3844876"/>
          </a:xfrm>
        </p:spPr>
        <p:txBody>
          <a:bodyPr/>
          <a:lstStyle/>
          <a:p>
            <a:r>
              <a:rPr lang="en-US" dirty="0"/>
              <a:t>All </a:t>
            </a:r>
            <a:r>
              <a:rPr lang="en-US" b="1" dirty="0"/>
              <a:t>L2</a:t>
            </a:r>
            <a:r>
              <a:rPr lang="en-US" dirty="0"/>
              <a:t> languages can also be </a:t>
            </a:r>
            <a:r>
              <a:rPr lang="en-US" b="1" dirty="0"/>
              <a:t>L3</a:t>
            </a:r>
            <a:r>
              <a:rPr lang="en-US" dirty="0"/>
              <a:t> languages: French, German, Portuguese, Russian, Spanish.  </a:t>
            </a:r>
          </a:p>
          <a:p>
            <a:endParaRPr lang="en-US" dirty="0"/>
          </a:p>
          <a:p>
            <a:r>
              <a:rPr lang="en-US" dirty="0"/>
              <a:t>Or, you can choose: </a:t>
            </a:r>
            <a:r>
              <a:rPr lang="it-IT" dirty="0" err="1"/>
              <a:t>Catalan</a:t>
            </a:r>
            <a:r>
              <a:rPr lang="it-IT" dirty="0"/>
              <a:t>, </a:t>
            </a:r>
            <a:r>
              <a:rPr lang="it-IT" dirty="0" err="1"/>
              <a:t>Chinese</a:t>
            </a:r>
            <a:r>
              <a:rPr lang="it-IT" dirty="0"/>
              <a:t> (</a:t>
            </a:r>
            <a:r>
              <a:rPr lang="it-IT" dirty="0" err="1"/>
              <a:t>Mandarin</a:t>
            </a:r>
            <a:r>
              <a:rPr lang="it-IT" dirty="0"/>
              <a:t>), </a:t>
            </a:r>
            <a:r>
              <a:rPr lang="it-IT" dirty="0" err="1"/>
              <a:t>Japanese</a:t>
            </a:r>
            <a:r>
              <a:rPr lang="it-IT" dirty="0"/>
              <a:t>, </a:t>
            </a:r>
            <a:r>
              <a:rPr lang="it-IT" dirty="0" err="1"/>
              <a:t>Modern</a:t>
            </a:r>
            <a:r>
              <a:rPr lang="it-IT" dirty="0"/>
              <a:t> </a:t>
            </a:r>
            <a:r>
              <a:rPr lang="it-IT" dirty="0" err="1"/>
              <a:t>Arabic</a:t>
            </a:r>
            <a:r>
              <a:rPr lang="it-IT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984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686640"/>
            <a:ext cx="8229600" cy="1150070"/>
          </a:xfrm>
        </p:spPr>
        <p:txBody>
          <a:bodyPr/>
          <a:lstStyle/>
          <a:p>
            <a:r>
              <a:rPr lang="de-DE"/>
              <a:t>ANY QUESTIONS?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723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Pre-registration is not a race</a:t>
            </a:r>
            <a:r>
              <a:rPr lang="en-US" dirty="0"/>
              <a:t> </a:t>
            </a:r>
          </a:p>
          <a:p>
            <a:pPr marL="914400" lvl="1" indent="-514350"/>
            <a:r>
              <a:rPr lang="en-US" dirty="0"/>
              <a:t>Modules are not allocated on a first come, first served basis, so as long as you get your choices onto Mysis by the deadline, you will be treated in exactly the same way as everyone else.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It is important to get it right</a:t>
            </a:r>
            <a:endParaRPr lang="en-US" dirty="0"/>
          </a:p>
          <a:p>
            <a:pPr marL="857250" lvl="1" indent="-457200"/>
            <a:r>
              <a:rPr lang="en-US" dirty="0"/>
              <a:t>If there is something wrong with your initial choices – e.g. if you try to take again a module you have already taken, or a module for which you are not qualified, or if your choices do not meet the regulations – then you will be sent to the back of the queue or required to take options you have not chosen.</a:t>
            </a:r>
          </a:p>
        </p:txBody>
      </p:sp>
    </p:spTree>
    <p:extLst>
      <p:ext uri="{BB962C8B-B14F-4D97-AF65-F5344CB8AC3E}">
        <p14:creationId xmlns:p14="http://schemas.microsoft.com/office/powerpoint/2010/main" val="376771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Points to remember </a:t>
            </a:r>
            <a:r>
              <a:rPr lang="en-US" dirty="0" err="1"/>
              <a:t>ctd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QMUL credit system</a:t>
            </a:r>
          </a:p>
          <a:p>
            <a:pPr marL="400050" lvl="1" indent="0">
              <a:buNone/>
            </a:pPr>
            <a:r>
              <a:rPr lang="en-US" sz="3000" dirty="0"/>
              <a:t>Every year, you need to take 120 credits: a one-semester module usually weighs 15 credits, a full-year module (such as the language courses) usually 30 credits. It is best to spread modules equally (60 credits per semester).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4. Choices you do and don’t have to make</a:t>
            </a:r>
          </a:p>
          <a:p>
            <a:pPr marL="400050" lvl="1" indent="0">
              <a:buNone/>
            </a:pPr>
            <a:r>
              <a:rPr lang="en-US" sz="3100" dirty="0"/>
              <a:t>As in the first year, all the core and compulsory modules for your chosen combination should already appear as pre-selected in Mysis. You just need to choose the rest.</a:t>
            </a:r>
          </a:p>
          <a:p>
            <a:pPr marL="0" indent="0">
              <a:buNone/>
            </a:pPr>
            <a:r>
              <a:rPr lang="en-US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95868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Reading the Regulations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regulations distinguish between:</a:t>
            </a:r>
          </a:p>
          <a:p>
            <a:pPr lvl="1"/>
            <a:r>
              <a:rPr lang="en-US" b="1" dirty="0"/>
              <a:t>core modules </a:t>
            </a:r>
            <a:r>
              <a:rPr lang="en-US" dirty="0"/>
              <a:t>(i.e. the 30 credits of language) that you need to pass in order to progress</a:t>
            </a:r>
          </a:p>
          <a:p>
            <a:pPr lvl="1"/>
            <a:r>
              <a:rPr lang="en-US" b="1" dirty="0"/>
              <a:t>compulsory modules </a:t>
            </a:r>
            <a:r>
              <a:rPr lang="en-US" dirty="0"/>
              <a:t>(specific modules you have to take in a particular subject in a particular year)</a:t>
            </a:r>
          </a:p>
          <a:p>
            <a:pPr lvl="1"/>
            <a:r>
              <a:rPr lang="en-US" b="1" dirty="0"/>
              <a:t>options </a:t>
            </a:r>
            <a:r>
              <a:rPr lang="en-US" dirty="0"/>
              <a:t>(modules you can freely choose)</a:t>
            </a:r>
          </a:p>
          <a:p>
            <a:pPr lvl="1"/>
            <a:r>
              <a:rPr lang="en-US" b="1" dirty="0"/>
              <a:t>requirements</a:t>
            </a:r>
            <a:r>
              <a:rPr lang="en-US" dirty="0"/>
              <a:t> (whereby you have to take a certain number of modules with a particular code)</a:t>
            </a:r>
          </a:p>
        </p:txBody>
      </p:sp>
    </p:spTree>
    <p:extLst>
      <p:ext uri="{BB962C8B-B14F-4D97-AF65-F5344CB8AC3E}">
        <p14:creationId xmlns:p14="http://schemas.microsoft.com/office/powerpoint/2010/main" val="2798819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4826"/>
            <a:ext cx="8229600" cy="603885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Options</a:t>
            </a:r>
            <a:r>
              <a:rPr lang="en-US" dirty="0"/>
              <a:t>: </a:t>
            </a:r>
            <a:r>
              <a:rPr lang="en-US" sz="3000" dirty="0"/>
              <a:t>the further you go down the list below, the harder it can get to get in:</a:t>
            </a:r>
          </a:p>
          <a:p>
            <a:pPr lvl="1"/>
            <a:r>
              <a:rPr lang="en-US" dirty="0"/>
              <a:t>Your language(s) subjects</a:t>
            </a:r>
          </a:p>
          <a:p>
            <a:pPr lvl="1"/>
            <a:r>
              <a:rPr lang="en-US" dirty="0"/>
              <a:t>Other language(s) subjects </a:t>
            </a:r>
          </a:p>
          <a:p>
            <a:pPr lvl="1"/>
            <a:r>
              <a:rPr lang="en-US" dirty="0"/>
              <a:t>Other SLLF courses</a:t>
            </a:r>
          </a:p>
          <a:p>
            <a:pPr lvl="1"/>
            <a:r>
              <a:rPr lang="en-US" dirty="0"/>
              <a:t>Courses beyond SLLF</a:t>
            </a:r>
          </a:p>
          <a:p>
            <a:pPr marL="457200" lvl="1" indent="0">
              <a:buNone/>
            </a:pPr>
            <a:r>
              <a:rPr lang="en-US" dirty="0"/>
              <a:t>(this is one of the reasons why you are asked to give reserve choices)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Requirements:</a:t>
            </a:r>
          </a:p>
          <a:p>
            <a:pPr lvl="1"/>
            <a:r>
              <a:rPr lang="en-US" dirty="0"/>
              <a:t>usually simple: French students must take enough FRE codes, German GER, Portuguese POR, Russian RUS.</a:t>
            </a:r>
          </a:p>
          <a:p>
            <a:pPr lvl="1"/>
            <a:r>
              <a:rPr lang="en-US" dirty="0"/>
              <a:t>Hispanic Studies students may take either HSP or CAT.</a:t>
            </a:r>
          </a:p>
          <a:p>
            <a:pPr lvl="1"/>
            <a:r>
              <a:rPr lang="en-US" dirty="0"/>
              <a:t>SML-coded courses can also count.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181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746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/>
            <a:r>
              <a:rPr lang="en-US" dirty="0"/>
              <a:t>level 4 = year one, level 5 = year two, </a:t>
            </a:r>
          </a:p>
          <a:p>
            <a:pPr marL="0" indent="0">
              <a:buNone/>
            </a:pPr>
            <a:r>
              <a:rPr lang="en-US" dirty="0"/>
              <a:t>      level 6 = year final </a:t>
            </a:r>
          </a:p>
          <a:p>
            <a:pPr marL="514350" indent="-514350"/>
            <a:r>
              <a:rPr lang="en-US" dirty="0"/>
              <a:t>All modules have at least one level attached to them, some have more than one. In this case, you enroll for the level appropriate to your year. </a:t>
            </a:r>
          </a:p>
          <a:p>
            <a:pPr marL="514350" indent="-514350"/>
            <a:r>
              <a:rPr lang="en-US" dirty="0"/>
              <a:t>You are allowed to take a maximum of 30 credits at one level below your year (i.e. level 4 in year 2, level 5 in year final).</a:t>
            </a:r>
          </a:p>
        </p:txBody>
      </p:sp>
    </p:spTree>
    <p:extLst>
      <p:ext uri="{BB962C8B-B14F-4D97-AF65-F5344CB8AC3E}">
        <p14:creationId xmlns:p14="http://schemas.microsoft.com/office/powerpoint/2010/main" val="1240525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528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Apart from the language codes (CAT, FRE, GER, POR, RUS, HSP), Comparative Literature has COM, Film FLM and Linguistics LIN. </a:t>
            </a:r>
          </a:p>
          <a:p>
            <a:pPr marL="0" indent="0">
              <a:buNone/>
            </a:pPr>
            <a:r>
              <a:rPr lang="en-US" dirty="0"/>
              <a:t>Some modules have up to 4 different codes. They vary according to level and subject. In this case, go for your </a:t>
            </a:r>
            <a:r>
              <a:rPr lang="en-US" dirty="0" err="1"/>
              <a:t>programme</a:t>
            </a:r>
            <a:r>
              <a:rPr lang="en-US" dirty="0"/>
              <a:t> of study. For instance, MLC-Russian students should take RUS5023 or RUS6023, rather than COM6023. </a:t>
            </a:r>
          </a:p>
        </p:txBody>
      </p:sp>
    </p:spTree>
    <p:extLst>
      <p:ext uri="{BB962C8B-B14F-4D97-AF65-F5344CB8AC3E}">
        <p14:creationId xmlns:p14="http://schemas.microsoft.com/office/powerpoint/2010/main" val="1974125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Overlaps and Prerequisites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8291"/>
            <a:ext cx="8229600" cy="476053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When choosing modules, be sure to check the overlap and pre-requisite information.</a:t>
            </a:r>
          </a:p>
          <a:p>
            <a:r>
              <a:rPr lang="en-US" dirty="0"/>
              <a:t>Overlap means that if you are taking or have taken module X you are not allowed to take module Y, because they overlap in content. </a:t>
            </a:r>
          </a:p>
          <a:p>
            <a:r>
              <a:rPr lang="en-US" dirty="0"/>
              <a:t>Pre-requisite means that you cannot take module Y unless you have already taken module X. This is especially important if you are taking modules outside your defined </a:t>
            </a:r>
            <a:r>
              <a:rPr lang="en-US" dirty="0" err="1"/>
              <a:t>programme</a:t>
            </a:r>
            <a:r>
              <a:rPr lang="en-US" dirty="0"/>
              <a:t>. So for example you cannot take LIN5204 unless you have taken LIN4208.</a:t>
            </a:r>
          </a:p>
        </p:txBody>
      </p:sp>
    </p:spTree>
    <p:extLst>
      <p:ext uri="{BB962C8B-B14F-4D97-AF65-F5344CB8AC3E}">
        <p14:creationId xmlns:p14="http://schemas.microsoft.com/office/powerpoint/2010/main" val="1516921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BA in Modern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5678"/>
            <a:ext cx="8229600" cy="441048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 reminder about terminology:</a:t>
            </a:r>
          </a:p>
          <a:p>
            <a:r>
              <a:rPr lang="en-US" dirty="0"/>
              <a:t>An </a:t>
            </a:r>
            <a:r>
              <a:rPr lang="en-US" b="1" dirty="0"/>
              <a:t>L1</a:t>
            </a:r>
            <a:r>
              <a:rPr lang="en-US" dirty="0"/>
              <a:t> language is a language you can take on its own: i.e. French, German, Russian, Spanish</a:t>
            </a:r>
          </a:p>
          <a:p>
            <a:r>
              <a:rPr lang="en-US" dirty="0"/>
              <a:t>All </a:t>
            </a:r>
            <a:r>
              <a:rPr lang="en-US" b="1" dirty="0"/>
              <a:t>L1</a:t>
            </a:r>
            <a:r>
              <a:rPr lang="en-US" dirty="0"/>
              <a:t> languages can also be </a:t>
            </a:r>
            <a:r>
              <a:rPr lang="en-US" b="1" dirty="0"/>
              <a:t>L2</a:t>
            </a:r>
            <a:r>
              <a:rPr lang="en-US" dirty="0"/>
              <a:t> languages</a:t>
            </a:r>
          </a:p>
          <a:p>
            <a:r>
              <a:rPr lang="en-US" dirty="0"/>
              <a:t>An </a:t>
            </a:r>
            <a:r>
              <a:rPr lang="en-US" b="1" dirty="0"/>
              <a:t>L2</a:t>
            </a:r>
            <a:r>
              <a:rPr lang="en-US" dirty="0"/>
              <a:t> language is a language you can take to final </a:t>
            </a:r>
            <a:r>
              <a:rPr lang="en-US" dirty="0" err="1"/>
              <a:t>honours</a:t>
            </a:r>
            <a:r>
              <a:rPr lang="en-US" dirty="0"/>
              <a:t> level in conjunction with an </a:t>
            </a:r>
            <a:r>
              <a:rPr lang="en-US" b="1" dirty="0"/>
              <a:t>L1</a:t>
            </a:r>
            <a:r>
              <a:rPr lang="en-US" dirty="0"/>
              <a:t> language</a:t>
            </a:r>
            <a:r>
              <a:rPr lang="en-US"/>
              <a:t>: all above +  </a:t>
            </a:r>
            <a:r>
              <a:rPr lang="en-US" dirty="0"/>
              <a:t>Portuguese</a:t>
            </a:r>
          </a:p>
          <a:p>
            <a:r>
              <a:rPr lang="en-US" dirty="0"/>
              <a:t>An </a:t>
            </a:r>
            <a:r>
              <a:rPr lang="en-US" b="1" dirty="0"/>
              <a:t>L3</a:t>
            </a:r>
            <a:r>
              <a:rPr lang="en-US" dirty="0"/>
              <a:t> language is a language you can take alongside an </a:t>
            </a:r>
            <a:r>
              <a:rPr lang="en-US" b="1" dirty="0"/>
              <a:t>L1</a:t>
            </a:r>
            <a:r>
              <a:rPr lang="en-US" dirty="0"/>
              <a:t> (and, if you want an </a:t>
            </a:r>
            <a:r>
              <a:rPr lang="en-US" b="1" dirty="0"/>
              <a:t>L2</a:t>
            </a:r>
            <a:r>
              <a:rPr lang="en-US" dirty="0"/>
              <a:t>) language, but not to </a:t>
            </a:r>
            <a:r>
              <a:rPr lang="en-US" dirty="0" err="1"/>
              <a:t>honours</a:t>
            </a:r>
            <a:r>
              <a:rPr lang="en-US" dirty="0"/>
              <a:t> level: i.e. Catalan, Japanese, Mandarin Chinese, Modern Arabic. These are not named in the title of your degree.</a:t>
            </a:r>
          </a:p>
          <a:p>
            <a:r>
              <a:rPr lang="en-US" dirty="0"/>
              <a:t>All </a:t>
            </a:r>
            <a:r>
              <a:rPr lang="en-US" b="1" dirty="0"/>
              <a:t>L2</a:t>
            </a:r>
            <a:r>
              <a:rPr lang="en-US" dirty="0"/>
              <a:t> languages can also be </a:t>
            </a:r>
            <a:r>
              <a:rPr lang="en-US" b="1" dirty="0"/>
              <a:t>L3</a:t>
            </a:r>
            <a:r>
              <a:rPr lang="en-US" dirty="0"/>
              <a:t> languages.  </a:t>
            </a:r>
          </a:p>
        </p:txBody>
      </p:sp>
    </p:spTree>
    <p:extLst>
      <p:ext uri="{BB962C8B-B14F-4D97-AF65-F5344CB8AC3E}">
        <p14:creationId xmlns:p14="http://schemas.microsoft.com/office/powerpoint/2010/main" val="4010770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1110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Welcome to the MLC  Pre-registration meeting </vt:lpstr>
      <vt:lpstr>Points to remember</vt:lpstr>
      <vt:lpstr>Points to remember ctd.</vt:lpstr>
      <vt:lpstr>Reading the Regulations</vt:lpstr>
      <vt:lpstr>PowerPoint Presentation</vt:lpstr>
      <vt:lpstr>Levels</vt:lpstr>
      <vt:lpstr>Codes</vt:lpstr>
      <vt:lpstr>Overlaps and Prerequisites </vt:lpstr>
      <vt:lpstr>The BA in Modern Languages</vt:lpstr>
      <vt:lpstr>‘Switching Down’</vt:lpstr>
      <vt:lpstr>‘Switching Up’</vt:lpstr>
      <vt:lpstr>L3 language choices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PRE-REGISTRATION</dc:title>
  <dc:creator>Robert Gillett</dc:creator>
  <cp:lastModifiedBy>Astrid Kohler</cp:lastModifiedBy>
  <cp:revision>30</cp:revision>
  <dcterms:created xsi:type="dcterms:W3CDTF">2021-03-23T09:43:49Z</dcterms:created>
  <dcterms:modified xsi:type="dcterms:W3CDTF">2022-03-30T11:29:52Z</dcterms:modified>
</cp:coreProperties>
</file>