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484" r:id="rId4"/>
    <p:sldId id="259" r:id="rId5"/>
    <p:sldId id="263" r:id="rId6"/>
    <p:sldId id="268" r:id="rId7"/>
    <p:sldId id="264" r:id="rId8"/>
    <p:sldId id="382" r:id="rId9"/>
    <p:sldId id="267" r:id="rId10"/>
    <p:sldId id="275" r:id="rId11"/>
    <p:sldId id="383" r:id="rId12"/>
    <p:sldId id="273" r:id="rId13"/>
    <p:sldId id="371" r:id="rId14"/>
    <p:sldId id="276" r:id="rId15"/>
    <p:sldId id="260" r:id="rId16"/>
    <p:sldId id="261" r:id="rId17"/>
    <p:sldId id="272" r:id="rId18"/>
    <p:sldId id="265" r:id="rId19"/>
    <p:sldId id="269" r:id="rId20"/>
    <p:sldId id="271" r:id="rId21"/>
    <p:sldId id="381" r:id="rId22"/>
    <p:sldId id="378" r:id="rId23"/>
    <p:sldId id="379" r:id="rId24"/>
    <p:sldId id="373" r:id="rId25"/>
    <p:sldId id="372" r:id="rId26"/>
    <p:sldId id="380" r:id="rId27"/>
    <p:sldId id="375" r:id="rId28"/>
    <p:sldId id="376" r:id="rId29"/>
    <p:sldId id="386" r:id="rId30"/>
    <p:sldId id="387" r:id="rId31"/>
    <p:sldId id="385" r:id="rId32"/>
    <p:sldId id="388" r:id="rId33"/>
    <p:sldId id="389" r:id="rId34"/>
    <p:sldId id="390" r:id="rId35"/>
    <p:sldId id="474" r:id="rId36"/>
    <p:sldId id="292" r:id="rId37"/>
    <p:sldId id="472" r:id="rId38"/>
    <p:sldId id="475" r:id="rId39"/>
    <p:sldId id="476" r:id="rId40"/>
    <p:sldId id="477" r:id="rId41"/>
    <p:sldId id="478" r:id="rId42"/>
    <p:sldId id="480" r:id="rId43"/>
    <p:sldId id="481" r:id="rId44"/>
    <p:sldId id="479" r:id="rId45"/>
    <p:sldId id="483" r:id="rId46"/>
    <p:sldId id="4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2EBD3-3055-C247-9636-DF2F42A42425}" v="5" dt="2023-11-26T19:23:3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58411"/>
  </p:normalViewPr>
  <p:slideViewPr>
    <p:cSldViewPr snapToGrid="0">
      <p:cViewPr varScale="1">
        <p:scale>
          <a:sx n="62" d="100"/>
          <a:sy n="62" d="100"/>
        </p:scale>
        <p:origin x="12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70ACF-0EC5-FD47-8510-FF6D0B0FC8A3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C46ECC-D49E-1946-8C39-9E0E49AA675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Complex problem solving</a:t>
          </a:r>
        </a:p>
      </dgm:t>
    </dgm:pt>
    <dgm:pt modelId="{198A73CA-17A8-3C4A-BF96-F62F74E248D2}" type="parTrans" cxnId="{870F762A-4F3F-A640-829B-01E76F18BB26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B5084F66-72C4-034D-8B72-3D2BAC3796BE}" type="sibTrans" cxnId="{870F762A-4F3F-A640-829B-01E76F18BB26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81A753A2-6C2E-964B-86CE-929370FD2AC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Innovation and creativity</a:t>
          </a:r>
        </a:p>
      </dgm:t>
    </dgm:pt>
    <dgm:pt modelId="{B6434061-B44D-0247-8C64-3A251E36A227}" type="parTrans" cxnId="{C7B73E16-DCA6-B947-BF2D-9A5EF53233F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F4BD6AE-C02B-D145-84E0-FF6EFF94E869}" type="sibTrans" cxnId="{C7B73E16-DCA6-B947-BF2D-9A5EF53233F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F358D79F-9EFC-F145-BCB1-434AFA321FF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Career opportunities</a:t>
          </a:r>
        </a:p>
      </dgm:t>
    </dgm:pt>
    <dgm:pt modelId="{F07138C1-2A0E-E741-9B85-8F35AC40123A}" type="parTrans" cxnId="{C54281DA-6033-6846-80F8-99D3E96E7CE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191EEC10-696E-974C-9787-67C16626C5CF}" type="sibTrans" cxnId="{C54281DA-6033-6846-80F8-99D3E96E7CE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6E837B10-7CE3-0F48-B7AB-947E778A568F}">
      <dgm:prSet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Ethical and responsible</a:t>
          </a:r>
        </a:p>
      </dgm:t>
    </dgm:pt>
    <dgm:pt modelId="{3C29CED3-23D5-7B4F-8C9B-439D6FB3B52F}" type="parTrans" cxnId="{D13CC4EA-EEE3-F84D-809F-E94275B0DD1C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29FE9BF-BDE9-624B-85F2-E515DA47A882}" type="sibTrans" cxnId="{D13CC4EA-EEE3-F84D-809F-E94275B0DD1C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A575027F-5591-E342-820F-D87CD45A2526}" type="pres">
      <dgm:prSet presAssocID="{8B070ACF-0EC5-FD47-8510-FF6D0B0FC8A3}" presName="Name0" presStyleCnt="0">
        <dgm:presLayoutVars>
          <dgm:dir/>
          <dgm:resizeHandles val="exact"/>
        </dgm:presLayoutVars>
      </dgm:prSet>
      <dgm:spPr/>
    </dgm:pt>
    <dgm:pt modelId="{A362B26A-98B6-4840-A6ED-A97390B4BE83}" type="pres">
      <dgm:prSet presAssocID="{BDC46ECC-D49E-1946-8C39-9E0E49AA675D}" presName="node" presStyleLbl="node1" presStyleIdx="0" presStyleCnt="4">
        <dgm:presLayoutVars>
          <dgm:bulletEnabled val="1"/>
        </dgm:presLayoutVars>
      </dgm:prSet>
      <dgm:spPr/>
    </dgm:pt>
    <dgm:pt modelId="{542B9121-CA89-8F4E-B6F3-E11041874D15}" type="pres">
      <dgm:prSet presAssocID="{B5084F66-72C4-034D-8B72-3D2BAC3796BE}" presName="sibTrans" presStyleCnt="0"/>
      <dgm:spPr/>
    </dgm:pt>
    <dgm:pt modelId="{F089EA8C-6457-D04D-8924-EF15F45CCC91}" type="pres">
      <dgm:prSet presAssocID="{81A753A2-6C2E-964B-86CE-929370FD2AC7}" presName="node" presStyleLbl="node1" presStyleIdx="1" presStyleCnt="4">
        <dgm:presLayoutVars>
          <dgm:bulletEnabled val="1"/>
        </dgm:presLayoutVars>
      </dgm:prSet>
      <dgm:spPr/>
    </dgm:pt>
    <dgm:pt modelId="{5721C280-3741-6946-8DC4-8060E17D3FE9}" type="pres">
      <dgm:prSet presAssocID="{0F4BD6AE-C02B-D145-84E0-FF6EFF94E869}" presName="sibTrans" presStyleCnt="0"/>
      <dgm:spPr/>
    </dgm:pt>
    <dgm:pt modelId="{D97E95B6-C176-2741-A020-8914AEBF05C1}" type="pres">
      <dgm:prSet presAssocID="{F358D79F-9EFC-F145-BCB1-434AFA321FFD}" presName="node" presStyleLbl="node1" presStyleIdx="2" presStyleCnt="4">
        <dgm:presLayoutVars>
          <dgm:bulletEnabled val="1"/>
        </dgm:presLayoutVars>
      </dgm:prSet>
      <dgm:spPr/>
    </dgm:pt>
    <dgm:pt modelId="{A49BF2ED-5428-4040-9640-CF1360327476}" type="pres">
      <dgm:prSet presAssocID="{191EEC10-696E-974C-9787-67C16626C5CF}" presName="sibTrans" presStyleCnt="0"/>
      <dgm:spPr/>
    </dgm:pt>
    <dgm:pt modelId="{16773671-208B-4341-AA4F-747DAA4FC21D}" type="pres">
      <dgm:prSet presAssocID="{6E837B10-7CE3-0F48-B7AB-947E778A568F}" presName="node" presStyleLbl="node1" presStyleIdx="3" presStyleCnt="4">
        <dgm:presLayoutVars>
          <dgm:bulletEnabled val="1"/>
        </dgm:presLayoutVars>
      </dgm:prSet>
      <dgm:spPr/>
    </dgm:pt>
  </dgm:ptLst>
  <dgm:cxnLst>
    <dgm:cxn modelId="{C7B73E16-DCA6-B947-BF2D-9A5EF53233FB}" srcId="{8B070ACF-0EC5-FD47-8510-FF6D0B0FC8A3}" destId="{81A753A2-6C2E-964B-86CE-929370FD2AC7}" srcOrd="1" destOrd="0" parTransId="{B6434061-B44D-0247-8C64-3A251E36A227}" sibTransId="{0F4BD6AE-C02B-D145-84E0-FF6EFF94E869}"/>
    <dgm:cxn modelId="{A36A6D1C-C6EE-6D44-BA56-982A532C8FBE}" type="presOf" srcId="{8B070ACF-0EC5-FD47-8510-FF6D0B0FC8A3}" destId="{A575027F-5591-E342-820F-D87CD45A2526}" srcOrd="0" destOrd="0" presId="urn:microsoft.com/office/officeart/2005/8/layout/hList6"/>
    <dgm:cxn modelId="{870F762A-4F3F-A640-829B-01E76F18BB26}" srcId="{8B070ACF-0EC5-FD47-8510-FF6D0B0FC8A3}" destId="{BDC46ECC-D49E-1946-8C39-9E0E49AA675D}" srcOrd="0" destOrd="0" parTransId="{198A73CA-17A8-3C4A-BF96-F62F74E248D2}" sibTransId="{B5084F66-72C4-034D-8B72-3D2BAC3796BE}"/>
    <dgm:cxn modelId="{F37F59AA-8F0D-2145-9644-EADDE3452861}" type="presOf" srcId="{6E837B10-7CE3-0F48-B7AB-947E778A568F}" destId="{16773671-208B-4341-AA4F-747DAA4FC21D}" srcOrd="0" destOrd="0" presId="urn:microsoft.com/office/officeart/2005/8/layout/hList6"/>
    <dgm:cxn modelId="{3B7079C7-CA2F-3E4D-B27E-88C25A018EE2}" type="presOf" srcId="{F358D79F-9EFC-F145-BCB1-434AFA321FFD}" destId="{D97E95B6-C176-2741-A020-8914AEBF05C1}" srcOrd="0" destOrd="0" presId="urn:microsoft.com/office/officeart/2005/8/layout/hList6"/>
    <dgm:cxn modelId="{C54281DA-6033-6846-80F8-99D3E96E7CEB}" srcId="{8B070ACF-0EC5-FD47-8510-FF6D0B0FC8A3}" destId="{F358D79F-9EFC-F145-BCB1-434AFA321FFD}" srcOrd="2" destOrd="0" parTransId="{F07138C1-2A0E-E741-9B85-8F35AC40123A}" sibTransId="{191EEC10-696E-974C-9787-67C16626C5CF}"/>
    <dgm:cxn modelId="{2699BDDD-EE92-4F4D-8D03-4CFC7AE5375D}" type="presOf" srcId="{81A753A2-6C2E-964B-86CE-929370FD2AC7}" destId="{F089EA8C-6457-D04D-8924-EF15F45CCC91}" srcOrd="0" destOrd="0" presId="urn:microsoft.com/office/officeart/2005/8/layout/hList6"/>
    <dgm:cxn modelId="{D13CC4EA-EEE3-F84D-809F-E94275B0DD1C}" srcId="{8B070ACF-0EC5-FD47-8510-FF6D0B0FC8A3}" destId="{6E837B10-7CE3-0F48-B7AB-947E778A568F}" srcOrd="3" destOrd="0" parTransId="{3C29CED3-23D5-7B4F-8C9B-439D6FB3B52F}" sibTransId="{029FE9BF-BDE9-624B-85F2-E515DA47A882}"/>
    <dgm:cxn modelId="{00DE6DED-A938-EF49-818E-44528A9066C1}" type="presOf" srcId="{BDC46ECC-D49E-1946-8C39-9E0E49AA675D}" destId="{A362B26A-98B6-4840-A6ED-A97390B4BE83}" srcOrd="0" destOrd="0" presId="urn:microsoft.com/office/officeart/2005/8/layout/hList6"/>
    <dgm:cxn modelId="{D0F098D3-6734-0D4C-94C5-587B0838B80C}" type="presParOf" srcId="{A575027F-5591-E342-820F-D87CD45A2526}" destId="{A362B26A-98B6-4840-A6ED-A97390B4BE83}" srcOrd="0" destOrd="0" presId="urn:microsoft.com/office/officeart/2005/8/layout/hList6"/>
    <dgm:cxn modelId="{92EEEFD0-8D2A-A94C-A95B-3B64123C45BE}" type="presParOf" srcId="{A575027F-5591-E342-820F-D87CD45A2526}" destId="{542B9121-CA89-8F4E-B6F3-E11041874D15}" srcOrd="1" destOrd="0" presId="urn:microsoft.com/office/officeart/2005/8/layout/hList6"/>
    <dgm:cxn modelId="{EB826363-2D88-B641-9C96-3766994BD31A}" type="presParOf" srcId="{A575027F-5591-E342-820F-D87CD45A2526}" destId="{F089EA8C-6457-D04D-8924-EF15F45CCC91}" srcOrd="2" destOrd="0" presId="urn:microsoft.com/office/officeart/2005/8/layout/hList6"/>
    <dgm:cxn modelId="{95B9F8C8-E861-1D4A-959D-7DB887F4B55E}" type="presParOf" srcId="{A575027F-5591-E342-820F-D87CD45A2526}" destId="{5721C280-3741-6946-8DC4-8060E17D3FE9}" srcOrd="3" destOrd="0" presId="urn:microsoft.com/office/officeart/2005/8/layout/hList6"/>
    <dgm:cxn modelId="{F84A2192-8AD3-4842-B759-2D7EF108C41B}" type="presParOf" srcId="{A575027F-5591-E342-820F-D87CD45A2526}" destId="{D97E95B6-C176-2741-A020-8914AEBF05C1}" srcOrd="4" destOrd="0" presId="urn:microsoft.com/office/officeart/2005/8/layout/hList6"/>
    <dgm:cxn modelId="{D53D5948-33C6-C14B-B6C1-325CD0E7643C}" type="presParOf" srcId="{A575027F-5591-E342-820F-D87CD45A2526}" destId="{A49BF2ED-5428-4040-9640-CF1360327476}" srcOrd="5" destOrd="0" presId="urn:microsoft.com/office/officeart/2005/8/layout/hList6"/>
    <dgm:cxn modelId="{C07FCC10-EB77-AF4C-B486-A3C66CFE5A45}" type="presParOf" srcId="{A575027F-5591-E342-820F-D87CD45A2526}" destId="{16773671-208B-4341-AA4F-747DAA4FC21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161229-F27A-B14B-BD92-A12A51061883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095A32-F828-D343-BD09-F880CBF92888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Entitlement</a:t>
          </a:r>
        </a:p>
      </dgm:t>
    </dgm:pt>
    <dgm:pt modelId="{D2F4E605-EA7D-D948-85C6-0BEA71348DDB}" type="parTrans" cxnId="{B1869A03-E89E-E24F-ACAF-07CCC9F33150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55CC74AF-D77C-1A4A-9F1E-30CDBCF60FDC}" type="sibTrans" cxnId="{B1869A03-E89E-E24F-ACAF-07CCC9F33150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3B01D1A3-2D7E-AE44-BF95-01E15E5DF0E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Resentment</a:t>
          </a:r>
        </a:p>
      </dgm:t>
    </dgm:pt>
    <dgm:pt modelId="{3DD6CA1A-F51B-F645-A3A0-7B5BD859EC78}" type="parTrans" cxnId="{DE4C826A-10A9-F840-981A-5227B07D119E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774D267A-9374-F547-966D-A7F182467ADD}" type="sibTrans" cxnId="{DE4C826A-10A9-F840-981A-5227B07D119E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4D33CE44-E7A2-F943-AF6C-B4370ADDB371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Obliviousness</a:t>
          </a:r>
        </a:p>
      </dgm:t>
    </dgm:pt>
    <dgm:pt modelId="{4F353D1D-7435-5243-9639-C974390A428D}" type="parTrans" cxnId="{1D05F692-CCA8-884A-B30F-38CA07823709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9876C0E3-FB30-6348-9338-5222C6D0F89B}" type="sibTrans" cxnId="{1D05F692-CCA8-884A-B30F-38CA07823709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661873B7-83E3-E445-B094-B3C7529381E4}" type="pres">
      <dgm:prSet presAssocID="{8A161229-F27A-B14B-BD92-A12A51061883}" presName="Name0" presStyleCnt="0">
        <dgm:presLayoutVars>
          <dgm:dir/>
          <dgm:resizeHandles val="exact"/>
        </dgm:presLayoutVars>
      </dgm:prSet>
      <dgm:spPr/>
    </dgm:pt>
    <dgm:pt modelId="{A0C09049-C902-C546-9823-94AF7153E7FA}" type="pres">
      <dgm:prSet presAssocID="{50095A32-F828-D343-BD09-F880CBF92888}" presName="node" presStyleLbl="node1" presStyleIdx="0" presStyleCnt="3">
        <dgm:presLayoutVars>
          <dgm:bulletEnabled val="1"/>
        </dgm:presLayoutVars>
      </dgm:prSet>
      <dgm:spPr/>
    </dgm:pt>
    <dgm:pt modelId="{13173A61-3273-9E4E-AA9E-798AFA209965}" type="pres">
      <dgm:prSet presAssocID="{55CC74AF-D77C-1A4A-9F1E-30CDBCF60FDC}" presName="sibTrans" presStyleCnt="0"/>
      <dgm:spPr/>
    </dgm:pt>
    <dgm:pt modelId="{376D16DE-27ED-1445-A4A5-62A02E676510}" type="pres">
      <dgm:prSet presAssocID="{3B01D1A3-2D7E-AE44-BF95-01E15E5DF0E5}" presName="node" presStyleLbl="node1" presStyleIdx="1" presStyleCnt="3">
        <dgm:presLayoutVars>
          <dgm:bulletEnabled val="1"/>
        </dgm:presLayoutVars>
      </dgm:prSet>
      <dgm:spPr/>
    </dgm:pt>
    <dgm:pt modelId="{4307BD41-57F6-C24B-886B-70C1FBB76EBB}" type="pres">
      <dgm:prSet presAssocID="{774D267A-9374-F547-966D-A7F182467ADD}" presName="sibTrans" presStyleCnt="0"/>
      <dgm:spPr/>
    </dgm:pt>
    <dgm:pt modelId="{E11AE8F4-E8BB-2D45-94EE-D184B9619CAB}" type="pres">
      <dgm:prSet presAssocID="{4D33CE44-E7A2-F943-AF6C-B4370ADDB371}" presName="node" presStyleLbl="node1" presStyleIdx="2" presStyleCnt="3">
        <dgm:presLayoutVars>
          <dgm:bulletEnabled val="1"/>
        </dgm:presLayoutVars>
      </dgm:prSet>
      <dgm:spPr/>
    </dgm:pt>
  </dgm:ptLst>
  <dgm:cxnLst>
    <dgm:cxn modelId="{B1869A03-E89E-E24F-ACAF-07CCC9F33150}" srcId="{8A161229-F27A-B14B-BD92-A12A51061883}" destId="{50095A32-F828-D343-BD09-F880CBF92888}" srcOrd="0" destOrd="0" parTransId="{D2F4E605-EA7D-D948-85C6-0BEA71348DDB}" sibTransId="{55CC74AF-D77C-1A4A-9F1E-30CDBCF60FDC}"/>
    <dgm:cxn modelId="{DE4C826A-10A9-F840-981A-5227B07D119E}" srcId="{8A161229-F27A-B14B-BD92-A12A51061883}" destId="{3B01D1A3-2D7E-AE44-BF95-01E15E5DF0E5}" srcOrd="1" destOrd="0" parTransId="{3DD6CA1A-F51B-F645-A3A0-7B5BD859EC78}" sibTransId="{774D267A-9374-F547-966D-A7F182467ADD}"/>
    <dgm:cxn modelId="{9F672086-DC9E-3D4A-9D05-9C899892BFBC}" type="presOf" srcId="{8A161229-F27A-B14B-BD92-A12A51061883}" destId="{661873B7-83E3-E445-B094-B3C7529381E4}" srcOrd="0" destOrd="0" presId="urn:microsoft.com/office/officeart/2005/8/layout/hList6"/>
    <dgm:cxn modelId="{1696058D-8B1D-0E46-8E31-DAA249D439A5}" type="presOf" srcId="{3B01D1A3-2D7E-AE44-BF95-01E15E5DF0E5}" destId="{376D16DE-27ED-1445-A4A5-62A02E676510}" srcOrd="0" destOrd="0" presId="urn:microsoft.com/office/officeart/2005/8/layout/hList6"/>
    <dgm:cxn modelId="{1D05F692-CCA8-884A-B30F-38CA07823709}" srcId="{8A161229-F27A-B14B-BD92-A12A51061883}" destId="{4D33CE44-E7A2-F943-AF6C-B4370ADDB371}" srcOrd="2" destOrd="0" parTransId="{4F353D1D-7435-5243-9639-C974390A428D}" sibTransId="{9876C0E3-FB30-6348-9338-5222C6D0F89B}"/>
    <dgm:cxn modelId="{CFADD0BB-6A13-074D-A128-AC6F8CC1100F}" type="presOf" srcId="{50095A32-F828-D343-BD09-F880CBF92888}" destId="{A0C09049-C902-C546-9823-94AF7153E7FA}" srcOrd="0" destOrd="0" presId="urn:microsoft.com/office/officeart/2005/8/layout/hList6"/>
    <dgm:cxn modelId="{087E78D0-B5C2-7245-8701-8859FAA246BB}" type="presOf" srcId="{4D33CE44-E7A2-F943-AF6C-B4370ADDB371}" destId="{E11AE8F4-E8BB-2D45-94EE-D184B9619CAB}" srcOrd="0" destOrd="0" presId="urn:microsoft.com/office/officeart/2005/8/layout/hList6"/>
    <dgm:cxn modelId="{93A11EB0-3A53-C341-AAF1-46805D0B7521}" type="presParOf" srcId="{661873B7-83E3-E445-B094-B3C7529381E4}" destId="{A0C09049-C902-C546-9823-94AF7153E7FA}" srcOrd="0" destOrd="0" presId="urn:microsoft.com/office/officeart/2005/8/layout/hList6"/>
    <dgm:cxn modelId="{EF8A64F5-A888-394E-944D-07CD53D7EEBA}" type="presParOf" srcId="{661873B7-83E3-E445-B094-B3C7529381E4}" destId="{13173A61-3273-9E4E-AA9E-798AFA209965}" srcOrd="1" destOrd="0" presId="urn:microsoft.com/office/officeart/2005/8/layout/hList6"/>
    <dgm:cxn modelId="{E2D17938-BE76-BC43-BB07-E14C58551CBC}" type="presParOf" srcId="{661873B7-83E3-E445-B094-B3C7529381E4}" destId="{376D16DE-27ED-1445-A4A5-62A02E676510}" srcOrd="2" destOrd="0" presId="urn:microsoft.com/office/officeart/2005/8/layout/hList6"/>
    <dgm:cxn modelId="{F8230BC6-A8C5-474C-B90D-A0DE9408FBA7}" type="presParOf" srcId="{661873B7-83E3-E445-B094-B3C7529381E4}" destId="{4307BD41-57F6-C24B-886B-70C1FBB76EBB}" srcOrd="3" destOrd="0" presId="urn:microsoft.com/office/officeart/2005/8/layout/hList6"/>
    <dgm:cxn modelId="{8CBEE018-9B72-6B44-BB19-4CC9F6A664B3}" type="presParOf" srcId="{661873B7-83E3-E445-B094-B3C7529381E4}" destId="{E11AE8F4-E8BB-2D45-94EE-D184B9619CA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70ACF-0EC5-FD47-8510-FF6D0B0FC8A3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C46ECC-D49E-1946-8C39-9E0E49AA675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Previous studies?</a:t>
          </a:r>
        </a:p>
      </dgm:t>
    </dgm:pt>
    <dgm:pt modelId="{198A73CA-17A8-3C4A-BF96-F62F74E248D2}" type="parTrans" cxnId="{870F762A-4F3F-A640-829B-01E76F18BB26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B5084F66-72C4-034D-8B72-3D2BAC3796BE}" type="sibTrans" cxnId="{870F762A-4F3F-A640-829B-01E76F18BB26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81A753A2-6C2E-964B-86CE-929370FD2AC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Current programme?</a:t>
          </a:r>
        </a:p>
      </dgm:t>
    </dgm:pt>
    <dgm:pt modelId="{B6434061-B44D-0247-8C64-3A251E36A227}" type="parTrans" cxnId="{C7B73E16-DCA6-B947-BF2D-9A5EF53233F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F4BD6AE-C02B-D145-84E0-FF6EFF94E869}" type="sibTrans" cxnId="{C7B73E16-DCA6-B947-BF2D-9A5EF53233F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F358D79F-9EFC-F145-BCB1-434AFA321FF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Next steps</a:t>
          </a:r>
        </a:p>
      </dgm:t>
    </dgm:pt>
    <dgm:pt modelId="{F07138C1-2A0E-E741-9B85-8F35AC40123A}" type="parTrans" cxnId="{C54281DA-6033-6846-80F8-99D3E96E7CE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191EEC10-696E-974C-9787-67C16626C5CF}" type="sibTrans" cxnId="{C54281DA-6033-6846-80F8-99D3E96E7CE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A575027F-5591-E342-820F-D87CD45A2526}" type="pres">
      <dgm:prSet presAssocID="{8B070ACF-0EC5-FD47-8510-FF6D0B0FC8A3}" presName="Name0" presStyleCnt="0">
        <dgm:presLayoutVars>
          <dgm:dir/>
          <dgm:resizeHandles val="exact"/>
        </dgm:presLayoutVars>
      </dgm:prSet>
      <dgm:spPr/>
    </dgm:pt>
    <dgm:pt modelId="{A362B26A-98B6-4840-A6ED-A97390B4BE83}" type="pres">
      <dgm:prSet presAssocID="{BDC46ECC-D49E-1946-8C39-9E0E49AA675D}" presName="node" presStyleLbl="node1" presStyleIdx="0" presStyleCnt="3">
        <dgm:presLayoutVars>
          <dgm:bulletEnabled val="1"/>
        </dgm:presLayoutVars>
      </dgm:prSet>
      <dgm:spPr/>
    </dgm:pt>
    <dgm:pt modelId="{542B9121-CA89-8F4E-B6F3-E11041874D15}" type="pres">
      <dgm:prSet presAssocID="{B5084F66-72C4-034D-8B72-3D2BAC3796BE}" presName="sibTrans" presStyleCnt="0"/>
      <dgm:spPr/>
    </dgm:pt>
    <dgm:pt modelId="{F089EA8C-6457-D04D-8924-EF15F45CCC91}" type="pres">
      <dgm:prSet presAssocID="{81A753A2-6C2E-964B-86CE-929370FD2AC7}" presName="node" presStyleLbl="node1" presStyleIdx="1" presStyleCnt="3">
        <dgm:presLayoutVars>
          <dgm:bulletEnabled val="1"/>
        </dgm:presLayoutVars>
      </dgm:prSet>
      <dgm:spPr/>
    </dgm:pt>
    <dgm:pt modelId="{5721C280-3741-6946-8DC4-8060E17D3FE9}" type="pres">
      <dgm:prSet presAssocID="{0F4BD6AE-C02B-D145-84E0-FF6EFF94E869}" presName="sibTrans" presStyleCnt="0"/>
      <dgm:spPr/>
    </dgm:pt>
    <dgm:pt modelId="{D97E95B6-C176-2741-A020-8914AEBF05C1}" type="pres">
      <dgm:prSet presAssocID="{F358D79F-9EFC-F145-BCB1-434AFA321FFD}" presName="node" presStyleLbl="node1" presStyleIdx="2" presStyleCnt="3">
        <dgm:presLayoutVars>
          <dgm:bulletEnabled val="1"/>
        </dgm:presLayoutVars>
      </dgm:prSet>
      <dgm:spPr/>
    </dgm:pt>
  </dgm:ptLst>
  <dgm:cxnLst>
    <dgm:cxn modelId="{C7B73E16-DCA6-B947-BF2D-9A5EF53233FB}" srcId="{8B070ACF-0EC5-FD47-8510-FF6D0B0FC8A3}" destId="{81A753A2-6C2E-964B-86CE-929370FD2AC7}" srcOrd="1" destOrd="0" parTransId="{B6434061-B44D-0247-8C64-3A251E36A227}" sibTransId="{0F4BD6AE-C02B-D145-84E0-FF6EFF94E869}"/>
    <dgm:cxn modelId="{A36A6D1C-C6EE-6D44-BA56-982A532C8FBE}" type="presOf" srcId="{8B070ACF-0EC5-FD47-8510-FF6D0B0FC8A3}" destId="{A575027F-5591-E342-820F-D87CD45A2526}" srcOrd="0" destOrd="0" presId="urn:microsoft.com/office/officeart/2005/8/layout/hList6"/>
    <dgm:cxn modelId="{870F762A-4F3F-A640-829B-01E76F18BB26}" srcId="{8B070ACF-0EC5-FD47-8510-FF6D0B0FC8A3}" destId="{BDC46ECC-D49E-1946-8C39-9E0E49AA675D}" srcOrd="0" destOrd="0" parTransId="{198A73CA-17A8-3C4A-BF96-F62F74E248D2}" sibTransId="{B5084F66-72C4-034D-8B72-3D2BAC3796BE}"/>
    <dgm:cxn modelId="{3B7079C7-CA2F-3E4D-B27E-88C25A018EE2}" type="presOf" srcId="{F358D79F-9EFC-F145-BCB1-434AFA321FFD}" destId="{D97E95B6-C176-2741-A020-8914AEBF05C1}" srcOrd="0" destOrd="0" presId="urn:microsoft.com/office/officeart/2005/8/layout/hList6"/>
    <dgm:cxn modelId="{C54281DA-6033-6846-80F8-99D3E96E7CEB}" srcId="{8B070ACF-0EC5-FD47-8510-FF6D0B0FC8A3}" destId="{F358D79F-9EFC-F145-BCB1-434AFA321FFD}" srcOrd="2" destOrd="0" parTransId="{F07138C1-2A0E-E741-9B85-8F35AC40123A}" sibTransId="{191EEC10-696E-974C-9787-67C16626C5CF}"/>
    <dgm:cxn modelId="{2699BDDD-EE92-4F4D-8D03-4CFC7AE5375D}" type="presOf" srcId="{81A753A2-6C2E-964B-86CE-929370FD2AC7}" destId="{F089EA8C-6457-D04D-8924-EF15F45CCC91}" srcOrd="0" destOrd="0" presId="urn:microsoft.com/office/officeart/2005/8/layout/hList6"/>
    <dgm:cxn modelId="{00DE6DED-A938-EF49-818E-44528A9066C1}" type="presOf" srcId="{BDC46ECC-D49E-1946-8C39-9E0E49AA675D}" destId="{A362B26A-98B6-4840-A6ED-A97390B4BE83}" srcOrd="0" destOrd="0" presId="urn:microsoft.com/office/officeart/2005/8/layout/hList6"/>
    <dgm:cxn modelId="{D0F098D3-6734-0D4C-94C5-587B0838B80C}" type="presParOf" srcId="{A575027F-5591-E342-820F-D87CD45A2526}" destId="{A362B26A-98B6-4840-A6ED-A97390B4BE83}" srcOrd="0" destOrd="0" presId="urn:microsoft.com/office/officeart/2005/8/layout/hList6"/>
    <dgm:cxn modelId="{92EEEFD0-8D2A-A94C-A95B-3B64123C45BE}" type="presParOf" srcId="{A575027F-5591-E342-820F-D87CD45A2526}" destId="{542B9121-CA89-8F4E-B6F3-E11041874D15}" srcOrd="1" destOrd="0" presId="urn:microsoft.com/office/officeart/2005/8/layout/hList6"/>
    <dgm:cxn modelId="{EB826363-2D88-B641-9C96-3766994BD31A}" type="presParOf" srcId="{A575027F-5591-E342-820F-D87CD45A2526}" destId="{F089EA8C-6457-D04D-8924-EF15F45CCC91}" srcOrd="2" destOrd="0" presId="urn:microsoft.com/office/officeart/2005/8/layout/hList6"/>
    <dgm:cxn modelId="{95B9F8C8-E861-1D4A-959D-7DB887F4B55E}" type="presParOf" srcId="{A575027F-5591-E342-820F-D87CD45A2526}" destId="{5721C280-3741-6946-8DC4-8060E17D3FE9}" srcOrd="3" destOrd="0" presId="urn:microsoft.com/office/officeart/2005/8/layout/hList6"/>
    <dgm:cxn modelId="{F84A2192-8AD3-4842-B759-2D7EF108C41B}" type="presParOf" srcId="{A575027F-5591-E342-820F-D87CD45A2526}" destId="{D97E95B6-C176-2741-A020-8914AEBF05C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1DDE5-C645-9B45-BF4A-8FB221C20A0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40BCE6-2BCB-DA41-AC96-FEB159CB4651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Natural Sciences</a:t>
          </a:r>
        </a:p>
      </dgm:t>
    </dgm:pt>
    <dgm:pt modelId="{DA067D44-29DB-0944-B4A2-3C652A63FE3D}" type="parTrans" cxnId="{2CC14C25-2648-6342-BB2A-B927D5819A4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AFD10C53-6495-CA49-8112-2767681490D9}" type="sibTrans" cxnId="{2CC14C25-2648-6342-BB2A-B927D5819A4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D5802328-3114-BE4A-B26B-CFCF1A947B6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Humanities</a:t>
          </a:r>
        </a:p>
      </dgm:t>
    </dgm:pt>
    <dgm:pt modelId="{90C6A839-D78E-F94F-9724-0FE92ADAF1EF}" type="parTrans" cxnId="{FC94F059-3F06-B947-8695-BF4B076CB527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2EAAB6E3-3ECE-1449-B4FB-784CEC635CF2}" type="sibTrans" cxnId="{FC94F059-3F06-B947-8695-BF4B076CB527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8B5DCC41-E097-2E41-AC33-4447731EE468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Social Sciences</a:t>
          </a:r>
        </a:p>
      </dgm:t>
    </dgm:pt>
    <dgm:pt modelId="{6E940932-5E63-6B4E-B914-2AC0BA8DCDD5}" type="parTrans" cxnId="{80B6367D-AA1B-A243-B3CE-A00E92841CEF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41CEA6AB-3438-0E4E-9990-BB86512EBDC9}" type="sibTrans" cxnId="{80B6367D-AA1B-A243-B3CE-A00E92841CEF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E00C27DD-2EEE-CB47-BFD7-E033A39DF444}" type="pres">
      <dgm:prSet presAssocID="{1051DDE5-C645-9B45-BF4A-8FB221C20A04}" presName="diagram" presStyleCnt="0">
        <dgm:presLayoutVars>
          <dgm:dir/>
          <dgm:resizeHandles val="exact"/>
        </dgm:presLayoutVars>
      </dgm:prSet>
      <dgm:spPr/>
    </dgm:pt>
    <dgm:pt modelId="{D1BC0082-D1C7-354E-81C9-6F2DB3588758}" type="pres">
      <dgm:prSet presAssocID="{C440BCE6-2BCB-DA41-AC96-FEB159CB4651}" presName="node" presStyleLbl="node1" presStyleIdx="0" presStyleCnt="3">
        <dgm:presLayoutVars>
          <dgm:bulletEnabled val="1"/>
        </dgm:presLayoutVars>
      </dgm:prSet>
      <dgm:spPr/>
    </dgm:pt>
    <dgm:pt modelId="{2554253F-42F5-2C46-8774-F63F5EAA6E08}" type="pres">
      <dgm:prSet presAssocID="{AFD10C53-6495-CA49-8112-2767681490D9}" presName="sibTrans" presStyleCnt="0"/>
      <dgm:spPr/>
    </dgm:pt>
    <dgm:pt modelId="{5A0F3879-0A0B-E643-ABE9-97CABF70DA00}" type="pres">
      <dgm:prSet presAssocID="{D5802328-3114-BE4A-B26B-CFCF1A947B65}" presName="node" presStyleLbl="node1" presStyleIdx="1" presStyleCnt="3">
        <dgm:presLayoutVars>
          <dgm:bulletEnabled val="1"/>
        </dgm:presLayoutVars>
      </dgm:prSet>
      <dgm:spPr/>
    </dgm:pt>
    <dgm:pt modelId="{C55B446A-2444-ED48-ACA6-D3C8914BC12A}" type="pres">
      <dgm:prSet presAssocID="{2EAAB6E3-3ECE-1449-B4FB-784CEC635CF2}" presName="sibTrans" presStyleCnt="0"/>
      <dgm:spPr/>
    </dgm:pt>
    <dgm:pt modelId="{A889DDB5-A79E-604A-884A-5268D049ECC1}" type="pres">
      <dgm:prSet presAssocID="{8B5DCC41-E097-2E41-AC33-4447731EE468}" presName="node" presStyleLbl="node1" presStyleIdx="2" presStyleCnt="3">
        <dgm:presLayoutVars>
          <dgm:bulletEnabled val="1"/>
        </dgm:presLayoutVars>
      </dgm:prSet>
      <dgm:spPr/>
    </dgm:pt>
  </dgm:ptLst>
  <dgm:cxnLst>
    <dgm:cxn modelId="{2CC14C25-2648-6342-BB2A-B927D5819A48}" srcId="{1051DDE5-C645-9B45-BF4A-8FB221C20A04}" destId="{C440BCE6-2BCB-DA41-AC96-FEB159CB4651}" srcOrd="0" destOrd="0" parTransId="{DA067D44-29DB-0944-B4A2-3C652A63FE3D}" sibTransId="{AFD10C53-6495-CA49-8112-2767681490D9}"/>
    <dgm:cxn modelId="{85114127-DF40-1D42-926C-F8552C15633F}" type="presOf" srcId="{8B5DCC41-E097-2E41-AC33-4447731EE468}" destId="{A889DDB5-A79E-604A-884A-5268D049ECC1}" srcOrd="0" destOrd="0" presId="urn:microsoft.com/office/officeart/2005/8/layout/default"/>
    <dgm:cxn modelId="{E6607345-C1F1-044F-9767-1ABC49FA15AC}" type="presOf" srcId="{D5802328-3114-BE4A-B26B-CFCF1A947B65}" destId="{5A0F3879-0A0B-E643-ABE9-97CABF70DA00}" srcOrd="0" destOrd="0" presId="urn:microsoft.com/office/officeart/2005/8/layout/default"/>
    <dgm:cxn modelId="{FC94F059-3F06-B947-8695-BF4B076CB527}" srcId="{1051DDE5-C645-9B45-BF4A-8FB221C20A04}" destId="{D5802328-3114-BE4A-B26B-CFCF1A947B65}" srcOrd="1" destOrd="0" parTransId="{90C6A839-D78E-F94F-9724-0FE92ADAF1EF}" sibTransId="{2EAAB6E3-3ECE-1449-B4FB-784CEC635CF2}"/>
    <dgm:cxn modelId="{80B6367D-AA1B-A243-B3CE-A00E92841CEF}" srcId="{1051DDE5-C645-9B45-BF4A-8FB221C20A04}" destId="{8B5DCC41-E097-2E41-AC33-4447731EE468}" srcOrd="2" destOrd="0" parTransId="{6E940932-5E63-6B4E-B914-2AC0BA8DCDD5}" sibTransId="{41CEA6AB-3438-0E4E-9990-BB86512EBDC9}"/>
    <dgm:cxn modelId="{E400CD8A-B22D-5F46-8A58-69C7937EE52B}" type="presOf" srcId="{C440BCE6-2BCB-DA41-AC96-FEB159CB4651}" destId="{D1BC0082-D1C7-354E-81C9-6F2DB3588758}" srcOrd="0" destOrd="0" presId="urn:microsoft.com/office/officeart/2005/8/layout/default"/>
    <dgm:cxn modelId="{ADDBF1A1-A4E3-8943-A187-54EDC11262D8}" type="presOf" srcId="{1051DDE5-C645-9B45-BF4A-8FB221C20A04}" destId="{E00C27DD-2EEE-CB47-BFD7-E033A39DF444}" srcOrd="0" destOrd="0" presId="urn:microsoft.com/office/officeart/2005/8/layout/default"/>
    <dgm:cxn modelId="{F64BBB78-544A-FE4A-9B51-EC6E5AF00975}" type="presParOf" srcId="{E00C27DD-2EEE-CB47-BFD7-E033A39DF444}" destId="{D1BC0082-D1C7-354E-81C9-6F2DB3588758}" srcOrd="0" destOrd="0" presId="urn:microsoft.com/office/officeart/2005/8/layout/default"/>
    <dgm:cxn modelId="{72C9F10B-374F-F949-A6F4-40AAF21677FA}" type="presParOf" srcId="{E00C27DD-2EEE-CB47-BFD7-E033A39DF444}" destId="{2554253F-42F5-2C46-8774-F63F5EAA6E08}" srcOrd="1" destOrd="0" presId="urn:microsoft.com/office/officeart/2005/8/layout/default"/>
    <dgm:cxn modelId="{4B956486-45CF-B444-9CC6-9F2739160A2A}" type="presParOf" srcId="{E00C27DD-2EEE-CB47-BFD7-E033A39DF444}" destId="{5A0F3879-0A0B-E643-ABE9-97CABF70DA00}" srcOrd="2" destOrd="0" presId="urn:microsoft.com/office/officeart/2005/8/layout/default"/>
    <dgm:cxn modelId="{A19C3C81-BC52-6548-A4F5-322E833045B9}" type="presParOf" srcId="{E00C27DD-2EEE-CB47-BFD7-E033A39DF444}" destId="{C55B446A-2444-ED48-ACA6-D3C8914BC12A}" srcOrd="3" destOrd="0" presId="urn:microsoft.com/office/officeart/2005/8/layout/default"/>
    <dgm:cxn modelId="{98ADFA1A-C92F-CC46-870A-BDC12D71C78C}" type="presParOf" srcId="{E00C27DD-2EEE-CB47-BFD7-E033A39DF444}" destId="{A889DDB5-A79E-604A-884A-5268D049EC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F3B71-4936-134A-AAB7-29DF448770B5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EA6D84-BD2C-0047-BCDE-9E5F4D4B963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6000" dirty="0">
              <a:solidFill>
                <a:srgbClr val="FFFF00"/>
              </a:solidFill>
              <a:latin typeface="Franklin Gothic Book" panose="020B0503020102020204" pitchFamily="34" charset="0"/>
            </a:rPr>
            <a:t>Generalist-</a:t>
          </a:r>
        </a:p>
        <a:p>
          <a:r>
            <a:rPr lang="en-GB" sz="6000" dirty="0">
              <a:solidFill>
                <a:srgbClr val="FFFF00"/>
              </a:solidFill>
              <a:latin typeface="Franklin Gothic Book" panose="020B0503020102020204" pitchFamily="34" charset="0"/>
            </a:rPr>
            <a:t>Instrumental</a:t>
          </a:r>
        </a:p>
      </dgm:t>
    </dgm:pt>
    <dgm:pt modelId="{C24E23C6-8CFA-6F44-A9A4-2910DC88724D}" type="parTrans" cxnId="{0FA4F899-43D0-564F-B11D-0A60194E091B}">
      <dgm:prSet/>
      <dgm:spPr/>
      <dgm:t>
        <a:bodyPr/>
        <a:lstStyle/>
        <a:p>
          <a:endParaRPr lang="en-GB" sz="6000">
            <a:solidFill>
              <a:srgbClr val="FFC000"/>
            </a:solidFill>
            <a:latin typeface="Franklin Gothic Book" panose="020B0503020102020204" pitchFamily="34" charset="0"/>
          </a:endParaRPr>
        </a:p>
      </dgm:t>
    </dgm:pt>
    <dgm:pt modelId="{32249EC9-D420-FD44-A9AF-F906F2F31F81}" type="sibTrans" cxnId="{0FA4F899-43D0-564F-B11D-0A60194E091B}">
      <dgm:prSet/>
      <dgm:spPr/>
      <dgm:t>
        <a:bodyPr/>
        <a:lstStyle/>
        <a:p>
          <a:endParaRPr lang="en-GB" sz="6000">
            <a:solidFill>
              <a:srgbClr val="FFC000"/>
            </a:solidFill>
            <a:latin typeface="Franklin Gothic Book" panose="020B0503020102020204" pitchFamily="34" charset="0"/>
          </a:endParaRPr>
        </a:p>
      </dgm:t>
    </dgm:pt>
    <dgm:pt modelId="{477AAC23-1B2D-424A-BAAD-45AA7D13EB5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6000" dirty="0">
              <a:solidFill>
                <a:srgbClr val="FFC000"/>
              </a:solidFill>
              <a:latin typeface="Franklin Gothic Book" panose="020B0503020102020204" pitchFamily="34" charset="0"/>
            </a:rPr>
            <a:t>Integrationist-Transformative</a:t>
          </a:r>
        </a:p>
      </dgm:t>
    </dgm:pt>
    <dgm:pt modelId="{63C9D571-5074-2C4D-AC91-1FCD2307035C}" type="parTrans" cxnId="{23C2734A-8D17-A24E-A167-0236EB501ABD}">
      <dgm:prSet/>
      <dgm:spPr/>
      <dgm:t>
        <a:bodyPr/>
        <a:lstStyle/>
        <a:p>
          <a:endParaRPr lang="en-GB" sz="6000">
            <a:solidFill>
              <a:srgbClr val="FFC000"/>
            </a:solidFill>
            <a:latin typeface="Franklin Gothic Book" panose="020B0503020102020204" pitchFamily="34" charset="0"/>
          </a:endParaRPr>
        </a:p>
      </dgm:t>
    </dgm:pt>
    <dgm:pt modelId="{4A23D103-795A-1841-8B55-5247340115A9}" type="sibTrans" cxnId="{23C2734A-8D17-A24E-A167-0236EB501ABD}">
      <dgm:prSet/>
      <dgm:spPr/>
      <dgm:t>
        <a:bodyPr/>
        <a:lstStyle/>
        <a:p>
          <a:endParaRPr lang="en-GB" sz="6000">
            <a:solidFill>
              <a:srgbClr val="FFC000"/>
            </a:solidFill>
            <a:latin typeface="Franklin Gothic Book" panose="020B0503020102020204" pitchFamily="34" charset="0"/>
          </a:endParaRPr>
        </a:p>
      </dgm:t>
    </dgm:pt>
    <dgm:pt modelId="{914FED44-EE35-1448-ABB9-062EB0EE49B3}" type="pres">
      <dgm:prSet presAssocID="{184F3B71-4936-134A-AAB7-29DF448770B5}" presName="diagram" presStyleCnt="0">
        <dgm:presLayoutVars>
          <dgm:dir/>
          <dgm:resizeHandles val="exact"/>
        </dgm:presLayoutVars>
      </dgm:prSet>
      <dgm:spPr/>
    </dgm:pt>
    <dgm:pt modelId="{7BBF962B-227C-BC4F-9CD3-FEBF82B46290}" type="pres">
      <dgm:prSet presAssocID="{B0EA6D84-BD2C-0047-BCDE-9E5F4D4B9633}" presName="node" presStyleLbl="node1" presStyleIdx="0" presStyleCnt="2">
        <dgm:presLayoutVars>
          <dgm:bulletEnabled val="1"/>
        </dgm:presLayoutVars>
      </dgm:prSet>
      <dgm:spPr/>
    </dgm:pt>
    <dgm:pt modelId="{4D10B79F-F615-9F48-92EB-3D6A0B3F2ECA}" type="pres">
      <dgm:prSet presAssocID="{32249EC9-D420-FD44-A9AF-F906F2F31F81}" presName="sibTrans" presStyleCnt="0"/>
      <dgm:spPr/>
    </dgm:pt>
    <dgm:pt modelId="{4231D084-0611-FB45-8D50-5DDBEA1185CF}" type="pres">
      <dgm:prSet presAssocID="{477AAC23-1B2D-424A-BAAD-45AA7D13EB59}" presName="node" presStyleLbl="node1" presStyleIdx="1" presStyleCnt="2">
        <dgm:presLayoutVars>
          <dgm:bulletEnabled val="1"/>
        </dgm:presLayoutVars>
      </dgm:prSet>
      <dgm:spPr/>
    </dgm:pt>
  </dgm:ptLst>
  <dgm:cxnLst>
    <dgm:cxn modelId="{1ECEBB49-14CC-5E40-86B2-7A61190D9BE5}" type="presOf" srcId="{184F3B71-4936-134A-AAB7-29DF448770B5}" destId="{914FED44-EE35-1448-ABB9-062EB0EE49B3}" srcOrd="0" destOrd="0" presId="urn:microsoft.com/office/officeart/2005/8/layout/default"/>
    <dgm:cxn modelId="{23C2734A-8D17-A24E-A167-0236EB501ABD}" srcId="{184F3B71-4936-134A-AAB7-29DF448770B5}" destId="{477AAC23-1B2D-424A-BAAD-45AA7D13EB59}" srcOrd="1" destOrd="0" parTransId="{63C9D571-5074-2C4D-AC91-1FCD2307035C}" sibTransId="{4A23D103-795A-1841-8B55-5247340115A9}"/>
    <dgm:cxn modelId="{CA29667F-AF1F-2040-9BA1-1DC13D1F729F}" type="presOf" srcId="{B0EA6D84-BD2C-0047-BCDE-9E5F4D4B9633}" destId="{7BBF962B-227C-BC4F-9CD3-FEBF82B46290}" srcOrd="0" destOrd="0" presId="urn:microsoft.com/office/officeart/2005/8/layout/default"/>
    <dgm:cxn modelId="{BBC66782-7877-0547-9EBA-59ADD432037E}" type="presOf" srcId="{477AAC23-1B2D-424A-BAAD-45AA7D13EB59}" destId="{4231D084-0611-FB45-8D50-5DDBEA1185CF}" srcOrd="0" destOrd="0" presId="urn:microsoft.com/office/officeart/2005/8/layout/default"/>
    <dgm:cxn modelId="{0FA4F899-43D0-564F-B11D-0A60194E091B}" srcId="{184F3B71-4936-134A-AAB7-29DF448770B5}" destId="{B0EA6D84-BD2C-0047-BCDE-9E5F4D4B9633}" srcOrd="0" destOrd="0" parTransId="{C24E23C6-8CFA-6F44-A9A4-2910DC88724D}" sibTransId="{32249EC9-D420-FD44-A9AF-F906F2F31F81}"/>
    <dgm:cxn modelId="{4FAC8583-77CB-1943-8D30-DDE70176751A}" type="presParOf" srcId="{914FED44-EE35-1448-ABB9-062EB0EE49B3}" destId="{7BBF962B-227C-BC4F-9CD3-FEBF82B46290}" srcOrd="0" destOrd="0" presId="urn:microsoft.com/office/officeart/2005/8/layout/default"/>
    <dgm:cxn modelId="{B792853F-0611-C748-9138-F0ACADABC210}" type="presParOf" srcId="{914FED44-EE35-1448-ABB9-062EB0EE49B3}" destId="{4D10B79F-F615-9F48-92EB-3D6A0B3F2ECA}" srcOrd="1" destOrd="0" presId="urn:microsoft.com/office/officeart/2005/8/layout/default"/>
    <dgm:cxn modelId="{B86AC19F-E33A-C442-BC5E-C50A4CA926F9}" type="presParOf" srcId="{914FED44-EE35-1448-ABB9-062EB0EE49B3}" destId="{4231D084-0611-FB45-8D50-5DDBEA1185C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C4F6B-C7E2-6046-A0D2-99C04F92074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E5FE6F-7C00-A446-A92F-1E0D32952FB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Wicked Problems</a:t>
          </a:r>
        </a:p>
      </dgm:t>
    </dgm:pt>
    <dgm:pt modelId="{EBFB91EE-2C07-9848-8B34-7F1BE1A2E1E0}" type="parTrans" cxnId="{5F86DA1C-1352-8940-8BA1-0F49742B0EC0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7CC5BDF-2DE1-3F42-B60D-FF884C8345E4}" type="sibTrans" cxnId="{5F86DA1C-1352-8940-8BA1-0F49742B0EC0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070D4237-4494-6B40-8720-820E6F6828D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Complexity and uncertainty</a:t>
          </a:r>
        </a:p>
      </dgm:t>
    </dgm:pt>
    <dgm:pt modelId="{3C72A400-D19F-D047-80BC-56D3673676BD}" type="parTrans" cxnId="{CF2939D1-BE6E-174B-942A-15C5B428B453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10F2873C-179D-1C4C-AE09-56FDC40AA386}" type="sibTrans" cxnId="{CF2939D1-BE6E-174B-942A-15C5B428B453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BD0B9224-13A2-9A4E-A025-1C48A810FFBE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Continuous change</a:t>
          </a:r>
        </a:p>
      </dgm:t>
    </dgm:pt>
    <dgm:pt modelId="{0E5BEA4D-79B2-2249-A436-C5B3BE4E54A9}" type="parTrans" cxnId="{8E10D446-7174-F945-8ADB-D5D0DCBFEE8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C44B2FB-97CD-744C-A718-110631588A5E}" type="sibTrans" cxnId="{8E10D446-7174-F945-8ADB-D5D0DCBFEE8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9B32F9B-75DA-F844-82E1-98F3088C98DF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No clear solution</a:t>
          </a:r>
        </a:p>
      </dgm:t>
    </dgm:pt>
    <dgm:pt modelId="{25EB4399-CE67-1847-B5D1-06509875CCFB}" type="parTrans" cxnId="{260DD3D5-E026-594B-ABBD-A1654CDC0FB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3795A55B-BEB1-1948-BE35-6CB546C6E8E8}" type="sibTrans" cxnId="{260DD3D5-E026-594B-ABBD-A1654CDC0FB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AA7ED5DE-6511-EC4E-AB55-E5AB58EA5329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Multiple stakeholders</a:t>
          </a:r>
        </a:p>
      </dgm:t>
    </dgm:pt>
    <dgm:pt modelId="{96A7B402-B2AD-624F-94E8-0A7CDBD38318}" type="parTrans" cxnId="{F6DBAFC2-685B-A748-9701-E6C61E562FB4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42E5E33D-9330-0F40-A889-9C2E8A489AA1}" type="sibTrans" cxnId="{F6DBAFC2-685B-A748-9701-E6C61E562FB4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3EB99C0B-407B-BA43-AFEB-9CBABA77C810}" type="pres">
      <dgm:prSet presAssocID="{047C4F6B-C7E2-6046-A0D2-99C04F92074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B4ADA1-34F7-DB4C-9F9B-377C573B8F60}" type="pres">
      <dgm:prSet presAssocID="{047C4F6B-C7E2-6046-A0D2-99C04F92074A}" presName="matrix" presStyleCnt="0"/>
      <dgm:spPr/>
    </dgm:pt>
    <dgm:pt modelId="{78BD9CEB-80ED-3C43-936B-061191C40D9B}" type="pres">
      <dgm:prSet presAssocID="{047C4F6B-C7E2-6046-A0D2-99C04F92074A}" presName="tile1" presStyleLbl="node1" presStyleIdx="0" presStyleCnt="4"/>
      <dgm:spPr/>
    </dgm:pt>
    <dgm:pt modelId="{6CA1E140-0726-F744-9A13-09D8B8B58753}" type="pres">
      <dgm:prSet presAssocID="{047C4F6B-C7E2-6046-A0D2-99C04F9207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C2ED719-6BEC-B34A-BBA2-9BCF933B6939}" type="pres">
      <dgm:prSet presAssocID="{047C4F6B-C7E2-6046-A0D2-99C04F92074A}" presName="tile2" presStyleLbl="node1" presStyleIdx="1" presStyleCnt="4"/>
      <dgm:spPr/>
    </dgm:pt>
    <dgm:pt modelId="{87F5E0EE-6E92-3845-8C11-D49398E932ED}" type="pres">
      <dgm:prSet presAssocID="{047C4F6B-C7E2-6046-A0D2-99C04F9207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FD3AB0-88B4-3445-BE49-FEB52A91C7C7}" type="pres">
      <dgm:prSet presAssocID="{047C4F6B-C7E2-6046-A0D2-99C04F92074A}" presName="tile3" presStyleLbl="node1" presStyleIdx="2" presStyleCnt="4"/>
      <dgm:spPr/>
    </dgm:pt>
    <dgm:pt modelId="{632C0EE7-5D8E-AB40-BDE2-94A9B08C2107}" type="pres">
      <dgm:prSet presAssocID="{047C4F6B-C7E2-6046-A0D2-99C04F9207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A0D849-2841-974C-B8EB-77A4E6AE3300}" type="pres">
      <dgm:prSet presAssocID="{047C4F6B-C7E2-6046-A0D2-99C04F92074A}" presName="tile4" presStyleLbl="node1" presStyleIdx="3" presStyleCnt="4"/>
      <dgm:spPr/>
    </dgm:pt>
    <dgm:pt modelId="{639D2321-066C-F54B-8740-75C70BFB49E0}" type="pres">
      <dgm:prSet presAssocID="{047C4F6B-C7E2-6046-A0D2-99C04F9207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BBA2F39-FD26-284B-A683-B4C38E2BD3EC}" type="pres">
      <dgm:prSet presAssocID="{047C4F6B-C7E2-6046-A0D2-99C04F92074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F86DA1C-1352-8940-8BA1-0F49742B0EC0}" srcId="{047C4F6B-C7E2-6046-A0D2-99C04F92074A}" destId="{0DE5FE6F-7C00-A446-A92F-1E0D32952FBA}" srcOrd="0" destOrd="0" parTransId="{EBFB91EE-2C07-9848-8B34-7F1BE1A2E1E0}" sibTransId="{67CC5BDF-2DE1-3F42-B60D-FF884C8345E4}"/>
    <dgm:cxn modelId="{CCB6A933-FE1C-7944-AC8A-F9DF5034D8B9}" type="presOf" srcId="{AA7ED5DE-6511-EC4E-AB55-E5AB58EA5329}" destId="{0DA0D849-2841-974C-B8EB-77A4E6AE3300}" srcOrd="0" destOrd="0" presId="urn:microsoft.com/office/officeart/2005/8/layout/matrix1"/>
    <dgm:cxn modelId="{E9580C35-C9D2-EF48-865D-A29BA7410ACA}" type="presOf" srcId="{AA7ED5DE-6511-EC4E-AB55-E5AB58EA5329}" destId="{639D2321-066C-F54B-8740-75C70BFB49E0}" srcOrd="1" destOrd="0" presId="urn:microsoft.com/office/officeart/2005/8/layout/matrix1"/>
    <dgm:cxn modelId="{8E10D446-7174-F945-8ADB-D5D0DCBFEE88}" srcId="{0DE5FE6F-7C00-A446-A92F-1E0D32952FBA}" destId="{BD0B9224-13A2-9A4E-A025-1C48A810FFBE}" srcOrd="1" destOrd="0" parTransId="{0E5BEA4D-79B2-2249-A436-C5B3BE4E54A9}" sibTransId="{6C44B2FB-97CD-744C-A718-110631588A5E}"/>
    <dgm:cxn modelId="{BDD4FF5A-13B3-0E4F-8855-A4D9E4ACB18D}" type="presOf" srcId="{69B32F9B-75DA-F844-82E1-98F3088C98DF}" destId="{632C0EE7-5D8E-AB40-BDE2-94A9B08C2107}" srcOrd="1" destOrd="0" presId="urn:microsoft.com/office/officeart/2005/8/layout/matrix1"/>
    <dgm:cxn modelId="{9F38FE89-76AA-214C-8DA6-5B300D81409E}" type="presOf" srcId="{070D4237-4494-6B40-8720-820E6F6828D0}" destId="{78BD9CEB-80ED-3C43-936B-061191C40D9B}" srcOrd="0" destOrd="0" presId="urn:microsoft.com/office/officeart/2005/8/layout/matrix1"/>
    <dgm:cxn modelId="{EA229097-7922-5F4E-9439-CC452405BFEA}" type="presOf" srcId="{BD0B9224-13A2-9A4E-A025-1C48A810FFBE}" destId="{EC2ED719-6BEC-B34A-BBA2-9BCF933B6939}" srcOrd="0" destOrd="0" presId="urn:microsoft.com/office/officeart/2005/8/layout/matrix1"/>
    <dgm:cxn modelId="{F69106A5-01E6-A340-AB53-D0B113292920}" type="presOf" srcId="{69B32F9B-75DA-F844-82E1-98F3088C98DF}" destId="{08FD3AB0-88B4-3445-BE49-FEB52A91C7C7}" srcOrd="0" destOrd="0" presId="urn:microsoft.com/office/officeart/2005/8/layout/matrix1"/>
    <dgm:cxn modelId="{F6DBAFC2-685B-A748-9701-E6C61E562FB4}" srcId="{0DE5FE6F-7C00-A446-A92F-1E0D32952FBA}" destId="{AA7ED5DE-6511-EC4E-AB55-E5AB58EA5329}" srcOrd="3" destOrd="0" parTransId="{96A7B402-B2AD-624F-94E8-0A7CDBD38318}" sibTransId="{42E5E33D-9330-0F40-A889-9C2E8A489AA1}"/>
    <dgm:cxn modelId="{E8D4CAC2-A776-194D-BC4A-791C13EA1FDE}" type="presOf" srcId="{BD0B9224-13A2-9A4E-A025-1C48A810FFBE}" destId="{87F5E0EE-6E92-3845-8C11-D49398E932ED}" srcOrd="1" destOrd="0" presId="urn:microsoft.com/office/officeart/2005/8/layout/matrix1"/>
    <dgm:cxn modelId="{12511FC5-51C5-4F41-8907-AC7BC2BE90BD}" type="presOf" srcId="{0DE5FE6F-7C00-A446-A92F-1E0D32952FBA}" destId="{6BBA2F39-FD26-284B-A683-B4C38E2BD3EC}" srcOrd="0" destOrd="0" presId="urn:microsoft.com/office/officeart/2005/8/layout/matrix1"/>
    <dgm:cxn modelId="{CF2939D1-BE6E-174B-942A-15C5B428B453}" srcId="{0DE5FE6F-7C00-A446-A92F-1E0D32952FBA}" destId="{070D4237-4494-6B40-8720-820E6F6828D0}" srcOrd="0" destOrd="0" parTransId="{3C72A400-D19F-D047-80BC-56D3673676BD}" sibTransId="{10F2873C-179D-1C4C-AE09-56FDC40AA386}"/>
    <dgm:cxn modelId="{A205CCD4-7135-7748-9A37-AB1D7428ADF2}" type="presOf" srcId="{047C4F6B-C7E2-6046-A0D2-99C04F92074A}" destId="{3EB99C0B-407B-BA43-AFEB-9CBABA77C810}" srcOrd="0" destOrd="0" presId="urn:microsoft.com/office/officeart/2005/8/layout/matrix1"/>
    <dgm:cxn modelId="{260DD3D5-E026-594B-ABBD-A1654CDC0FB5}" srcId="{0DE5FE6F-7C00-A446-A92F-1E0D32952FBA}" destId="{69B32F9B-75DA-F844-82E1-98F3088C98DF}" srcOrd="2" destOrd="0" parTransId="{25EB4399-CE67-1847-B5D1-06509875CCFB}" sibTransId="{3795A55B-BEB1-1948-BE35-6CB546C6E8E8}"/>
    <dgm:cxn modelId="{13F049E4-B9B8-3D49-AA3F-FB00A1F83A31}" type="presOf" srcId="{070D4237-4494-6B40-8720-820E6F6828D0}" destId="{6CA1E140-0726-F744-9A13-09D8B8B58753}" srcOrd="1" destOrd="0" presId="urn:microsoft.com/office/officeart/2005/8/layout/matrix1"/>
    <dgm:cxn modelId="{B37B6FAC-FFAA-5B43-B182-7ED3261083CC}" type="presParOf" srcId="{3EB99C0B-407B-BA43-AFEB-9CBABA77C810}" destId="{8DB4ADA1-34F7-DB4C-9F9B-377C573B8F60}" srcOrd="0" destOrd="0" presId="urn:microsoft.com/office/officeart/2005/8/layout/matrix1"/>
    <dgm:cxn modelId="{C4A86B22-65FF-EE4D-BC92-9CBFBC831FDD}" type="presParOf" srcId="{8DB4ADA1-34F7-DB4C-9F9B-377C573B8F60}" destId="{78BD9CEB-80ED-3C43-936B-061191C40D9B}" srcOrd="0" destOrd="0" presId="urn:microsoft.com/office/officeart/2005/8/layout/matrix1"/>
    <dgm:cxn modelId="{D56FE3F9-784B-8B4F-8762-69C6F9C97A56}" type="presParOf" srcId="{8DB4ADA1-34F7-DB4C-9F9B-377C573B8F60}" destId="{6CA1E140-0726-F744-9A13-09D8B8B58753}" srcOrd="1" destOrd="0" presId="urn:microsoft.com/office/officeart/2005/8/layout/matrix1"/>
    <dgm:cxn modelId="{E30CEC99-0327-2543-9555-72A72126B39F}" type="presParOf" srcId="{8DB4ADA1-34F7-DB4C-9F9B-377C573B8F60}" destId="{EC2ED719-6BEC-B34A-BBA2-9BCF933B6939}" srcOrd="2" destOrd="0" presId="urn:microsoft.com/office/officeart/2005/8/layout/matrix1"/>
    <dgm:cxn modelId="{3A183825-4B29-0641-8C94-F8B687A09417}" type="presParOf" srcId="{8DB4ADA1-34F7-DB4C-9F9B-377C573B8F60}" destId="{87F5E0EE-6E92-3845-8C11-D49398E932ED}" srcOrd="3" destOrd="0" presId="urn:microsoft.com/office/officeart/2005/8/layout/matrix1"/>
    <dgm:cxn modelId="{5672C414-DDA0-8B4A-AADE-D73A0A312482}" type="presParOf" srcId="{8DB4ADA1-34F7-DB4C-9F9B-377C573B8F60}" destId="{08FD3AB0-88B4-3445-BE49-FEB52A91C7C7}" srcOrd="4" destOrd="0" presId="urn:microsoft.com/office/officeart/2005/8/layout/matrix1"/>
    <dgm:cxn modelId="{28DAB5B5-089A-2B4C-A02C-320484DB538E}" type="presParOf" srcId="{8DB4ADA1-34F7-DB4C-9F9B-377C573B8F60}" destId="{632C0EE7-5D8E-AB40-BDE2-94A9B08C2107}" srcOrd="5" destOrd="0" presId="urn:microsoft.com/office/officeart/2005/8/layout/matrix1"/>
    <dgm:cxn modelId="{772B7736-134C-EA40-B469-BFB95FEE9208}" type="presParOf" srcId="{8DB4ADA1-34F7-DB4C-9F9B-377C573B8F60}" destId="{0DA0D849-2841-974C-B8EB-77A4E6AE3300}" srcOrd="6" destOrd="0" presId="urn:microsoft.com/office/officeart/2005/8/layout/matrix1"/>
    <dgm:cxn modelId="{99EC2B57-8E5E-5547-90F4-FBB2C1A4F430}" type="presParOf" srcId="{8DB4ADA1-34F7-DB4C-9F9B-377C573B8F60}" destId="{639D2321-066C-F54B-8740-75C70BFB49E0}" srcOrd="7" destOrd="0" presId="urn:microsoft.com/office/officeart/2005/8/layout/matrix1"/>
    <dgm:cxn modelId="{0DDA7A21-8834-AB42-AF1D-DDC9184AC467}" type="presParOf" srcId="{3EB99C0B-407B-BA43-AFEB-9CBABA77C810}" destId="{6BBA2F39-FD26-284B-A683-B4C38E2BD3E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3DAC17-E6DB-454F-B095-D2B2EE1B92DF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B40538-B458-A749-AA4B-DC4F6C5E5896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Franklin Gothic Book" panose="020B0503020102020204" pitchFamily="34" charset="0"/>
            </a:rPr>
            <a:t>Challenges</a:t>
          </a:r>
        </a:p>
      </dgm:t>
    </dgm:pt>
    <dgm:pt modelId="{C2646105-3220-074F-AD3A-027ECBBC7700}" type="parTrans" cxnId="{FA683C18-A4FF-5C4E-A69C-E713CB7E896E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5C652873-67FE-974F-94FF-83BC20F3A63A}" type="sibTrans" cxnId="{FA683C18-A4FF-5C4E-A69C-E713CB7E896E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195E3D5-700B-3942-B882-DFEC4BA262A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Power dynamics</a:t>
          </a:r>
        </a:p>
      </dgm:t>
    </dgm:pt>
    <dgm:pt modelId="{BC0EB6A4-ACC9-E64A-A2FD-C5401F24ED52}" type="parTrans" cxnId="{F6ED2F04-485C-F245-AF59-06E12832D3D1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EA2BCC0B-55DF-144A-9574-AF585FABFABC}" type="sibTrans" cxnId="{F6ED2F04-485C-F245-AF59-06E12832D3D1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A2777A44-4FDC-7440-B956-4951976FA86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Disciplinary Boundaries</a:t>
          </a:r>
        </a:p>
      </dgm:t>
    </dgm:pt>
    <dgm:pt modelId="{ACCAAB07-111B-6543-B773-8E95088B5FC4}" type="parTrans" cxnId="{91877A7D-8512-784E-82FF-45554BEF497B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49016CD3-A439-AD4B-A0CD-113E7DD4C617}" type="sibTrans" cxnId="{91877A7D-8512-784E-82FF-45554BEF497B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DA2607EC-9079-B648-8A87-395C871394A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Recognition and attribution</a:t>
          </a:r>
        </a:p>
      </dgm:t>
    </dgm:pt>
    <dgm:pt modelId="{332E626A-2188-0F4B-AD96-8072235BF5E3}" type="parTrans" cxnId="{3DCD5493-2D29-5D4A-A5C4-838754244D5A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D3C7937-A600-134F-9C83-7405AA81FAB0}" type="sibTrans" cxnId="{3DCD5493-2D29-5D4A-A5C4-838754244D5A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CF13D4BE-FD23-2A49-A5A0-658C538F667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Impact and legitimacy</a:t>
          </a:r>
        </a:p>
      </dgm:t>
    </dgm:pt>
    <dgm:pt modelId="{F2C5439C-BF44-974F-B9CA-1C06BE2F58E0}" type="parTrans" cxnId="{7BCDDCAC-6BD3-3043-9036-1D2FE4E61867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2EEC854-BF67-0240-80D3-D9D22D8B4754}" type="sibTrans" cxnId="{7BCDDCAC-6BD3-3043-9036-1D2FE4E61867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2A86F6DA-28C4-FC48-967A-A813B18945C5}" type="pres">
      <dgm:prSet presAssocID="{343DAC17-E6DB-454F-B095-D2B2EE1B92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983FDD-C66E-4345-99E4-0FC63B3E4A0F}" type="pres">
      <dgm:prSet presAssocID="{343DAC17-E6DB-454F-B095-D2B2EE1B92DF}" presName="matrix" presStyleCnt="0"/>
      <dgm:spPr/>
    </dgm:pt>
    <dgm:pt modelId="{E04E9158-3071-3E4E-8CD4-07F2B0A568B7}" type="pres">
      <dgm:prSet presAssocID="{343DAC17-E6DB-454F-B095-D2B2EE1B92DF}" presName="tile1" presStyleLbl="node1" presStyleIdx="0" presStyleCnt="4"/>
      <dgm:spPr/>
    </dgm:pt>
    <dgm:pt modelId="{93D4D468-8DA3-4745-B88D-E6696F4F024F}" type="pres">
      <dgm:prSet presAssocID="{343DAC17-E6DB-454F-B095-D2B2EE1B92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B493D7-33C6-4742-88F3-9EF2038CD50C}" type="pres">
      <dgm:prSet presAssocID="{343DAC17-E6DB-454F-B095-D2B2EE1B92DF}" presName="tile2" presStyleLbl="node1" presStyleIdx="1" presStyleCnt="4"/>
      <dgm:spPr/>
    </dgm:pt>
    <dgm:pt modelId="{D44D4621-E8EE-2F45-BE5A-C7C7DB47B9B5}" type="pres">
      <dgm:prSet presAssocID="{343DAC17-E6DB-454F-B095-D2B2EE1B92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D01A2D-5D80-534D-BAB0-6E1C915D3212}" type="pres">
      <dgm:prSet presAssocID="{343DAC17-E6DB-454F-B095-D2B2EE1B92DF}" presName="tile3" presStyleLbl="node1" presStyleIdx="2" presStyleCnt="4"/>
      <dgm:spPr/>
    </dgm:pt>
    <dgm:pt modelId="{33E9149F-7FDD-244C-A99C-8355944C4ECE}" type="pres">
      <dgm:prSet presAssocID="{343DAC17-E6DB-454F-B095-D2B2EE1B92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340F54-C532-EB48-9D17-B8C1FFFCF581}" type="pres">
      <dgm:prSet presAssocID="{343DAC17-E6DB-454F-B095-D2B2EE1B92DF}" presName="tile4" presStyleLbl="node1" presStyleIdx="3" presStyleCnt="4"/>
      <dgm:spPr/>
    </dgm:pt>
    <dgm:pt modelId="{E56FC316-AE94-BF46-AD2E-9C09DEA52A01}" type="pres">
      <dgm:prSet presAssocID="{343DAC17-E6DB-454F-B095-D2B2EE1B92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F2FD58-4DF1-BE48-A519-CCE0F0720D15}" type="pres">
      <dgm:prSet presAssocID="{343DAC17-E6DB-454F-B095-D2B2EE1B92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12CFF02-3E88-8943-B29C-FD98ADB5D053}" type="presOf" srcId="{7195E3D5-700B-3942-B882-DFEC4BA262AC}" destId="{E04E9158-3071-3E4E-8CD4-07F2B0A568B7}" srcOrd="0" destOrd="0" presId="urn:microsoft.com/office/officeart/2005/8/layout/matrix1"/>
    <dgm:cxn modelId="{F6ED2F04-485C-F245-AF59-06E12832D3D1}" srcId="{7DB40538-B458-A749-AA4B-DC4F6C5E5896}" destId="{7195E3D5-700B-3942-B882-DFEC4BA262AC}" srcOrd="0" destOrd="0" parTransId="{BC0EB6A4-ACC9-E64A-A2FD-C5401F24ED52}" sibTransId="{EA2BCC0B-55DF-144A-9574-AF585FABFABC}"/>
    <dgm:cxn modelId="{FA683C18-A4FF-5C4E-A69C-E713CB7E896E}" srcId="{343DAC17-E6DB-454F-B095-D2B2EE1B92DF}" destId="{7DB40538-B458-A749-AA4B-DC4F6C5E5896}" srcOrd="0" destOrd="0" parTransId="{C2646105-3220-074F-AD3A-027ECBBC7700}" sibTransId="{5C652873-67FE-974F-94FF-83BC20F3A63A}"/>
    <dgm:cxn modelId="{B8F7FC22-3C27-B84D-98DF-747A5C755ED3}" type="presOf" srcId="{CF13D4BE-FD23-2A49-A5A0-658C538F667C}" destId="{E56FC316-AE94-BF46-AD2E-9C09DEA52A01}" srcOrd="1" destOrd="0" presId="urn:microsoft.com/office/officeart/2005/8/layout/matrix1"/>
    <dgm:cxn modelId="{42D46B5D-857F-3F4C-85B0-582992A19303}" type="presOf" srcId="{DA2607EC-9079-B648-8A87-395C871394A0}" destId="{47D01A2D-5D80-534D-BAB0-6E1C915D3212}" srcOrd="0" destOrd="0" presId="urn:microsoft.com/office/officeart/2005/8/layout/matrix1"/>
    <dgm:cxn modelId="{82BF665E-8799-D941-997F-83D591293A55}" type="presOf" srcId="{A2777A44-4FDC-7440-B956-4951976FA86D}" destId="{86B493D7-33C6-4742-88F3-9EF2038CD50C}" srcOrd="0" destOrd="0" presId="urn:microsoft.com/office/officeart/2005/8/layout/matrix1"/>
    <dgm:cxn modelId="{7B57AA60-041A-504E-A01F-DA3632ADF662}" type="presOf" srcId="{7DB40538-B458-A749-AA4B-DC4F6C5E5896}" destId="{0EF2FD58-4DF1-BE48-A519-CCE0F0720D15}" srcOrd="0" destOrd="0" presId="urn:microsoft.com/office/officeart/2005/8/layout/matrix1"/>
    <dgm:cxn modelId="{91877A7D-8512-784E-82FF-45554BEF497B}" srcId="{7DB40538-B458-A749-AA4B-DC4F6C5E5896}" destId="{A2777A44-4FDC-7440-B956-4951976FA86D}" srcOrd="1" destOrd="0" parTransId="{ACCAAB07-111B-6543-B773-8E95088B5FC4}" sibTransId="{49016CD3-A439-AD4B-A0CD-113E7DD4C617}"/>
    <dgm:cxn modelId="{2D860F92-4BBA-3D4A-A472-13069CBEB340}" type="presOf" srcId="{7195E3D5-700B-3942-B882-DFEC4BA262AC}" destId="{93D4D468-8DA3-4745-B88D-E6696F4F024F}" srcOrd="1" destOrd="0" presId="urn:microsoft.com/office/officeart/2005/8/layout/matrix1"/>
    <dgm:cxn modelId="{3DCD5493-2D29-5D4A-A5C4-838754244D5A}" srcId="{7DB40538-B458-A749-AA4B-DC4F6C5E5896}" destId="{DA2607EC-9079-B648-8A87-395C871394A0}" srcOrd="2" destOrd="0" parTransId="{332E626A-2188-0F4B-AD96-8072235BF5E3}" sibTransId="{7D3C7937-A600-134F-9C83-7405AA81FAB0}"/>
    <dgm:cxn modelId="{511C1A99-DAFC-AE4E-A1C6-8C3FA69C7DA4}" type="presOf" srcId="{DA2607EC-9079-B648-8A87-395C871394A0}" destId="{33E9149F-7FDD-244C-A99C-8355944C4ECE}" srcOrd="1" destOrd="0" presId="urn:microsoft.com/office/officeart/2005/8/layout/matrix1"/>
    <dgm:cxn modelId="{7BCDDCAC-6BD3-3043-9036-1D2FE4E61867}" srcId="{7DB40538-B458-A749-AA4B-DC4F6C5E5896}" destId="{CF13D4BE-FD23-2A49-A5A0-658C538F667C}" srcOrd="3" destOrd="0" parTransId="{F2C5439C-BF44-974F-B9CA-1C06BE2F58E0}" sibTransId="{72EEC854-BF67-0240-80D3-D9D22D8B4754}"/>
    <dgm:cxn modelId="{168A7DB6-462D-524A-9570-624D6B38EE44}" type="presOf" srcId="{A2777A44-4FDC-7440-B956-4951976FA86D}" destId="{D44D4621-E8EE-2F45-BE5A-C7C7DB47B9B5}" srcOrd="1" destOrd="0" presId="urn:microsoft.com/office/officeart/2005/8/layout/matrix1"/>
    <dgm:cxn modelId="{28C17BBA-B947-EF4D-8D5D-1C208D55D40B}" type="presOf" srcId="{CF13D4BE-FD23-2A49-A5A0-658C538F667C}" destId="{2E340F54-C532-EB48-9D17-B8C1FFFCF581}" srcOrd="0" destOrd="0" presId="urn:microsoft.com/office/officeart/2005/8/layout/matrix1"/>
    <dgm:cxn modelId="{DBE0D7BF-23E9-3342-A2C8-C4FF03683BDF}" type="presOf" srcId="{343DAC17-E6DB-454F-B095-D2B2EE1B92DF}" destId="{2A86F6DA-28C4-FC48-967A-A813B18945C5}" srcOrd="0" destOrd="0" presId="urn:microsoft.com/office/officeart/2005/8/layout/matrix1"/>
    <dgm:cxn modelId="{E37AB871-017C-A942-B0BD-8E85F1273AA2}" type="presParOf" srcId="{2A86F6DA-28C4-FC48-967A-A813B18945C5}" destId="{DD983FDD-C66E-4345-99E4-0FC63B3E4A0F}" srcOrd="0" destOrd="0" presId="urn:microsoft.com/office/officeart/2005/8/layout/matrix1"/>
    <dgm:cxn modelId="{4DCF2A0D-13B8-5840-8970-7E29214D02A5}" type="presParOf" srcId="{DD983FDD-C66E-4345-99E4-0FC63B3E4A0F}" destId="{E04E9158-3071-3E4E-8CD4-07F2B0A568B7}" srcOrd="0" destOrd="0" presId="urn:microsoft.com/office/officeart/2005/8/layout/matrix1"/>
    <dgm:cxn modelId="{6709147F-7193-334E-926A-6D00EF1BA774}" type="presParOf" srcId="{DD983FDD-C66E-4345-99E4-0FC63B3E4A0F}" destId="{93D4D468-8DA3-4745-B88D-E6696F4F024F}" srcOrd="1" destOrd="0" presId="urn:microsoft.com/office/officeart/2005/8/layout/matrix1"/>
    <dgm:cxn modelId="{40F48B69-1814-5C44-8DA0-82C3755B78D5}" type="presParOf" srcId="{DD983FDD-C66E-4345-99E4-0FC63B3E4A0F}" destId="{86B493D7-33C6-4742-88F3-9EF2038CD50C}" srcOrd="2" destOrd="0" presId="urn:microsoft.com/office/officeart/2005/8/layout/matrix1"/>
    <dgm:cxn modelId="{EFC48C03-9C3F-D249-B257-A04ED36CC9EB}" type="presParOf" srcId="{DD983FDD-C66E-4345-99E4-0FC63B3E4A0F}" destId="{D44D4621-E8EE-2F45-BE5A-C7C7DB47B9B5}" srcOrd="3" destOrd="0" presId="urn:microsoft.com/office/officeart/2005/8/layout/matrix1"/>
    <dgm:cxn modelId="{89C5CBCC-25E0-A347-8A96-39D6511F45CF}" type="presParOf" srcId="{DD983FDD-C66E-4345-99E4-0FC63B3E4A0F}" destId="{47D01A2D-5D80-534D-BAB0-6E1C915D3212}" srcOrd="4" destOrd="0" presId="urn:microsoft.com/office/officeart/2005/8/layout/matrix1"/>
    <dgm:cxn modelId="{BCCEF95B-0681-264D-91CA-B2DC34AB8579}" type="presParOf" srcId="{DD983FDD-C66E-4345-99E4-0FC63B3E4A0F}" destId="{33E9149F-7FDD-244C-A99C-8355944C4ECE}" srcOrd="5" destOrd="0" presId="urn:microsoft.com/office/officeart/2005/8/layout/matrix1"/>
    <dgm:cxn modelId="{FD85F0B3-BE8C-B642-9A7D-139364A8C09B}" type="presParOf" srcId="{DD983FDD-C66E-4345-99E4-0FC63B3E4A0F}" destId="{2E340F54-C532-EB48-9D17-B8C1FFFCF581}" srcOrd="6" destOrd="0" presId="urn:microsoft.com/office/officeart/2005/8/layout/matrix1"/>
    <dgm:cxn modelId="{FF8FCE83-4580-B344-8CE2-F3D4255B1B15}" type="presParOf" srcId="{DD983FDD-C66E-4345-99E4-0FC63B3E4A0F}" destId="{E56FC316-AE94-BF46-AD2E-9C09DEA52A01}" srcOrd="7" destOrd="0" presId="urn:microsoft.com/office/officeart/2005/8/layout/matrix1"/>
    <dgm:cxn modelId="{9C4BF7E3-0F14-5740-829B-E70454749B29}" type="presParOf" srcId="{2A86F6DA-28C4-FC48-967A-A813B18945C5}" destId="{0EF2FD58-4DF1-BE48-A519-CCE0F0720D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FC7E2-FEEA-AE46-BEE1-F9D8A6CBB118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65CC72-58ED-3341-8BA8-5981103D1F74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Whose Geography?</a:t>
          </a:r>
        </a:p>
      </dgm:t>
    </dgm:pt>
    <dgm:pt modelId="{65A1D911-104F-464F-8B30-A8C475206E63}" type="parTrans" cxnId="{70BCE24F-7472-5642-8E4C-1BF8BA4D551D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A4ED1EB6-9DE1-214B-B22C-0687B7CB6F1E}" type="sibTrans" cxnId="{70BCE24F-7472-5642-8E4C-1BF8BA4D551D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315430D3-54DA-0B44-BEEC-8157DCAA821F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Situated knowledges</a:t>
          </a:r>
        </a:p>
      </dgm:t>
    </dgm:pt>
    <dgm:pt modelId="{AA8436C8-7FC5-F643-B979-C5C0C016E497}" type="parTrans" cxnId="{A0FC9868-B1D5-584D-9AC6-9202391099A9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162988F7-F094-184C-AA59-AC4C9D0D93B8}" type="sibTrans" cxnId="{A0FC9868-B1D5-584D-9AC6-9202391099A9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36BA1061-E898-F440-B8AD-C44DC20DC134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Knowledge and disciplines</a:t>
          </a:r>
        </a:p>
      </dgm:t>
    </dgm:pt>
    <dgm:pt modelId="{833EF256-9E20-064E-A75E-76F0CBF37BDC}" type="parTrans" cxnId="{6694C6C5-CCAC-024A-9DF7-E919C8B60723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47BE893C-31E4-AA45-BA10-33D598F14140}" type="sibTrans" cxnId="{6694C6C5-CCAC-024A-9DF7-E919C8B60723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2DCE0BB4-2107-544B-8485-1509744A4011}">
      <dgm:prSet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C000"/>
              </a:solidFill>
            </a:rPr>
            <a:t>Decolonising knowledge</a:t>
          </a:r>
        </a:p>
      </dgm:t>
    </dgm:pt>
    <dgm:pt modelId="{F0C90450-8402-D54C-A50F-0725494EE9C6}" type="parTrans" cxnId="{B770160B-C2A3-0C47-AD71-B53A8202A3E4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97A7A57-9BAE-7344-9DDA-8A315B5EB5E9}" type="sibTrans" cxnId="{B770160B-C2A3-0C47-AD71-B53A8202A3E4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EF74789B-05B3-DC42-9EBF-34D66715069F}" type="pres">
      <dgm:prSet presAssocID="{F3BFC7E2-FEEA-AE46-BEE1-F9D8A6CBB118}" presName="Name0" presStyleCnt="0">
        <dgm:presLayoutVars>
          <dgm:dir/>
          <dgm:resizeHandles val="exact"/>
        </dgm:presLayoutVars>
      </dgm:prSet>
      <dgm:spPr/>
    </dgm:pt>
    <dgm:pt modelId="{D9DF206D-DC1D-CC4B-B081-CBBFDE9CA0D3}" type="pres">
      <dgm:prSet presAssocID="{4B65CC72-58ED-3341-8BA8-5981103D1F74}" presName="node" presStyleLbl="node1" presStyleIdx="0" presStyleCnt="4">
        <dgm:presLayoutVars>
          <dgm:bulletEnabled val="1"/>
        </dgm:presLayoutVars>
      </dgm:prSet>
      <dgm:spPr/>
    </dgm:pt>
    <dgm:pt modelId="{36C39187-EFCE-1444-AEB4-FA52130CC1F3}" type="pres">
      <dgm:prSet presAssocID="{A4ED1EB6-9DE1-214B-B22C-0687B7CB6F1E}" presName="sibTrans" presStyleCnt="0"/>
      <dgm:spPr/>
    </dgm:pt>
    <dgm:pt modelId="{FCC12F79-D010-A04D-AA85-750A48FEDD42}" type="pres">
      <dgm:prSet presAssocID="{315430D3-54DA-0B44-BEEC-8157DCAA821F}" presName="node" presStyleLbl="node1" presStyleIdx="1" presStyleCnt="4">
        <dgm:presLayoutVars>
          <dgm:bulletEnabled val="1"/>
        </dgm:presLayoutVars>
      </dgm:prSet>
      <dgm:spPr/>
    </dgm:pt>
    <dgm:pt modelId="{3D004502-9DB2-3A49-B5A2-B5D37E0AC856}" type="pres">
      <dgm:prSet presAssocID="{162988F7-F094-184C-AA59-AC4C9D0D93B8}" presName="sibTrans" presStyleCnt="0"/>
      <dgm:spPr/>
    </dgm:pt>
    <dgm:pt modelId="{E7D2C96D-CE72-D243-AD2C-F704B3A7F349}" type="pres">
      <dgm:prSet presAssocID="{36BA1061-E898-F440-B8AD-C44DC20DC134}" presName="node" presStyleLbl="node1" presStyleIdx="2" presStyleCnt="4">
        <dgm:presLayoutVars>
          <dgm:bulletEnabled val="1"/>
        </dgm:presLayoutVars>
      </dgm:prSet>
      <dgm:spPr/>
    </dgm:pt>
    <dgm:pt modelId="{0C2D63BD-E6E6-FB4A-A5C3-D7D1CA90633F}" type="pres">
      <dgm:prSet presAssocID="{47BE893C-31E4-AA45-BA10-33D598F14140}" presName="sibTrans" presStyleCnt="0"/>
      <dgm:spPr/>
    </dgm:pt>
    <dgm:pt modelId="{3FFFEAEA-1B60-A147-919F-EA260A3E27C3}" type="pres">
      <dgm:prSet presAssocID="{2DCE0BB4-2107-544B-8485-1509744A4011}" presName="node" presStyleLbl="node1" presStyleIdx="3" presStyleCnt="4">
        <dgm:presLayoutVars>
          <dgm:bulletEnabled val="1"/>
        </dgm:presLayoutVars>
      </dgm:prSet>
      <dgm:spPr/>
    </dgm:pt>
  </dgm:ptLst>
  <dgm:cxnLst>
    <dgm:cxn modelId="{0AEEDA01-C6BB-5041-9DC1-31EE40EDBFDF}" type="presOf" srcId="{315430D3-54DA-0B44-BEEC-8157DCAA821F}" destId="{FCC12F79-D010-A04D-AA85-750A48FEDD42}" srcOrd="0" destOrd="0" presId="urn:microsoft.com/office/officeart/2005/8/layout/hList6"/>
    <dgm:cxn modelId="{B770160B-C2A3-0C47-AD71-B53A8202A3E4}" srcId="{F3BFC7E2-FEEA-AE46-BEE1-F9D8A6CBB118}" destId="{2DCE0BB4-2107-544B-8485-1509744A4011}" srcOrd="3" destOrd="0" parTransId="{F0C90450-8402-D54C-A50F-0725494EE9C6}" sibTransId="{097A7A57-9BAE-7344-9DDA-8A315B5EB5E9}"/>
    <dgm:cxn modelId="{70BCE24F-7472-5642-8E4C-1BF8BA4D551D}" srcId="{F3BFC7E2-FEEA-AE46-BEE1-F9D8A6CBB118}" destId="{4B65CC72-58ED-3341-8BA8-5981103D1F74}" srcOrd="0" destOrd="0" parTransId="{65A1D911-104F-464F-8B30-A8C475206E63}" sibTransId="{A4ED1EB6-9DE1-214B-B22C-0687B7CB6F1E}"/>
    <dgm:cxn modelId="{A0FC9868-B1D5-584D-9AC6-9202391099A9}" srcId="{F3BFC7E2-FEEA-AE46-BEE1-F9D8A6CBB118}" destId="{315430D3-54DA-0B44-BEEC-8157DCAA821F}" srcOrd="1" destOrd="0" parTransId="{AA8436C8-7FC5-F643-B979-C5C0C016E497}" sibTransId="{162988F7-F094-184C-AA59-AC4C9D0D93B8}"/>
    <dgm:cxn modelId="{DBD5A077-4199-C940-9148-D71B0762E2B0}" type="presOf" srcId="{F3BFC7E2-FEEA-AE46-BEE1-F9D8A6CBB118}" destId="{EF74789B-05B3-DC42-9EBF-34D66715069F}" srcOrd="0" destOrd="0" presId="urn:microsoft.com/office/officeart/2005/8/layout/hList6"/>
    <dgm:cxn modelId="{C77D4CC2-F6BF-A645-8ED5-06130B93FBDC}" type="presOf" srcId="{2DCE0BB4-2107-544B-8485-1509744A4011}" destId="{3FFFEAEA-1B60-A147-919F-EA260A3E27C3}" srcOrd="0" destOrd="0" presId="urn:microsoft.com/office/officeart/2005/8/layout/hList6"/>
    <dgm:cxn modelId="{17A647C3-74B4-194B-B158-2004C14F075E}" type="presOf" srcId="{36BA1061-E898-F440-B8AD-C44DC20DC134}" destId="{E7D2C96D-CE72-D243-AD2C-F704B3A7F349}" srcOrd="0" destOrd="0" presId="urn:microsoft.com/office/officeart/2005/8/layout/hList6"/>
    <dgm:cxn modelId="{6694C6C5-CCAC-024A-9DF7-E919C8B60723}" srcId="{F3BFC7E2-FEEA-AE46-BEE1-F9D8A6CBB118}" destId="{36BA1061-E898-F440-B8AD-C44DC20DC134}" srcOrd="2" destOrd="0" parTransId="{833EF256-9E20-064E-A75E-76F0CBF37BDC}" sibTransId="{47BE893C-31E4-AA45-BA10-33D598F14140}"/>
    <dgm:cxn modelId="{BB225FEF-7742-2A40-ADB7-46AC87FF8894}" type="presOf" srcId="{4B65CC72-58ED-3341-8BA8-5981103D1F74}" destId="{D9DF206D-DC1D-CC4B-B081-CBBFDE9CA0D3}" srcOrd="0" destOrd="0" presId="urn:microsoft.com/office/officeart/2005/8/layout/hList6"/>
    <dgm:cxn modelId="{A83C116C-09A4-4E4B-8D65-A60F875BC982}" type="presParOf" srcId="{EF74789B-05B3-DC42-9EBF-34D66715069F}" destId="{D9DF206D-DC1D-CC4B-B081-CBBFDE9CA0D3}" srcOrd="0" destOrd="0" presId="urn:microsoft.com/office/officeart/2005/8/layout/hList6"/>
    <dgm:cxn modelId="{E73A840C-791D-6D4D-B298-9CF705C3E2EF}" type="presParOf" srcId="{EF74789B-05B3-DC42-9EBF-34D66715069F}" destId="{36C39187-EFCE-1444-AEB4-FA52130CC1F3}" srcOrd="1" destOrd="0" presId="urn:microsoft.com/office/officeart/2005/8/layout/hList6"/>
    <dgm:cxn modelId="{11C87FC3-4D17-444C-A056-A938DAAB5BC5}" type="presParOf" srcId="{EF74789B-05B3-DC42-9EBF-34D66715069F}" destId="{FCC12F79-D010-A04D-AA85-750A48FEDD42}" srcOrd="2" destOrd="0" presId="urn:microsoft.com/office/officeart/2005/8/layout/hList6"/>
    <dgm:cxn modelId="{34613F0D-177C-CE44-8241-B521EDC1E309}" type="presParOf" srcId="{EF74789B-05B3-DC42-9EBF-34D66715069F}" destId="{3D004502-9DB2-3A49-B5A2-B5D37E0AC856}" srcOrd="3" destOrd="0" presId="urn:microsoft.com/office/officeart/2005/8/layout/hList6"/>
    <dgm:cxn modelId="{2DFD9385-FEEC-ED42-9071-67C1650481D0}" type="presParOf" srcId="{EF74789B-05B3-DC42-9EBF-34D66715069F}" destId="{E7D2C96D-CE72-D243-AD2C-F704B3A7F349}" srcOrd="4" destOrd="0" presId="urn:microsoft.com/office/officeart/2005/8/layout/hList6"/>
    <dgm:cxn modelId="{2DE27006-E51D-0847-8FEC-A4D2134ED875}" type="presParOf" srcId="{EF74789B-05B3-DC42-9EBF-34D66715069F}" destId="{0C2D63BD-E6E6-FB4A-A5C3-D7D1CA90633F}" srcOrd="5" destOrd="0" presId="urn:microsoft.com/office/officeart/2005/8/layout/hList6"/>
    <dgm:cxn modelId="{EF54811A-5375-1343-ADE2-A6F48900B294}" type="presParOf" srcId="{EF74789B-05B3-DC42-9EBF-34D66715069F}" destId="{3FFFEAEA-1B60-A147-919F-EA260A3E27C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3DAC17-E6DB-454F-B095-D2B2EE1B92DF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B40538-B458-A749-AA4B-DC4F6C5E5896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Franklin Gothic Book" panose="020B0503020102020204" pitchFamily="34" charset="0"/>
            </a:rPr>
            <a:t>Challenges</a:t>
          </a:r>
        </a:p>
      </dgm:t>
    </dgm:pt>
    <dgm:pt modelId="{C2646105-3220-074F-AD3A-027ECBBC7700}" type="parTrans" cxnId="{FA683C18-A4FF-5C4E-A69C-E713CB7E896E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5C652873-67FE-974F-94FF-83BC20F3A63A}" type="sibTrans" cxnId="{FA683C18-A4FF-5C4E-A69C-E713CB7E896E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195E3D5-700B-3942-B882-DFEC4BA262A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Power dynamics</a:t>
          </a:r>
        </a:p>
      </dgm:t>
    </dgm:pt>
    <dgm:pt modelId="{BC0EB6A4-ACC9-E64A-A2FD-C5401F24ED52}" type="parTrans" cxnId="{F6ED2F04-485C-F245-AF59-06E12832D3D1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EA2BCC0B-55DF-144A-9574-AF585FABFABC}" type="sibTrans" cxnId="{F6ED2F04-485C-F245-AF59-06E12832D3D1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A2777A44-4FDC-7440-B956-4951976FA86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Resources and funding</a:t>
          </a:r>
        </a:p>
      </dgm:t>
    </dgm:pt>
    <dgm:pt modelId="{ACCAAB07-111B-6543-B773-8E95088B5FC4}" type="parTrans" cxnId="{91877A7D-8512-784E-82FF-45554BEF497B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49016CD3-A439-AD4B-A0CD-113E7DD4C617}" type="sibTrans" cxnId="{91877A7D-8512-784E-82FF-45554BEF497B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DA2607EC-9079-B648-8A87-395C871394A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Impact and legitimacy</a:t>
          </a:r>
        </a:p>
      </dgm:t>
    </dgm:pt>
    <dgm:pt modelId="{332E626A-2188-0F4B-AD96-8072235BF5E3}" type="parTrans" cxnId="{3DCD5493-2D29-5D4A-A5C4-838754244D5A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D3C7937-A600-134F-9C83-7405AA81FAB0}" type="sibTrans" cxnId="{3DCD5493-2D29-5D4A-A5C4-838754244D5A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CF13D4BE-FD23-2A49-A5A0-658C538F667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  <a:latin typeface="Franklin Gothic Book" panose="020B0503020102020204" pitchFamily="34" charset="0"/>
            </a:rPr>
            <a:t>Epistemic differences</a:t>
          </a:r>
        </a:p>
      </dgm:t>
    </dgm:pt>
    <dgm:pt modelId="{F2C5439C-BF44-974F-B9CA-1C06BE2F58E0}" type="parTrans" cxnId="{7BCDDCAC-6BD3-3043-9036-1D2FE4E61867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72EEC854-BF67-0240-80D3-D9D22D8B4754}" type="sibTrans" cxnId="{7BCDDCAC-6BD3-3043-9036-1D2FE4E61867}">
      <dgm:prSet/>
      <dgm:spPr/>
      <dgm:t>
        <a:bodyPr/>
        <a:lstStyle/>
        <a:p>
          <a:endParaRPr lang="en-GB">
            <a:solidFill>
              <a:srgbClr val="FFFF00"/>
            </a:solidFill>
            <a:latin typeface="Franklin Gothic Book" panose="020B0503020102020204" pitchFamily="34" charset="0"/>
          </a:endParaRPr>
        </a:p>
      </dgm:t>
    </dgm:pt>
    <dgm:pt modelId="{2A86F6DA-28C4-FC48-967A-A813B18945C5}" type="pres">
      <dgm:prSet presAssocID="{343DAC17-E6DB-454F-B095-D2B2EE1B92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983FDD-C66E-4345-99E4-0FC63B3E4A0F}" type="pres">
      <dgm:prSet presAssocID="{343DAC17-E6DB-454F-B095-D2B2EE1B92DF}" presName="matrix" presStyleCnt="0"/>
      <dgm:spPr/>
    </dgm:pt>
    <dgm:pt modelId="{E04E9158-3071-3E4E-8CD4-07F2B0A568B7}" type="pres">
      <dgm:prSet presAssocID="{343DAC17-E6DB-454F-B095-D2B2EE1B92DF}" presName="tile1" presStyleLbl="node1" presStyleIdx="0" presStyleCnt="4"/>
      <dgm:spPr/>
    </dgm:pt>
    <dgm:pt modelId="{93D4D468-8DA3-4745-B88D-E6696F4F024F}" type="pres">
      <dgm:prSet presAssocID="{343DAC17-E6DB-454F-B095-D2B2EE1B92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B493D7-33C6-4742-88F3-9EF2038CD50C}" type="pres">
      <dgm:prSet presAssocID="{343DAC17-E6DB-454F-B095-D2B2EE1B92DF}" presName="tile2" presStyleLbl="node1" presStyleIdx="1" presStyleCnt="4"/>
      <dgm:spPr/>
    </dgm:pt>
    <dgm:pt modelId="{D44D4621-E8EE-2F45-BE5A-C7C7DB47B9B5}" type="pres">
      <dgm:prSet presAssocID="{343DAC17-E6DB-454F-B095-D2B2EE1B92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D01A2D-5D80-534D-BAB0-6E1C915D3212}" type="pres">
      <dgm:prSet presAssocID="{343DAC17-E6DB-454F-B095-D2B2EE1B92DF}" presName="tile3" presStyleLbl="node1" presStyleIdx="2" presStyleCnt="4"/>
      <dgm:spPr/>
    </dgm:pt>
    <dgm:pt modelId="{33E9149F-7FDD-244C-A99C-8355944C4ECE}" type="pres">
      <dgm:prSet presAssocID="{343DAC17-E6DB-454F-B095-D2B2EE1B92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340F54-C532-EB48-9D17-B8C1FFFCF581}" type="pres">
      <dgm:prSet presAssocID="{343DAC17-E6DB-454F-B095-D2B2EE1B92DF}" presName="tile4" presStyleLbl="node1" presStyleIdx="3" presStyleCnt="4"/>
      <dgm:spPr/>
    </dgm:pt>
    <dgm:pt modelId="{E56FC316-AE94-BF46-AD2E-9C09DEA52A01}" type="pres">
      <dgm:prSet presAssocID="{343DAC17-E6DB-454F-B095-D2B2EE1B92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F2FD58-4DF1-BE48-A519-CCE0F0720D15}" type="pres">
      <dgm:prSet presAssocID="{343DAC17-E6DB-454F-B095-D2B2EE1B92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12CFF02-3E88-8943-B29C-FD98ADB5D053}" type="presOf" srcId="{7195E3D5-700B-3942-B882-DFEC4BA262AC}" destId="{E04E9158-3071-3E4E-8CD4-07F2B0A568B7}" srcOrd="0" destOrd="0" presId="urn:microsoft.com/office/officeart/2005/8/layout/matrix1"/>
    <dgm:cxn modelId="{F6ED2F04-485C-F245-AF59-06E12832D3D1}" srcId="{7DB40538-B458-A749-AA4B-DC4F6C5E5896}" destId="{7195E3D5-700B-3942-B882-DFEC4BA262AC}" srcOrd="0" destOrd="0" parTransId="{BC0EB6A4-ACC9-E64A-A2FD-C5401F24ED52}" sibTransId="{EA2BCC0B-55DF-144A-9574-AF585FABFABC}"/>
    <dgm:cxn modelId="{FA683C18-A4FF-5C4E-A69C-E713CB7E896E}" srcId="{343DAC17-E6DB-454F-B095-D2B2EE1B92DF}" destId="{7DB40538-B458-A749-AA4B-DC4F6C5E5896}" srcOrd="0" destOrd="0" parTransId="{C2646105-3220-074F-AD3A-027ECBBC7700}" sibTransId="{5C652873-67FE-974F-94FF-83BC20F3A63A}"/>
    <dgm:cxn modelId="{B8F7FC22-3C27-B84D-98DF-747A5C755ED3}" type="presOf" srcId="{CF13D4BE-FD23-2A49-A5A0-658C538F667C}" destId="{E56FC316-AE94-BF46-AD2E-9C09DEA52A01}" srcOrd="1" destOrd="0" presId="urn:microsoft.com/office/officeart/2005/8/layout/matrix1"/>
    <dgm:cxn modelId="{42D46B5D-857F-3F4C-85B0-582992A19303}" type="presOf" srcId="{DA2607EC-9079-B648-8A87-395C871394A0}" destId="{47D01A2D-5D80-534D-BAB0-6E1C915D3212}" srcOrd="0" destOrd="0" presId="urn:microsoft.com/office/officeart/2005/8/layout/matrix1"/>
    <dgm:cxn modelId="{82BF665E-8799-D941-997F-83D591293A55}" type="presOf" srcId="{A2777A44-4FDC-7440-B956-4951976FA86D}" destId="{86B493D7-33C6-4742-88F3-9EF2038CD50C}" srcOrd="0" destOrd="0" presId="urn:microsoft.com/office/officeart/2005/8/layout/matrix1"/>
    <dgm:cxn modelId="{7B57AA60-041A-504E-A01F-DA3632ADF662}" type="presOf" srcId="{7DB40538-B458-A749-AA4B-DC4F6C5E5896}" destId="{0EF2FD58-4DF1-BE48-A519-CCE0F0720D15}" srcOrd="0" destOrd="0" presId="urn:microsoft.com/office/officeart/2005/8/layout/matrix1"/>
    <dgm:cxn modelId="{91877A7D-8512-784E-82FF-45554BEF497B}" srcId="{7DB40538-B458-A749-AA4B-DC4F6C5E5896}" destId="{A2777A44-4FDC-7440-B956-4951976FA86D}" srcOrd="1" destOrd="0" parTransId="{ACCAAB07-111B-6543-B773-8E95088B5FC4}" sibTransId="{49016CD3-A439-AD4B-A0CD-113E7DD4C617}"/>
    <dgm:cxn modelId="{2D860F92-4BBA-3D4A-A472-13069CBEB340}" type="presOf" srcId="{7195E3D5-700B-3942-B882-DFEC4BA262AC}" destId="{93D4D468-8DA3-4745-B88D-E6696F4F024F}" srcOrd="1" destOrd="0" presId="urn:microsoft.com/office/officeart/2005/8/layout/matrix1"/>
    <dgm:cxn modelId="{3DCD5493-2D29-5D4A-A5C4-838754244D5A}" srcId="{7DB40538-B458-A749-AA4B-DC4F6C5E5896}" destId="{DA2607EC-9079-B648-8A87-395C871394A0}" srcOrd="2" destOrd="0" parTransId="{332E626A-2188-0F4B-AD96-8072235BF5E3}" sibTransId="{7D3C7937-A600-134F-9C83-7405AA81FAB0}"/>
    <dgm:cxn modelId="{511C1A99-DAFC-AE4E-A1C6-8C3FA69C7DA4}" type="presOf" srcId="{DA2607EC-9079-B648-8A87-395C871394A0}" destId="{33E9149F-7FDD-244C-A99C-8355944C4ECE}" srcOrd="1" destOrd="0" presId="urn:microsoft.com/office/officeart/2005/8/layout/matrix1"/>
    <dgm:cxn modelId="{7BCDDCAC-6BD3-3043-9036-1D2FE4E61867}" srcId="{7DB40538-B458-A749-AA4B-DC4F6C5E5896}" destId="{CF13D4BE-FD23-2A49-A5A0-658C538F667C}" srcOrd="3" destOrd="0" parTransId="{F2C5439C-BF44-974F-B9CA-1C06BE2F58E0}" sibTransId="{72EEC854-BF67-0240-80D3-D9D22D8B4754}"/>
    <dgm:cxn modelId="{168A7DB6-462D-524A-9570-624D6B38EE44}" type="presOf" srcId="{A2777A44-4FDC-7440-B956-4951976FA86D}" destId="{D44D4621-E8EE-2F45-BE5A-C7C7DB47B9B5}" srcOrd="1" destOrd="0" presId="urn:microsoft.com/office/officeart/2005/8/layout/matrix1"/>
    <dgm:cxn modelId="{28C17BBA-B947-EF4D-8D5D-1C208D55D40B}" type="presOf" srcId="{CF13D4BE-FD23-2A49-A5A0-658C538F667C}" destId="{2E340F54-C532-EB48-9D17-B8C1FFFCF581}" srcOrd="0" destOrd="0" presId="urn:microsoft.com/office/officeart/2005/8/layout/matrix1"/>
    <dgm:cxn modelId="{DBE0D7BF-23E9-3342-A2C8-C4FF03683BDF}" type="presOf" srcId="{343DAC17-E6DB-454F-B095-D2B2EE1B92DF}" destId="{2A86F6DA-28C4-FC48-967A-A813B18945C5}" srcOrd="0" destOrd="0" presId="urn:microsoft.com/office/officeart/2005/8/layout/matrix1"/>
    <dgm:cxn modelId="{E37AB871-017C-A942-B0BD-8E85F1273AA2}" type="presParOf" srcId="{2A86F6DA-28C4-FC48-967A-A813B18945C5}" destId="{DD983FDD-C66E-4345-99E4-0FC63B3E4A0F}" srcOrd="0" destOrd="0" presId="urn:microsoft.com/office/officeart/2005/8/layout/matrix1"/>
    <dgm:cxn modelId="{4DCF2A0D-13B8-5840-8970-7E29214D02A5}" type="presParOf" srcId="{DD983FDD-C66E-4345-99E4-0FC63B3E4A0F}" destId="{E04E9158-3071-3E4E-8CD4-07F2B0A568B7}" srcOrd="0" destOrd="0" presId="urn:microsoft.com/office/officeart/2005/8/layout/matrix1"/>
    <dgm:cxn modelId="{6709147F-7193-334E-926A-6D00EF1BA774}" type="presParOf" srcId="{DD983FDD-C66E-4345-99E4-0FC63B3E4A0F}" destId="{93D4D468-8DA3-4745-B88D-E6696F4F024F}" srcOrd="1" destOrd="0" presId="urn:microsoft.com/office/officeart/2005/8/layout/matrix1"/>
    <dgm:cxn modelId="{40F48B69-1814-5C44-8DA0-82C3755B78D5}" type="presParOf" srcId="{DD983FDD-C66E-4345-99E4-0FC63B3E4A0F}" destId="{86B493D7-33C6-4742-88F3-9EF2038CD50C}" srcOrd="2" destOrd="0" presId="urn:microsoft.com/office/officeart/2005/8/layout/matrix1"/>
    <dgm:cxn modelId="{EFC48C03-9C3F-D249-B257-A04ED36CC9EB}" type="presParOf" srcId="{DD983FDD-C66E-4345-99E4-0FC63B3E4A0F}" destId="{D44D4621-E8EE-2F45-BE5A-C7C7DB47B9B5}" srcOrd="3" destOrd="0" presId="urn:microsoft.com/office/officeart/2005/8/layout/matrix1"/>
    <dgm:cxn modelId="{89C5CBCC-25E0-A347-8A96-39D6511F45CF}" type="presParOf" srcId="{DD983FDD-C66E-4345-99E4-0FC63B3E4A0F}" destId="{47D01A2D-5D80-534D-BAB0-6E1C915D3212}" srcOrd="4" destOrd="0" presId="urn:microsoft.com/office/officeart/2005/8/layout/matrix1"/>
    <dgm:cxn modelId="{BCCEF95B-0681-264D-91CA-B2DC34AB8579}" type="presParOf" srcId="{DD983FDD-C66E-4345-99E4-0FC63B3E4A0F}" destId="{33E9149F-7FDD-244C-A99C-8355944C4ECE}" srcOrd="5" destOrd="0" presId="urn:microsoft.com/office/officeart/2005/8/layout/matrix1"/>
    <dgm:cxn modelId="{FD85F0B3-BE8C-B642-9A7D-139364A8C09B}" type="presParOf" srcId="{DD983FDD-C66E-4345-99E4-0FC63B3E4A0F}" destId="{2E340F54-C532-EB48-9D17-B8C1FFFCF581}" srcOrd="6" destOrd="0" presId="urn:microsoft.com/office/officeart/2005/8/layout/matrix1"/>
    <dgm:cxn modelId="{FF8FCE83-4580-B344-8CE2-F3D4255B1B15}" type="presParOf" srcId="{DD983FDD-C66E-4345-99E4-0FC63B3E4A0F}" destId="{E56FC316-AE94-BF46-AD2E-9C09DEA52A01}" srcOrd="7" destOrd="0" presId="urn:microsoft.com/office/officeart/2005/8/layout/matrix1"/>
    <dgm:cxn modelId="{9C4BF7E3-0F14-5740-829B-E70454749B29}" type="presParOf" srcId="{2A86F6DA-28C4-FC48-967A-A813B18945C5}" destId="{0EF2FD58-4DF1-BE48-A519-CCE0F0720D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4D396E-A230-FF48-8E11-6D4F11672DB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EB8B52-ADEF-C941-8D40-32FCC2AED50F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Agricultural Transformation</a:t>
          </a:r>
        </a:p>
      </dgm:t>
    </dgm:pt>
    <dgm:pt modelId="{555F502D-220F-B04F-9C86-62603CCFC55B}" type="parTrans" cxnId="{1A44D885-1D4F-B147-B0FA-440DA1FF5657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B3A2E1C7-5877-1448-BDBB-0CD896105E65}" type="sibTrans" cxnId="{1A44D885-1D4F-B147-B0FA-440DA1FF5657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71A47938-F2BE-1E4D-9072-02DDE7B5D444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Rural livelihoods</a:t>
          </a:r>
        </a:p>
      </dgm:t>
    </dgm:pt>
    <dgm:pt modelId="{9F3F9671-B249-9447-A06D-23DEAEFCBEE0}" type="parTrans" cxnId="{9797F062-C982-244A-BC69-BC73E6DF7FD6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035E4A9-6993-614F-9327-8FDA53D806D6}" type="sibTrans" cxnId="{9797F062-C982-244A-BC69-BC73E6DF7FD6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78DE7663-5986-6E40-BBD7-1E7F12E1723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92D050"/>
              </a:solidFill>
            </a:rPr>
            <a:t>City Dynamics</a:t>
          </a:r>
        </a:p>
      </dgm:t>
    </dgm:pt>
    <dgm:pt modelId="{F2BD5B57-CF45-FF4A-A1F9-7434C1932B81}" type="parTrans" cxnId="{C3235A69-0F44-C645-B077-B9E61760083A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A1ED2558-BC70-8D48-9383-73BA848588D6}" type="sibTrans" cxnId="{C3235A69-0F44-C645-B077-B9E61760083A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9AC0922B-76E7-5841-84BC-B401F8C8D25A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92D050"/>
              </a:solidFill>
            </a:rPr>
            <a:t>Access to Services</a:t>
          </a:r>
        </a:p>
      </dgm:t>
    </dgm:pt>
    <dgm:pt modelId="{DC6576AA-D85A-CF41-A3AE-8D01CED2BE5E}" type="parTrans" cxnId="{346CF19D-3E27-4C42-9D7D-630533057B0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205DF88F-0BE5-9345-B1F7-409BF6914068}" type="sibTrans" cxnId="{346CF19D-3E27-4C42-9D7D-630533057B0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0CFB66A7-CA39-0F4E-B24B-288834C3E992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Management</a:t>
          </a:r>
        </a:p>
      </dgm:t>
    </dgm:pt>
    <dgm:pt modelId="{6B05246F-BC80-DE48-9571-B6CE244BAB86}" type="parTrans" cxnId="{4FC6554B-1F48-D94D-A0D5-1096D8F4ECC1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C339C039-C594-AD4B-A00B-66D362F7C945}" type="sibTrans" cxnId="{4FC6554B-1F48-D94D-A0D5-1096D8F4ECC1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7C388B76-2A21-484A-A4C6-01B4D8F33613}">
      <dgm:prSet/>
      <dgm:spPr>
        <a:solidFill>
          <a:srgbClr val="002060"/>
        </a:solidFill>
      </dgm:spPr>
      <dgm:t>
        <a:bodyPr/>
        <a:lstStyle/>
        <a:p>
          <a:r>
            <a:rPr lang="en-GB" dirty="0">
              <a:solidFill>
                <a:srgbClr val="FFFF00"/>
              </a:solidFill>
            </a:rPr>
            <a:t>Dissemination and Policy</a:t>
          </a:r>
        </a:p>
      </dgm:t>
    </dgm:pt>
    <dgm:pt modelId="{D4E6899D-8323-B446-BDAE-8C68664F38E7}" type="parTrans" cxnId="{240DF92C-BBB5-8D48-BA98-F68B53A756D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BFB11E32-E09B-114B-9143-A54906BAD275}" type="sibTrans" cxnId="{240DF92C-BBB5-8D48-BA98-F68B53A756D5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E3A14321-87F9-104A-9FB8-84E8D2AF9D9A}" type="pres">
      <dgm:prSet presAssocID="{D54D396E-A230-FF48-8E11-6D4F11672DB0}" presName="diagram" presStyleCnt="0">
        <dgm:presLayoutVars>
          <dgm:dir/>
          <dgm:resizeHandles val="exact"/>
        </dgm:presLayoutVars>
      </dgm:prSet>
      <dgm:spPr/>
    </dgm:pt>
    <dgm:pt modelId="{E5090A01-7B45-F44F-A5AB-76533C248AEA}" type="pres">
      <dgm:prSet presAssocID="{25EB8B52-ADEF-C941-8D40-32FCC2AED50F}" presName="node" presStyleLbl="node1" presStyleIdx="0" presStyleCnt="6">
        <dgm:presLayoutVars>
          <dgm:bulletEnabled val="1"/>
        </dgm:presLayoutVars>
      </dgm:prSet>
      <dgm:spPr/>
    </dgm:pt>
    <dgm:pt modelId="{66C6BC36-D8C7-EB4C-87EC-E9267282BA42}" type="pres">
      <dgm:prSet presAssocID="{B3A2E1C7-5877-1448-BDBB-0CD896105E65}" presName="sibTrans" presStyleCnt="0"/>
      <dgm:spPr/>
    </dgm:pt>
    <dgm:pt modelId="{BB250BEC-2C53-7E4B-90A0-FF17956D2892}" type="pres">
      <dgm:prSet presAssocID="{71A47938-F2BE-1E4D-9072-02DDE7B5D444}" presName="node" presStyleLbl="node1" presStyleIdx="1" presStyleCnt="6">
        <dgm:presLayoutVars>
          <dgm:bulletEnabled val="1"/>
        </dgm:presLayoutVars>
      </dgm:prSet>
      <dgm:spPr/>
    </dgm:pt>
    <dgm:pt modelId="{FC4C0750-F0B1-F240-B379-88D33157E8F0}" type="pres">
      <dgm:prSet presAssocID="{6035E4A9-6993-614F-9327-8FDA53D806D6}" presName="sibTrans" presStyleCnt="0"/>
      <dgm:spPr/>
    </dgm:pt>
    <dgm:pt modelId="{C1D4DD60-0521-5B4B-A11E-8AE7039C8CD7}" type="pres">
      <dgm:prSet presAssocID="{78DE7663-5986-6E40-BBD7-1E7F12E17235}" presName="node" presStyleLbl="node1" presStyleIdx="2" presStyleCnt="6">
        <dgm:presLayoutVars>
          <dgm:bulletEnabled val="1"/>
        </dgm:presLayoutVars>
      </dgm:prSet>
      <dgm:spPr/>
    </dgm:pt>
    <dgm:pt modelId="{75791808-88FE-1F49-B1CA-3ABAFAC8B990}" type="pres">
      <dgm:prSet presAssocID="{A1ED2558-BC70-8D48-9383-73BA848588D6}" presName="sibTrans" presStyleCnt="0"/>
      <dgm:spPr/>
    </dgm:pt>
    <dgm:pt modelId="{8F4BD820-7823-0D47-9011-5E9DCDFBC524}" type="pres">
      <dgm:prSet presAssocID="{9AC0922B-76E7-5841-84BC-B401F8C8D25A}" presName="node" presStyleLbl="node1" presStyleIdx="3" presStyleCnt="6">
        <dgm:presLayoutVars>
          <dgm:bulletEnabled val="1"/>
        </dgm:presLayoutVars>
      </dgm:prSet>
      <dgm:spPr/>
    </dgm:pt>
    <dgm:pt modelId="{702BA057-EF30-F049-B4EF-4A7BC5D472DD}" type="pres">
      <dgm:prSet presAssocID="{205DF88F-0BE5-9345-B1F7-409BF6914068}" presName="sibTrans" presStyleCnt="0"/>
      <dgm:spPr/>
    </dgm:pt>
    <dgm:pt modelId="{2CB6A4E0-27BA-194D-97DD-E7E662E218EE}" type="pres">
      <dgm:prSet presAssocID="{0CFB66A7-CA39-0F4E-B24B-288834C3E992}" presName="node" presStyleLbl="node1" presStyleIdx="4" presStyleCnt="6">
        <dgm:presLayoutVars>
          <dgm:bulletEnabled val="1"/>
        </dgm:presLayoutVars>
      </dgm:prSet>
      <dgm:spPr/>
    </dgm:pt>
    <dgm:pt modelId="{FB64B03C-F75E-CA40-8A61-9CC991D1872D}" type="pres">
      <dgm:prSet presAssocID="{C339C039-C594-AD4B-A00B-66D362F7C945}" presName="sibTrans" presStyleCnt="0"/>
      <dgm:spPr/>
    </dgm:pt>
    <dgm:pt modelId="{B0E3CC62-9785-FC46-A1CB-69A456D2CC4D}" type="pres">
      <dgm:prSet presAssocID="{7C388B76-2A21-484A-A4C6-01B4D8F33613}" presName="node" presStyleLbl="node1" presStyleIdx="5" presStyleCnt="6">
        <dgm:presLayoutVars>
          <dgm:bulletEnabled val="1"/>
        </dgm:presLayoutVars>
      </dgm:prSet>
      <dgm:spPr/>
    </dgm:pt>
  </dgm:ptLst>
  <dgm:cxnLst>
    <dgm:cxn modelId="{240DF92C-BBB5-8D48-BA98-F68B53A756D5}" srcId="{D54D396E-A230-FF48-8E11-6D4F11672DB0}" destId="{7C388B76-2A21-484A-A4C6-01B4D8F33613}" srcOrd="5" destOrd="0" parTransId="{D4E6899D-8323-B446-BDAE-8C68664F38E7}" sibTransId="{BFB11E32-E09B-114B-9143-A54906BAD275}"/>
    <dgm:cxn modelId="{4FC6554B-1F48-D94D-A0D5-1096D8F4ECC1}" srcId="{D54D396E-A230-FF48-8E11-6D4F11672DB0}" destId="{0CFB66A7-CA39-0F4E-B24B-288834C3E992}" srcOrd="4" destOrd="0" parTransId="{6B05246F-BC80-DE48-9571-B6CE244BAB86}" sibTransId="{C339C039-C594-AD4B-A00B-66D362F7C945}"/>
    <dgm:cxn modelId="{9797F062-C982-244A-BC69-BC73E6DF7FD6}" srcId="{D54D396E-A230-FF48-8E11-6D4F11672DB0}" destId="{71A47938-F2BE-1E4D-9072-02DDE7B5D444}" srcOrd="1" destOrd="0" parTransId="{9F3F9671-B249-9447-A06D-23DEAEFCBEE0}" sibTransId="{6035E4A9-6993-614F-9327-8FDA53D806D6}"/>
    <dgm:cxn modelId="{DD922664-B78D-1846-8475-54DD279CC0EA}" type="presOf" srcId="{78DE7663-5986-6E40-BBD7-1E7F12E17235}" destId="{C1D4DD60-0521-5B4B-A11E-8AE7039C8CD7}" srcOrd="0" destOrd="0" presId="urn:microsoft.com/office/officeart/2005/8/layout/default"/>
    <dgm:cxn modelId="{C3235A69-0F44-C645-B077-B9E61760083A}" srcId="{D54D396E-A230-FF48-8E11-6D4F11672DB0}" destId="{78DE7663-5986-6E40-BBD7-1E7F12E17235}" srcOrd="2" destOrd="0" parTransId="{F2BD5B57-CF45-FF4A-A1F9-7434C1932B81}" sibTransId="{A1ED2558-BC70-8D48-9383-73BA848588D6}"/>
    <dgm:cxn modelId="{1A44D885-1D4F-B147-B0FA-440DA1FF5657}" srcId="{D54D396E-A230-FF48-8E11-6D4F11672DB0}" destId="{25EB8B52-ADEF-C941-8D40-32FCC2AED50F}" srcOrd="0" destOrd="0" parTransId="{555F502D-220F-B04F-9C86-62603CCFC55B}" sibTransId="{B3A2E1C7-5877-1448-BDBB-0CD896105E65}"/>
    <dgm:cxn modelId="{DD219D8C-E003-BC41-9D0B-87C345B55913}" type="presOf" srcId="{25EB8B52-ADEF-C941-8D40-32FCC2AED50F}" destId="{E5090A01-7B45-F44F-A5AB-76533C248AEA}" srcOrd="0" destOrd="0" presId="urn:microsoft.com/office/officeart/2005/8/layout/default"/>
    <dgm:cxn modelId="{346CF19D-3E27-4C42-9D7D-630533057B05}" srcId="{D54D396E-A230-FF48-8E11-6D4F11672DB0}" destId="{9AC0922B-76E7-5841-84BC-B401F8C8D25A}" srcOrd="3" destOrd="0" parTransId="{DC6576AA-D85A-CF41-A3AE-8D01CED2BE5E}" sibTransId="{205DF88F-0BE5-9345-B1F7-409BF6914068}"/>
    <dgm:cxn modelId="{591965AA-1FDC-0645-9257-75756BD19013}" type="presOf" srcId="{7C388B76-2A21-484A-A4C6-01B4D8F33613}" destId="{B0E3CC62-9785-FC46-A1CB-69A456D2CC4D}" srcOrd="0" destOrd="0" presId="urn:microsoft.com/office/officeart/2005/8/layout/default"/>
    <dgm:cxn modelId="{C2AB7BB7-E7F5-3243-8013-43F21F40DB38}" type="presOf" srcId="{0CFB66A7-CA39-0F4E-B24B-288834C3E992}" destId="{2CB6A4E0-27BA-194D-97DD-E7E662E218EE}" srcOrd="0" destOrd="0" presId="urn:microsoft.com/office/officeart/2005/8/layout/default"/>
    <dgm:cxn modelId="{C31D67CE-40AB-294C-8508-5B999AC2F8E1}" type="presOf" srcId="{71A47938-F2BE-1E4D-9072-02DDE7B5D444}" destId="{BB250BEC-2C53-7E4B-90A0-FF17956D2892}" srcOrd="0" destOrd="0" presId="urn:microsoft.com/office/officeart/2005/8/layout/default"/>
    <dgm:cxn modelId="{8A53AEEE-CA55-534D-8CDE-E35C9B339224}" type="presOf" srcId="{9AC0922B-76E7-5841-84BC-B401F8C8D25A}" destId="{8F4BD820-7823-0D47-9011-5E9DCDFBC524}" srcOrd="0" destOrd="0" presId="urn:microsoft.com/office/officeart/2005/8/layout/default"/>
    <dgm:cxn modelId="{F9225FFC-5FE3-224A-AC15-9653E7B1BDAE}" type="presOf" srcId="{D54D396E-A230-FF48-8E11-6D4F11672DB0}" destId="{E3A14321-87F9-104A-9FB8-84E8D2AF9D9A}" srcOrd="0" destOrd="0" presId="urn:microsoft.com/office/officeart/2005/8/layout/default"/>
    <dgm:cxn modelId="{F2CE12D3-F8C8-4646-ADA8-89466CB39622}" type="presParOf" srcId="{E3A14321-87F9-104A-9FB8-84E8D2AF9D9A}" destId="{E5090A01-7B45-F44F-A5AB-76533C248AEA}" srcOrd="0" destOrd="0" presId="urn:microsoft.com/office/officeart/2005/8/layout/default"/>
    <dgm:cxn modelId="{86C73570-7997-5F49-8924-87AC26282411}" type="presParOf" srcId="{E3A14321-87F9-104A-9FB8-84E8D2AF9D9A}" destId="{66C6BC36-D8C7-EB4C-87EC-E9267282BA42}" srcOrd="1" destOrd="0" presId="urn:microsoft.com/office/officeart/2005/8/layout/default"/>
    <dgm:cxn modelId="{C0F85207-0378-3B4E-AED0-CB2E7ED7F4E0}" type="presParOf" srcId="{E3A14321-87F9-104A-9FB8-84E8D2AF9D9A}" destId="{BB250BEC-2C53-7E4B-90A0-FF17956D2892}" srcOrd="2" destOrd="0" presId="urn:microsoft.com/office/officeart/2005/8/layout/default"/>
    <dgm:cxn modelId="{94683AB6-B547-3D4A-B0A6-C1C1B1B3173C}" type="presParOf" srcId="{E3A14321-87F9-104A-9FB8-84E8D2AF9D9A}" destId="{FC4C0750-F0B1-F240-B379-88D33157E8F0}" srcOrd="3" destOrd="0" presId="urn:microsoft.com/office/officeart/2005/8/layout/default"/>
    <dgm:cxn modelId="{2C33A167-0EB0-C040-B6E1-222076C6AFF0}" type="presParOf" srcId="{E3A14321-87F9-104A-9FB8-84E8D2AF9D9A}" destId="{C1D4DD60-0521-5B4B-A11E-8AE7039C8CD7}" srcOrd="4" destOrd="0" presId="urn:microsoft.com/office/officeart/2005/8/layout/default"/>
    <dgm:cxn modelId="{D4B563AC-BB91-734A-AA49-9071E42F4564}" type="presParOf" srcId="{E3A14321-87F9-104A-9FB8-84E8D2AF9D9A}" destId="{75791808-88FE-1F49-B1CA-3ABAFAC8B990}" srcOrd="5" destOrd="0" presId="urn:microsoft.com/office/officeart/2005/8/layout/default"/>
    <dgm:cxn modelId="{79F0A2C3-7A30-5945-9440-5AF398216A7D}" type="presParOf" srcId="{E3A14321-87F9-104A-9FB8-84E8D2AF9D9A}" destId="{8F4BD820-7823-0D47-9011-5E9DCDFBC524}" srcOrd="6" destOrd="0" presId="urn:microsoft.com/office/officeart/2005/8/layout/default"/>
    <dgm:cxn modelId="{97924783-ABEC-4340-B21C-0FCB9F427EE9}" type="presParOf" srcId="{E3A14321-87F9-104A-9FB8-84E8D2AF9D9A}" destId="{702BA057-EF30-F049-B4EF-4A7BC5D472DD}" srcOrd="7" destOrd="0" presId="urn:microsoft.com/office/officeart/2005/8/layout/default"/>
    <dgm:cxn modelId="{ECBAF09E-7769-024A-A309-85B3025EE86F}" type="presParOf" srcId="{E3A14321-87F9-104A-9FB8-84E8D2AF9D9A}" destId="{2CB6A4E0-27BA-194D-97DD-E7E662E218EE}" srcOrd="8" destOrd="0" presId="urn:microsoft.com/office/officeart/2005/8/layout/default"/>
    <dgm:cxn modelId="{3EEFD4E7-0B70-6D4B-92C7-3E75D211CD81}" type="presParOf" srcId="{E3A14321-87F9-104A-9FB8-84E8D2AF9D9A}" destId="{FB64B03C-F75E-CA40-8A61-9CC991D1872D}" srcOrd="9" destOrd="0" presId="urn:microsoft.com/office/officeart/2005/8/layout/default"/>
    <dgm:cxn modelId="{0A348BBC-00E7-974C-A39D-286C575F600D}" type="presParOf" srcId="{E3A14321-87F9-104A-9FB8-84E8D2AF9D9A}" destId="{B0E3CC62-9785-FC46-A1CB-69A456D2CC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2B26A-98B6-4840-A6ED-A97390B4BE83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88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C000"/>
              </a:solidFill>
            </a:rPr>
            <a:t>Complex problem solving</a:t>
          </a:r>
        </a:p>
      </dsp:txBody>
      <dsp:txXfrm rot="5400000">
        <a:off x="2535" y="870268"/>
        <a:ext cx="2487699" cy="2610802"/>
      </dsp:txXfrm>
    </dsp:sp>
    <dsp:sp modelId="{F089EA8C-6457-D04D-8924-EF15F45CCC91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88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C000"/>
              </a:solidFill>
            </a:rPr>
            <a:t>Innovation and creativity</a:t>
          </a:r>
        </a:p>
      </dsp:txBody>
      <dsp:txXfrm rot="5400000">
        <a:off x="2676811" y="870268"/>
        <a:ext cx="2487699" cy="2610802"/>
      </dsp:txXfrm>
    </dsp:sp>
    <dsp:sp modelId="{D97E95B6-C176-2741-A020-8914AEBF05C1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88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C000"/>
              </a:solidFill>
            </a:rPr>
            <a:t>Career opportunities</a:t>
          </a:r>
        </a:p>
      </dsp:txBody>
      <dsp:txXfrm rot="5400000">
        <a:off x="5351088" y="870268"/>
        <a:ext cx="2487699" cy="2610802"/>
      </dsp:txXfrm>
    </dsp:sp>
    <dsp:sp modelId="{16773671-208B-4341-AA4F-747DAA4FC21D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88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C000"/>
              </a:solidFill>
            </a:rPr>
            <a:t>Ethical and responsible</a:t>
          </a:r>
        </a:p>
      </dsp:txBody>
      <dsp:txXfrm rot="5400000">
        <a:off x="8025365" y="870268"/>
        <a:ext cx="2487699" cy="2610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09049-C902-C546-9823-94AF7153E7FA}">
      <dsp:nvSpPr>
        <dsp:cNvPr id="0" name=""/>
        <dsp:cNvSpPr/>
      </dsp:nvSpPr>
      <dsp:spPr>
        <a:xfrm rot="16200000">
          <a:off x="-665424" y="666681"/>
          <a:ext cx="4600478" cy="3267115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7475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C000"/>
              </a:solidFill>
            </a:rPr>
            <a:t>Entitlement</a:t>
          </a:r>
        </a:p>
      </dsp:txBody>
      <dsp:txXfrm rot="5400000">
        <a:off x="1258" y="920095"/>
        <a:ext cx="3267115" cy="2760286"/>
      </dsp:txXfrm>
    </dsp:sp>
    <dsp:sp modelId="{376D16DE-27ED-1445-A4A5-62A02E676510}">
      <dsp:nvSpPr>
        <dsp:cNvPr id="0" name=""/>
        <dsp:cNvSpPr/>
      </dsp:nvSpPr>
      <dsp:spPr>
        <a:xfrm rot="16200000">
          <a:off x="2846724" y="666681"/>
          <a:ext cx="4600478" cy="3267115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7475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C000"/>
              </a:solidFill>
            </a:rPr>
            <a:t>Resentment</a:t>
          </a:r>
        </a:p>
      </dsp:txBody>
      <dsp:txXfrm rot="5400000">
        <a:off x="3513406" y="920095"/>
        <a:ext cx="3267115" cy="2760286"/>
      </dsp:txXfrm>
    </dsp:sp>
    <dsp:sp modelId="{E11AE8F4-E8BB-2D45-94EE-D184B9619CAB}">
      <dsp:nvSpPr>
        <dsp:cNvPr id="0" name=""/>
        <dsp:cNvSpPr/>
      </dsp:nvSpPr>
      <dsp:spPr>
        <a:xfrm rot="16200000">
          <a:off x="6358873" y="666681"/>
          <a:ext cx="4600478" cy="3267115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7475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C000"/>
              </a:solidFill>
            </a:rPr>
            <a:t>Obliviousness</a:t>
          </a:r>
        </a:p>
      </dsp:txBody>
      <dsp:txXfrm rot="5400000">
        <a:off x="7025555" y="920095"/>
        <a:ext cx="3267115" cy="2760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2B26A-98B6-4840-A6ED-A97390B4BE83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5038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solidFill>
                <a:srgbClr val="FFC000"/>
              </a:solidFill>
            </a:rPr>
            <a:t>Previous studies?</a:t>
          </a:r>
        </a:p>
      </dsp:txBody>
      <dsp:txXfrm rot="5400000">
        <a:off x="1284" y="870267"/>
        <a:ext cx="3337470" cy="2610802"/>
      </dsp:txXfrm>
    </dsp:sp>
    <dsp:sp modelId="{F089EA8C-6457-D04D-8924-EF15F45CCC91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5038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solidFill>
                <a:srgbClr val="FFC000"/>
              </a:solidFill>
            </a:rPr>
            <a:t>Current programme?</a:t>
          </a:r>
        </a:p>
      </dsp:txBody>
      <dsp:txXfrm rot="5400000">
        <a:off x="3589065" y="870267"/>
        <a:ext cx="3337470" cy="2610802"/>
      </dsp:txXfrm>
    </dsp:sp>
    <dsp:sp modelId="{D97E95B6-C176-2741-A020-8914AEBF05C1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5038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solidFill>
                <a:srgbClr val="FFC000"/>
              </a:solidFill>
            </a:rPr>
            <a:t>Next steps</a:t>
          </a:r>
        </a:p>
      </dsp:txBody>
      <dsp:txXfrm rot="5400000">
        <a:off x="7176846" y="870267"/>
        <a:ext cx="3337470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0082-D1C7-354E-81C9-6F2DB358875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solidFill>
                <a:srgbClr val="FFFF00"/>
              </a:solidFill>
            </a:rPr>
            <a:t>Natural Sciences</a:t>
          </a:r>
        </a:p>
      </dsp:txBody>
      <dsp:txXfrm>
        <a:off x="1748064" y="2975"/>
        <a:ext cx="3342605" cy="2005563"/>
      </dsp:txXfrm>
    </dsp:sp>
    <dsp:sp modelId="{5A0F3879-0A0B-E643-ABE9-97CABF70DA0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solidFill>
                <a:srgbClr val="FFFF00"/>
              </a:solidFill>
            </a:rPr>
            <a:t>Humanities</a:t>
          </a:r>
        </a:p>
      </dsp:txBody>
      <dsp:txXfrm>
        <a:off x="5424930" y="2975"/>
        <a:ext cx="3342605" cy="2005563"/>
      </dsp:txXfrm>
    </dsp:sp>
    <dsp:sp modelId="{A889DDB5-A79E-604A-884A-5268D049ECC1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solidFill>
                <a:srgbClr val="FFFF00"/>
              </a:solidFill>
            </a:rPr>
            <a:t>Social Sciences</a:t>
          </a:r>
        </a:p>
      </dsp:txBody>
      <dsp:txXfrm>
        <a:off x="3586497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F962B-227C-BC4F-9CD3-FEBF82B46290}">
      <dsp:nvSpPr>
        <dsp:cNvPr id="0" name=""/>
        <dsp:cNvSpPr/>
      </dsp:nvSpPr>
      <dsp:spPr>
        <a:xfrm>
          <a:off x="1363" y="628993"/>
          <a:ext cx="5319506" cy="319170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Generalist-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Instrumental</a:t>
          </a:r>
        </a:p>
      </dsp:txBody>
      <dsp:txXfrm>
        <a:off x="1363" y="628993"/>
        <a:ext cx="5319506" cy="3191703"/>
      </dsp:txXfrm>
    </dsp:sp>
    <dsp:sp modelId="{4231D084-0611-FB45-8D50-5DDBEA1185CF}">
      <dsp:nvSpPr>
        <dsp:cNvPr id="0" name=""/>
        <dsp:cNvSpPr/>
      </dsp:nvSpPr>
      <dsp:spPr>
        <a:xfrm>
          <a:off x="5852820" y="628993"/>
          <a:ext cx="5319506" cy="319170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>
              <a:solidFill>
                <a:srgbClr val="FFC000"/>
              </a:solidFill>
              <a:latin typeface="Franklin Gothic Book" panose="020B0503020102020204" pitchFamily="34" charset="0"/>
            </a:rPr>
            <a:t>Integrationist-Transformative</a:t>
          </a:r>
        </a:p>
      </dsp:txBody>
      <dsp:txXfrm>
        <a:off x="5852820" y="628993"/>
        <a:ext cx="5319506" cy="3191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D9CEB-80ED-3C43-936B-061191C40D9B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FFFF00"/>
              </a:solidFill>
            </a:rPr>
            <a:t>Complexity and uncertainty</a:t>
          </a:r>
        </a:p>
      </dsp:txBody>
      <dsp:txXfrm rot="5400000">
        <a:off x="0" y="0"/>
        <a:ext cx="5257800" cy="1631751"/>
      </dsp:txXfrm>
    </dsp:sp>
    <dsp:sp modelId="{EC2ED719-6BEC-B34A-BBA2-9BCF933B6939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FFFF00"/>
              </a:solidFill>
            </a:rPr>
            <a:t>Continuous change</a:t>
          </a:r>
        </a:p>
      </dsp:txBody>
      <dsp:txXfrm>
        <a:off x="5257800" y="0"/>
        <a:ext cx="5257800" cy="1631751"/>
      </dsp:txXfrm>
    </dsp:sp>
    <dsp:sp modelId="{08FD3AB0-88B4-3445-BE49-FEB52A91C7C7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FFFF00"/>
              </a:solidFill>
            </a:rPr>
            <a:t>No clear solution</a:t>
          </a:r>
        </a:p>
      </dsp:txBody>
      <dsp:txXfrm rot="10800000">
        <a:off x="0" y="2719586"/>
        <a:ext cx="5257800" cy="1631751"/>
      </dsp:txXfrm>
    </dsp:sp>
    <dsp:sp modelId="{0DA0D849-2841-974C-B8EB-77A4E6AE3300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FFFF00"/>
              </a:solidFill>
            </a:rPr>
            <a:t>Multiple stakeholders</a:t>
          </a:r>
        </a:p>
      </dsp:txBody>
      <dsp:txXfrm rot="-5400000">
        <a:off x="5257800" y="2719586"/>
        <a:ext cx="5257800" cy="1631751"/>
      </dsp:txXfrm>
    </dsp:sp>
    <dsp:sp modelId="{6BBA2F39-FD26-284B-A683-B4C38E2BD3EC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Wicked Problems</a:t>
          </a:r>
        </a:p>
      </dsp:txBody>
      <dsp:txXfrm>
        <a:off x="3733564" y="1684855"/>
        <a:ext cx="3048472" cy="981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9158-3071-3E4E-8CD4-07F2B0A568B7}">
      <dsp:nvSpPr>
        <dsp:cNvPr id="0" name=""/>
        <dsp:cNvSpPr/>
      </dsp:nvSpPr>
      <dsp:spPr>
        <a:xfrm rot="16200000">
          <a:off x="1355887" y="-1355887"/>
          <a:ext cx="2511388" cy="5223164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Power dynamics</a:t>
          </a:r>
        </a:p>
      </dsp:txBody>
      <dsp:txXfrm rot="5400000">
        <a:off x="0" y="0"/>
        <a:ext cx="5223164" cy="1883541"/>
      </dsp:txXfrm>
    </dsp:sp>
    <dsp:sp modelId="{86B493D7-33C6-4742-88F3-9EF2038CD50C}">
      <dsp:nvSpPr>
        <dsp:cNvPr id="0" name=""/>
        <dsp:cNvSpPr/>
      </dsp:nvSpPr>
      <dsp:spPr>
        <a:xfrm>
          <a:off x="5223164" y="0"/>
          <a:ext cx="5223164" cy="251138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Disciplinary Boundaries</a:t>
          </a:r>
        </a:p>
      </dsp:txBody>
      <dsp:txXfrm>
        <a:off x="5223164" y="0"/>
        <a:ext cx="5223164" cy="1883541"/>
      </dsp:txXfrm>
    </dsp:sp>
    <dsp:sp modelId="{47D01A2D-5D80-534D-BAB0-6E1C915D3212}">
      <dsp:nvSpPr>
        <dsp:cNvPr id="0" name=""/>
        <dsp:cNvSpPr/>
      </dsp:nvSpPr>
      <dsp:spPr>
        <a:xfrm rot="10800000">
          <a:off x="0" y="2511388"/>
          <a:ext cx="5223164" cy="251138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Recognition and attribution</a:t>
          </a:r>
        </a:p>
      </dsp:txBody>
      <dsp:txXfrm rot="10800000">
        <a:off x="0" y="3139236"/>
        <a:ext cx="5223164" cy="1883541"/>
      </dsp:txXfrm>
    </dsp:sp>
    <dsp:sp modelId="{2E340F54-C532-EB48-9D17-B8C1FFFCF581}">
      <dsp:nvSpPr>
        <dsp:cNvPr id="0" name=""/>
        <dsp:cNvSpPr/>
      </dsp:nvSpPr>
      <dsp:spPr>
        <a:xfrm rot="5400000">
          <a:off x="6579051" y="1155501"/>
          <a:ext cx="2511388" cy="5223164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Impact and legitimacy</a:t>
          </a:r>
        </a:p>
      </dsp:txBody>
      <dsp:txXfrm rot="-5400000">
        <a:off x="5223164" y="3139236"/>
        <a:ext cx="5223164" cy="1883541"/>
      </dsp:txXfrm>
    </dsp:sp>
    <dsp:sp modelId="{0EF2FD58-4DF1-BE48-A519-CCE0F0720D15}">
      <dsp:nvSpPr>
        <dsp:cNvPr id="0" name=""/>
        <dsp:cNvSpPr/>
      </dsp:nvSpPr>
      <dsp:spPr>
        <a:xfrm>
          <a:off x="3656214" y="1883541"/>
          <a:ext cx="3133898" cy="12556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002060"/>
              </a:solidFill>
              <a:latin typeface="Franklin Gothic Book" panose="020B0503020102020204" pitchFamily="34" charset="0"/>
            </a:rPr>
            <a:t>Challenges</a:t>
          </a:r>
        </a:p>
      </dsp:txBody>
      <dsp:txXfrm>
        <a:off x="3717512" y="1944839"/>
        <a:ext cx="3011302" cy="1133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F206D-DC1D-CC4B-B081-CBBFDE9CA0D3}">
      <dsp:nvSpPr>
        <dsp:cNvPr id="0" name=""/>
        <dsp:cNvSpPr/>
      </dsp:nvSpPr>
      <dsp:spPr>
        <a:xfrm rot="16200000">
          <a:off x="-893567" y="896175"/>
          <a:ext cx="4351338" cy="2558987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C000"/>
              </a:solidFill>
            </a:rPr>
            <a:t>Whose Geography?</a:t>
          </a:r>
        </a:p>
      </dsp:txBody>
      <dsp:txXfrm rot="5400000">
        <a:off x="2608" y="870268"/>
        <a:ext cx="2558987" cy="2610802"/>
      </dsp:txXfrm>
    </dsp:sp>
    <dsp:sp modelId="{FCC12F79-D010-A04D-AA85-750A48FEDD42}">
      <dsp:nvSpPr>
        <dsp:cNvPr id="0" name=""/>
        <dsp:cNvSpPr/>
      </dsp:nvSpPr>
      <dsp:spPr>
        <a:xfrm rot="16200000">
          <a:off x="1857343" y="896175"/>
          <a:ext cx="4351338" cy="2558987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C000"/>
              </a:solidFill>
            </a:rPr>
            <a:t>Situated knowledges</a:t>
          </a:r>
        </a:p>
      </dsp:txBody>
      <dsp:txXfrm rot="5400000">
        <a:off x="2753518" y="870268"/>
        <a:ext cx="2558987" cy="2610802"/>
      </dsp:txXfrm>
    </dsp:sp>
    <dsp:sp modelId="{E7D2C96D-CE72-D243-AD2C-F704B3A7F349}">
      <dsp:nvSpPr>
        <dsp:cNvPr id="0" name=""/>
        <dsp:cNvSpPr/>
      </dsp:nvSpPr>
      <dsp:spPr>
        <a:xfrm rot="16200000">
          <a:off x="4608254" y="896175"/>
          <a:ext cx="4351338" cy="2558987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C000"/>
              </a:solidFill>
            </a:rPr>
            <a:t>Knowledge and disciplines</a:t>
          </a:r>
        </a:p>
      </dsp:txBody>
      <dsp:txXfrm rot="5400000">
        <a:off x="5504429" y="870268"/>
        <a:ext cx="2558987" cy="2610802"/>
      </dsp:txXfrm>
    </dsp:sp>
    <dsp:sp modelId="{3FFFEAEA-1B60-A147-919F-EA260A3E27C3}">
      <dsp:nvSpPr>
        <dsp:cNvPr id="0" name=""/>
        <dsp:cNvSpPr/>
      </dsp:nvSpPr>
      <dsp:spPr>
        <a:xfrm rot="16200000">
          <a:off x="7359165" y="896175"/>
          <a:ext cx="4351338" cy="2558987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7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C000"/>
              </a:solidFill>
            </a:rPr>
            <a:t>Decolonising knowledge</a:t>
          </a:r>
        </a:p>
      </dsp:txBody>
      <dsp:txXfrm rot="5400000">
        <a:off x="8255340" y="870268"/>
        <a:ext cx="2558987" cy="26108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9158-3071-3E4E-8CD4-07F2B0A568B7}">
      <dsp:nvSpPr>
        <dsp:cNvPr id="0" name=""/>
        <dsp:cNvSpPr/>
      </dsp:nvSpPr>
      <dsp:spPr>
        <a:xfrm rot="16200000">
          <a:off x="1355887" y="-1355887"/>
          <a:ext cx="2511388" cy="5223164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Power dynamics</a:t>
          </a:r>
        </a:p>
      </dsp:txBody>
      <dsp:txXfrm rot="5400000">
        <a:off x="0" y="0"/>
        <a:ext cx="5223164" cy="1883541"/>
      </dsp:txXfrm>
    </dsp:sp>
    <dsp:sp modelId="{86B493D7-33C6-4742-88F3-9EF2038CD50C}">
      <dsp:nvSpPr>
        <dsp:cNvPr id="0" name=""/>
        <dsp:cNvSpPr/>
      </dsp:nvSpPr>
      <dsp:spPr>
        <a:xfrm>
          <a:off x="5223164" y="0"/>
          <a:ext cx="5223164" cy="251138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Resources and funding</a:t>
          </a:r>
        </a:p>
      </dsp:txBody>
      <dsp:txXfrm>
        <a:off x="5223164" y="0"/>
        <a:ext cx="5223164" cy="1883541"/>
      </dsp:txXfrm>
    </dsp:sp>
    <dsp:sp modelId="{47D01A2D-5D80-534D-BAB0-6E1C915D3212}">
      <dsp:nvSpPr>
        <dsp:cNvPr id="0" name=""/>
        <dsp:cNvSpPr/>
      </dsp:nvSpPr>
      <dsp:spPr>
        <a:xfrm rot="10800000">
          <a:off x="0" y="2511388"/>
          <a:ext cx="5223164" cy="251138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Impact and legitimacy</a:t>
          </a:r>
        </a:p>
      </dsp:txBody>
      <dsp:txXfrm rot="10800000">
        <a:off x="0" y="3139236"/>
        <a:ext cx="5223164" cy="1883541"/>
      </dsp:txXfrm>
    </dsp:sp>
    <dsp:sp modelId="{2E340F54-C532-EB48-9D17-B8C1FFFCF581}">
      <dsp:nvSpPr>
        <dsp:cNvPr id="0" name=""/>
        <dsp:cNvSpPr/>
      </dsp:nvSpPr>
      <dsp:spPr>
        <a:xfrm rot="5400000">
          <a:off x="6579051" y="1155501"/>
          <a:ext cx="2511388" cy="5223164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FFFF00"/>
              </a:solidFill>
              <a:latin typeface="Franklin Gothic Book" panose="020B0503020102020204" pitchFamily="34" charset="0"/>
            </a:rPr>
            <a:t>Epistemic differences</a:t>
          </a:r>
        </a:p>
      </dsp:txBody>
      <dsp:txXfrm rot="-5400000">
        <a:off x="5223164" y="3139236"/>
        <a:ext cx="5223164" cy="1883541"/>
      </dsp:txXfrm>
    </dsp:sp>
    <dsp:sp modelId="{0EF2FD58-4DF1-BE48-A519-CCE0F0720D15}">
      <dsp:nvSpPr>
        <dsp:cNvPr id="0" name=""/>
        <dsp:cNvSpPr/>
      </dsp:nvSpPr>
      <dsp:spPr>
        <a:xfrm>
          <a:off x="3656214" y="1883541"/>
          <a:ext cx="3133898" cy="12556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solidFill>
                <a:srgbClr val="002060"/>
              </a:solidFill>
              <a:latin typeface="Franklin Gothic Book" panose="020B0503020102020204" pitchFamily="34" charset="0"/>
            </a:rPr>
            <a:t>Challenges</a:t>
          </a:r>
        </a:p>
      </dsp:txBody>
      <dsp:txXfrm>
        <a:off x="3717512" y="1944839"/>
        <a:ext cx="3011302" cy="1133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0A01-7B45-F44F-A5AB-76533C248AEA}">
      <dsp:nvSpPr>
        <dsp:cNvPr id="0" name=""/>
        <dsp:cNvSpPr/>
      </dsp:nvSpPr>
      <dsp:spPr>
        <a:xfrm>
          <a:off x="0" y="5736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FF00"/>
              </a:solidFill>
            </a:rPr>
            <a:t>Agricultural Transformation</a:t>
          </a:r>
        </a:p>
      </dsp:txBody>
      <dsp:txXfrm>
        <a:off x="0" y="57366"/>
        <a:ext cx="3368386" cy="2021031"/>
      </dsp:txXfrm>
    </dsp:sp>
    <dsp:sp modelId="{BB250BEC-2C53-7E4B-90A0-FF17956D2892}">
      <dsp:nvSpPr>
        <dsp:cNvPr id="0" name=""/>
        <dsp:cNvSpPr/>
      </dsp:nvSpPr>
      <dsp:spPr>
        <a:xfrm>
          <a:off x="3705224" y="5736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FF00"/>
              </a:solidFill>
            </a:rPr>
            <a:t>Rural livelihoods</a:t>
          </a:r>
        </a:p>
      </dsp:txBody>
      <dsp:txXfrm>
        <a:off x="3705224" y="57366"/>
        <a:ext cx="3368386" cy="2021031"/>
      </dsp:txXfrm>
    </dsp:sp>
    <dsp:sp modelId="{C1D4DD60-0521-5B4B-A11E-8AE7039C8CD7}">
      <dsp:nvSpPr>
        <dsp:cNvPr id="0" name=""/>
        <dsp:cNvSpPr/>
      </dsp:nvSpPr>
      <dsp:spPr>
        <a:xfrm>
          <a:off x="7410449" y="5736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92D050"/>
              </a:solidFill>
            </a:rPr>
            <a:t>City Dynamics</a:t>
          </a:r>
        </a:p>
      </dsp:txBody>
      <dsp:txXfrm>
        <a:off x="7410449" y="57366"/>
        <a:ext cx="3368386" cy="2021031"/>
      </dsp:txXfrm>
    </dsp:sp>
    <dsp:sp modelId="{8F4BD820-7823-0D47-9011-5E9DCDFBC524}">
      <dsp:nvSpPr>
        <dsp:cNvPr id="0" name=""/>
        <dsp:cNvSpPr/>
      </dsp:nvSpPr>
      <dsp:spPr>
        <a:xfrm>
          <a:off x="0" y="241523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92D050"/>
              </a:solidFill>
            </a:rPr>
            <a:t>Access to Services</a:t>
          </a:r>
        </a:p>
      </dsp:txBody>
      <dsp:txXfrm>
        <a:off x="0" y="2415236"/>
        <a:ext cx="3368386" cy="2021031"/>
      </dsp:txXfrm>
    </dsp:sp>
    <dsp:sp modelId="{2CB6A4E0-27BA-194D-97DD-E7E662E218EE}">
      <dsp:nvSpPr>
        <dsp:cNvPr id="0" name=""/>
        <dsp:cNvSpPr/>
      </dsp:nvSpPr>
      <dsp:spPr>
        <a:xfrm>
          <a:off x="3705224" y="241523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FF00"/>
              </a:solidFill>
            </a:rPr>
            <a:t>Management</a:t>
          </a:r>
        </a:p>
      </dsp:txBody>
      <dsp:txXfrm>
        <a:off x="3705224" y="2415236"/>
        <a:ext cx="3368386" cy="2021031"/>
      </dsp:txXfrm>
    </dsp:sp>
    <dsp:sp modelId="{B0E3CC62-9785-FC46-A1CB-69A456D2CC4D}">
      <dsp:nvSpPr>
        <dsp:cNvPr id="0" name=""/>
        <dsp:cNvSpPr/>
      </dsp:nvSpPr>
      <dsp:spPr>
        <a:xfrm>
          <a:off x="7410449" y="2415236"/>
          <a:ext cx="3368386" cy="202103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>
              <a:solidFill>
                <a:srgbClr val="FFFF00"/>
              </a:solidFill>
            </a:rPr>
            <a:t>Dissemination and Policy</a:t>
          </a:r>
        </a:p>
      </dsp:txBody>
      <dsp:txXfrm>
        <a:off x="7410449" y="2415236"/>
        <a:ext cx="3368386" cy="202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90D8-E34F-AB46-B015-F96AE6D3AA2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8F4B-DEB0-D44C-B79F-CC1EE02A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BE6E236A-7DE9-0848-8A85-095DA4D76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BB499FA0-424D-C44B-86F3-7166CBB52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FEC0F23F-9FFE-E64B-ACD6-C4E066661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20058B-53B9-864B-B6AE-5299DD105F17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6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5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4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7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7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F024620B-140F-D940-AAAE-39B79A90D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CAAEE8B-8367-E944-AB8F-D2B11DA1F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81844FEA-1981-C14A-8351-F94AEC678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8BB123-36E2-7043-B84D-6D1D1164D0FE}" type="slidenum">
              <a:rPr lang="en-GB" altLang="en-US"/>
              <a:pPr/>
              <a:t>34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51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386797F-0CCD-6D46-81D4-066F0EAE8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8F584DD9-4C6A-8940-9E6D-1F2EAF1C6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9895F3DB-50BE-7542-BA90-41049510C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FC659E-AFC2-464F-8112-2119DB69F475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F661651E-41B9-8745-A951-A158F9930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054189CF-FB46-FE43-9DB9-644EE6879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EF128743-0218-C049-85FB-FF822480E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0B4EE-D26B-1749-900D-FC83F4CBA5CB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42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0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9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38F4B-DEB0-D44C-B79F-CC1EE02A44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3BE-2268-529E-8CD0-BFB8E2E97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001FA-7B8E-CE7A-D085-B5C6E2C5E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656-0192-C7EE-045C-230A3449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1D51E-FBBC-A7DF-C888-272F4F8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AB7E-8F4F-C10C-21CA-033486C4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5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6733-C90C-2BD4-3B5B-697261BC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EAD13-CA86-D4D9-1ABE-80E6568D0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19409-D8A2-51DA-3D56-2745F90F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8C46-E329-D45E-A8D3-A08701DD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2EBE-C2CD-11F1-6E47-518EBF55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57421-6637-EC43-C17B-0FDFABB1A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90022-3F6E-FE94-D1A6-F13A7C2A5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9B1C0-2787-AAC0-3478-B0D552A9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3BAF-F67C-6F8D-18E7-AD392325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F6EC3-4374-7D6E-9193-A7BCC14E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E648-C942-86BC-B55B-39158D49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DED8E-899B-251E-FC35-603F8CA0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4888-3B21-268D-88C5-864F7E1F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7362-2516-CDCC-8879-EBB960CF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463B-4197-39E8-332C-A245904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D7F-AE15-958D-60CC-67FC0C05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4CC44-48F6-5006-59D2-EA7A1D57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945E-F22F-DD4F-FC38-A323EB5D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F0DCF-8F8F-A607-CB59-D9901BE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9FA71-97CA-8A0D-7577-362B82BD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272F-D0B4-703E-DDA8-95ED6E71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615D-128D-A0C8-9DEB-47C8A4775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05D76-666D-EED3-5B14-D07EFA7E3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AFA3-24F0-0737-D740-A1034D7E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157F7-EEDA-E286-9758-52ABF255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48E0E-0BCE-07EF-C7C2-6AD8A1E2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4C51-988B-B4EC-BCFB-DE18EBD9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A0D4B-6876-EC38-467F-EA80EF2D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F2B37-D113-809A-7F27-08C1DBBFC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E7A0-E944-78AA-E4E0-7BD7FD497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5E7EC-A124-1BD2-19F1-29FDD0E74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D82B9-7D6B-FA0C-D618-E402501B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45DF-09CE-4D87-B9DC-23318BA0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63C0B-33A4-A16B-D024-BAE12351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E3CC-A7EB-1DA3-2707-886E8A26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10E30-4E2D-B825-7E12-5997435A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F5F8-3666-3486-708A-9D28809C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FEC59-33E7-6D8B-D52C-846D8854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563AD-21E4-EF26-C148-EE3153EF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A14F2-B22B-2B19-3C18-4C82BB4B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DEB83-EB8C-FF56-BA50-097F8728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FCE8-274C-F0DE-F765-59D59860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EE5F-6CC0-F357-0D11-CC52DA73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86168-A350-2120-5265-47CD56C4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4F553-2FF6-9775-46D6-4DF96648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96E08-50C9-72E4-7028-10EBF31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73213-403A-C779-3A20-21A5E4C4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44BD-7BC8-58BC-4F2B-EFEC4EFD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A0147-3F35-380A-0C3F-740852597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E78CE-E5FD-9EFC-6EEC-587ADD77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91AA8-7173-DCBB-2F06-E94DD7ED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825B5-33CD-74CB-7FF3-37CE2788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D3F88-2C39-7814-E437-EF2A54EB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11FD5-2585-6DA4-84A1-80B94A04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B8E0-683B-73FA-AFE2-EEF9A6CC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E688-DF63-C6A0-CAB4-74F4B0A9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FA9F-EB24-B849-B23E-992C261E5F30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CE55-328D-C31B-E97C-B4D85F833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23C3-7EAC-3F46-347A-88EF9C41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03FD-8B22-CE40-9503-27CD53E6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esson@lboro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gs.org/about-us/what-is-geography/geography-in-research-and-higher-education#:~:text=Human%20geography&amp;text=Radically%20interdisciplinary%20and%20with%20the,and%20faculty%20to%20other%20disciplines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ckfreshfoods.com/blueberry-oatmeal-smoothie-one-year-anniversary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ixabay.com/en/fruit-bowl-fruit-bowl-fruits-food-65749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tasnimnews.com/en/news/2020/07/06/2300884/anti-racism-protesters-call-for-defunding-police-in-london-vide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asnimnews.com/en/news/2020/12/20/2414308/anti-lockdown-protesters-scuffle-with-police-in-london-vide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gastronomy-aficionado.com/tag/fus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ribework.blogspot.com/2012/07/the-safe-defence-of-boundarie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kri.org/what-we-do/browse-our-areas-of-investment-and-support/global-challenges-research-fund/" TargetMode="Externa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rbanafrica.ku.d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pixabay.com/en/engineering-gears-poster-background-1336531/" TargetMode="External"/><Relationship Id="rId7" Type="http://schemas.openxmlformats.org/officeDocument/2006/relationships/hyperlink" Target="https://libguides.uta.edu/sociology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pixabay.com/en/geography-banner-teach-school-1018803/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s://savageminds.org/2016/11/21/race-black-lives-matter-standing-rock-trump-prison-abolition-welfare-reform-pulse-orlando-teachingthedisaster-through-crowdsourced-syllabi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undae.deviantart.com/art/every-one-s-right-and-wrong-perspective-441332170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urvey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nterview-job-icon-job-interview-1018333/" TargetMode="Externa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MAn91wYW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rdan_Peterson" TargetMode="External"/><Relationship Id="rId7" Type="http://schemas.openxmlformats.org/officeDocument/2006/relationships/hyperlink" Target="https://www.flickr.com/photos/gageskidmore/38655661640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4677784C-2375-BE4E-8857-F0309AD481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1869" y="638416"/>
            <a:ext cx="10328564" cy="1626801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>
                <a:cs typeface="Arial" panose="020B0604020202020204" pitchFamily="34" charset="0"/>
              </a:rPr>
              <a:t>Putting theory and practice together:</a:t>
            </a:r>
            <a:br>
              <a:rPr lang="en-GB" altLang="en-US" sz="5400" b="1" dirty="0">
                <a:cs typeface="Arial" panose="020B0604020202020204" pitchFamily="34" charset="0"/>
              </a:rPr>
            </a:br>
            <a:r>
              <a:rPr lang="en-GB" altLang="en-US" sz="5400" b="1" dirty="0">
                <a:cs typeface="Arial" panose="020B0604020202020204" pitchFamily="34" charset="0"/>
              </a:rPr>
              <a:t>Interdisciplinary research 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D7DAD0DA-2D4F-3A4A-9A52-E054343E1B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9939" y="3560763"/>
            <a:ext cx="7972425" cy="1784350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solidFill>
                  <a:srgbClr val="7030A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James Esson </a:t>
            </a:r>
          </a:p>
          <a:p>
            <a:r>
              <a:rPr lang="en-GB" altLang="en-US" sz="4000" dirty="0">
                <a:solidFill>
                  <a:srgbClr val="7030A0"/>
                </a:solidFill>
                <a:latin typeface="Franklin Gothic Book" panose="020B05030201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j.esson@qmul.ac.uk</a:t>
            </a:r>
            <a:endParaRPr lang="en-GB" altLang="en-US" sz="4000" dirty="0">
              <a:solidFill>
                <a:srgbClr val="7030A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GB" altLang="en-US" sz="4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4A52-DF58-5F76-86D3-69FAAD07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3 overarching disciplines*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A7FBE1-2EDB-5604-8107-8C09FB9CC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82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208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Woman in wheelchair finger on chin">
            <a:extLst>
              <a:ext uri="{FF2B5EF4-FFF2-40B4-BE49-F238E27FC236}">
                <a16:creationId xmlns:a16="http://schemas.microsoft.com/office/drawing/2014/main" id="{823D841F-95D6-10F6-F5F8-EAD4B195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238" y="1294141"/>
            <a:ext cx="2663801" cy="5002749"/>
          </a:xfr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811B34D-F30D-088D-C5DC-F18AA23582D7}"/>
              </a:ext>
            </a:extLst>
          </p:cNvPr>
          <p:cNvSpPr/>
          <p:nvPr/>
        </p:nvSpPr>
        <p:spPr>
          <a:xfrm>
            <a:off x="1423290" y="1206894"/>
            <a:ext cx="5070763" cy="2588622"/>
          </a:xfrm>
          <a:prstGeom prst="wedgeRoundRectCallout">
            <a:avLst>
              <a:gd name="adj1" fmla="val 74660"/>
              <a:gd name="adj2" fmla="val -493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216B488-792D-A5F1-091F-CBE79F4C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79" y="1522659"/>
            <a:ext cx="4319421" cy="1957092"/>
          </a:xfrm>
        </p:spPr>
        <p:txBody>
          <a:bodyPr>
            <a:noAutofit/>
          </a:bodyPr>
          <a:lstStyle/>
          <a:p>
            <a:r>
              <a:rPr lang="en-US" sz="6000" dirty="0">
                <a:latin typeface="Franklin Gothic Book" panose="020B0503020102020204" pitchFamily="34" charset="0"/>
              </a:rPr>
              <a:t>What makes a discipline, a discipline?</a:t>
            </a:r>
          </a:p>
        </p:txBody>
      </p:sp>
    </p:spTree>
    <p:extLst>
      <p:ext uri="{BB962C8B-B14F-4D97-AF65-F5344CB8AC3E}">
        <p14:creationId xmlns:p14="http://schemas.microsoft.com/office/powerpoint/2010/main" val="36325987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6170-6620-E157-C7C5-15CFD5BC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1FE1-EDCD-D451-0098-52425D87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325563"/>
            <a:ext cx="10972800" cy="49921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Claim a body of knowledge about certain subjects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Possess a recognised core of ‘canonical knowledge’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Have methods of creating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Have their own community of experts i.e. community of practice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Train future experts in their disciplines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8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Geography?: Amazon.co.uk: Bonnett, Alastair: 9781412918695: Books">
            <a:extLst>
              <a:ext uri="{FF2B5EF4-FFF2-40B4-BE49-F238E27FC236}">
                <a16:creationId xmlns:a16="http://schemas.microsoft.com/office/drawing/2014/main" id="{73915AD7-6929-5A40-94DC-1A25E4A2D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084" y="1561917"/>
            <a:ext cx="3170995" cy="45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F07466-F507-CA41-BE1B-BCFDC2FE533A}"/>
              </a:ext>
            </a:extLst>
          </p:cNvPr>
          <p:cNvSpPr/>
          <p:nvPr/>
        </p:nvSpPr>
        <p:spPr>
          <a:xfrm>
            <a:off x="772633" y="1561917"/>
            <a:ext cx="67410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Book" panose="020B0503020102020204" pitchFamily="34" charset="0"/>
              </a:rPr>
              <a:t>Geography is the world discipline, and the world is both natural and human. </a:t>
            </a:r>
          </a:p>
          <a:p>
            <a:pPr algn="ctr"/>
            <a:endParaRPr lang="en-US" sz="32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200" dirty="0">
                <a:latin typeface="Franklin Gothic Book" panose="020B0503020102020204" pitchFamily="34" charset="0"/>
              </a:rPr>
              <a:t>Geography has sought to find order in both, and to </a:t>
            </a:r>
            <a:r>
              <a:rPr lang="en-US" sz="32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study the relationship between the two</a:t>
            </a:r>
          </a:p>
          <a:p>
            <a:pPr algn="ctr"/>
            <a:endParaRPr lang="en-US" sz="32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3200" dirty="0">
                <a:latin typeface="Franklin Gothic Book" panose="020B0503020102020204" pitchFamily="34" charset="0"/>
              </a:rPr>
              <a:t>(Bonnett 2017: 30)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5480F-D91B-D34A-8792-B56EDA4D1F3B}"/>
              </a:ext>
            </a:extLst>
          </p:cNvPr>
          <p:cNvSpPr/>
          <p:nvPr/>
        </p:nvSpPr>
        <p:spPr>
          <a:xfrm>
            <a:off x="253843" y="6327504"/>
            <a:ext cx="5320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Bonnett, A. (2008). </a:t>
            </a:r>
            <a:r>
              <a:rPr lang="en-GB" sz="1400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What is geography? </a:t>
            </a:r>
            <a:r>
              <a:rPr lang="en-GB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Sage. New York and London</a:t>
            </a:r>
            <a:endParaRPr lang="en-US" sz="1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ABC801-F9F2-D0A1-7996-4D385C8B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What about geography?</a:t>
            </a:r>
          </a:p>
        </p:txBody>
      </p:sp>
    </p:spTree>
    <p:extLst>
      <p:ext uri="{BB962C8B-B14F-4D97-AF65-F5344CB8AC3E}">
        <p14:creationId xmlns:p14="http://schemas.microsoft.com/office/powerpoint/2010/main" val="5413656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5D2F-28E2-CBF3-251E-EE63EAA2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89" y="2677679"/>
            <a:ext cx="5576455" cy="291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Radically </a:t>
            </a:r>
            <a:r>
              <a:rPr lang="en-US" sz="32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interdisciplinary</a:t>
            </a:r>
            <a:r>
              <a:rPr lang="en-US" sz="3200" dirty="0">
                <a:latin typeface="Franklin Gothic Book" panose="020B0503020102020204" pitchFamily="34" charset="0"/>
              </a:rPr>
              <a:t> and with the spatial turn in the humanities and social sciences has become an exporter of ideas and faculty to other disciplines. </a:t>
            </a:r>
          </a:p>
        </p:txBody>
      </p:sp>
      <p:pic>
        <p:nvPicPr>
          <p:cNvPr id="5" name="Picture 4" descr="A logo with black text and red dots&#10;&#10;Description automatically generated">
            <a:extLst>
              <a:ext uri="{FF2B5EF4-FFF2-40B4-BE49-F238E27FC236}">
                <a16:creationId xmlns:a16="http://schemas.microsoft.com/office/drawing/2014/main" id="{6DE43F31-555E-809C-8E60-FB57A279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6794"/>
            <a:ext cx="4377333" cy="3183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16C5F5-520F-3481-4E72-96F8A48022A6}"/>
              </a:ext>
            </a:extLst>
          </p:cNvPr>
          <p:cNvSpPr txBox="1"/>
          <p:nvPr/>
        </p:nvSpPr>
        <p:spPr>
          <a:xfrm>
            <a:off x="270164" y="6392634"/>
            <a:ext cx="687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RGS-IBG ‘ What is geography?’ </a:t>
            </a:r>
            <a:r>
              <a:rPr lang="en-US" dirty="0">
                <a:hlinkClick r:id="rId4"/>
              </a:rPr>
              <a:t>Available here 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2BEBAC-5932-F3EE-D229-2D4B8AF6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What about geography?</a:t>
            </a:r>
          </a:p>
        </p:txBody>
      </p:sp>
    </p:spTree>
    <p:extLst>
      <p:ext uri="{BB962C8B-B14F-4D97-AF65-F5344CB8AC3E}">
        <p14:creationId xmlns:p14="http://schemas.microsoft.com/office/powerpoint/2010/main" val="7252861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2BE167-0429-111D-924C-7D2A2627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79961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Key approaches to interdisciplinary research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1CE196F-94F1-B087-8350-33181B134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28475"/>
              </p:ext>
            </p:extLst>
          </p:nvPr>
        </p:nvGraphicFramePr>
        <p:xfrm>
          <a:off x="464126" y="1722509"/>
          <a:ext cx="11173691" cy="444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6224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2AA8-0A9F-C2AD-38B7-E282C52F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Generalist-Instrumental</a:t>
            </a:r>
          </a:p>
        </p:txBody>
      </p:sp>
      <p:pic>
        <p:nvPicPr>
          <p:cNvPr id="5" name="Content Placeholder 4" descr="Business woman raising hand">
            <a:extLst>
              <a:ext uri="{FF2B5EF4-FFF2-40B4-BE49-F238E27FC236}">
                <a16:creationId xmlns:a16="http://schemas.microsoft.com/office/drawing/2014/main" id="{E55E1C0D-A20E-CA60-A2A8-DD05F3641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56782"/>
            <a:ext cx="2486891" cy="51226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D742D-E4B2-554E-1588-6E4C405E2CCB}"/>
              </a:ext>
            </a:extLst>
          </p:cNvPr>
          <p:cNvSpPr txBox="1"/>
          <p:nvPr/>
        </p:nvSpPr>
        <p:spPr>
          <a:xfrm>
            <a:off x="3556968" y="1990589"/>
            <a:ext cx="8304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effectLst/>
                <a:latin typeface="Franklin Gothic Book" panose="020B0503020102020204" pitchFamily="34" charset="0"/>
              </a:rPr>
              <a:t>“Any form of dialog or interaction between two or more disciplines” while minimizing, obscuring, or rejecting altogether the role of integration’’ </a:t>
            </a:r>
            <a:endParaRPr lang="en-GB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17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2AA8-0A9F-C2AD-38B7-E282C52F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Integrationist-Transformative</a:t>
            </a:r>
          </a:p>
        </p:txBody>
      </p:sp>
      <p:pic>
        <p:nvPicPr>
          <p:cNvPr id="5" name="Content Placeholder 4" descr="Business woman raising hand">
            <a:extLst>
              <a:ext uri="{FF2B5EF4-FFF2-40B4-BE49-F238E27FC236}">
                <a16:creationId xmlns:a16="http://schemas.microsoft.com/office/drawing/2014/main" id="{E55E1C0D-A20E-CA60-A2A8-DD05F3641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56782"/>
            <a:ext cx="2486891" cy="51226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D742D-E4B2-554E-1588-6E4C405E2CCB}"/>
              </a:ext>
            </a:extLst>
          </p:cNvPr>
          <p:cNvSpPr txBox="1"/>
          <p:nvPr/>
        </p:nvSpPr>
        <p:spPr>
          <a:xfrm>
            <a:off x="3556968" y="1990589"/>
            <a:ext cx="8304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effectLst/>
                <a:latin typeface="Franklin Gothic Book" panose="020B0503020102020204" pitchFamily="34" charset="0"/>
              </a:rPr>
              <a:t>“Integrationists believe (unsurprisingly) that integration should be the goal of interdisciplinary work because integration addresses the challenge of complexity’’</a:t>
            </a:r>
          </a:p>
        </p:txBody>
      </p:sp>
    </p:spTree>
    <p:extLst>
      <p:ext uri="{BB962C8B-B14F-4D97-AF65-F5344CB8AC3E}">
        <p14:creationId xmlns:p14="http://schemas.microsoft.com/office/powerpoint/2010/main" val="28571371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D93D43-4024-BF90-6D31-6DFE064A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Bowl of fruit (multi) or Smoothie (inter)</a:t>
            </a:r>
          </a:p>
        </p:txBody>
      </p:sp>
      <p:pic>
        <p:nvPicPr>
          <p:cNvPr id="8" name="Content Placeholder 7" descr="A bowl of fruit on a white surface&#10;&#10;Description automatically generated">
            <a:extLst>
              <a:ext uri="{FF2B5EF4-FFF2-40B4-BE49-F238E27FC236}">
                <a16:creationId xmlns:a16="http://schemas.microsoft.com/office/drawing/2014/main" id="{75B86826-56EF-FF0E-723C-07362B4FF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9033" y="1988157"/>
            <a:ext cx="4801785" cy="3131164"/>
          </a:xfrm>
        </p:spPr>
      </p:pic>
      <p:pic>
        <p:nvPicPr>
          <p:cNvPr id="10" name="Content Placeholder 9" descr="A glass of blueberry smoothie&#10;&#10;Description automatically generated">
            <a:extLst>
              <a:ext uri="{FF2B5EF4-FFF2-40B4-BE49-F238E27FC236}">
                <a16:creationId xmlns:a16="http://schemas.microsoft.com/office/drawing/2014/main" id="{CFB7CA0D-BC70-25F1-0FEB-09F69CC30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90818" y="1988157"/>
            <a:ext cx="3464821" cy="310362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2CC809-9F16-62A2-0042-76970A079EC9}"/>
              </a:ext>
            </a:extLst>
          </p:cNvPr>
          <p:cNvSpPr txBox="1"/>
          <p:nvPr/>
        </p:nvSpPr>
        <p:spPr>
          <a:xfrm>
            <a:off x="4547502" y="5119321"/>
            <a:ext cx="3096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pickfreshfoods.com/blueberry-oatmeal-smoothie-one-year-anniversar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5644567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A4CF-745E-BA33-7595-4A78A296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Inter refers to contested spaces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0C162-D632-47A5-CB66-0F6E23038B3F}"/>
              </a:ext>
            </a:extLst>
          </p:cNvPr>
          <p:cNvSpPr txBox="1"/>
          <p:nvPr/>
        </p:nvSpPr>
        <p:spPr>
          <a:xfrm>
            <a:off x="838200" y="1373509"/>
            <a:ext cx="10695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21E1F"/>
                </a:solidFill>
                <a:effectLst/>
                <a:latin typeface="Franklin Gothic Book" panose="020B0503020102020204" pitchFamily="34" charset="0"/>
              </a:rPr>
              <a:t>Most interdisciplinary study examines </a:t>
            </a:r>
            <a:r>
              <a:rPr lang="en-GB" sz="280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contested terrain</a:t>
            </a:r>
            <a:r>
              <a:rPr lang="en-GB" sz="2800" dirty="0">
                <a:solidFill>
                  <a:srgbClr val="221E1F"/>
                </a:solidFill>
                <a:effectLst/>
                <a:latin typeface="Franklin Gothic Book" panose="020B0503020102020204" pitchFamily="34" charset="0"/>
              </a:rPr>
              <a:t>—problems, issues, or questions that are the focus of several disciplines.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 descr="A group of police officers in yellow vests&#10;&#10;Description automatically generated">
            <a:extLst>
              <a:ext uri="{FF2B5EF4-FFF2-40B4-BE49-F238E27FC236}">
                <a16:creationId xmlns:a16="http://schemas.microsoft.com/office/drawing/2014/main" id="{962807C0-DF4E-B819-0038-0C5CDE1F0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3673" y="2801760"/>
            <a:ext cx="4613564" cy="32064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37ADB2-18DE-ACA0-3B3A-9462CF2D9170}"/>
              </a:ext>
            </a:extLst>
          </p:cNvPr>
          <p:cNvSpPr txBox="1"/>
          <p:nvPr/>
        </p:nvSpPr>
        <p:spPr>
          <a:xfrm>
            <a:off x="1863436" y="6037878"/>
            <a:ext cx="4613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tasnimnews.com/en/news/2020/12/20/2414308/anti-lockdown-protesters-scuffle-with-police-in-london-video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9" name="Picture 18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0E16B39-6D34-05D1-8B75-766AAD2F46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14276" y="2801760"/>
            <a:ext cx="4613564" cy="32064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3D2C3-4EAB-8408-D19D-17B36D3AA5B7}"/>
              </a:ext>
            </a:extLst>
          </p:cNvPr>
          <p:cNvSpPr txBox="1"/>
          <p:nvPr/>
        </p:nvSpPr>
        <p:spPr>
          <a:xfrm>
            <a:off x="6604776" y="6037878"/>
            <a:ext cx="4232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hlinkClick r:id="rId7" tooltip="https://www.tasnimnews.com/en/news/2020/07/06/2300884/anti-racism-protesters-call-for-defunding-police-in-london-vide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929176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C512-6672-858F-F21A-4AB87A7A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3948D-8F9D-D222-A308-BAFB3252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015836"/>
            <a:ext cx="7916992" cy="38030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Franklin Gothic Book" panose="020B0503020102020204" pitchFamily="34" charset="0"/>
              </a:rPr>
              <a:t>Foster critical reflection on the politics of interdisciplinary research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Franklin Gothic Book" panose="020B0503020102020204" pitchFamily="34" charset="0"/>
              </a:rPr>
              <a:t>Explore ethical considerations in research involving North-South/South-North partnerships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Young business woman pointing up">
            <a:extLst>
              <a:ext uri="{FF2B5EF4-FFF2-40B4-BE49-F238E27FC236}">
                <a16:creationId xmlns:a16="http://schemas.microsoft.com/office/drawing/2014/main" id="{2FFE3833-FE3A-46DA-75D3-359833ADB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846" y="1385382"/>
            <a:ext cx="260553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76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BD8B-E81C-7F7F-216E-387F8442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Inter refers to the results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B910-47EB-2E4F-5B23-23C1A5ED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8204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The result of integration should be the creation of something altogether new, distinctive, apart from, and beyond the limits of any discipline i.e. a significant advancement in knowledge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fence with a wire fence&#10;&#10;Description automatically generated">
            <a:extLst>
              <a:ext uri="{FF2B5EF4-FFF2-40B4-BE49-F238E27FC236}">
                <a16:creationId xmlns:a16="http://schemas.microsoft.com/office/drawing/2014/main" id="{198285D0-44D9-31CE-67AB-E820AEE2DF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199" y="2965219"/>
            <a:ext cx="4371769" cy="3315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E1D23-E883-BE96-9DFB-CC1598E19BB5}"/>
              </a:ext>
            </a:extLst>
          </p:cNvPr>
          <p:cNvSpPr txBox="1"/>
          <p:nvPr/>
        </p:nvSpPr>
        <p:spPr>
          <a:xfrm>
            <a:off x="1233054" y="6346079"/>
            <a:ext cx="4195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ribework.blogspot.com/2012/07/the-safe-defence-of-boundari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8" name="Picture 7" descr="A plate of food with a fork and a knife&#10;&#10;Description automatically generated">
            <a:extLst>
              <a:ext uri="{FF2B5EF4-FFF2-40B4-BE49-F238E27FC236}">
                <a16:creationId xmlns:a16="http://schemas.microsoft.com/office/drawing/2014/main" id="{C3ADE6FA-0AD3-F9B9-4D06-1146F7199D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2965219"/>
            <a:ext cx="4973782" cy="3315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6E8FD-92EA-A465-CE3C-B6AB109269CC}"/>
              </a:ext>
            </a:extLst>
          </p:cNvPr>
          <p:cNvSpPr txBox="1"/>
          <p:nvPr/>
        </p:nvSpPr>
        <p:spPr>
          <a:xfrm>
            <a:off x="7370619" y="6302986"/>
            <a:ext cx="4973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gastronomy-aficionado.com/tag/fus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74125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4EF44-7D31-976B-2371-C055708A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Franklin Gothic Book" panose="020B0503020102020204" pitchFamily="34" charset="0"/>
              </a:rPr>
              <a:t>Solving ‘Wicked Problems’</a:t>
            </a:r>
          </a:p>
        </p:txBody>
      </p:sp>
    </p:spTree>
    <p:extLst>
      <p:ext uri="{BB962C8B-B14F-4D97-AF65-F5344CB8AC3E}">
        <p14:creationId xmlns:p14="http://schemas.microsoft.com/office/powerpoint/2010/main" val="14974276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000" t="-5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20767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A64F-0758-ED9A-5588-7DA9F5E1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Key features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C71562F9-DCDB-B32E-5D47-5AA98A003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202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004711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logos with text&#10;&#10;Description automatically generated">
            <a:extLst>
              <a:ext uri="{FF2B5EF4-FFF2-40B4-BE49-F238E27FC236}">
                <a16:creationId xmlns:a16="http://schemas.microsoft.com/office/drawing/2014/main" id="{AEF374D9-11E2-D5BE-8DD6-2A831DB8D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421" y="1535761"/>
            <a:ext cx="10419158" cy="4241583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3A3619-8965-90B8-999E-3E39B5E5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UK research landscape</a:t>
            </a:r>
          </a:p>
        </p:txBody>
      </p:sp>
    </p:spTree>
    <p:extLst>
      <p:ext uri="{BB962C8B-B14F-4D97-AF65-F5344CB8AC3E}">
        <p14:creationId xmlns:p14="http://schemas.microsoft.com/office/powerpoint/2010/main" val="40599823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69E6-5B9A-3F6A-1DA4-5F75B5FB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UK research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956F-801F-65D3-9987-FC6DAC29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7" y="1343818"/>
            <a:ext cx="11533909" cy="4833145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Franklin Gothic Book" panose="020B0503020102020204" pitchFamily="34" charset="0"/>
              </a:rPr>
              <a:t>“We recognise that many of the most pressing research challenges are interdisciplinary in nature, both within the social sciences and between the social sciences and other areas of research.”</a:t>
            </a:r>
          </a:p>
          <a:p>
            <a:endParaRPr lang="en-GB" dirty="0">
              <a:effectLst/>
              <a:latin typeface="Franklin Gothic Book" panose="020B0503020102020204" pitchFamily="34" charset="0"/>
            </a:endParaRPr>
          </a:p>
          <a:p>
            <a:r>
              <a:rPr lang="en-GB" dirty="0">
                <a:effectLst/>
                <a:latin typeface="Franklin Gothic Book" panose="020B0503020102020204" pitchFamily="34" charset="0"/>
              </a:rPr>
              <a:t>“UKRI is committed to supporting an enhanced culture of interdisciplinary and multidisciplinary research in the UK.</a:t>
            </a:r>
          </a:p>
          <a:p>
            <a:endParaRPr lang="en-GB" dirty="0">
              <a:effectLst/>
              <a:latin typeface="Franklin Gothic Book" panose="020B0503020102020204" pitchFamily="34" charset="0"/>
            </a:endParaRPr>
          </a:p>
          <a:p>
            <a:r>
              <a:rPr lang="en-GB" dirty="0">
                <a:effectLst/>
                <a:latin typeface="Franklin Gothic Book" panose="020B0503020102020204" pitchFamily="34" charset="0"/>
              </a:rPr>
              <a:t>“We already fund a great deal of interdisciplinary research, which draws together insights and approaches from one or more research disciplines.”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9244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6E84B5-4F08-8F87-2366-9EF0D93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Franklin Gothic Book" panose="020B0503020102020204" pitchFamily="34" charset="0"/>
              </a:rPr>
              <a:t>Challenges and tensions</a:t>
            </a:r>
          </a:p>
        </p:txBody>
      </p:sp>
    </p:spTree>
    <p:extLst>
      <p:ext uri="{BB962C8B-B14F-4D97-AF65-F5344CB8AC3E}">
        <p14:creationId xmlns:p14="http://schemas.microsoft.com/office/powerpoint/2010/main" val="344831970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5A5E1-D5DE-7F4A-A42F-12BFEE97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Disciplinary politics - the butt of jokes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405F56-54EE-5946-BD02-B5A95BC2B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Geography is often the butt of jokes in England. A school friend of mine who was about to start a degree in pure mathematics described my chosen degree as the ‘science of common sense’</a:t>
            </a:r>
          </a:p>
          <a:p>
            <a:pPr marL="0" indent="0" algn="ctr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(Cresswell 2013: 1)</a:t>
            </a:r>
          </a:p>
        </p:txBody>
      </p:sp>
      <p:pic>
        <p:nvPicPr>
          <p:cNvPr id="5122" name="Picture 2" descr="pbs.twimg.com/profile_images/115903643313658675...">
            <a:extLst>
              <a:ext uri="{FF2B5EF4-FFF2-40B4-BE49-F238E27FC236}">
                <a16:creationId xmlns:a16="http://schemas.microsoft.com/office/drawing/2014/main" id="{4B455CEF-794F-1945-9B39-BF32B0DCA6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252" y="1660359"/>
            <a:ext cx="4187548" cy="41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B70624C-492C-1A42-8E00-6A1263FD5824}"/>
              </a:ext>
            </a:extLst>
          </p:cNvPr>
          <p:cNvSpPr/>
          <p:nvPr/>
        </p:nvSpPr>
        <p:spPr>
          <a:xfrm>
            <a:off x="595423" y="1660359"/>
            <a:ext cx="5576779" cy="3996162"/>
          </a:xfrm>
          <a:prstGeom prst="wedgeRoundRectCallout">
            <a:avLst>
              <a:gd name="adj1" fmla="val 78644"/>
              <a:gd name="adj2" fmla="val 268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66483-2325-5C49-8EFC-35F974B9BD50}"/>
              </a:ext>
            </a:extLst>
          </p:cNvPr>
          <p:cNvSpPr/>
          <p:nvPr/>
        </p:nvSpPr>
        <p:spPr>
          <a:xfrm>
            <a:off x="253409" y="6435460"/>
            <a:ext cx="1078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Cresswell, T. (2013). </a:t>
            </a:r>
            <a:r>
              <a:rPr lang="en-GB" sz="1400" b="0" i="1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Geographic thought: a critical introduction</a:t>
            </a:r>
            <a:r>
              <a:rPr lang="en-GB" sz="1400" b="0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. John Wiley &amp; Sons</a:t>
            </a:r>
            <a:r>
              <a:rPr lang="en-GB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. Chichester. </a:t>
            </a:r>
            <a:endParaRPr lang="en-US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500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9D4818-1DE8-5D7F-49F1-ADA659B428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5174736"/>
              </p:ext>
            </p:extLst>
          </p:nvPr>
        </p:nvGraphicFramePr>
        <p:xfrm>
          <a:off x="872836" y="751356"/>
          <a:ext cx="10446328" cy="502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632808-B75F-771D-27AC-9ADFE0F3A4D1}"/>
              </a:ext>
            </a:extLst>
          </p:cNvPr>
          <p:cNvSpPr txBox="1"/>
          <p:nvPr/>
        </p:nvSpPr>
        <p:spPr>
          <a:xfrm>
            <a:off x="264968" y="6230081"/>
            <a:ext cx="11663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Influenced by Petts, J., Owens, S., &amp; Bulkeley, H. (2008). Crossing boundaries: Interdisciplinarity in the context of urban environments. </a:t>
            </a:r>
            <a:r>
              <a:rPr lang="en-GB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Geoforum</a:t>
            </a:r>
            <a:r>
              <a:rPr lang="en-GB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39</a:t>
            </a:r>
            <a:r>
              <a:rPr lang="en-GB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(2), 593-601.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9747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CD66-EEDA-07DB-C307-C0E50BFB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63" y="18255"/>
            <a:ext cx="10965873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Insert Global South-Global North dynamics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1190DBB-F930-0158-BFA7-3D26C0EE39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1601935"/>
              </p:ext>
            </p:extLst>
          </p:nvPr>
        </p:nvGraphicFramePr>
        <p:xfrm>
          <a:off x="763731" y="1846406"/>
          <a:ext cx="108169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7092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B4FE-B9D8-8C1F-B650-8E59CB4B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ABF6-A52F-E0D1-0B81-E37BA820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47" y="1684336"/>
            <a:ext cx="805641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latin typeface="Franklin Gothic Book" panose="020B0503020102020204" pitchFamily="34" charset="0"/>
              </a:rPr>
              <a:t> The politics of interdisciplinary research</a:t>
            </a:r>
          </a:p>
          <a:p>
            <a:pPr marL="457200" lvl="1" indent="0">
              <a:buNone/>
            </a:pPr>
            <a:r>
              <a:rPr lang="en-US" sz="3100" dirty="0">
                <a:latin typeface="Franklin Gothic Book" panose="020B0503020102020204" pitchFamily="34" charset="0"/>
              </a:rPr>
              <a:t>	</a:t>
            </a:r>
            <a:r>
              <a:rPr lang="en-US" sz="3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Defining 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Solving ’Wicked Problems’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Challenges and tensions</a:t>
            </a:r>
          </a:p>
          <a:p>
            <a:endParaRPr lang="en-US" sz="3500" dirty="0">
              <a:latin typeface="Franklin Gothic Book" panose="020B0503020102020204" pitchFamily="34" charset="0"/>
            </a:endParaRPr>
          </a:p>
          <a:p>
            <a:r>
              <a:rPr lang="en-US" sz="3500" dirty="0">
                <a:latin typeface="Franklin Gothic Book" panose="020B0503020102020204" pitchFamily="34" charset="0"/>
              </a:rPr>
              <a:t> Reflections on interdisciplinary working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	</a:t>
            </a:r>
            <a:r>
              <a:rPr lang="en-US" sz="35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RURBAN Africa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8" descr="Businesswoman pointing to side">
            <a:extLst>
              <a:ext uri="{FF2B5EF4-FFF2-40B4-BE49-F238E27FC236}">
                <a16:creationId xmlns:a16="http://schemas.microsoft.com/office/drawing/2014/main" id="{5216F051-20B0-A956-C3BE-C83DD470A9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323" y="822326"/>
            <a:ext cx="2711689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404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CD66-EEDA-07DB-C307-C0E50BFB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63" y="18255"/>
            <a:ext cx="10965873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Insert Global South-Global North dynamics</a:t>
            </a:r>
          </a:p>
        </p:txBody>
      </p:sp>
      <p:pic>
        <p:nvPicPr>
          <p:cNvPr id="6" name="Content Placeholder 5" descr="A close-up of a paper&#10;&#10;Description automatically generated">
            <a:extLst>
              <a:ext uri="{FF2B5EF4-FFF2-40B4-BE49-F238E27FC236}">
                <a16:creationId xmlns:a16="http://schemas.microsoft.com/office/drawing/2014/main" id="{35864071-4123-67F8-A21D-0B8C967F42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27" y="1589217"/>
            <a:ext cx="8519814" cy="4105001"/>
          </a:xfrm>
        </p:spPr>
      </p:pic>
      <p:pic>
        <p:nvPicPr>
          <p:cNvPr id="1026" name="Picture 2" descr="Professor Patricia Noxolo - School of Geography, Earth and Environmental  Sciences - University of Birmingham">
            <a:extLst>
              <a:ext uri="{FF2B5EF4-FFF2-40B4-BE49-F238E27FC236}">
                <a16:creationId xmlns:a16="http://schemas.microsoft.com/office/drawing/2014/main" id="{9EFD7E64-2A05-A9EB-F625-DA549863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145" y="2218162"/>
            <a:ext cx="2847109" cy="28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A3E0F-B757-7BE2-4676-D99A270BA39C}"/>
              </a:ext>
            </a:extLst>
          </p:cNvPr>
          <p:cNvSpPr txBox="1"/>
          <p:nvPr/>
        </p:nvSpPr>
        <p:spPr>
          <a:xfrm>
            <a:off x="285750" y="5939617"/>
            <a:ext cx="1190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https://www.ukri.org/what-we-do/browse-our-areas-of-investment-and-support/global-challenges-research-fund/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1553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FE3B789-7614-B87B-E009-269E4BA57A2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8979704"/>
              </p:ext>
            </p:extLst>
          </p:nvPr>
        </p:nvGraphicFramePr>
        <p:xfrm>
          <a:off x="872836" y="751356"/>
          <a:ext cx="10446328" cy="502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90986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F76CA-869F-ACE1-573D-CF7F6774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Reflections on interdisciplinary working (across the GS-GN) </a:t>
            </a:r>
          </a:p>
        </p:txBody>
      </p:sp>
    </p:spTree>
    <p:extLst>
      <p:ext uri="{BB962C8B-B14F-4D97-AF65-F5344CB8AC3E}">
        <p14:creationId xmlns:p14="http://schemas.microsoft.com/office/powerpoint/2010/main" val="405938107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971B74E4-DB4A-8417-3331-B73A928F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30" y="394855"/>
            <a:ext cx="8335133" cy="56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6C205-0AC3-8269-2706-5DD52414C987}"/>
              </a:ext>
            </a:extLst>
          </p:cNvPr>
          <p:cNvSpPr txBox="1"/>
          <p:nvPr/>
        </p:nvSpPr>
        <p:spPr>
          <a:xfrm>
            <a:off x="4462895" y="6139979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https://rurbanafrica.ku.dk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141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916D528-BEFD-EE4C-95A7-C38A6864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8"/>
            <a:ext cx="8229600" cy="976312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RurbanAfrica</a:t>
            </a:r>
          </a:p>
        </p:txBody>
      </p:sp>
      <p:pic>
        <p:nvPicPr>
          <p:cNvPr id="87042" name="Content Placeholder 3">
            <a:extLst>
              <a:ext uri="{FF2B5EF4-FFF2-40B4-BE49-F238E27FC236}">
                <a16:creationId xmlns:a16="http://schemas.microsoft.com/office/drawing/2014/main" id="{79C705E4-1B4E-1E40-A6EA-54AC2AB754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7450" y="1223963"/>
            <a:ext cx="7277100" cy="3873500"/>
          </a:xfrm>
        </p:spPr>
      </p:pic>
      <p:sp>
        <p:nvSpPr>
          <p:cNvPr id="87043" name="TextBox 4">
            <a:extLst>
              <a:ext uri="{FF2B5EF4-FFF2-40B4-BE49-F238E27FC236}">
                <a16:creationId xmlns:a16="http://schemas.microsoft.com/office/drawing/2014/main" id="{FD9D8A1E-11A6-4E4E-8777-F89DAA08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5184775"/>
            <a:ext cx="8545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Franklin Gothic Book" panose="020B0503020102020204" pitchFamily="34" charset="0"/>
              </a:rPr>
              <a:t>Cameroon, Denmark (lead), France, Ghana, the Netherlands, Rwanda, Tanzania &amp; the UK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005645-B6A3-F141-AE9E-EEB6C60A0D45}"/>
              </a:ext>
            </a:extLst>
          </p:cNvPr>
          <p:cNvCxnSpPr/>
          <p:nvPr/>
        </p:nvCxnSpPr>
        <p:spPr>
          <a:xfrm flipH="1">
            <a:off x="8502651" y="1136650"/>
            <a:ext cx="1458913" cy="112553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EEA0E8-6DA0-B26B-317E-F814C1CA0A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3032978"/>
              </p:ext>
            </p:extLst>
          </p:nvPr>
        </p:nvGraphicFramePr>
        <p:xfrm>
          <a:off x="838200" y="1683327"/>
          <a:ext cx="10778836" cy="44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6B24A65-E0AE-0ED7-E190-AE9D7EC0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8"/>
            <a:ext cx="8229600" cy="976312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Work Packages</a:t>
            </a:r>
          </a:p>
        </p:txBody>
      </p:sp>
    </p:spTree>
    <p:extLst>
      <p:ext uri="{BB962C8B-B14F-4D97-AF65-F5344CB8AC3E}">
        <p14:creationId xmlns:p14="http://schemas.microsoft.com/office/powerpoint/2010/main" val="101720280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80F0B24F-737B-8B43-BDA2-0837CBFD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0"/>
            <a:ext cx="10701338" cy="10858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City Dynamics and Access to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75300-0D30-C047-89C3-AB4B5665A2D4}"/>
              </a:ext>
            </a:extLst>
          </p:cNvPr>
          <p:cNvSpPr/>
          <p:nvPr/>
        </p:nvSpPr>
        <p:spPr>
          <a:xfrm>
            <a:off x="559594" y="1589314"/>
            <a:ext cx="109522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800" b="1" i="0" u="none" strike="noStrike" dirty="0">
                <a:effectLst/>
                <a:latin typeface="Franklin Gothic Book" panose="020B0503020102020204" pitchFamily="34" charset="0"/>
              </a:rPr>
              <a:t>City Dynamics</a:t>
            </a:r>
          </a:p>
          <a:p>
            <a:pPr eaLnBrk="1" hangingPunct="1">
              <a:defRPr/>
            </a:pPr>
            <a:r>
              <a:rPr lang="en-GB" sz="2800" b="0" i="0" u="none" strike="noStrike" dirty="0">
                <a:effectLst/>
                <a:latin typeface="Franklin Gothic Book" panose="020B0503020102020204" pitchFamily="34" charset="0"/>
              </a:rPr>
              <a:t>The aim of this work package is to provide a comprehensive understanding of city dynamics through an analysis of urban growth rates and mobility pattern.</a:t>
            </a:r>
          </a:p>
          <a:p>
            <a:pPr eaLnBrk="1" hangingPunct="1">
              <a:defRPr/>
            </a:pPr>
            <a:endParaRPr lang="en-GB" sz="2800" b="0" i="0" u="none" strike="noStrike" dirty="0">
              <a:effectLst/>
              <a:latin typeface="Franklin Gothic Book" panose="020B0503020102020204" pitchFamily="34" charset="0"/>
            </a:endParaRPr>
          </a:p>
          <a:p>
            <a:pPr eaLnBrk="1" hangingPunct="1">
              <a:defRPr/>
            </a:pPr>
            <a:r>
              <a:rPr lang="en-GB" sz="2800" b="1" i="0" u="none" strike="noStrike" dirty="0">
                <a:effectLst/>
                <a:latin typeface="Franklin Gothic Book" panose="020B0503020102020204" pitchFamily="34" charset="0"/>
              </a:rPr>
              <a:t>Access to Services</a:t>
            </a:r>
          </a:p>
          <a:p>
            <a:pPr eaLnBrk="1" hangingPunct="1">
              <a:defRPr/>
            </a:pPr>
            <a:r>
              <a:rPr lang="en-GB" sz="2800" b="0" i="0" u="none" strike="noStrike" dirty="0">
                <a:effectLst/>
                <a:latin typeface="Franklin Gothic Book" panose="020B0503020102020204" pitchFamily="34" charset="0"/>
              </a:rPr>
              <a:t>This work package aims to investigate variations in the relationship between poverty and access to services in different types of urban low-income areas. </a:t>
            </a:r>
            <a:endParaRPr lang="en-GB" sz="28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5F13FC45-C05D-9E4B-A63D-88F48675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5262"/>
            <a:ext cx="8229600" cy="827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Countries and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D84A-FDFB-DE4E-9313-FA9807C32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210" y="1697518"/>
            <a:ext cx="4603750" cy="3946525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buClr>
                <a:schemeClr val="tx2"/>
              </a:buClr>
              <a:buFont typeface="Wingdings 2"/>
              <a:buChar char=""/>
              <a:defRPr/>
            </a:pPr>
            <a:r>
              <a:rPr lang="en-GB" sz="3200">
                <a:solidFill>
                  <a:srgbClr val="7030A0"/>
                </a:solidFill>
                <a:latin typeface="Franklin Gothic Book" panose="020B0503020102020204" pitchFamily="34" charset="0"/>
                <a:cs typeface="Corbel"/>
              </a:rPr>
              <a:t>Ghana</a:t>
            </a:r>
          </a:p>
          <a:p>
            <a:pPr marL="731520" lvl="1" indent="-274320">
              <a:buClr>
                <a:schemeClr val="tx2"/>
              </a:buClr>
              <a:buFont typeface="Wingdings"/>
              <a:buChar char=""/>
              <a:defRPr/>
            </a:pPr>
            <a:r>
              <a:rPr lang="en-GB" sz="3200">
                <a:latin typeface="Franklin Gothic Book" panose="020B0503020102020204" pitchFamily="34" charset="0"/>
                <a:cs typeface="Corbel"/>
              </a:rPr>
              <a:t>Accra</a:t>
            </a:r>
          </a:p>
          <a:p>
            <a:pPr marL="731520" lvl="1" indent="-274320">
              <a:buClr>
                <a:schemeClr val="tx2"/>
              </a:buClr>
              <a:buFont typeface="Wingdings"/>
              <a:buChar char=""/>
              <a:defRPr/>
            </a:pPr>
            <a:r>
              <a:rPr lang="en-GB" sz="3200">
                <a:latin typeface="Franklin Gothic Book" panose="020B0503020102020204" pitchFamily="34" charset="0"/>
                <a:cs typeface="Corbel"/>
              </a:rPr>
              <a:t>Sekondi-Takoradi</a:t>
            </a:r>
          </a:p>
          <a:p>
            <a:pPr marL="731520" lvl="1" indent="-274320">
              <a:buClr>
                <a:schemeClr val="tx2"/>
              </a:buClr>
              <a:buFont typeface="Wingdings"/>
              <a:buChar char=""/>
              <a:defRPr/>
            </a:pPr>
            <a:endParaRPr lang="en-GB" sz="3200">
              <a:latin typeface="Franklin Gothic Book" panose="020B0503020102020204" pitchFamily="34" charset="0"/>
              <a:cs typeface="Corbel"/>
            </a:endParaRPr>
          </a:p>
          <a:p>
            <a:pPr marL="438912" indent="-320040">
              <a:spcBef>
                <a:spcPts val="0"/>
              </a:spcBef>
              <a:buClr>
                <a:srgbClr val="008000"/>
              </a:buClr>
              <a:buFont typeface="Wingdings 2"/>
              <a:buChar char=""/>
              <a:defRPr/>
            </a:pPr>
            <a:r>
              <a:rPr lang="en-GB" sz="3200">
                <a:latin typeface="Franklin Gothic Book" panose="020B0503020102020204" pitchFamily="34" charset="0"/>
                <a:cs typeface="Corbel"/>
              </a:rPr>
              <a:t>Cameroon</a:t>
            </a:r>
          </a:p>
          <a:p>
            <a:pPr marL="731520" lvl="1" indent="-274320">
              <a:buClr>
                <a:srgbClr val="008000"/>
              </a:buClr>
              <a:buFont typeface="Wingdings"/>
              <a:buChar char=""/>
              <a:defRPr/>
            </a:pPr>
            <a:r>
              <a:rPr lang="en-GB" sz="3200">
                <a:latin typeface="Franklin Gothic Book" panose="020B0503020102020204" pitchFamily="34" charset="0"/>
                <a:cs typeface="Corbel"/>
              </a:rPr>
              <a:t>Douala</a:t>
            </a:r>
          </a:p>
          <a:p>
            <a:pPr marL="731520" lvl="1" indent="-274320">
              <a:buClr>
                <a:srgbClr val="008000"/>
              </a:buClr>
              <a:buFont typeface="Wingdings"/>
              <a:buChar char=""/>
              <a:defRPr/>
            </a:pPr>
            <a:r>
              <a:rPr lang="en-GB" sz="3200">
                <a:latin typeface="Franklin Gothic Book" panose="020B0503020102020204" pitchFamily="34" charset="0"/>
                <a:cs typeface="Corbel"/>
              </a:rPr>
              <a:t>Bafoussam</a:t>
            </a:r>
          </a:p>
        </p:txBody>
      </p:sp>
      <p:sp>
        <p:nvSpPr>
          <p:cNvPr id="91139" name="Content Placeholder 3">
            <a:extLst>
              <a:ext uri="{FF2B5EF4-FFF2-40B4-BE49-F238E27FC236}">
                <a16:creationId xmlns:a16="http://schemas.microsoft.com/office/drawing/2014/main" id="{540DC455-1C45-304F-ADDD-61A8FF263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3140" y="1613118"/>
            <a:ext cx="4549775" cy="4519613"/>
          </a:xfrm>
        </p:spPr>
        <p:txBody>
          <a:bodyPr>
            <a:normAutofit/>
          </a:bodyPr>
          <a:lstStyle/>
          <a:p>
            <a:pPr marL="438150" indent="-319088">
              <a:spcBef>
                <a:spcPct val="0"/>
              </a:spcBef>
              <a:buClr>
                <a:schemeClr val="accent2"/>
              </a:buClr>
              <a:buFont typeface="Wingdings 2" pitchFamily="2" charset="2"/>
              <a:buChar char=""/>
            </a:pPr>
            <a:r>
              <a:rPr lang="en-GB" altLang="en-US" sz="3200">
                <a:latin typeface="Franklin Gothic Book" panose="020B0503020102020204" pitchFamily="34" charset="0"/>
              </a:rPr>
              <a:t>Rwanda</a:t>
            </a:r>
          </a:p>
          <a:p>
            <a:pPr marL="730250" lvl="1" indent="-273050">
              <a:buClr>
                <a:schemeClr val="accent2"/>
              </a:buClr>
              <a:buFont typeface="Wingdings" pitchFamily="2" charset="2"/>
              <a:buChar char=""/>
            </a:pPr>
            <a:r>
              <a:rPr lang="en-GB" altLang="en-US" sz="3200">
                <a:latin typeface="Franklin Gothic Book" panose="020B0503020102020204" pitchFamily="34" charset="0"/>
              </a:rPr>
              <a:t>Kigali</a:t>
            </a:r>
          </a:p>
          <a:p>
            <a:pPr marL="730250" lvl="1" indent="-273050">
              <a:buClr>
                <a:schemeClr val="accent2"/>
              </a:buClr>
              <a:buFont typeface="Wingdings" pitchFamily="2" charset="2"/>
              <a:buChar char=""/>
            </a:pPr>
            <a:r>
              <a:rPr lang="en-GB" altLang="en-US" sz="3200">
                <a:latin typeface="Franklin Gothic Book" panose="020B0503020102020204" pitchFamily="34" charset="0"/>
              </a:rPr>
              <a:t>Musanze (Ruhengeri)</a:t>
            </a:r>
          </a:p>
          <a:p>
            <a:pPr marL="730250" lvl="1" indent="-273050">
              <a:buClr>
                <a:schemeClr val="accent2"/>
              </a:buClr>
              <a:buFont typeface="Wingdings" pitchFamily="2" charset="2"/>
              <a:buChar char=""/>
            </a:pPr>
            <a:endParaRPr lang="en-GB" altLang="en-US" sz="3200">
              <a:latin typeface="Franklin Gothic Book" panose="020B0503020102020204" pitchFamily="34" charset="0"/>
            </a:endParaRPr>
          </a:p>
          <a:p>
            <a:pPr marL="438150" indent="-319088">
              <a:spcBef>
                <a:spcPct val="0"/>
              </a:spcBef>
              <a:buClr>
                <a:srgbClr val="660066"/>
              </a:buClr>
              <a:buFont typeface="Wingdings 2" pitchFamily="2" charset="2"/>
              <a:buChar char=""/>
            </a:pPr>
            <a:r>
              <a:rPr lang="en-GB" altLang="en-US" sz="3200">
                <a:latin typeface="Franklin Gothic Book" panose="020B0503020102020204" pitchFamily="34" charset="0"/>
              </a:rPr>
              <a:t>Tanzania</a:t>
            </a:r>
          </a:p>
          <a:p>
            <a:pPr marL="730250" lvl="1" indent="-273050">
              <a:buClr>
                <a:srgbClr val="660066"/>
              </a:buClr>
              <a:buFont typeface="Wingdings" pitchFamily="2" charset="2"/>
              <a:buChar char=""/>
            </a:pPr>
            <a:r>
              <a:rPr lang="en-GB" altLang="en-US" sz="3200">
                <a:latin typeface="Franklin Gothic Book" panose="020B0503020102020204" pitchFamily="34" charset="0"/>
              </a:rPr>
              <a:t>Dar es Salaam</a:t>
            </a:r>
          </a:p>
          <a:p>
            <a:pPr marL="730250" lvl="1" indent="-273050">
              <a:buClr>
                <a:srgbClr val="660066"/>
              </a:buClr>
              <a:buFont typeface="Wingdings" pitchFamily="2" charset="2"/>
              <a:buChar char=""/>
            </a:pPr>
            <a:r>
              <a:rPr lang="en-GB" altLang="en-US" sz="3200">
                <a:latin typeface="Franklin Gothic Book" panose="020B0503020102020204" pitchFamily="34" charset="0"/>
              </a:rPr>
              <a:t>Arusha</a:t>
            </a:r>
          </a:p>
        </p:txBody>
      </p:sp>
      <p:pic>
        <p:nvPicPr>
          <p:cNvPr id="6" name="Graphic 5" descr="Africa with solid fill">
            <a:extLst>
              <a:ext uri="{FF2B5EF4-FFF2-40B4-BE49-F238E27FC236}">
                <a16:creationId xmlns:a16="http://schemas.microsoft.com/office/drawing/2014/main" id="{FF32BE31-F783-3049-B0C3-0F1C80121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1953" y="1208832"/>
            <a:ext cx="4237694" cy="4923899"/>
          </a:xfrm>
          <a:prstGeom prst="rect">
            <a:avLst/>
          </a:prstGeom>
        </p:spPr>
      </p:pic>
      <p:pic>
        <p:nvPicPr>
          <p:cNvPr id="7" name="Graphic 6" descr="City outline">
            <a:extLst>
              <a:ext uri="{FF2B5EF4-FFF2-40B4-BE49-F238E27FC236}">
                <a16:creationId xmlns:a16="http://schemas.microsoft.com/office/drawing/2014/main" id="{9BEC722D-C070-B247-AC14-05423F6B7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2316" y="2394669"/>
            <a:ext cx="995335" cy="995335"/>
          </a:xfrm>
          <a:prstGeom prst="rect">
            <a:avLst/>
          </a:prstGeom>
        </p:spPr>
      </p:pic>
      <p:pic>
        <p:nvPicPr>
          <p:cNvPr id="4" name="Graphic 3" descr="Car with solid fill">
            <a:extLst>
              <a:ext uri="{FF2B5EF4-FFF2-40B4-BE49-F238E27FC236}">
                <a16:creationId xmlns:a16="http://schemas.microsoft.com/office/drawing/2014/main" id="{CB50589D-FC11-8B49-AF67-764C0BA2AE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7328" y="2587417"/>
            <a:ext cx="765313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3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black and grey gear&#10;&#10;Description automatically generated">
            <a:extLst>
              <a:ext uri="{FF2B5EF4-FFF2-40B4-BE49-F238E27FC236}">
                <a16:creationId xmlns:a16="http://schemas.microsoft.com/office/drawing/2014/main" id="{618F112B-605A-7A2A-5E09-557801D2A9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911" y="1424799"/>
            <a:ext cx="3068782" cy="434091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9A64B33-0B68-BA00-014B-1A924105A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206983">
            <a:off x="6371294" y="1323237"/>
            <a:ext cx="5063836" cy="1445303"/>
          </a:xfrm>
          <a:prstGeom prst="rect">
            <a:avLst/>
          </a:prstGeom>
        </p:spPr>
      </p:pic>
      <p:pic>
        <p:nvPicPr>
          <p:cNvPr id="19" name="Picture 18" descr="A group of colorful people&#10;&#10;Description automatically generated">
            <a:extLst>
              <a:ext uri="{FF2B5EF4-FFF2-40B4-BE49-F238E27FC236}">
                <a16:creationId xmlns:a16="http://schemas.microsoft.com/office/drawing/2014/main" id="{79BF2106-202A-2BAE-D1AF-202220D6E1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13886" y="3763537"/>
            <a:ext cx="3805382" cy="1902691"/>
          </a:xfrm>
          <a:prstGeom prst="rect">
            <a:avLst/>
          </a:prstGeom>
        </p:spPr>
      </p:pic>
      <p:pic>
        <p:nvPicPr>
          <p:cNvPr id="24" name="Picture 23" descr="Close-up of a dictionary page with black text&#10;&#10;Description automatically generated">
            <a:extLst>
              <a:ext uri="{FF2B5EF4-FFF2-40B4-BE49-F238E27FC236}">
                <a16:creationId xmlns:a16="http://schemas.microsoft.com/office/drawing/2014/main" id="{B0A78619-0751-5B12-E25D-8FB990320E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61283" y="2643907"/>
            <a:ext cx="3445013" cy="2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5714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rtoon of two men pointing at a few sticks&#10;&#10;Description automatically generated">
            <a:extLst>
              <a:ext uri="{FF2B5EF4-FFF2-40B4-BE49-F238E27FC236}">
                <a16:creationId xmlns:a16="http://schemas.microsoft.com/office/drawing/2014/main" id="{BD7B6B35-1511-5915-A7C0-C1B544C0A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7448" y="219406"/>
            <a:ext cx="8337104" cy="59575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FF6CE-8FF2-5F09-83D9-59577AE75E6B}"/>
              </a:ext>
            </a:extLst>
          </p:cNvPr>
          <p:cNvSpPr txBox="1"/>
          <p:nvPr/>
        </p:nvSpPr>
        <p:spPr>
          <a:xfrm>
            <a:off x="4713877" y="6407762"/>
            <a:ext cx="6089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esundae.deviantart.com/art/every-one-s-right-and-wrong-perspective-44133217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818064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F76CA-869F-ACE1-573D-CF7F6774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The politics of interdisciplinary research </a:t>
            </a:r>
          </a:p>
        </p:txBody>
      </p:sp>
    </p:spTree>
    <p:extLst>
      <p:ext uri="{BB962C8B-B14F-4D97-AF65-F5344CB8AC3E}">
        <p14:creationId xmlns:p14="http://schemas.microsoft.com/office/powerpoint/2010/main" val="217193364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hands holding a white cloud&#10;&#10;Description automatically generated">
            <a:extLst>
              <a:ext uri="{FF2B5EF4-FFF2-40B4-BE49-F238E27FC236}">
                <a16:creationId xmlns:a16="http://schemas.microsoft.com/office/drawing/2014/main" id="{1F3FD5E2-A83C-582C-726B-D6150796D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003" y="1850563"/>
            <a:ext cx="5054420" cy="3651819"/>
          </a:xfr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EE79E35-B722-5E67-AAB5-DE9E1CFB25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63578" y="1850563"/>
            <a:ext cx="5054419" cy="38026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55225D-DCCB-EE0D-2511-7B2AFD45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59" y="144867"/>
            <a:ext cx="10701338" cy="10858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Epistemological limits</a:t>
            </a:r>
          </a:p>
        </p:txBody>
      </p:sp>
    </p:spTree>
    <p:extLst>
      <p:ext uri="{BB962C8B-B14F-4D97-AF65-F5344CB8AC3E}">
        <p14:creationId xmlns:p14="http://schemas.microsoft.com/office/powerpoint/2010/main" val="348784433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2069FF2-2BE1-F7F8-E316-29F2F074F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327" y="1634972"/>
            <a:ext cx="10051473" cy="358805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6B8E31-CA3B-4093-C43F-96259602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Learning from and with the GS</a:t>
            </a:r>
          </a:p>
        </p:txBody>
      </p:sp>
    </p:spTree>
    <p:extLst>
      <p:ext uri="{BB962C8B-B14F-4D97-AF65-F5344CB8AC3E}">
        <p14:creationId xmlns:p14="http://schemas.microsoft.com/office/powerpoint/2010/main" val="172002093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usic video&#10;&#10;Description automatically generated">
            <a:extLst>
              <a:ext uri="{FF2B5EF4-FFF2-40B4-BE49-F238E27FC236}">
                <a16:creationId xmlns:a16="http://schemas.microsoft.com/office/drawing/2014/main" id="{AFE6FAAB-5C92-9BCB-0DF3-21E159E26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67" y="1253331"/>
            <a:ext cx="4566638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D1FFF-C618-71BF-4878-D66BE361E270}"/>
              </a:ext>
            </a:extLst>
          </p:cNvPr>
          <p:cNvSpPr txBox="1"/>
          <p:nvPr/>
        </p:nvSpPr>
        <p:spPr>
          <a:xfrm>
            <a:off x="518767" y="5862843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https://www.youtube.com/watch?v=YdMAn91wYWU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5DB0D-5F8C-447B-5AAC-D9D502B52CE2}"/>
              </a:ext>
            </a:extLst>
          </p:cNvPr>
          <p:cNvSpPr txBox="1"/>
          <p:nvPr/>
        </p:nvSpPr>
        <p:spPr>
          <a:xfrm>
            <a:off x="5340927" y="2235506"/>
            <a:ext cx="65012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‘’W</a:t>
            </a:r>
            <a:r>
              <a:rPr lang="en-GB" sz="3200" dirty="0">
                <a:effectLst/>
                <a:latin typeface="Franklin Gothic Book" panose="020B0503020102020204" pitchFamily="34" charset="0"/>
              </a:rPr>
              <a:t>e examine the thoughts, actions, and experiences of male youth in Ghana using Guru's popular song “Boys abrƐ [Boys are tired].” </a:t>
            </a:r>
          </a:p>
        </p:txBody>
      </p:sp>
    </p:spTree>
    <p:extLst>
      <p:ext uri="{BB962C8B-B14F-4D97-AF65-F5344CB8AC3E}">
        <p14:creationId xmlns:p14="http://schemas.microsoft.com/office/powerpoint/2010/main" val="1634604276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AA54-D55F-FE7F-52B5-71EBCCB3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Retaliatory patriarchy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C2D4E76-C00A-2AB0-D6B3-68A0B8762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381996"/>
              </p:ext>
            </p:extLst>
          </p:nvPr>
        </p:nvGraphicFramePr>
        <p:xfrm>
          <a:off x="838200" y="1600201"/>
          <a:ext cx="10293927" cy="460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73792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AE639-6516-9E97-234C-00905FA6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Masculinities – learning from and with GS?</a:t>
            </a:r>
          </a:p>
        </p:txBody>
      </p:sp>
      <p:pic>
        <p:nvPicPr>
          <p:cNvPr id="8" name="Content Placeholder 7" descr="A person in a suit with his hands together&#10;&#10;Description automatically generated">
            <a:extLst>
              <a:ext uri="{FF2B5EF4-FFF2-40B4-BE49-F238E27FC236}">
                <a16:creationId xmlns:a16="http://schemas.microsoft.com/office/drawing/2014/main" id="{97320A29-6B8A-E8DD-57E3-199A066D0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8591" y="1690688"/>
            <a:ext cx="2900892" cy="4351338"/>
          </a:xfrm>
        </p:spPr>
      </p:pic>
      <p:pic>
        <p:nvPicPr>
          <p:cNvPr id="2050" name="Picture 2" descr="Andrew Tate - Wikipedia">
            <a:extLst>
              <a:ext uri="{FF2B5EF4-FFF2-40B4-BE49-F238E27FC236}">
                <a16:creationId xmlns:a16="http://schemas.microsoft.com/office/drawing/2014/main" id="{046B0443-BB14-898C-1654-B3CCDDFE5E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289561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B893-8B81-E6A4-228C-4E30C46493C0}"/>
              </a:ext>
            </a:extLst>
          </p:cNvPr>
          <p:cNvSpPr txBox="1"/>
          <p:nvPr/>
        </p:nvSpPr>
        <p:spPr>
          <a:xfrm>
            <a:off x="4744227" y="6042026"/>
            <a:ext cx="2900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Jordan_Peters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 descr="A person in a suit&#10;&#10;Description automatically generated">
            <a:extLst>
              <a:ext uri="{FF2B5EF4-FFF2-40B4-BE49-F238E27FC236}">
                <a16:creationId xmlns:a16="http://schemas.microsoft.com/office/drawing/2014/main" id="{DDAED02F-C1FE-8724-C605-7E38B1AA9C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87692" y="2276168"/>
            <a:ext cx="4299936" cy="2868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7BB300-5C5C-763D-1369-8AB7F6448A7A}"/>
              </a:ext>
            </a:extLst>
          </p:cNvPr>
          <p:cNvSpPr txBox="1"/>
          <p:nvPr/>
        </p:nvSpPr>
        <p:spPr>
          <a:xfrm>
            <a:off x="8343802" y="5267277"/>
            <a:ext cx="3443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flickr.com/photos/gageskidmore/3865566164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71690604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F76CA-869F-ACE1-573D-CF7F6774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4441290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DCD6-5003-9632-EEB6-19D47D46F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9873"/>
            <a:ext cx="10571018" cy="51170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ranklin Gothic Book" panose="020B0503020102020204" pitchFamily="34" charset="0"/>
              </a:rPr>
              <a:t>Generalists and Integrationists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ranklin Gothic Book" panose="020B0503020102020204" pitchFamily="34" charset="0"/>
              </a:rPr>
              <a:t>Solving ‘Wicked Problems’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ranklin Gothic Book" panose="020B0503020102020204" pitchFamily="34" charset="0"/>
              </a:rPr>
              <a:t>Disciplinary politics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ranklin Gothic Book" panose="020B0503020102020204" pitchFamily="34" charset="0"/>
              </a:rPr>
              <a:t>Inserting Global South-Global North Dynamics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Franklin Gothic Book" panose="020B0503020102020204" pitchFamily="34" charset="0"/>
              </a:rPr>
              <a:t>Reflections – 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1678911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4FAF1-221D-A0C1-B3CB-EDDBBFCD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0" y="1417201"/>
            <a:ext cx="4364184" cy="1957092"/>
          </a:xfrm>
        </p:spPr>
        <p:txBody>
          <a:bodyPr>
            <a:no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What does interdisciplinary research mean to you?</a:t>
            </a:r>
          </a:p>
        </p:txBody>
      </p:sp>
      <p:pic>
        <p:nvPicPr>
          <p:cNvPr id="7" name="Content Placeholder 6" descr="Business woman fingers on chin">
            <a:extLst>
              <a:ext uri="{FF2B5EF4-FFF2-40B4-BE49-F238E27FC236}">
                <a16:creationId xmlns:a16="http://schemas.microsoft.com/office/drawing/2014/main" id="{611AA58B-93FC-C2C8-6AF5-C9CC1E120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26" y="611716"/>
            <a:ext cx="1741787" cy="6156684"/>
          </a:xfr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4280562-9D66-13F4-0BE2-46A520FB089D}"/>
              </a:ext>
            </a:extLst>
          </p:cNvPr>
          <p:cNvSpPr/>
          <p:nvPr/>
        </p:nvSpPr>
        <p:spPr>
          <a:xfrm>
            <a:off x="5174673" y="1101436"/>
            <a:ext cx="5070763" cy="2588622"/>
          </a:xfrm>
          <a:prstGeom prst="wedgeRoundRectCallout">
            <a:avLst>
              <a:gd name="adj1" fmla="val -70013"/>
              <a:gd name="adj2" fmla="val -2982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D64E-9915-3821-C276-B345EB92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Why does this matter? (general)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7F2448-A0C3-810C-F46A-888088A9F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62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6787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D64E-9915-3821-C276-B345EB92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Why does this matter? (personal)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7F2448-A0C3-810C-F46A-888088A9F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1583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4616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B47EF-D1CE-E083-AEFE-EE1B8312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Franklin Gothic Book" panose="020B0503020102020204" pitchFamily="34" charset="0"/>
              </a:rPr>
              <a:t>Defining interdisciplinary research</a:t>
            </a:r>
          </a:p>
        </p:txBody>
      </p:sp>
    </p:spTree>
    <p:extLst>
      <p:ext uri="{BB962C8B-B14F-4D97-AF65-F5344CB8AC3E}">
        <p14:creationId xmlns:p14="http://schemas.microsoft.com/office/powerpoint/2010/main" val="6897038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9FCA-D745-E8E0-EF58-8938C5DA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09" y="1595727"/>
            <a:ext cx="8125691" cy="268403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Franklin Gothic Book" panose="020B0503020102020204" pitchFamily="34" charset="0"/>
              </a:rPr>
              <a:t>‘‘Ideas, data and information, methods, tools, concepts, and/or theories from two or more </a:t>
            </a:r>
            <a:r>
              <a:rPr lang="en-US" sz="3600" dirty="0">
                <a:solidFill>
                  <a:srgbClr val="7030A0"/>
                </a:solidFill>
                <a:latin typeface="Franklin Gothic Book" panose="020B0503020102020204" pitchFamily="34" charset="0"/>
              </a:rPr>
              <a:t>disciplines</a:t>
            </a:r>
            <a:r>
              <a:rPr lang="en-US" sz="3600" dirty="0">
                <a:latin typeface="Franklin Gothic Book" panose="020B0503020102020204" pitchFamily="34" charset="0"/>
              </a:rPr>
              <a:t> are synthesized, connected, or blended’’ [to generate new insights on an issue] </a:t>
            </a:r>
          </a:p>
          <a:p>
            <a:endParaRPr lang="en-US" dirty="0"/>
          </a:p>
        </p:txBody>
      </p:sp>
      <p:pic>
        <p:nvPicPr>
          <p:cNvPr id="7" name="Picture 6" descr="Businesswoman pointing up">
            <a:extLst>
              <a:ext uri="{FF2B5EF4-FFF2-40B4-BE49-F238E27FC236}">
                <a16:creationId xmlns:a16="http://schemas.microsoft.com/office/drawing/2014/main" id="{33402446-532D-070B-7564-BA49AEEA63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25563"/>
            <a:ext cx="2253345" cy="52162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E59F570-B388-1FC0-6D6C-BCC403CA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Book" panose="020B0503020102020204" pitchFamily="34" charset="0"/>
              </a:rPr>
              <a:t>Key element – a coming together</a:t>
            </a:r>
          </a:p>
        </p:txBody>
      </p:sp>
    </p:spTree>
    <p:extLst>
      <p:ext uri="{BB962C8B-B14F-4D97-AF65-F5344CB8AC3E}">
        <p14:creationId xmlns:p14="http://schemas.microsoft.com/office/powerpoint/2010/main" val="4935698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1040</Words>
  <Application>Microsoft Macintosh PowerPoint</Application>
  <PresentationFormat>Widescreen</PresentationFormat>
  <Paragraphs>192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Franklin Gothic Book</vt:lpstr>
      <vt:lpstr>Wingdings</vt:lpstr>
      <vt:lpstr>Wingdings 2</vt:lpstr>
      <vt:lpstr>Office Theme</vt:lpstr>
      <vt:lpstr>Putting theory and practice together: Interdisciplinary research </vt:lpstr>
      <vt:lpstr>Learning objectives</vt:lpstr>
      <vt:lpstr>Session outline</vt:lpstr>
      <vt:lpstr>The politics of interdisciplinary research </vt:lpstr>
      <vt:lpstr>What does interdisciplinary research mean to you?</vt:lpstr>
      <vt:lpstr>Why does this matter? (general)</vt:lpstr>
      <vt:lpstr>Why does this matter? (personal)</vt:lpstr>
      <vt:lpstr>Defining interdisciplinary research</vt:lpstr>
      <vt:lpstr>Key element – a coming together</vt:lpstr>
      <vt:lpstr>3 overarching disciplines*</vt:lpstr>
      <vt:lpstr>What makes a discipline, a discipline?</vt:lpstr>
      <vt:lpstr>Disciplines</vt:lpstr>
      <vt:lpstr>What about geography?</vt:lpstr>
      <vt:lpstr>What about geography?</vt:lpstr>
      <vt:lpstr>Key approaches to interdisciplinary research</vt:lpstr>
      <vt:lpstr>Generalist-Instrumental</vt:lpstr>
      <vt:lpstr>Integrationist-Transformative</vt:lpstr>
      <vt:lpstr>Bowl of fruit (multi) or Smoothie (inter)</vt:lpstr>
      <vt:lpstr>Inter refers to contested spaces</vt:lpstr>
      <vt:lpstr>Inter refers to the results of integration</vt:lpstr>
      <vt:lpstr>Solving ‘Wicked Problems’</vt:lpstr>
      <vt:lpstr>PowerPoint Presentation</vt:lpstr>
      <vt:lpstr>Key features</vt:lpstr>
      <vt:lpstr>UK research landscape</vt:lpstr>
      <vt:lpstr>UK research landscape</vt:lpstr>
      <vt:lpstr>Challenges and tensions</vt:lpstr>
      <vt:lpstr>Disciplinary politics - the butt of jokes</vt:lpstr>
      <vt:lpstr>PowerPoint Presentation</vt:lpstr>
      <vt:lpstr>Insert Global South-Global North dynamics</vt:lpstr>
      <vt:lpstr>Insert Global South-Global North dynamics</vt:lpstr>
      <vt:lpstr>PowerPoint Presentation</vt:lpstr>
      <vt:lpstr>Reflections on interdisciplinary working (across the GS-GN) </vt:lpstr>
      <vt:lpstr>PowerPoint Presentation</vt:lpstr>
      <vt:lpstr>RurbanAfrica</vt:lpstr>
      <vt:lpstr>Work Packages</vt:lpstr>
      <vt:lpstr>City Dynamics and Access to Services</vt:lpstr>
      <vt:lpstr>Countries and cities</vt:lpstr>
      <vt:lpstr>PowerPoint Presentation</vt:lpstr>
      <vt:lpstr>PowerPoint Presentation</vt:lpstr>
      <vt:lpstr>Epistemological limits</vt:lpstr>
      <vt:lpstr>Learning from and with the GS</vt:lpstr>
      <vt:lpstr>PowerPoint Presentation</vt:lpstr>
      <vt:lpstr>Retaliatory patriarchy</vt:lpstr>
      <vt:lpstr>Masculinities – learning from and with GS?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that concept! (or theory)</dc:title>
  <dc:creator>James Esson</dc:creator>
  <cp:lastModifiedBy>James Esson</cp:lastModifiedBy>
  <cp:revision>2</cp:revision>
  <dcterms:created xsi:type="dcterms:W3CDTF">2023-10-30T21:21:41Z</dcterms:created>
  <dcterms:modified xsi:type="dcterms:W3CDTF">2023-11-26T19:23:51Z</dcterms:modified>
</cp:coreProperties>
</file>