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58" r:id="rId3"/>
    <p:sldId id="259" r:id="rId4"/>
    <p:sldId id="260" r:id="rId5"/>
    <p:sldId id="270" r:id="rId6"/>
    <p:sldId id="264" r:id="rId7"/>
    <p:sldId id="265" r:id="rId8"/>
    <p:sldId id="266" r:id="rId9"/>
    <p:sldId id="261" r:id="rId10"/>
    <p:sldId id="262" r:id="rId11"/>
    <p:sldId id="267" r:id="rId12"/>
    <p:sldId id="268" r:id="rId13"/>
    <p:sldId id="271" r:id="rId14"/>
    <p:sldId id="263"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5388" autoAdjust="0"/>
  </p:normalViewPr>
  <p:slideViewPr>
    <p:cSldViewPr snapToGrid="0">
      <p:cViewPr varScale="1">
        <p:scale>
          <a:sx n="101" d="100"/>
          <a:sy n="101" d="100"/>
        </p:scale>
        <p:origin x="752" y="192"/>
      </p:cViewPr>
      <p:guideLst/>
    </p:cSldViewPr>
  </p:slideViewPr>
  <p:outlineViewPr>
    <p:cViewPr>
      <p:scale>
        <a:sx n="33" d="100"/>
        <a:sy n="33" d="100"/>
      </p:scale>
      <p:origin x="0" y="-158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ADD802-BC07-48ED-83A8-EDF0A3DDA06E}" type="datetimeFigureOut">
              <a:rPr lang="en-GB" smtClean="0"/>
              <a:t>19/10/2021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7F0386-AC59-40A5-8379-6255EF203B0C}" type="slidenum">
              <a:rPr lang="en-GB" smtClean="0"/>
              <a:t>‹#›</a:t>
            </a:fld>
            <a:endParaRPr lang="en-GB"/>
          </a:p>
        </p:txBody>
      </p:sp>
    </p:spTree>
    <p:extLst>
      <p:ext uri="{BB962C8B-B14F-4D97-AF65-F5344CB8AC3E}">
        <p14:creationId xmlns:p14="http://schemas.microsoft.com/office/powerpoint/2010/main" val="2871861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6028CA9-8A6E-DA4A-BA5B-339BB2FE612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24816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F0386-AC59-40A5-8379-6255EF203B0C}" type="slidenum">
              <a:rPr lang="en-GB" smtClean="0"/>
              <a:t>2</a:t>
            </a:fld>
            <a:endParaRPr lang="en-GB"/>
          </a:p>
        </p:txBody>
      </p:sp>
    </p:spTree>
    <p:extLst>
      <p:ext uri="{BB962C8B-B14F-4D97-AF65-F5344CB8AC3E}">
        <p14:creationId xmlns:p14="http://schemas.microsoft.com/office/powerpoint/2010/main" val="422886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F0386-AC59-40A5-8379-6255EF203B0C}" type="slidenum">
              <a:rPr lang="en-GB" smtClean="0"/>
              <a:t>3</a:t>
            </a:fld>
            <a:endParaRPr lang="en-GB"/>
          </a:p>
        </p:txBody>
      </p:sp>
    </p:spTree>
    <p:extLst>
      <p:ext uri="{BB962C8B-B14F-4D97-AF65-F5344CB8AC3E}">
        <p14:creationId xmlns:p14="http://schemas.microsoft.com/office/powerpoint/2010/main" val="998130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F0386-AC59-40A5-8379-6255EF203B0C}" type="slidenum">
              <a:rPr lang="en-GB" smtClean="0"/>
              <a:t>4</a:t>
            </a:fld>
            <a:endParaRPr lang="en-GB"/>
          </a:p>
        </p:txBody>
      </p:sp>
    </p:spTree>
    <p:extLst>
      <p:ext uri="{BB962C8B-B14F-4D97-AF65-F5344CB8AC3E}">
        <p14:creationId xmlns:p14="http://schemas.microsoft.com/office/powerpoint/2010/main" val="3313318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F0386-AC59-40A5-8379-6255EF203B0C}" type="slidenum">
              <a:rPr lang="en-GB" smtClean="0"/>
              <a:t>14</a:t>
            </a:fld>
            <a:endParaRPr lang="en-GB"/>
          </a:p>
        </p:txBody>
      </p:sp>
    </p:spTree>
    <p:extLst>
      <p:ext uri="{BB962C8B-B14F-4D97-AF65-F5344CB8AC3E}">
        <p14:creationId xmlns:p14="http://schemas.microsoft.com/office/powerpoint/2010/main" val="3297362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F0386-AC59-40A5-8379-6255EF203B0C}" type="slidenum">
              <a:rPr lang="en-GB" smtClean="0"/>
              <a:t>15</a:t>
            </a:fld>
            <a:endParaRPr lang="en-GB"/>
          </a:p>
        </p:txBody>
      </p:sp>
    </p:spTree>
    <p:extLst>
      <p:ext uri="{BB962C8B-B14F-4D97-AF65-F5344CB8AC3E}">
        <p14:creationId xmlns:p14="http://schemas.microsoft.com/office/powerpoint/2010/main" val="3092669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F3438F3-0B67-4F71-B2AF-E35517DF35A9}" type="datetimeFigureOut">
              <a:rPr lang="en-GB" smtClean="0"/>
              <a:t>19/10/2021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2D4874-FA4C-4D37-AF2A-FF053EED8F71}" type="slidenum">
              <a:rPr lang="en-GB" smtClean="0"/>
              <a:t>‹#›</a:t>
            </a:fld>
            <a:endParaRPr lang="en-GB"/>
          </a:p>
        </p:txBody>
      </p:sp>
    </p:spTree>
    <p:extLst>
      <p:ext uri="{BB962C8B-B14F-4D97-AF65-F5344CB8AC3E}">
        <p14:creationId xmlns:p14="http://schemas.microsoft.com/office/powerpoint/2010/main" val="1514679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F3438F3-0B67-4F71-B2AF-E35517DF35A9}" type="datetimeFigureOut">
              <a:rPr lang="en-GB" smtClean="0"/>
              <a:t>19/10/2021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2D4874-FA4C-4D37-AF2A-FF053EED8F71}" type="slidenum">
              <a:rPr lang="en-GB" smtClean="0"/>
              <a:t>‹#›</a:t>
            </a:fld>
            <a:endParaRPr lang="en-GB"/>
          </a:p>
        </p:txBody>
      </p:sp>
    </p:spTree>
    <p:extLst>
      <p:ext uri="{BB962C8B-B14F-4D97-AF65-F5344CB8AC3E}">
        <p14:creationId xmlns:p14="http://schemas.microsoft.com/office/powerpoint/2010/main" val="103083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F3438F3-0B67-4F71-B2AF-E35517DF35A9}" type="datetimeFigureOut">
              <a:rPr lang="en-GB" smtClean="0"/>
              <a:t>19/10/2021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2D4874-FA4C-4D37-AF2A-FF053EED8F71}" type="slidenum">
              <a:rPr lang="en-GB" smtClean="0"/>
              <a:t>‹#›</a:t>
            </a:fld>
            <a:endParaRPr lang="en-GB"/>
          </a:p>
        </p:txBody>
      </p:sp>
    </p:spTree>
    <p:extLst>
      <p:ext uri="{BB962C8B-B14F-4D97-AF65-F5344CB8AC3E}">
        <p14:creationId xmlns:p14="http://schemas.microsoft.com/office/powerpoint/2010/main" val="1019254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normAutofit/>
          </a:bodyPr>
          <a:lstStyle>
            <a:lvl1pPr>
              <a:defRPr lang="en-US" sz="3000" b="1" kern="1200" dirty="0">
                <a:solidFill>
                  <a:schemeClr val="tx1"/>
                </a:solidFill>
                <a:latin typeface="Garamond" panose="02020404030301010803" pitchFamily="18" charset="0"/>
                <a:ea typeface="Source Sans Pro" panose="020B0503030403020204" pitchFamily="34" charset="0"/>
                <a:cs typeface="+mj-cs"/>
              </a:defRPr>
            </a:lvl1pPr>
          </a:lstStyle>
          <a:p>
            <a:r>
              <a:rPr lang="en-US" dirty="0"/>
              <a:t>Click to edit Master title style</a:t>
            </a:r>
            <a:endParaRPr lang="en-GB" dirty="0"/>
          </a:p>
        </p:txBody>
      </p:sp>
      <p:sp>
        <p:nvSpPr>
          <p:cNvPr id="3" name="Content Placeholder 2"/>
          <p:cNvSpPr>
            <a:spLocks noGrp="1"/>
          </p:cNvSpPr>
          <p:nvPr>
            <p:ph idx="1"/>
          </p:nvPr>
        </p:nvSpPr>
        <p:spPr>
          <a:xfrm>
            <a:off x="145143" y="1465943"/>
            <a:ext cx="11208657" cy="4711020"/>
          </a:xfrm>
        </p:spPr>
        <p:txBody>
          <a:bodyPr>
            <a:normAutofit/>
          </a:bodyPr>
          <a:lstStyle>
            <a:lvl1pPr>
              <a:defRPr sz="2600">
                <a:latin typeface="Garamond" panose="02020404030301010803" pitchFamily="18" charset="0"/>
                <a:ea typeface="Source Sans Pro" panose="020B0503030403020204" pitchFamily="34" charset="0"/>
              </a:defRPr>
            </a:lvl1pPr>
            <a:lvl2pPr>
              <a:defRPr sz="2600">
                <a:latin typeface="Garamond" panose="02020404030301010803" pitchFamily="18" charset="0"/>
                <a:ea typeface="Source Sans Pro" panose="020B0503030403020204" pitchFamily="34" charset="0"/>
              </a:defRPr>
            </a:lvl2pPr>
            <a:lvl3pPr>
              <a:defRPr sz="2600">
                <a:latin typeface="Garamond" panose="02020404030301010803" pitchFamily="18" charset="0"/>
                <a:ea typeface="Source Sans Pro" panose="020B0503030403020204" pitchFamily="34" charset="0"/>
              </a:defRPr>
            </a:lvl3pPr>
            <a:lvl4pPr>
              <a:defRPr sz="2600">
                <a:latin typeface="Garamond" panose="02020404030301010803" pitchFamily="18" charset="0"/>
                <a:ea typeface="Source Sans Pro" panose="020B0503030403020204" pitchFamily="34" charset="0"/>
              </a:defRPr>
            </a:lvl4pPr>
            <a:lvl5pPr>
              <a:defRPr sz="2600">
                <a:latin typeface="Garamond" panose="02020404030301010803" pitchFamily="18" charset="0"/>
                <a:ea typeface="Source Sans Pro" panose="020B0503030403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DF3438F3-0B67-4F71-B2AF-E35517DF35A9}" type="datetimeFigureOut">
              <a:rPr lang="en-GB" smtClean="0"/>
              <a:t>19/10/2021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2D4874-FA4C-4D37-AF2A-FF053EED8F71}" type="slidenum">
              <a:rPr lang="en-GB" smtClean="0"/>
              <a:t>‹#›</a:t>
            </a:fld>
            <a:endParaRPr lang="en-GB"/>
          </a:p>
        </p:txBody>
      </p:sp>
    </p:spTree>
    <p:extLst>
      <p:ext uri="{BB962C8B-B14F-4D97-AF65-F5344CB8AC3E}">
        <p14:creationId xmlns:p14="http://schemas.microsoft.com/office/powerpoint/2010/main" val="203960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F3438F3-0B67-4F71-B2AF-E35517DF35A9}" type="datetimeFigureOut">
              <a:rPr lang="en-GB" smtClean="0"/>
              <a:t>19/10/2021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2D4874-FA4C-4D37-AF2A-FF053EED8F71}" type="slidenum">
              <a:rPr lang="en-GB" smtClean="0"/>
              <a:t>‹#›</a:t>
            </a:fld>
            <a:endParaRPr lang="en-GB"/>
          </a:p>
        </p:txBody>
      </p:sp>
    </p:spTree>
    <p:extLst>
      <p:ext uri="{BB962C8B-B14F-4D97-AF65-F5344CB8AC3E}">
        <p14:creationId xmlns:p14="http://schemas.microsoft.com/office/powerpoint/2010/main" val="1214166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F3438F3-0B67-4F71-B2AF-E35517DF35A9}" type="datetimeFigureOut">
              <a:rPr lang="en-GB" smtClean="0"/>
              <a:t>19/10/2021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2D4874-FA4C-4D37-AF2A-FF053EED8F71}" type="slidenum">
              <a:rPr lang="en-GB" smtClean="0"/>
              <a:t>‹#›</a:t>
            </a:fld>
            <a:endParaRPr lang="en-GB"/>
          </a:p>
        </p:txBody>
      </p:sp>
    </p:spTree>
    <p:extLst>
      <p:ext uri="{BB962C8B-B14F-4D97-AF65-F5344CB8AC3E}">
        <p14:creationId xmlns:p14="http://schemas.microsoft.com/office/powerpoint/2010/main" val="3952125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F3438F3-0B67-4F71-B2AF-E35517DF35A9}" type="datetimeFigureOut">
              <a:rPr lang="en-GB" smtClean="0"/>
              <a:t>19/10/2021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F2D4874-FA4C-4D37-AF2A-FF053EED8F71}" type="slidenum">
              <a:rPr lang="en-GB" smtClean="0"/>
              <a:t>‹#›</a:t>
            </a:fld>
            <a:endParaRPr lang="en-GB"/>
          </a:p>
        </p:txBody>
      </p:sp>
    </p:spTree>
    <p:extLst>
      <p:ext uri="{BB962C8B-B14F-4D97-AF65-F5344CB8AC3E}">
        <p14:creationId xmlns:p14="http://schemas.microsoft.com/office/powerpoint/2010/main" val="1100101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F3438F3-0B67-4F71-B2AF-E35517DF35A9}" type="datetimeFigureOut">
              <a:rPr lang="en-GB" smtClean="0"/>
              <a:t>19/10/2021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F2D4874-FA4C-4D37-AF2A-FF053EED8F71}" type="slidenum">
              <a:rPr lang="en-GB" smtClean="0"/>
              <a:t>‹#›</a:t>
            </a:fld>
            <a:endParaRPr lang="en-GB"/>
          </a:p>
        </p:txBody>
      </p:sp>
    </p:spTree>
    <p:extLst>
      <p:ext uri="{BB962C8B-B14F-4D97-AF65-F5344CB8AC3E}">
        <p14:creationId xmlns:p14="http://schemas.microsoft.com/office/powerpoint/2010/main" val="1569311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3438F3-0B67-4F71-B2AF-E35517DF35A9}" type="datetimeFigureOut">
              <a:rPr lang="en-GB" smtClean="0"/>
              <a:t>19/10/2021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F2D4874-FA4C-4D37-AF2A-FF053EED8F71}" type="slidenum">
              <a:rPr lang="en-GB" smtClean="0"/>
              <a:t>‹#›</a:t>
            </a:fld>
            <a:endParaRPr lang="en-GB"/>
          </a:p>
        </p:txBody>
      </p:sp>
    </p:spTree>
    <p:extLst>
      <p:ext uri="{BB962C8B-B14F-4D97-AF65-F5344CB8AC3E}">
        <p14:creationId xmlns:p14="http://schemas.microsoft.com/office/powerpoint/2010/main" val="1817512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F3438F3-0B67-4F71-B2AF-E35517DF35A9}" type="datetimeFigureOut">
              <a:rPr lang="en-GB" smtClean="0"/>
              <a:t>19/10/2021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2D4874-FA4C-4D37-AF2A-FF053EED8F71}" type="slidenum">
              <a:rPr lang="en-GB" smtClean="0"/>
              <a:t>‹#›</a:t>
            </a:fld>
            <a:endParaRPr lang="en-GB"/>
          </a:p>
        </p:txBody>
      </p:sp>
    </p:spTree>
    <p:extLst>
      <p:ext uri="{BB962C8B-B14F-4D97-AF65-F5344CB8AC3E}">
        <p14:creationId xmlns:p14="http://schemas.microsoft.com/office/powerpoint/2010/main" val="3857438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F3438F3-0B67-4F71-B2AF-E35517DF35A9}" type="datetimeFigureOut">
              <a:rPr lang="en-GB" smtClean="0"/>
              <a:t>19/10/2021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2D4874-FA4C-4D37-AF2A-FF053EED8F71}" type="slidenum">
              <a:rPr lang="en-GB" smtClean="0"/>
              <a:t>‹#›</a:t>
            </a:fld>
            <a:endParaRPr lang="en-GB"/>
          </a:p>
        </p:txBody>
      </p:sp>
    </p:spTree>
    <p:extLst>
      <p:ext uri="{BB962C8B-B14F-4D97-AF65-F5344CB8AC3E}">
        <p14:creationId xmlns:p14="http://schemas.microsoft.com/office/powerpoint/2010/main" val="2139103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438F3-0B67-4F71-B2AF-E35517DF35A9}" type="datetimeFigureOut">
              <a:rPr lang="en-GB" smtClean="0"/>
              <a:t>19/10/2021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2D4874-FA4C-4D37-AF2A-FF053EED8F71}" type="slidenum">
              <a:rPr lang="en-GB" smtClean="0"/>
              <a:t>‹#›</a:t>
            </a:fld>
            <a:endParaRPr lang="en-GB"/>
          </a:p>
        </p:txBody>
      </p:sp>
    </p:spTree>
    <p:extLst>
      <p:ext uri="{BB962C8B-B14F-4D97-AF65-F5344CB8AC3E}">
        <p14:creationId xmlns:p14="http://schemas.microsoft.com/office/powerpoint/2010/main" val="33443136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FF514-3A18-B540-90F3-E0610E85515A}"/>
              </a:ext>
            </a:extLst>
          </p:cNvPr>
          <p:cNvSpPr>
            <a:spLocks noGrp="1"/>
          </p:cNvSpPr>
          <p:nvPr>
            <p:ph type="ctrTitle"/>
          </p:nvPr>
        </p:nvSpPr>
        <p:spPr>
          <a:xfrm>
            <a:off x="310896" y="411163"/>
            <a:ext cx="11881104" cy="2387600"/>
          </a:xfrm>
        </p:spPr>
        <p:txBody>
          <a:bodyPr>
            <a:normAutofit/>
          </a:bodyPr>
          <a:lstStyle/>
          <a:p>
            <a:pPr algn="l"/>
            <a:r>
              <a:rPr lang="en-US" sz="3200" b="1" dirty="0">
                <a:solidFill>
                  <a:schemeClr val="tx1"/>
                </a:solidFill>
                <a:latin typeface="Garamond" panose="02020404030301010803" pitchFamily="18" charset="0"/>
                <a:ea typeface="Source Sans Pro" panose="020B0503030403020204" pitchFamily="34" charset="0"/>
              </a:rPr>
              <a:t>COM6006 / FRE6006 </a:t>
            </a:r>
            <a:br>
              <a:rPr lang="en-US" sz="3200" b="1" dirty="0">
                <a:solidFill>
                  <a:schemeClr val="tx1"/>
                </a:solidFill>
                <a:latin typeface="Garamond" panose="02020404030301010803" pitchFamily="18" charset="0"/>
                <a:ea typeface="Source Sans Pro" panose="020B0503030403020204" pitchFamily="34" charset="0"/>
              </a:rPr>
            </a:br>
            <a:r>
              <a:rPr lang="en-US" sz="3200" b="1" dirty="0">
                <a:solidFill>
                  <a:schemeClr val="tx1"/>
                </a:solidFill>
                <a:latin typeface="Garamond" panose="02020404030301010803" pitchFamily="18" charset="0"/>
                <a:ea typeface="Source Sans Pro" panose="020B0503030403020204" pitchFamily="34" charset="0"/>
              </a:rPr>
              <a:t>Narrative in Theory and Practice: </a:t>
            </a:r>
            <a:br>
              <a:rPr lang="en-US" sz="3200" b="1" dirty="0">
                <a:solidFill>
                  <a:schemeClr val="tx1"/>
                </a:solidFill>
                <a:latin typeface="Garamond" panose="02020404030301010803" pitchFamily="18" charset="0"/>
                <a:ea typeface="Source Sans Pro" panose="020B0503030403020204" pitchFamily="34" charset="0"/>
              </a:rPr>
            </a:br>
            <a:r>
              <a:rPr lang="en-US" sz="3200" b="1" dirty="0" err="1">
                <a:solidFill>
                  <a:schemeClr val="tx1"/>
                </a:solidFill>
                <a:latin typeface="Garamond" panose="02020404030301010803" pitchFamily="18" charset="0"/>
                <a:ea typeface="Source Sans Pro" panose="020B0503030403020204" pitchFamily="34" charset="0"/>
              </a:rPr>
              <a:t>Analysing</a:t>
            </a:r>
            <a:r>
              <a:rPr lang="en-US" sz="3200" b="1" dirty="0">
                <a:solidFill>
                  <a:schemeClr val="tx1"/>
                </a:solidFill>
                <a:latin typeface="Garamond" panose="02020404030301010803" pitchFamily="18" charset="0"/>
                <a:ea typeface="Source Sans Pro" panose="020B0503030403020204" pitchFamily="34" charset="0"/>
              </a:rPr>
              <a:t> and Creatively Responding to French Literature Through the Ages</a:t>
            </a:r>
            <a:br>
              <a:rPr lang="en-US" sz="3200" b="1" dirty="0">
                <a:solidFill>
                  <a:schemeClr val="tx1"/>
                </a:solidFill>
                <a:latin typeface="Garamond" panose="02020404030301010803" pitchFamily="18" charset="0"/>
                <a:ea typeface="Source Sans Pro" panose="020B0503030403020204" pitchFamily="34" charset="0"/>
              </a:rPr>
            </a:br>
            <a:endParaRPr lang="en-US" sz="3200" b="1" dirty="0">
              <a:solidFill>
                <a:schemeClr val="tx1"/>
              </a:solidFill>
              <a:latin typeface="Garamond" panose="02020404030301010803" pitchFamily="18" charset="0"/>
              <a:ea typeface="Source Sans Pro" panose="020B0503030403020204" pitchFamily="34" charset="0"/>
            </a:endParaRPr>
          </a:p>
        </p:txBody>
      </p:sp>
      <p:sp>
        <p:nvSpPr>
          <p:cNvPr id="3" name="Subtitle 2">
            <a:extLst>
              <a:ext uri="{FF2B5EF4-FFF2-40B4-BE49-F238E27FC236}">
                <a16:creationId xmlns:a16="http://schemas.microsoft.com/office/drawing/2014/main" id="{65077A20-4779-BC48-819B-D27C8318F337}"/>
              </a:ext>
            </a:extLst>
          </p:cNvPr>
          <p:cNvSpPr>
            <a:spLocks noGrp="1"/>
          </p:cNvSpPr>
          <p:nvPr>
            <p:ph type="subTitle" idx="1"/>
          </p:nvPr>
        </p:nvSpPr>
        <p:spPr>
          <a:xfrm>
            <a:off x="493776" y="2596896"/>
            <a:ext cx="9608167" cy="3328416"/>
          </a:xfrm>
        </p:spPr>
        <p:txBody>
          <a:bodyPr>
            <a:normAutofit/>
          </a:bodyPr>
          <a:lstStyle/>
          <a:p>
            <a:pPr algn="l"/>
            <a:r>
              <a:rPr lang="en-US" sz="3200" dirty="0">
                <a:solidFill>
                  <a:schemeClr val="tx1"/>
                </a:solidFill>
                <a:latin typeface="Garamond" panose="02020404030301010803" pitchFamily="18" charset="0"/>
                <a:ea typeface="Source Sans Pro" panose="020B0503030403020204" pitchFamily="34" charset="0"/>
              </a:rPr>
              <a:t>Dr Richard Mason</a:t>
            </a:r>
          </a:p>
          <a:p>
            <a:pPr algn="l"/>
            <a:r>
              <a:rPr lang="en-US" sz="3200" dirty="0" err="1">
                <a:solidFill>
                  <a:schemeClr val="tx1"/>
                </a:solidFill>
                <a:latin typeface="Garamond" panose="02020404030301010803" pitchFamily="18" charset="0"/>
                <a:ea typeface="Source Sans Pro" panose="020B0503030403020204" pitchFamily="34" charset="0"/>
              </a:rPr>
              <a:t>richard.mason@qmul.ac.uk</a:t>
            </a:r>
            <a:endParaRPr lang="en-US" sz="3200" dirty="0">
              <a:solidFill>
                <a:schemeClr val="tx1"/>
              </a:solidFill>
              <a:latin typeface="Garamond" panose="02020404030301010803" pitchFamily="18" charset="0"/>
              <a:ea typeface="Source Sans Pro" panose="020B0503030403020204" pitchFamily="34" charset="0"/>
            </a:endParaRPr>
          </a:p>
          <a:p>
            <a:endParaRPr lang="en-US" dirty="0">
              <a:solidFill>
                <a:schemeClr val="tx1"/>
              </a:solidFill>
              <a:latin typeface="Garamond" panose="02020404030301010803" pitchFamily="18" charset="0"/>
              <a:ea typeface="Source Sans Pro" panose="020B0503030403020204" pitchFamily="34" charset="0"/>
            </a:endParaRPr>
          </a:p>
        </p:txBody>
      </p:sp>
    </p:spTree>
    <p:extLst>
      <p:ext uri="{BB962C8B-B14F-4D97-AF65-F5344CB8AC3E}">
        <p14:creationId xmlns:p14="http://schemas.microsoft.com/office/powerpoint/2010/main" val="405020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528" y="0"/>
            <a:ext cx="10515600" cy="1325563"/>
          </a:xfrm>
        </p:spPr>
        <p:txBody>
          <a:bodyPr/>
          <a:lstStyle/>
          <a:p>
            <a:r>
              <a:rPr lang="en-GB" dirty="0">
                <a:solidFill>
                  <a:schemeClr val="tx1"/>
                </a:solidFill>
                <a:latin typeface="Garamond" panose="02020404030301010803" pitchFamily="18" charset="0"/>
                <a:ea typeface="Source Sans Pro" panose="020B0503030403020204" pitchFamily="34" charset="0"/>
              </a:rPr>
              <a:t>Focalization</a:t>
            </a:r>
          </a:p>
        </p:txBody>
      </p:sp>
      <p:sp>
        <p:nvSpPr>
          <p:cNvPr id="3" name="Content Placeholder 2"/>
          <p:cNvSpPr>
            <a:spLocks noGrp="1"/>
          </p:cNvSpPr>
          <p:nvPr>
            <p:ph idx="1"/>
          </p:nvPr>
        </p:nvSpPr>
        <p:spPr>
          <a:xfrm>
            <a:off x="501040" y="1325562"/>
            <a:ext cx="11344431" cy="5050185"/>
          </a:xfrm>
        </p:spPr>
        <p:txBody>
          <a:bodyPr>
            <a:normAutofit fontScale="92500" lnSpcReduction="20000"/>
          </a:bodyPr>
          <a:lstStyle/>
          <a:p>
            <a:pPr marL="0" indent="0">
              <a:lnSpc>
                <a:spcPct val="160000"/>
              </a:lnSpc>
              <a:buNone/>
            </a:pPr>
            <a:r>
              <a:rPr lang="en-GB" b="1" dirty="0">
                <a:solidFill>
                  <a:schemeClr val="tx1"/>
                </a:solidFill>
                <a:latin typeface="Garamond" panose="02020404030301010803" pitchFamily="18" charset="0"/>
              </a:rPr>
              <a:t>Focalization</a:t>
            </a:r>
            <a:r>
              <a:rPr lang="en-GB" dirty="0">
                <a:solidFill>
                  <a:schemeClr val="tx1"/>
                </a:solidFill>
                <a:latin typeface="Garamond" panose="02020404030301010803" pitchFamily="18" charset="0"/>
              </a:rPr>
              <a:t> concerns the ‘angle of vision through which the story is filtered in the text’ (</a:t>
            </a:r>
            <a:r>
              <a:rPr lang="en-GB" dirty="0" err="1">
                <a:solidFill>
                  <a:schemeClr val="tx1"/>
                </a:solidFill>
                <a:latin typeface="Garamond" panose="02020404030301010803" pitchFamily="18" charset="0"/>
              </a:rPr>
              <a:t>Rimmon</a:t>
            </a:r>
            <a:r>
              <a:rPr lang="en-GB" dirty="0">
                <a:solidFill>
                  <a:schemeClr val="tx1"/>
                </a:solidFill>
                <a:latin typeface="Garamond" panose="02020404030301010803" pitchFamily="18" charset="0"/>
              </a:rPr>
              <a:t>-Kenan 2002: 43) </a:t>
            </a:r>
          </a:p>
          <a:p>
            <a:pPr>
              <a:lnSpc>
                <a:spcPct val="150000"/>
              </a:lnSpc>
            </a:pPr>
            <a:r>
              <a:rPr lang="en-GB" dirty="0">
                <a:solidFill>
                  <a:schemeClr val="tx1"/>
                </a:solidFill>
                <a:latin typeface="Garamond" panose="02020404030301010803" pitchFamily="18" charset="0"/>
              </a:rPr>
              <a:t>Who speaks? vs. Who sees? </a:t>
            </a:r>
          </a:p>
          <a:p>
            <a:pPr lvl="1">
              <a:lnSpc>
                <a:spcPct val="150000"/>
              </a:lnSpc>
            </a:pPr>
            <a:r>
              <a:rPr lang="en-GB" dirty="0">
                <a:solidFill>
                  <a:schemeClr val="tx1"/>
                </a:solidFill>
                <a:latin typeface="Garamond" panose="02020404030301010803" pitchFamily="18" charset="0"/>
              </a:rPr>
              <a:t>i.e. narrative perspective and narration are not the same thing: ‘speaking and seeing, narration and focalization, may, but need not, be attributed to the same agent.’ (</a:t>
            </a:r>
            <a:r>
              <a:rPr lang="en-GB" dirty="0" err="1">
                <a:solidFill>
                  <a:schemeClr val="tx1"/>
                </a:solidFill>
                <a:latin typeface="Garamond" panose="02020404030301010803" pitchFamily="18" charset="0"/>
              </a:rPr>
              <a:t>Rimmon</a:t>
            </a:r>
            <a:r>
              <a:rPr lang="en-GB" dirty="0">
                <a:solidFill>
                  <a:schemeClr val="tx1"/>
                </a:solidFill>
                <a:latin typeface="Garamond" panose="02020404030301010803" pitchFamily="18" charset="0"/>
              </a:rPr>
              <a:t>-Kenan 2002: 73)</a:t>
            </a:r>
          </a:p>
          <a:p>
            <a:pPr>
              <a:lnSpc>
                <a:spcPct val="170000"/>
              </a:lnSpc>
            </a:pPr>
            <a:r>
              <a:rPr lang="en-GB" dirty="0">
                <a:solidFill>
                  <a:schemeClr val="tx1"/>
                </a:solidFill>
                <a:latin typeface="Garamond" panose="02020404030301010803" pitchFamily="18" charset="0"/>
              </a:rPr>
              <a:t>‘[</a:t>
            </a:r>
            <a:r>
              <a:rPr lang="en-GB" dirty="0" err="1">
                <a:solidFill>
                  <a:schemeClr val="tx1"/>
                </a:solidFill>
                <a:latin typeface="Garamond" panose="02020404030301010803" pitchFamily="18" charset="0"/>
              </a:rPr>
              <a:t>Genette’s</a:t>
            </a:r>
            <a:r>
              <a:rPr lang="en-GB" dirty="0">
                <a:solidFill>
                  <a:schemeClr val="tx1"/>
                </a:solidFill>
                <a:latin typeface="Garamond" panose="02020404030301010803" pitchFamily="18" charset="0"/>
              </a:rPr>
              <a:t> notion of focalization] has the great advantage of dispelling the confusion between perspective and narration which often occurs when “point of view” or similar terms are used.’ (</a:t>
            </a:r>
            <a:r>
              <a:rPr lang="en-GB" dirty="0" err="1">
                <a:solidFill>
                  <a:schemeClr val="tx1"/>
                </a:solidFill>
                <a:latin typeface="Garamond" panose="02020404030301010803" pitchFamily="18" charset="0"/>
              </a:rPr>
              <a:t>Rimmon</a:t>
            </a:r>
            <a:r>
              <a:rPr lang="en-GB" dirty="0">
                <a:solidFill>
                  <a:schemeClr val="tx1"/>
                </a:solidFill>
                <a:latin typeface="Garamond" panose="02020404030301010803" pitchFamily="18" charset="0"/>
              </a:rPr>
              <a:t>-Kenan 2002: 72) </a:t>
            </a:r>
          </a:p>
          <a:p>
            <a:endParaRPr lang="en-GB" dirty="0">
              <a:solidFill>
                <a:schemeClr val="tx1"/>
              </a:solidFill>
              <a:latin typeface="Garamond" panose="02020404030301010803" pitchFamily="18" charset="0"/>
            </a:endParaRPr>
          </a:p>
          <a:p>
            <a:endParaRPr lang="en-GB" dirty="0">
              <a:solidFill>
                <a:schemeClr val="tx1"/>
              </a:solidFill>
              <a:latin typeface="Garamond" panose="02020404030301010803" pitchFamily="18" charset="0"/>
            </a:endParaRPr>
          </a:p>
          <a:p>
            <a:endParaRPr lang="en-GB" dirty="0">
              <a:solidFill>
                <a:schemeClr val="tx1"/>
              </a:solidFill>
              <a:latin typeface="Garamond" panose="02020404030301010803" pitchFamily="18" charset="0"/>
            </a:endParaRPr>
          </a:p>
        </p:txBody>
      </p:sp>
    </p:spTree>
    <p:extLst>
      <p:ext uri="{BB962C8B-B14F-4D97-AF65-F5344CB8AC3E}">
        <p14:creationId xmlns:p14="http://schemas.microsoft.com/office/powerpoint/2010/main" val="2195257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671" y="152906"/>
            <a:ext cx="10515600" cy="1325563"/>
          </a:xfrm>
        </p:spPr>
        <p:txBody>
          <a:bodyPr/>
          <a:lstStyle/>
          <a:p>
            <a:r>
              <a:rPr lang="en-GB" dirty="0">
                <a:solidFill>
                  <a:schemeClr val="tx1"/>
                </a:solidFill>
                <a:latin typeface="Garamond" panose="02020404030301010803" pitchFamily="18" charset="0"/>
              </a:rPr>
              <a:t>Focalization</a:t>
            </a:r>
          </a:p>
        </p:txBody>
      </p:sp>
      <p:sp>
        <p:nvSpPr>
          <p:cNvPr id="3" name="Content Placeholder 2"/>
          <p:cNvSpPr>
            <a:spLocks noGrp="1"/>
          </p:cNvSpPr>
          <p:nvPr>
            <p:ph idx="1"/>
          </p:nvPr>
        </p:nvSpPr>
        <p:spPr>
          <a:xfrm>
            <a:off x="491671" y="1478469"/>
            <a:ext cx="11208657" cy="4711020"/>
          </a:xfrm>
        </p:spPr>
        <p:txBody>
          <a:bodyPr>
            <a:normAutofit/>
          </a:bodyPr>
          <a:lstStyle/>
          <a:p>
            <a:pPr>
              <a:lnSpc>
                <a:spcPct val="150000"/>
              </a:lnSpc>
            </a:pPr>
            <a:r>
              <a:rPr lang="en-GB" dirty="0">
                <a:solidFill>
                  <a:schemeClr val="tx1"/>
                </a:solidFill>
                <a:latin typeface="Garamond" panose="02020404030301010803" pitchFamily="18" charset="0"/>
              </a:rPr>
              <a:t>‘focalization has both a subject and an object. The subject (the ‘</a:t>
            </a:r>
            <a:r>
              <a:rPr lang="en-GB" dirty="0" err="1">
                <a:solidFill>
                  <a:schemeClr val="tx1"/>
                </a:solidFill>
                <a:latin typeface="Garamond" panose="02020404030301010803" pitchFamily="18" charset="0"/>
              </a:rPr>
              <a:t>focalizer</a:t>
            </a:r>
            <a:r>
              <a:rPr lang="en-GB" dirty="0">
                <a:solidFill>
                  <a:schemeClr val="tx1"/>
                </a:solidFill>
                <a:latin typeface="Garamond" panose="02020404030301010803" pitchFamily="18" charset="0"/>
              </a:rPr>
              <a:t>’) is the agent whose perception orients the presentation, whereas the object (the focalized’) is what the </a:t>
            </a:r>
            <a:r>
              <a:rPr lang="en-GB" dirty="0" err="1">
                <a:solidFill>
                  <a:schemeClr val="tx1"/>
                </a:solidFill>
                <a:latin typeface="Garamond" panose="02020404030301010803" pitchFamily="18" charset="0"/>
              </a:rPr>
              <a:t>focalizer</a:t>
            </a:r>
            <a:r>
              <a:rPr lang="en-GB" dirty="0">
                <a:solidFill>
                  <a:schemeClr val="tx1"/>
                </a:solidFill>
                <a:latin typeface="Garamond" panose="02020404030301010803" pitchFamily="18" charset="0"/>
              </a:rPr>
              <a:t> perceives.’ (</a:t>
            </a:r>
            <a:r>
              <a:rPr lang="en-GB" dirty="0" err="1">
                <a:solidFill>
                  <a:schemeClr val="tx1"/>
                </a:solidFill>
                <a:latin typeface="Garamond" panose="02020404030301010803" pitchFamily="18" charset="0"/>
              </a:rPr>
              <a:t>Rimmon</a:t>
            </a:r>
            <a:r>
              <a:rPr lang="en-GB" dirty="0">
                <a:solidFill>
                  <a:schemeClr val="tx1"/>
                </a:solidFill>
                <a:latin typeface="Garamond" panose="02020404030301010803" pitchFamily="18" charset="0"/>
              </a:rPr>
              <a:t>-Kenan 2002: 75)</a:t>
            </a:r>
          </a:p>
          <a:p>
            <a:pPr>
              <a:lnSpc>
                <a:spcPct val="150000"/>
              </a:lnSpc>
            </a:pPr>
            <a:r>
              <a:rPr lang="en-GB" dirty="0">
                <a:solidFill>
                  <a:schemeClr val="tx1"/>
                </a:solidFill>
                <a:latin typeface="Garamond" panose="02020404030301010803" pitchFamily="18" charset="0"/>
              </a:rPr>
              <a:t>focalization can be either internal or external to the narrated events (</a:t>
            </a:r>
            <a:r>
              <a:rPr lang="en-GB" dirty="0" err="1">
                <a:solidFill>
                  <a:schemeClr val="tx1"/>
                </a:solidFill>
                <a:latin typeface="Garamond" panose="02020404030301010803" pitchFamily="18" charset="0"/>
              </a:rPr>
              <a:t>Rimmon</a:t>
            </a:r>
            <a:r>
              <a:rPr lang="en-GB" dirty="0">
                <a:solidFill>
                  <a:schemeClr val="tx1"/>
                </a:solidFill>
                <a:latin typeface="Garamond" panose="02020404030301010803" pitchFamily="18" charset="0"/>
              </a:rPr>
              <a:t>-Kenan 2002: 75-76)</a:t>
            </a:r>
          </a:p>
          <a:p>
            <a:pPr>
              <a:lnSpc>
                <a:spcPct val="150000"/>
              </a:lnSpc>
            </a:pPr>
            <a:r>
              <a:rPr lang="en-GB" dirty="0">
                <a:solidFill>
                  <a:schemeClr val="tx1"/>
                </a:solidFill>
                <a:latin typeface="Garamond" panose="02020404030301010803" pitchFamily="18" charset="0"/>
              </a:rPr>
              <a:t>The ‘focalized’ can be presented from without (outward appearances and actions) or from within (penetrating thoughts and feelings) (</a:t>
            </a:r>
            <a:r>
              <a:rPr lang="en-GB" dirty="0" err="1">
                <a:solidFill>
                  <a:schemeClr val="tx1"/>
                </a:solidFill>
                <a:latin typeface="Garamond" panose="02020404030301010803" pitchFamily="18" charset="0"/>
              </a:rPr>
              <a:t>Rimmon</a:t>
            </a:r>
            <a:r>
              <a:rPr lang="en-GB" dirty="0">
                <a:solidFill>
                  <a:schemeClr val="tx1"/>
                </a:solidFill>
                <a:latin typeface="Garamond" panose="02020404030301010803" pitchFamily="18" charset="0"/>
              </a:rPr>
              <a:t>-Kenan 2002: 77)</a:t>
            </a:r>
          </a:p>
          <a:p>
            <a:endParaRPr lang="en-GB" dirty="0">
              <a:solidFill>
                <a:schemeClr val="tx1"/>
              </a:solidFill>
              <a:latin typeface="Garamond" panose="02020404030301010803" pitchFamily="18" charset="0"/>
            </a:endParaRPr>
          </a:p>
        </p:txBody>
      </p:sp>
    </p:spTree>
    <p:extLst>
      <p:ext uri="{BB962C8B-B14F-4D97-AF65-F5344CB8AC3E}">
        <p14:creationId xmlns:p14="http://schemas.microsoft.com/office/powerpoint/2010/main" val="1146900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098" y="140380"/>
            <a:ext cx="10515600" cy="1325563"/>
          </a:xfrm>
        </p:spPr>
        <p:txBody>
          <a:bodyPr/>
          <a:lstStyle/>
          <a:p>
            <a:r>
              <a:rPr lang="en-GB" dirty="0">
                <a:solidFill>
                  <a:schemeClr val="tx1"/>
                </a:solidFill>
                <a:latin typeface="Garamond" panose="02020404030301010803" pitchFamily="18" charset="0"/>
              </a:rPr>
              <a:t>Focalization</a:t>
            </a:r>
          </a:p>
        </p:txBody>
      </p:sp>
      <p:sp>
        <p:nvSpPr>
          <p:cNvPr id="3" name="Content Placeholder 2"/>
          <p:cNvSpPr>
            <a:spLocks noGrp="1"/>
          </p:cNvSpPr>
          <p:nvPr>
            <p:ph idx="1"/>
          </p:nvPr>
        </p:nvSpPr>
        <p:spPr>
          <a:xfrm>
            <a:off x="491671" y="1465943"/>
            <a:ext cx="11208657" cy="4711020"/>
          </a:xfrm>
        </p:spPr>
        <p:txBody>
          <a:bodyPr>
            <a:normAutofit lnSpcReduction="10000"/>
          </a:bodyPr>
          <a:lstStyle/>
          <a:p>
            <a:pPr marL="0" indent="0">
              <a:buNone/>
            </a:pPr>
            <a:r>
              <a:rPr lang="en-GB" dirty="0">
                <a:solidFill>
                  <a:schemeClr val="tx1"/>
                </a:solidFill>
                <a:latin typeface="Garamond" panose="02020404030301010803" pitchFamily="18" charset="0"/>
              </a:rPr>
              <a:t>Different facets of focalization include: </a:t>
            </a:r>
          </a:p>
          <a:p>
            <a:pPr>
              <a:lnSpc>
                <a:spcPct val="160000"/>
              </a:lnSpc>
            </a:pPr>
            <a:r>
              <a:rPr lang="en-GB" b="1" dirty="0">
                <a:solidFill>
                  <a:schemeClr val="tx1"/>
                </a:solidFill>
                <a:latin typeface="Garamond" panose="02020404030301010803" pitchFamily="18" charset="0"/>
              </a:rPr>
              <a:t>Perception of space</a:t>
            </a:r>
            <a:r>
              <a:rPr lang="en-GB" dirty="0">
                <a:solidFill>
                  <a:schemeClr val="tx1"/>
                </a:solidFill>
                <a:latin typeface="Garamond" panose="02020404030301010803" pitchFamily="18" charset="0"/>
              </a:rPr>
              <a:t> (bird’s eye vs. limited observer; external focalization can offer panorama and simultaneity)</a:t>
            </a:r>
          </a:p>
          <a:p>
            <a:pPr>
              <a:lnSpc>
                <a:spcPct val="150000"/>
              </a:lnSpc>
            </a:pPr>
            <a:r>
              <a:rPr lang="en-GB" b="1" dirty="0">
                <a:solidFill>
                  <a:schemeClr val="tx1"/>
                </a:solidFill>
                <a:latin typeface="Garamond" panose="02020404030301010803" pitchFamily="18" charset="0"/>
              </a:rPr>
              <a:t>Time</a:t>
            </a:r>
            <a:r>
              <a:rPr lang="en-GB" dirty="0">
                <a:solidFill>
                  <a:schemeClr val="tx1"/>
                </a:solidFill>
                <a:latin typeface="Garamond" panose="02020404030301010803" pitchFamily="18" charset="0"/>
              </a:rPr>
              <a:t>: an external </a:t>
            </a:r>
            <a:r>
              <a:rPr lang="en-GB" dirty="0" err="1">
                <a:solidFill>
                  <a:schemeClr val="tx1"/>
                </a:solidFill>
                <a:latin typeface="Garamond" panose="02020404030301010803" pitchFamily="18" charset="0"/>
              </a:rPr>
              <a:t>focalizer</a:t>
            </a:r>
            <a:r>
              <a:rPr lang="en-GB" dirty="0">
                <a:solidFill>
                  <a:schemeClr val="tx1"/>
                </a:solidFill>
                <a:latin typeface="Garamond" panose="02020404030301010803" pitchFamily="18" charset="0"/>
              </a:rPr>
              <a:t> has access to different temporalities within the story, whereas an internal </a:t>
            </a:r>
            <a:r>
              <a:rPr lang="en-GB" dirty="0" err="1">
                <a:solidFill>
                  <a:schemeClr val="tx1"/>
                </a:solidFill>
                <a:latin typeface="Garamond" panose="02020404030301010803" pitchFamily="18" charset="0"/>
              </a:rPr>
              <a:t>focalizer</a:t>
            </a:r>
            <a:r>
              <a:rPr lang="en-GB" dirty="0">
                <a:solidFill>
                  <a:schemeClr val="tx1"/>
                </a:solidFill>
                <a:latin typeface="Garamond" panose="02020404030301010803" pitchFamily="18" charset="0"/>
              </a:rPr>
              <a:t> limited to the present of the characters</a:t>
            </a:r>
          </a:p>
          <a:p>
            <a:r>
              <a:rPr lang="en-GB" b="1" dirty="0">
                <a:solidFill>
                  <a:schemeClr val="tx1"/>
                </a:solidFill>
                <a:latin typeface="Garamond" panose="02020404030301010803" pitchFamily="18" charset="0"/>
              </a:rPr>
              <a:t>Cognitive aspect</a:t>
            </a:r>
            <a:r>
              <a:rPr lang="en-GB" dirty="0">
                <a:solidFill>
                  <a:schemeClr val="tx1"/>
                </a:solidFill>
                <a:latin typeface="Garamond" panose="02020404030301010803" pitchFamily="18" charset="0"/>
              </a:rPr>
              <a:t>: limited knowledge and omniscience</a:t>
            </a:r>
          </a:p>
          <a:p>
            <a:pPr>
              <a:lnSpc>
                <a:spcPct val="150000"/>
              </a:lnSpc>
            </a:pPr>
            <a:r>
              <a:rPr lang="en-GB" b="1" dirty="0">
                <a:solidFill>
                  <a:schemeClr val="tx1"/>
                </a:solidFill>
                <a:latin typeface="Garamond" panose="02020404030301010803" pitchFamily="18" charset="0"/>
              </a:rPr>
              <a:t>Emotive component</a:t>
            </a:r>
            <a:r>
              <a:rPr lang="en-GB" dirty="0">
                <a:solidFill>
                  <a:schemeClr val="tx1"/>
                </a:solidFill>
                <a:latin typeface="Garamond" panose="02020404030301010803" pitchFamily="18" charset="0"/>
              </a:rPr>
              <a:t>: degree to which focalization is coloured by emotions of characters; ideological facet</a:t>
            </a:r>
          </a:p>
          <a:p>
            <a:endParaRPr lang="en-GB" dirty="0">
              <a:solidFill>
                <a:schemeClr val="tx1"/>
              </a:solidFill>
              <a:latin typeface="Garamond" panose="02020404030301010803" pitchFamily="18" charset="0"/>
            </a:endParaRPr>
          </a:p>
        </p:txBody>
      </p:sp>
    </p:spTree>
    <p:extLst>
      <p:ext uri="{BB962C8B-B14F-4D97-AF65-F5344CB8AC3E}">
        <p14:creationId xmlns:p14="http://schemas.microsoft.com/office/powerpoint/2010/main" val="48730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A3094B-9B8D-0048-B19F-F60ADA161BB0}"/>
              </a:ext>
            </a:extLst>
          </p:cNvPr>
          <p:cNvSpPr>
            <a:spLocks noGrp="1"/>
          </p:cNvSpPr>
          <p:nvPr>
            <p:ph idx="1"/>
          </p:nvPr>
        </p:nvSpPr>
        <p:spPr>
          <a:xfrm>
            <a:off x="400833" y="225468"/>
            <a:ext cx="11462334" cy="6425853"/>
          </a:xfrm>
        </p:spPr>
        <p:txBody>
          <a:bodyPr>
            <a:normAutofit fontScale="70000" lnSpcReduction="20000"/>
          </a:bodyPr>
          <a:lstStyle/>
          <a:p>
            <a:pPr marL="0" indent="0">
              <a:buNone/>
            </a:pPr>
            <a:r>
              <a:rPr lang="en-GB" u="sng" dirty="0"/>
              <a:t>Assignment 1: 1500-word narratological analysis (40%): due 23:55 Sunday 14 November</a:t>
            </a:r>
          </a:p>
          <a:p>
            <a:pPr marL="0" indent="0">
              <a:buNone/>
            </a:pPr>
            <a:endParaRPr lang="en-GB" dirty="0"/>
          </a:p>
          <a:p>
            <a:pPr marL="0" indent="0">
              <a:buNone/>
            </a:pPr>
            <a:r>
              <a:rPr lang="en-GB" dirty="0"/>
              <a:t>Write a narratological analysis of </a:t>
            </a:r>
            <a:r>
              <a:rPr lang="en-GB" b="1" dirty="0"/>
              <a:t>one </a:t>
            </a:r>
            <a:r>
              <a:rPr lang="en-GB" dirty="0"/>
              <a:t>of the following passages. References are to the prescribed editions in each case:</a:t>
            </a:r>
          </a:p>
          <a:p>
            <a:pPr marL="0" indent="0">
              <a:buNone/>
            </a:pPr>
            <a:r>
              <a:rPr lang="en-GB" dirty="0"/>
              <a:t>1. </a:t>
            </a:r>
            <a:r>
              <a:rPr lang="en-GB" i="1" dirty="0"/>
              <a:t>La Chanson de Roland</a:t>
            </a:r>
            <a:r>
              <a:rPr lang="en-GB" dirty="0"/>
              <a:t>/</a:t>
            </a:r>
            <a:r>
              <a:rPr lang="en-GB" i="1" dirty="0"/>
              <a:t>The Song of Roland</a:t>
            </a:r>
            <a:r>
              <a:rPr lang="en-GB" dirty="0"/>
              <a:t>, lines 1940–2023</a:t>
            </a:r>
          </a:p>
          <a:p>
            <a:pPr marL="0" indent="0">
              <a:buNone/>
            </a:pPr>
            <a:r>
              <a:rPr lang="en-GB" b="1" dirty="0"/>
              <a:t>Or</a:t>
            </a:r>
            <a:endParaRPr lang="en-GB" dirty="0"/>
          </a:p>
          <a:p>
            <a:pPr marL="0" indent="0">
              <a:buNone/>
            </a:pPr>
            <a:r>
              <a:rPr lang="en-GB" dirty="0"/>
              <a:t>2. </a:t>
            </a:r>
            <a:r>
              <a:rPr lang="en-GB" i="1" dirty="0"/>
              <a:t>La Chanson de Roland</a:t>
            </a:r>
            <a:r>
              <a:rPr lang="en-GB" dirty="0"/>
              <a:t>/</a:t>
            </a:r>
            <a:r>
              <a:rPr lang="en-GB" i="1" dirty="0"/>
              <a:t>The Song of Roland</a:t>
            </a:r>
            <a:r>
              <a:rPr lang="en-GB" dirty="0"/>
              <a:t>, lines 2297–2396</a:t>
            </a:r>
          </a:p>
          <a:p>
            <a:pPr marL="0" indent="0">
              <a:buNone/>
            </a:pPr>
            <a:r>
              <a:rPr lang="en-GB" b="1" dirty="0"/>
              <a:t>Or</a:t>
            </a:r>
            <a:endParaRPr lang="en-GB" dirty="0"/>
          </a:p>
          <a:p>
            <a:pPr marL="0" indent="0">
              <a:lnSpc>
                <a:spcPct val="170000"/>
              </a:lnSpc>
              <a:buNone/>
            </a:pPr>
            <a:r>
              <a:rPr lang="en-GB" dirty="0"/>
              <a:t>3.</a:t>
            </a:r>
            <a:r>
              <a:rPr lang="en-GB" i="1" dirty="0"/>
              <a:t> La </a:t>
            </a:r>
            <a:r>
              <a:rPr lang="en-GB" i="1" dirty="0" err="1"/>
              <a:t>Princesse</a:t>
            </a:r>
            <a:r>
              <a:rPr lang="en-GB" i="1" dirty="0"/>
              <a:t> de </a:t>
            </a:r>
            <a:r>
              <a:rPr lang="en-GB" i="1" dirty="0" err="1"/>
              <a:t>Clèves</a:t>
            </a:r>
            <a:r>
              <a:rPr lang="en-GB" dirty="0"/>
              <a:t>, pp. 177­–79, ‘Après </a:t>
            </a:r>
            <a:r>
              <a:rPr lang="en-GB" dirty="0" err="1"/>
              <a:t>qu’on</a:t>
            </a:r>
            <a:r>
              <a:rPr lang="en-GB" dirty="0"/>
              <a:t> </a:t>
            </a:r>
            <a:r>
              <a:rPr lang="en-GB" dirty="0" err="1"/>
              <a:t>eut</a:t>
            </a:r>
            <a:r>
              <a:rPr lang="en-GB" dirty="0"/>
              <a:t> </a:t>
            </a:r>
            <a:r>
              <a:rPr lang="en-GB" dirty="0" err="1"/>
              <a:t>envoyé</a:t>
            </a:r>
            <a:r>
              <a:rPr lang="en-GB" dirty="0"/>
              <a:t> [...] la </a:t>
            </a:r>
            <a:r>
              <a:rPr lang="en-GB" dirty="0" err="1"/>
              <a:t>fausse</a:t>
            </a:r>
            <a:r>
              <a:rPr lang="en-GB" dirty="0"/>
              <a:t> </a:t>
            </a:r>
            <a:r>
              <a:rPr lang="en-GB" dirty="0" err="1"/>
              <a:t>lettre</a:t>
            </a:r>
            <a:r>
              <a:rPr lang="en-GB" dirty="0"/>
              <a:t> du Vidame.’/ </a:t>
            </a:r>
            <a:r>
              <a:rPr lang="en-GB" i="1" dirty="0"/>
              <a:t>The </a:t>
            </a:r>
            <a:r>
              <a:rPr lang="en-GB" i="1" dirty="0" err="1"/>
              <a:t>Princesse</a:t>
            </a:r>
            <a:r>
              <a:rPr lang="en-GB" i="1" dirty="0"/>
              <a:t> de </a:t>
            </a:r>
            <a:r>
              <a:rPr lang="en-GB" i="1" dirty="0" err="1"/>
              <a:t>Clèves</a:t>
            </a:r>
            <a:r>
              <a:rPr lang="en-GB" dirty="0"/>
              <a:t>, pp. 90-92, ‘After the letter [...] false letter had been.’ </a:t>
            </a:r>
          </a:p>
          <a:p>
            <a:pPr marL="0" indent="0">
              <a:buNone/>
            </a:pPr>
            <a:r>
              <a:rPr lang="en-GB" b="1" dirty="0"/>
              <a:t>Or</a:t>
            </a:r>
            <a:endParaRPr lang="en-GB" dirty="0"/>
          </a:p>
          <a:p>
            <a:pPr marL="0" indent="0">
              <a:lnSpc>
                <a:spcPct val="170000"/>
              </a:lnSpc>
              <a:buNone/>
            </a:pPr>
            <a:r>
              <a:rPr lang="en-GB" dirty="0"/>
              <a:t>4. </a:t>
            </a:r>
            <a:r>
              <a:rPr lang="en-GB" i="1" dirty="0"/>
              <a:t>La </a:t>
            </a:r>
            <a:r>
              <a:rPr lang="en-GB" i="1" dirty="0" err="1"/>
              <a:t>Princesse</a:t>
            </a:r>
            <a:r>
              <a:rPr lang="en-GB" i="1" dirty="0"/>
              <a:t> de </a:t>
            </a:r>
            <a:r>
              <a:rPr lang="en-GB" i="1" dirty="0" err="1"/>
              <a:t>Clèves</a:t>
            </a:r>
            <a:r>
              <a:rPr lang="en-GB" dirty="0"/>
              <a:t>, pp. 244–46, ‘Je </a:t>
            </a:r>
            <a:r>
              <a:rPr lang="en-GB" dirty="0" err="1"/>
              <a:t>veux</a:t>
            </a:r>
            <a:r>
              <a:rPr lang="en-GB" dirty="0"/>
              <a:t> </a:t>
            </a:r>
            <a:r>
              <a:rPr lang="en-GB" dirty="0" err="1"/>
              <a:t>vous</a:t>
            </a:r>
            <a:r>
              <a:rPr lang="en-GB" dirty="0"/>
              <a:t> </a:t>
            </a:r>
            <a:r>
              <a:rPr lang="en-GB" dirty="0" err="1"/>
              <a:t>parler</a:t>
            </a:r>
            <a:r>
              <a:rPr lang="en-GB" dirty="0"/>
              <a:t> encore [...] </a:t>
            </a:r>
            <a:r>
              <a:rPr lang="en-GB" dirty="0" err="1"/>
              <a:t>n’en</a:t>
            </a:r>
            <a:r>
              <a:rPr lang="en-GB" dirty="0"/>
              <a:t> </a:t>
            </a:r>
            <a:r>
              <a:rPr lang="en-GB" dirty="0" err="1"/>
              <a:t>sortir</a:t>
            </a:r>
            <a:r>
              <a:rPr lang="en-GB" dirty="0"/>
              <a:t> jamais.’ / </a:t>
            </a:r>
            <a:r>
              <a:rPr lang="en-GB" i="1" dirty="0"/>
              <a:t>The </a:t>
            </a:r>
            <a:r>
              <a:rPr lang="en-GB" i="1" dirty="0" err="1"/>
              <a:t>Princesse</a:t>
            </a:r>
            <a:r>
              <a:rPr lang="en-GB" i="1" dirty="0"/>
              <a:t> de </a:t>
            </a:r>
            <a:r>
              <a:rPr lang="en-GB" i="1" dirty="0" err="1"/>
              <a:t>Clèves</a:t>
            </a:r>
            <a:r>
              <a:rPr lang="en-GB" dirty="0"/>
              <a:t>, pp. 148–50, ‘I feel I must speak [...] never to abandon it.’ </a:t>
            </a:r>
          </a:p>
          <a:p>
            <a:pPr marL="0" indent="0">
              <a:lnSpc>
                <a:spcPct val="170000"/>
              </a:lnSpc>
              <a:buNone/>
            </a:pPr>
            <a:r>
              <a:rPr lang="en-GB" dirty="0"/>
              <a:t>For ease of reference, line-numbered versions of these passages are available as pdfs, from the 'Assignments' section of the module page. You are strongly advised to refer to these versions in your answer: line references will save you a great deal of space. Passages are supplied in both French and English versions. </a:t>
            </a:r>
            <a:r>
              <a:rPr lang="en-GB" b="1" dirty="0">
                <a:highlight>
                  <a:srgbClr val="FFFF00"/>
                </a:highlight>
              </a:rPr>
              <a:t>COM6006 students should analyse and quote from the English version in their answers. FRE6006 students should analyse and quote from the French text</a:t>
            </a:r>
            <a:r>
              <a:rPr lang="en-GB" b="1" dirty="0"/>
              <a:t>.</a:t>
            </a:r>
            <a:endParaRPr lang="en-GB" dirty="0"/>
          </a:p>
          <a:p>
            <a:endParaRPr lang="en-US" dirty="0"/>
          </a:p>
        </p:txBody>
      </p:sp>
    </p:spTree>
    <p:extLst>
      <p:ext uri="{BB962C8B-B14F-4D97-AF65-F5344CB8AC3E}">
        <p14:creationId xmlns:p14="http://schemas.microsoft.com/office/powerpoint/2010/main" val="821551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671" y="265641"/>
            <a:ext cx="10515600" cy="1325563"/>
          </a:xfrm>
        </p:spPr>
        <p:txBody>
          <a:bodyPr/>
          <a:lstStyle/>
          <a:p>
            <a:r>
              <a:rPr lang="en-GB" dirty="0" err="1">
                <a:solidFill>
                  <a:schemeClr val="tx1"/>
                </a:solidFill>
                <a:latin typeface="Garamond" panose="02020404030301010803" pitchFamily="18" charset="0"/>
              </a:rPr>
              <a:t>Narratological</a:t>
            </a:r>
            <a:r>
              <a:rPr lang="en-GB" dirty="0">
                <a:solidFill>
                  <a:schemeClr val="tx1"/>
                </a:solidFill>
                <a:latin typeface="Garamond" panose="02020404030301010803" pitchFamily="18" charset="0"/>
              </a:rPr>
              <a:t> analysis: how might we analyse the </a:t>
            </a:r>
            <a:r>
              <a:rPr lang="en-GB" i="1" dirty="0">
                <a:solidFill>
                  <a:schemeClr val="tx1"/>
                </a:solidFill>
                <a:latin typeface="Garamond" panose="02020404030301010803" pitchFamily="18" charset="0"/>
              </a:rPr>
              <a:t>Roland </a:t>
            </a:r>
            <a:r>
              <a:rPr lang="en-GB" dirty="0">
                <a:solidFill>
                  <a:schemeClr val="tx1"/>
                </a:solidFill>
                <a:latin typeface="Garamond" panose="02020404030301010803" pitchFamily="18" charset="0"/>
              </a:rPr>
              <a:t>at the level of ‘text’?</a:t>
            </a:r>
          </a:p>
        </p:txBody>
      </p:sp>
      <p:sp>
        <p:nvSpPr>
          <p:cNvPr id="3" name="Content Placeholder 2"/>
          <p:cNvSpPr>
            <a:spLocks noGrp="1"/>
          </p:cNvSpPr>
          <p:nvPr>
            <p:ph idx="1"/>
          </p:nvPr>
        </p:nvSpPr>
        <p:spPr>
          <a:xfrm>
            <a:off x="491671" y="1603730"/>
            <a:ext cx="11208657" cy="4711020"/>
          </a:xfrm>
        </p:spPr>
        <p:txBody>
          <a:bodyPr>
            <a:normAutofit fontScale="92500"/>
          </a:bodyPr>
          <a:lstStyle/>
          <a:p>
            <a:pPr marL="0" indent="0">
              <a:lnSpc>
                <a:spcPct val="160000"/>
              </a:lnSpc>
              <a:buNone/>
            </a:pPr>
            <a:r>
              <a:rPr lang="en-GB" dirty="0">
                <a:solidFill>
                  <a:schemeClr val="tx1"/>
                </a:solidFill>
                <a:latin typeface="Garamond" panose="02020404030301010803" pitchFamily="18" charset="0"/>
              </a:rPr>
              <a:t>Form three groups for an analysis of </a:t>
            </a:r>
            <a:r>
              <a:rPr lang="en-GB">
                <a:solidFill>
                  <a:schemeClr val="tx1"/>
                </a:solidFill>
                <a:latin typeface="Garamond" panose="02020404030301010803" pitchFamily="18" charset="0"/>
              </a:rPr>
              <a:t>laisses 87–91</a:t>
            </a:r>
            <a:r>
              <a:rPr lang="en-GB" dirty="0">
                <a:solidFill>
                  <a:schemeClr val="tx1"/>
                </a:solidFill>
                <a:latin typeface="Garamond" panose="02020404030301010803" pitchFamily="18" charset="0"/>
              </a:rPr>
              <a:t>; take careful notes in preparation for contributions to the wiki.</a:t>
            </a:r>
          </a:p>
          <a:p>
            <a:pPr>
              <a:lnSpc>
                <a:spcPct val="160000"/>
              </a:lnSpc>
            </a:pPr>
            <a:r>
              <a:rPr lang="en-GB" dirty="0">
                <a:solidFill>
                  <a:schemeClr val="tx1"/>
                </a:solidFill>
                <a:latin typeface="Garamond" panose="02020404030301010803" pitchFamily="18" charset="0"/>
              </a:rPr>
              <a:t>Group 1. What is the relation between ‘text-time’ and ‘story-time’ in the passage? (effects?)</a:t>
            </a:r>
          </a:p>
          <a:p>
            <a:pPr>
              <a:lnSpc>
                <a:spcPct val="160000"/>
              </a:lnSpc>
            </a:pPr>
            <a:r>
              <a:rPr lang="en-GB" dirty="0">
                <a:solidFill>
                  <a:schemeClr val="tx1"/>
                </a:solidFill>
                <a:latin typeface="Garamond" panose="02020404030301010803" pitchFamily="18" charset="0"/>
              </a:rPr>
              <a:t>Group 2.Which techniques of characterization are used in this passage? (effects?)</a:t>
            </a:r>
          </a:p>
          <a:p>
            <a:pPr>
              <a:lnSpc>
                <a:spcPct val="160000"/>
              </a:lnSpc>
            </a:pPr>
            <a:r>
              <a:rPr lang="en-GB" dirty="0">
                <a:solidFill>
                  <a:schemeClr val="tx1"/>
                </a:solidFill>
                <a:latin typeface="Garamond" panose="02020404030301010803" pitchFamily="18" charset="0"/>
              </a:rPr>
              <a:t>Group 3.What techniques of focalization are deployed in the text? (effects?)</a:t>
            </a:r>
          </a:p>
          <a:p>
            <a:pPr marL="0" indent="0">
              <a:lnSpc>
                <a:spcPct val="160000"/>
              </a:lnSpc>
              <a:buNone/>
            </a:pPr>
            <a:endParaRPr lang="en-GB" dirty="0">
              <a:solidFill>
                <a:schemeClr val="tx1"/>
              </a:solidFill>
              <a:latin typeface="Garamond" panose="02020404030301010803" pitchFamily="18" charset="0"/>
            </a:endParaRPr>
          </a:p>
          <a:p>
            <a:pPr marL="0" indent="0">
              <a:buNone/>
            </a:pPr>
            <a:r>
              <a:rPr lang="en-GB" dirty="0">
                <a:solidFill>
                  <a:schemeClr val="tx1"/>
                </a:solidFill>
                <a:latin typeface="Garamond" panose="02020404030301010803" pitchFamily="18" charset="0"/>
              </a:rPr>
              <a:t>It is not enough to identify narrative techniques</a:t>
            </a:r>
            <a:r>
              <a:rPr lang="en-GB" i="1" dirty="0">
                <a:solidFill>
                  <a:schemeClr val="tx1"/>
                </a:solidFill>
                <a:latin typeface="Garamond" panose="02020404030301010803" pitchFamily="18" charset="0"/>
              </a:rPr>
              <a:t>. It is absolutely essential that we analyse their effects. </a:t>
            </a:r>
          </a:p>
        </p:txBody>
      </p:sp>
    </p:spTree>
    <p:extLst>
      <p:ext uri="{BB962C8B-B14F-4D97-AF65-F5344CB8AC3E}">
        <p14:creationId xmlns:p14="http://schemas.microsoft.com/office/powerpoint/2010/main" val="202608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1"/>
                </a:solidFill>
                <a:latin typeface="Garamond" panose="02020404030301010803" pitchFamily="18" charset="0"/>
              </a:rPr>
              <a:t>For next week</a:t>
            </a:r>
          </a:p>
        </p:txBody>
      </p:sp>
      <p:sp>
        <p:nvSpPr>
          <p:cNvPr id="3" name="Content Placeholder 2"/>
          <p:cNvSpPr>
            <a:spLocks noGrp="1"/>
          </p:cNvSpPr>
          <p:nvPr>
            <p:ph idx="1"/>
          </p:nvPr>
        </p:nvSpPr>
        <p:spPr/>
        <p:txBody>
          <a:bodyPr/>
          <a:lstStyle/>
          <a:p>
            <a:r>
              <a:rPr lang="en-GB" dirty="0">
                <a:solidFill>
                  <a:schemeClr val="tx1"/>
                </a:solidFill>
                <a:latin typeface="Garamond" panose="02020404030301010803" pitchFamily="18" charset="0"/>
              </a:rPr>
              <a:t>Nominate one group member to contribute notes to the wiki.</a:t>
            </a:r>
          </a:p>
          <a:p>
            <a:endParaRPr lang="en-GB" dirty="0">
              <a:solidFill>
                <a:schemeClr val="tx1"/>
              </a:solidFill>
              <a:latin typeface="Garamond" panose="02020404030301010803" pitchFamily="18" charset="0"/>
            </a:endParaRPr>
          </a:p>
          <a:p>
            <a:r>
              <a:rPr lang="en-GB" dirty="0">
                <a:solidFill>
                  <a:schemeClr val="tx1"/>
                </a:solidFill>
                <a:latin typeface="Garamond" panose="02020404030301010803" pitchFamily="18" charset="0"/>
              </a:rPr>
              <a:t>Read </a:t>
            </a:r>
            <a:r>
              <a:rPr lang="en-GB" i="1" dirty="0">
                <a:solidFill>
                  <a:schemeClr val="tx1"/>
                </a:solidFill>
                <a:latin typeface="Garamond" panose="02020404030301010803" pitchFamily="18" charset="0"/>
              </a:rPr>
              <a:t>La </a:t>
            </a:r>
            <a:r>
              <a:rPr lang="en-GB" i="1" dirty="0" err="1">
                <a:solidFill>
                  <a:schemeClr val="tx1"/>
                </a:solidFill>
                <a:latin typeface="Garamond" panose="02020404030301010803" pitchFamily="18" charset="0"/>
              </a:rPr>
              <a:t>Princesse</a:t>
            </a:r>
            <a:r>
              <a:rPr lang="en-GB" i="1" dirty="0">
                <a:solidFill>
                  <a:schemeClr val="tx1"/>
                </a:solidFill>
                <a:latin typeface="Garamond" panose="02020404030301010803" pitchFamily="18" charset="0"/>
              </a:rPr>
              <a:t> de </a:t>
            </a:r>
            <a:r>
              <a:rPr lang="en-GB" i="1" dirty="0" err="1">
                <a:solidFill>
                  <a:schemeClr val="tx1"/>
                </a:solidFill>
                <a:latin typeface="Garamond" panose="02020404030301010803" pitchFamily="18" charset="0"/>
              </a:rPr>
              <a:t>Clèves</a:t>
            </a:r>
            <a:endParaRPr lang="en-GB" i="1" dirty="0">
              <a:solidFill>
                <a:schemeClr val="tx1"/>
              </a:solidFill>
              <a:latin typeface="Garamond" panose="02020404030301010803" pitchFamily="18" charset="0"/>
            </a:endParaRPr>
          </a:p>
          <a:p>
            <a:endParaRPr lang="en-GB" i="1" dirty="0">
              <a:solidFill>
                <a:schemeClr val="tx1"/>
              </a:solidFill>
              <a:latin typeface="Garamond" panose="02020404030301010803" pitchFamily="18" charset="0"/>
            </a:endParaRPr>
          </a:p>
          <a:p>
            <a:r>
              <a:rPr lang="en-GB" dirty="0">
                <a:solidFill>
                  <a:schemeClr val="tx1"/>
                </a:solidFill>
                <a:latin typeface="Garamond" panose="02020404030301010803" pitchFamily="18" charset="0"/>
              </a:rPr>
              <a:t>Assignment 1 task will be made available on Friday (submission deadline Sunday 10 November).</a:t>
            </a:r>
          </a:p>
        </p:txBody>
      </p:sp>
    </p:spTree>
    <p:extLst>
      <p:ext uri="{BB962C8B-B14F-4D97-AF65-F5344CB8AC3E}">
        <p14:creationId xmlns:p14="http://schemas.microsoft.com/office/powerpoint/2010/main" val="864136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chemeClr val="tx1"/>
                </a:solidFill>
                <a:latin typeface="Garamond" panose="02020404030301010803" pitchFamily="18" charset="0"/>
                <a:ea typeface="Source Sans Pro" panose="020B0503030403020204" pitchFamily="34" charset="0"/>
              </a:rPr>
              <a:t>Week 4. ‘Text’: time, characterization, focalization</a:t>
            </a:r>
          </a:p>
        </p:txBody>
      </p:sp>
      <p:sp>
        <p:nvSpPr>
          <p:cNvPr id="3" name="Content Placeholder 2"/>
          <p:cNvSpPr>
            <a:spLocks noGrp="1"/>
          </p:cNvSpPr>
          <p:nvPr>
            <p:ph idx="1"/>
          </p:nvPr>
        </p:nvSpPr>
        <p:spPr>
          <a:xfrm>
            <a:off x="318655" y="1325563"/>
            <a:ext cx="11035145" cy="4851400"/>
          </a:xfrm>
        </p:spPr>
        <p:txBody>
          <a:bodyPr>
            <a:normAutofit lnSpcReduction="10000"/>
          </a:bodyPr>
          <a:lstStyle/>
          <a:p>
            <a:pPr marL="0" indent="0">
              <a:buNone/>
            </a:pPr>
            <a:r>
              <a:rPr lang="en-GB" dirty="0">
                <a:solidFill>
                  <a:schemeClr val="tx1"/>
                </a:solidFill>
                <a:latin typeface="Garamond" panose="02020404030301010803" pitchFamily="18" charset="0"/>
                <a:ea typeface="Source Sans Pro" panose="020B0503030403020204" pitchFamily="34" charset="0"/>
              </a:rPr>
              <a:t>Objectives</a:t>
            </a:r>
          </a:p>
          <a:p>
            <a:pPr marL="0" indent="0">
              <a:buNone/>
            </a:pPr>
            <a:endParaRPr lang="en-GB" dirty="0">
              <a:solidFill>
                <a:schemeClr val="tx1"/>
              </a:solidFill>
              <a:latin typeface="Garamond" panose="02020404030301010803" pitchFamily="18" charset="0"/>
              <a:ea typeface="Source Sans Pro" panose="020B0503030403020204" pitchFamily="34" charset="0"/>
            </a:endParaRPr>
          </a:p>
          <a:p>
            <a:r>
              <a:rPr lang="en-GB" dirty="0">
                <a:solidFill>
                  <a:schemeClr val="tx1"/>
                </a:solidFill>
                <a:latin typeface="Garamond" panose="02020404030301010803" pitchFamily="18" charset="0"/>
                <a:ea typeface="Source Sans Pro" panose="020B0503030403020204" pitchFamily="34" charset="0"/>
              </a:rPr>
              <a:t>Reflect on last week’s </a:t>
            </a:r>
            <a:r>
              <a:rPr lang="en-GB" i="1" dirty="0">
                <a:solidFill>
                  <a:schemeClr val="tx1"/>
                </a:solidFill>
                <a:latin typeface="Garamond" panose="02020404030301010803" pitchFamily="18" charset="0"/>
                <a:ea typeface="Source Sans Pro" panose="020B0503030403020204" pitchFamily="34" charset="0"/>
              </a:rPr>
              <a:t>laisses </a:t>
            </a:r>
            <a:r>
              <a:rPr lang="en-GB" i="1" dirty="0" err="1">
                <a:solidFill>
                  <a:schemeClr val="tx1"/>
                </a:solidFill>
                <a:latin typeface="Garamond" panose="02020404030301010803" pitchFamily="18" charset="0"/>
                <a:ea typeface="Source Sans Pro" panose="020B0503030403020204" pitchFamily="34" charset="0"/>
              </a:rPr>
              <a:t>similaires</a:t>
            </a:r>
            <a:endParaRPr lang="en-GB" dirty="0">
              <a:solidFill>
                <a:schemeClr val="tx1"/>
              </a:solidFill>
              <a:latin typeface="Garamond" panose="02020404030301010803" pitchFamily="18" charset="0"/>
              <a:ea typeface="Source Sans Pro" panose="020B0503030403020204" pitchFamily="34" charset="0"/>
            </a:endParaRPr>
          </a:p>
          <a:p>
            <a:endParaRPr lang="en-GB" dirty="0">
              <a:solidFill>
                <a:schemeClr val="tx1"/>
              </a:solidFill>
              <a:latin typeface="Garamond" panose="02020404030301010803" pitchFamily="18" charset="0"/>
              <a:ea typeface="Source Sans Pro" panose="020B0503030403020204" pitchFamily="34" charset="0"/>
            </a:endParaRPr>
          </a:p>
          <a:p>
            <a:r>
              <a:rPr lang="en-GB" dirty="0">
                <a:solidFill>
                  <a:schemeClr val="tx1"/>
                </a:solidFill>
                <a:latin typeface="Garamond" panose="02020404030301010803" pitchFamily="18" charset="0"/>
                <a:ea typeface="Source Sans Pro" panose="020B0503030403020204" pitchFamily="34" charset="0"/>
              </a:rPr>
              <a:t>Consider the narratological categories of ‘text’, ‘time’, ‘characterization’ and ‘focalization’</a:t>
            </a:r>
          </a:p>
          <a:p>
            <a:endParaRPr lang="en-GB" dirty="0">
              <a:solidFill>
                <a:schemeClr val="tx1"/>
              </a:solidFill>
              <a:latin typeface="Garamond" panose="02020404030301010803" pitchFamily="18" charset="0"/>
              <a:ea typeface="Source Sans Pro" panose="020B0503030403020204" pitchFamily="34" charset="0"/>
            </a:endParaRPr>
          </a:p>
          <a:p>
            <a:r>
              <a:rPr lang="en-GB" dirty="0">
                <a:solidFill>
                  <a:schemeClr val="tx1"/>
                </a:solidFill>
                <a:latin typeface="Garamond" panose="02020404030301010803" pitchFamily="18" charset="0"/>
                <a:ea typeface="Source Sans Pro" panose="020B0503030403020204" pitchFamily="34" charset="0"/>
              </a:rPr>
              <a:t>Put these into practice through close readings of an extract from </a:t>
            </a:r>
            <a:r>
              <a:rPr lang="en-GB" i="1" dirty="0">
                <a:solidFill>
                  <a:schemeClr val="tx1"/>
                </a:solidFill>
                <a:latin typeface="Garamond" panose="02020404030301010803" pitchFamily="18" charset="0"/>
                <a:ea typeface="Source Sans Pro" panose="020B0503030403020204" pitchFamily="34" charset="0"/>
              </a:rPr>
              <a:t>La Chanson de Roland </a:t>
            </a:r>
            <a:r>
              <a:rPr lang="en-GB" dirty="0">
                <a:solidFill>
                  <a:schemeClr val="tx1"/>
                </a:solidFill>
                <a:latin typeface="Garamond" panose="02020404030301010803" pitchFamily="18" charset="0"/>
                <a:ea typeface="Source Sans Pro" panose="020B0503030403020204" pitchFamily="34" charset="0"/>
              </a:rPr>
              <a:t>(</a:t>
            </a:r>
            <a:r>
              <a:rPr lang="en-GB" i="1" dirty="0">
                <a:solidFill>
                  <a:schemeClr val="tx1"/>
                </a:solidFill>
                <a:latin typeface="Garamond" panose="02020404030301010803" pitchFamily="18" charset="0"/>
                <a:ea typeface="Source Sans Pro" panose="020B0503030403020204" pitchFamily="34" charset="0"/>
              </a:rPr>
              <a:t>The Song of Roland</a:t>
            </a:r>
            <a:r>
              <a:rPr lang="en-GB" dirty="0">
                <a:solidFill>
                  <a:schemeClr val="tx1"/>
                </a:solidFill>
                <a:latin typeface="Garamond" panose="02020404030301010803" pitchFamily="18" charset="0"/>
                <a:ea typeface="Source Sans Pro" panose="020B0503030403020204" pitchFamily="34" charset="0"/>
              </a:rPr>
              <a:t>)</a:t>
            </a:r>
          </a:p>
          <a:p>
            <a:endParaRPr lang="en-GB" dirty="0">
              <a:solidFill>
                <a:schemeClr val="tx1"/>
              </a:solidFill>
              <a:latin typeface="Garamond" panose="02020404030301010803" pitchFamily="18" charset="0"/>
              <a:ea typeface="Source Sans Pro" panose="020B0503030403020204" pitchFamily="34" charset="0"/>
            </a:endParaRPr>
          </a:p>
          <a:p>
            <a:r>
              <a:rPr lang="en-GB" dirty="0">
                <a:solidFill>
                  <a:schemeClr val="tx1"/>
                </a:solidFill>
                <a:latin typeface="Garamond" panose="02020404030301010803" pitchFamily="18" charset="0"/>
                <a:ea typeface="Source Sans Pro" panose="020B0503030403020204" pitchFamily="34" charset="0"/>
              </a:rPr>
              <a:t>Prepare for the </a:t>
            </a:r>
            <a:r>
              <a:rPr lang="en-GB" dirty="0" err="1">
                <a:solidFill>
                  <a:schemeClr val="tx1"/>
                </a:solidFill>
                <a:latin typeface="Garamond" panose="02020404030301010803" pitchFamily="18" charset="0"/>
                <a:ea typeface="Source Sans Pro" panose="020B0503030403020204" pitchFamily="34" charset="0"/>
              </a:rPr>
              <a:t>narratological</a:t>
            </a:r>
            <a:r>
              <a:rPr lang="en-GB" dirty="0">
                <a:solidFill>
                  <a:schemeClr val="tx1"/>
                </a:solidFill>
                <a:latin typeface="Garamond" panose="02020404030301010803" pitchFamily="18" charset="0"/>
                <a:ea typeface="Source Sans Pro" panose="020B0503030403020204" pitchFamily="34" charset="0"/>
              </a:rPr>
              <a:t> analysis (Assignment 1)</a:t>
            </a:r>
          </a:p>
          <a:p>
            <a:endParaRPr lang="en-GB" dirty="0">
              <a:solidFill>
                <a:schemeClr val="tx1"/>
              </a:solidFill>
              <a:latin typeface="Garamond" panose="02020404030301010803" pitchFamily="18" charset="0"/>
              <a:ea typeface="Source Sans Pro" panose="020B0503030403020204" pitchFamily="34" charset="0"/>
            </a:endParaRPr>
          </a:p>
          <a:p>
            <a:endParaRPr lang="en-GB" dirty="0">
              <a:solidFill>
                <a:schemeClr val="tx1"/>
              </a:solidFill>
              <a:latin typeface="Garamond" panose="02020404030301010803" pitchFamily="18" charset="0"/>
              <a:ea typeface="Source Sans Pro" panose="020B0503030403020204" pitchFamily="34" charset="0"/>
            </a:endParaRPr>
          </a:p>
        </p:txBody>
      </p:sp>
    </p:spTree>
    <p:extLst>
      <p:ext uri="{BB962C8B-B14F-4D97-AF65-F5344CB8AC3E}">
        <p14:creationId xmlns:p14="http://schemas.microsoft.com/office/powerpoint/2010/main" val="2393804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671" y="140380"/>
            <a:ext cx="10515600" cy="1325563"/>
          </a:xfrm>
        </p:spPr>
        <p:txBody>
          <a:bodyPr/>
          <a:lstStyle/>
          <a:p>
            <a:r>
              <a:rPr lang="en-GB" dirty="0">
                <a:solidFill>
                  <a:schemeClr val="tx1"/>
                </a:solidFill>
                <a:latin typeface="Garamond" panose="02020404030301010803" pitchFamily="18" charset="0"/>
                <a:ea typeface="Source Sans Pro" panose="020B0503030403020204" pitchFamily="34" charset="0"/>
              </a:rPr>
              <a:t> ‘Text’</a:t>
            </a:r>
          </a:p>
        </p:txBody>
      </p:sp>
      <p:sp>
        <p:nvSpPr>
          <p:cNvPr id="3" name="Content Placeholder 2"/>
          <p:cNvSpPr>
            <a:spLocks noGrp="1"/>
          </p:cNvSpPr>
          <p:nvPr>
            <p:ph idx="1"/>
          </p:nvPr>
        </p:nvSpPr>
        <p:spPr>
          <a:xfrm>
            <a:off x="613775" y="1465943"/>
            <a:ext cx="10740025" cy="4711020"/>
          </a:xfrm>
        </p:spPr>
        <p:txBody>
          <a:bodyPr/>
          <a:lstStyle/>
          <a:p>
            <a:pPr marL="0" indent="0">
              <a:lnSpc>
                <a:spcPct val="150000"/>
              </a:lnSpc>
              <a:buNone/>
            </a:pPr>
            <a:r>
              <a:rPr lang="en-GB" dirty="0">
                <a:solidFill>
                  <a:schemeClr val="tx1"/>
                </a:solidFill>
                <a:latin typeface="Garamond" panose="02020404030301010803" pitchFamily="18" charset="0"/>
              </a:rPr>
              <a:t>‘Whereas ‘story’ is a succession of events, ‘text’ is a spoken or written discourse which undertakes their telling. Put more simply, the text is what we read. In it, the events do not necessarily appear in chronological order, the characteristics of the participants are dispersed throughout, and all the items of the narrative content are filtered through some prism or perspective.’ </a:t>
            </a:r>
          </a:p>
          <a:p>
            <a:pPr marL="0" indent="0" algn="r">
              <a:lnSpc>
                <a:spcPct val="150000"/>
              </a:lnSpc>
              <a:buNone/>
            </a:pPr>
            <a:r>
              <a:rPr lang="en-GB" dirty="0">
                <a:solidFill>
                  <a:schemeClr val="tx1"/>
                </a:solidFill>
                <a:latin typeface="Garamond" panose="02020404030301010803" pitchFamily="18" charset="0"/>
              </a:rPr>
              <a:t>(</a:t>
            </a:r>
            <a:r>
              <a:rPr lang="en-GB" dirty="0" err="1">
                <a:solidFill>
                  <a:schemeClr val="tx1"/>
                </a:solidFill>
                <a:latin typeface="Garamond" panose="02020404030301010803" pitchFamily="18" charset="0"/>
              </a:rPr>
              <a:t>Rimmon</a:t>
            </a:r>
            <a:r>
              <a:rPr lang="en-GB" dirty="0">
                <a:solidFill>
                  <a:schemeClr val="tx1"/>
                </a:solidFill>
                <a:latin typeface="Garamond" panose="02020404030301010803" pitchFamily="18" charset="0"/>
              </a:rPr>
              <a:t>-Kenan 2002: 3)</a:t>
            </a:r>
          </a:p>
        </p:txBody>
      </p:sp>
    </p:spTree>
    <p:extLst>
      <p:ext uri="{BB962C8B-B14F-4D97-AF65-F5344CB8AC3E}">
        <p14:creationId xmlns:p14="http://schemas.microsoft.com/office/powerpoint/2010/main" val="1715451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966" y="64826"/>
            <a:ext cx="10515600" cy="1325563"/>
          </a:xfrm>
        </p:spPr>
        <p:txBody>
          <a:bodyPr/>
          <a:lstStyle/>
          <a:p>
            <a:r>
              <a:rPr lang="en-GB" dirty="0">
                <a:solidFill>
                  <a:schemeClr val="tx1"/>
                </a:solidFill>
                <a:latin typeface="Garamond" panose="02020404030301010803" pitchFamily="18" charset="0"/>
                <a:ea typeface="Source Sans Pro" panose="020B0503030403020204" pitchFamily="34" charset="0"/>
              </a:rPr>
              <a:t>Time</a:t>
            </a:r>
          </a:p>
        </p:txBody>
      </p:sp>
      <p:sp>
        <p:nvSpPr>
          <p:cNvPr id="3" name="Content Placeholder 2"/>
          <p:cNvSpPr>
            <a:spLocks noGrp="1"/>
          </p:cNvSpPr>
          <p:nvPr>
            <p:ph idx="1"/>
          </p:nvPr>
        </p:nvSpPr>
        <p:spPr>
          <a:xfrm>
            <a:off x="588648" y="1240078"/>
            <a:ext cx="10670038" cy="5084970"/>
          </a:xfrm>
        </p:spPr>
        <p:txBody>
          <a:bodyPr>
            <a:normAutofit/>
          </a:bodyPr>
          <a:lstStyle/>
          <a:p>
            <a:pPr marL="0" indent="0">
              <a:lnSpc>
                <a:spcPct val="107000"/>
              </a:lnSpc>
              <a:spcAft>
                <a:spcPts val="800"/>
              </a:spcAft>
              <a:buNone/>
            </a:pPr>
            <a:r>
              <a:rPr lang="en-GB" b="1" dirty="0">
                <a:solidFill>
                  <a:schemeClr val="tx1"/>
                </a:solidFill>
                <a:latin typeface="Garamond" panose="02020404030301010803" pitchFamily="18" charset="0"/>
                <a:ea typeface="Source Sans Pro" panose="020B0503030403020204" pitchFamily="34" charset="0"/>
                <a:cs typeface="Times New Roman" panose="02020603050405020304" pitchFamily="18" charset="0"/>
              </a:rPr>
              <a:t>Time</a:t>
            </a:r>
            <a:r>
              <a:rPr lang="en-GB" dirty="0">
                <a:latin typeface="Garamond" panose="02020404030301010803" pitchFamily="18" charset="0"/>
                <a:cs typeface="Times New Roman" panose="02020603050405020304" pitchFamily="18" charset="0"/>
              </a:rPr>
              <a:t>: </a:t>
            </a:r>
            <a:r>
              <a:rPr lang="en-GB" dirty="0">
                <a:solidFill>
                  <a:schemeClr val="tx1"/>
                </a:solidFill>
                <a:latin typeface="Garamond" panose="02020404030301010803" pitchFamily="18" charset="0"/>
                <a:ea typeface="Source Sans Pro" panose="020B0503030403020204" pitchFamily="34" charset="0"/>
                <a:cs typeface="Times New Roman" panose="02020603050405020304" pitchFamily="18" charset="0"/>
              </a:rPr>
              <a:t>‘textual arrangement of the event component of the story’ (</a:t>
            </a:r>
            <a:r>
              <a:rPr lang="en-GB" dirty="0" err="1">
                <a:solidFill>
                  <a:schemeClr val="tx1"/>
                </a:solidFill>
                <a:latin typeface="Garamond" panose="02020404030301010803" pitchFamily="18" charset="0"/>
                <a:ea typeface="Source Sans Pro" panose="020B0503030403020204" pitchFamily="34" charset="0"/>
                <a:cs typeface="Times New Roman" panose="02020603050405020304" pitchFamily="18" charset="0"/>
              </a:rPr>
              <a:t>Rimmon</a:t>
            </a:r>
            <a:r>
              <a:rPr lang="en-GB" dirty="0">
                <a:solidFill>
                  <a:schemeClr val="tx1"/>
                </a:solidFill>
                <a:latin typeface="Garamond" panose="02020404030301010803" pitchFamily="18" charset="0"/>
                <a:ea typeface="Source Sans Pro" panose="020B0503030403020204" pitchFamily="34" charset="0"/>
                <a:cs typeface="Times New Roman" panose="02020603050405020304" pitchFamily="18" charset="0"/>
              </a:rPr>
              <a:t>-Kenan 2002: 43)</a:t>
            </a:r>
          </a:p>
          <a:p>
            <a:pPr>
              <a:lnSpc>
                <a:spcPct val="107000"/>
              </a:lnSpc>
              <a:spcAft>
                <a:spcPts val="800"/>
              </a:spcAft>
            </a:pPr>
            <a:r>
              <a:rPr lang="en-GB" dirty="0">
                <a:solidFill>
                  <a:schemeClr val="tx1"/>
                </a:solidFill>
                <a:latin typeface="Garamond" panose="02020404030301010803" pitchFamily="18" charset="0"/>
                <a:cs typeface="Times New Roman" panose="02020603050405020304" pitchFamily="18" charset="0"/>
              </a:rPr>
              <a:t>‘Text-time’ always involves a </a:t>
            </a:r>
            <a:r>
              <a:rPr lang="en-GB" i="1" dirty="0">
                <a:solidFill>
                  <a:schemeClr val="tx1"/>
                </a:solidFill>
                <a:latin typeface="Garamond" panose="02020404030301010803" pitchFamily="18" charset="0"/>
                <a:cs typeface="Times New Roman" panose="02020603050405020304" pitchFamily="18" charset="0"/>
              </a:rPr>
              <a:t>manipulation</a:t>
            </a:r>
            <a:r>
              <a:rPr lang="en-GB" dirty="0">
                <a:solidFill>
                  <a:schemeClr val="tx1"/>
                </a:solidFill>
                <a:latin typeface="Garamond" panose="02020404030301010803" pitchFamily="18" charset="0"/>
                <a:cs typeface="Times New Roman" panose="02020603050405020304" pitchFamily="18" charset="0"/>
              </a:rPr>
              <a:t> of ‘story-time’ (i.e. there is no ‘pure’ text-time)</a:t>
            </a:r>
          </a:p>
          <a:p>
            <a:pPr>
              <a:lnSpc>
                <a:spcPct val="107000"/>
              </a:lnSpc>
              <a:spcAft>
                <a:spcPts val="800"/>
              </a:spcAft>
            </a:pPr>
            <a:r>
              <a:rPr lang="en-GB" dirty="0">
                <a:solidFill>
                  <a:schemeClr val="tx1"/>
                </a:solidFill>
                <a:latin typeface="Garamond" panose="02020404030301010803" pitchFamily="18" charset="0"/>
                <a:cs typeface="Times New Roman" panose="02020603050405020304" pitchFamily="18" charset="0"/>
              </a:rPr>
              <a:t>Important terminology: </a:t>
            </a:r>
          </a:p>
          <a:p>
            <a:pPr lvl="1">
              <a:lnSpc>
                <a:spcPct val="107000"/>
              </a:lnSpc>
              <a:spcAft>
                <a:spcPts val="800"/>
              </a:spcAft>
            </a:pPr>
            <a:r>
              <a:rPr lang="en-GB" b="1" dirty="0">
                <a:solidFill>
                  <a:schemeClr val="tx1"/>
                </a:solidFill>
                <a:latin typeface="Garamond" panose="02020404030301010803" pitchFamily="18" charset="0"/>
                <a:cs typeface="Times New Roman" panose="02020603050405020304" pitchFamily="18" charset="0"/>
              </a:rPr>
              <a:t>diegesis</a:t>
            </a:r>
            <a:r>
              <a:rPr lang="en-GB" dirty="0">
                <a:solidFill>
                  <a:schemeClr val="tx1"/>
                </a:solidFill>
                <a:latin typeface="Garamond" panose="02020404030301010803" pitchFamily="18" charset="0"/>
                <a:cs typeface="Times New Roman" panose="02020603050405020304" pitchFamily="18" charset="0"/>
              </a:rPr>
              <a:t> (</a:t>
            </a:r>
            <a:r>
              <a:rPr lang="en-GB" i="1" dirty="0" err="1">
                <a:solidFill>
                  <a:schemeClr val="tx1"/>
                </a:solidFill>
                <a:latin typeface="Garamond" panose="02020404030301010803" pitchFamily="18" charset="0"/>
                <a:cs typeface="Times New Roman" panose="02020603050405020304" pitchFamily="18" charset="0"/>
              </a:rPr>
              <a:t>diégèse</a:t>
            </a:r>
            <a:r>
              <a:rPr lang="en-GB" dirty="0">
                <a:solidFill>
                  <a:schemeClr val="tx1"/>
                </a:solidFill>
                <a:latin typeface="Garamond" panose="02020404030301010803" pitchFamily="18" charset="0"/>
                <a:cs typeface="Times New Roman" panose="02020603050405020304" pitchFamily="18" charset="0"/>
              </a:rPr>
              <a:t>)</a:t>
            </a:r>
          </a:p>
          <a:p>
            <a:pPr lvl="1">
              <a:lnSpc>
                <a:spcPct val="107000"/>
              </a:lnSpc>
              <a:spcAft>
                <a:spcPts val="800"/>
              </a:spcAft>
            </a:pPr>
            <a:r>
              <a:rPr lang="en-GB" b="1" dirty="0">
                <a:solidFill>
                  <a:schemeClr val="tx1"/>
                </a:solidFill>
                <a:latin typeface="Garamond" panose="02020404030301010803" pitchFamily="18" charset="0"/>
                <a:cs typeface="Times New Roman" panose="02020603050405020304" pitchFamily="18" charset="0"/>
              </a:rPr>
              <a:t>homodiegetic</a:t>
            </a:r>
            <a:r>
              <a:rPr lang="en-GB" dirty="0">
                <a:solidFill>
                  <a:schemeClr val="tx1"/>
                </a:solidFill>
                <a:latin typeface="Garamond" panose="02020404030301010803" pitchFamily="18" charset="0"/>
                <a:cs typeface="Times New Roman" panose="02020603050405020304" pitchFamily="18" charset="0"/>
              </a:rPr>
              <a:t> (same story topic)</a:t>
            </a:r>
          </a:p>
          <a:p>
            <a:pPr lvl="1">
              <a:lnSpc>
                <a:spcPct val="107000"/>
              </a:lnSpc>
              <a:spcAft>
                <a:spcPts val="800"/>
              </a:spcAft>
            </a:pPr>
            <a:r>
              <a:rPr lang="en-GB" b="1" dirty="0">
                <a:solidFill>
                  <a:schemeClr val="tx1"/>
                </a:solidFill>
                <a:latin typeface="Garamond" panose="02020404030301010803" pitchFamily="18" charset="0"/>
                <a:cs typeface="Times New Roman" panose="02020603050405020304" pitchFamily="18" charset="0"/>
              </a:rPr>
              <a:t>heterodiegetic</a:t>
            </a:r>
            <a:r>
              <a:rPr lang="en-GB" dirty="0">
                <a:solidFill>
                  <a:schemeClr val="tx1"/>
                </a:solidFill>
                <a:latin typeface="Garamond" panose="02020404030301010803" pitchFamily="18" charset="0"/>
                <a:cs typeface="Times New Roman" panose="02020603050405020304" pitchFamily="18" charset="0"/>
              </a:rPr>
              <a:t> (different story topic)</a:t>
            </a:r>
          </a:p>
          <a:p>
            <a:pPr>
              <a:lnSpc>
                <a:spcPct val="107000"/>
              </a:lnSpc>
              <a:spcAft>
                <a:spcPts val="800"/>
              </a:spcAft>
            </a:pPr>
            <a:endParaRPr lang="en-GB" dirty="0">
              <a:solidFill>
                <a:schemeClr val="tx1"/>
              </a:solidFill>
              <a:latin typeface="Garamond" panose="02020404030301010803" pitchFamily="18" charset="0"/>
              <a:ea typeface="Source Sans Pro" panose="020B0503030403020204" pitchFamily="34" charset="0"/>
              <a:cs typeface="Times New Roman" panose="02020603050405020304" pitchFamily="18" charset="0"/>
            </a:endParaRPr>
          </a:p>
          <a:p>
            <a:endParaRPr lang="en-GB" dirty="0">
              <a:solidFill>
                <a:schemeClr val="tx1"/>
              </a:solidFill>
              <a:latin typeface="Garamond" panose="02020404030301010803" pitchFamily="18" charset="0"/>
              <a:ea typeface="Source Sans Pro" panose="020B0503030403020204" pitchFamily="34" charset="0"/>
            </a:endParaRPr>
          </a:p>
        </p:txBody>
      </p:sp>
    </p:spTree>
    <p:extLst>
      <p:ext uri="{BB962C8B-B14F-4D97-AF65-F5344CB8AC3E}">
        <p14:creationId xmlns:p14="http://schemas.microsoft.com/office/powerpoint/2010/main" val="548806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3B016-365B-D14A-B6A2-51A8DACB9C93}"/>
              </a:ext>
            </a:extLst>
          </p:cNvPr>
          <p:cNvSpPr>
            <a:spLocks noGrp="1"/>
          </p:cNvSpPr>
          <p:nvPr>
            <p:ph type="title"/>
          </p:nvPr>
        </p:nvSpPr>
        <p:spPr>
          <a:xfrm>
            <a:off x="491671" y="140380"/>
            <a:ext cx="10515600" cy="1325563"/>
          </a:xfrm>
        </p:spPr>
        <p:txBody>
          <a:bodyPr/>
          <a:lstStyle/>
          <a:p>
            <a:r>
              <a:rPr lang="en-US" dirty="0"/>
              <a:t>Time</a:t>
            </a:r>
          </a:p>
        </p:txBody>
      </p:sp>
      <p:sp>
        <p:nvSpPr>
          <p:cNvPr id="3" name="Content Placeholder 2">
            <a:extLst>
              <a:ext uri="{FF2B5EF4-FFF2-40B4-BE49-F238E27FC236}">
                <a16:creationId xmlns:a16="http://schemas.microsoft.com/office/drawing/2014/main" id="{52D0BC69-49EE-6741-8353-185DB22A5C21}"/>
              </a:ext>
            </a:extLst>
          </p:cNvPr>
          <p:cNvSpPr>
            <a:spLocks noGrp="1"/>
          </p:cNvSpPr>
          <p:nvPr>
            <p:ph idx="1"/>
          </p:nvPr>
        </p:nvSpPr>
        <p:spPr>
          <a:xfrm>
            <a:off x="491671" y="1340285"/>
            <a:ext cx="11012441" cy="4611210"/>
          </a:xfrm>
        </p:spPr>
        <p:txBody>
          <a:bodyPr>
            <a:normAutofit fontScale="92500" lnSpcReduction="10000"/>
          </a:bodyPr>
          <a:lstStyle/>
          <a:p>
            <a:pPr marL="0" indent="0">
              <a:lnSpc>
                <a:spcPct val="107000"/>
              </a:lnSpc>
              <a:spcAft>
                <a:spcPts val="800"/>
              </a:spcAft>
              <a:buNone/>
            </a:pPr>
            <a:r>
              <a:rPr lang="en-GB" dirty="0">
                <a:cs typeface="Times New Roman" panose="02020603050405020304" pitchFamily="18" charset="0"/>
              </a:rPr>
              <a:t>Manipulations of time can be classified according to three basic categories, which </a:t>
            </a:r>
            <a:r>
              <a:rPr lang="en-GB" dirty="0" err="1">
                <a:cs typeface="Times New Roman" panose="02020603050405020304" pitchFamily="18" charset="0"/>
              </a:rPr>
              <a:t>Rimmon</a:t>
            </a:r>
            <a:r>
              <a:rPr lang="en-GB" dirty="0">
                <a:cs typeface="Times New Roman" panose="02020603050405020304" pitchFamily="18" charset="0"/>
              </a:rPr>
              <a:t>-Kenan takes from Genette (</a:t>
            </a:r>
            <a:r>
              <a:rPr lang="en-GB" dirty="0" err="1">
                <a:cs typeface="Times New Roman" panose="02020603050405020304" pitchFamily="18" charset="0"/>
              </a:rPr>
              <a:t>Rimmon</a:t>
            </a:r>
            <a:r>
              <a:rPr lang="en-GB" dirty="0">
                <a:cs typeface="Times New Roman" panose="02020603050405020304" pitchFamily="18" charset="0"/>
              </a:rPr>
              <a:t>-Kenan 2002: 46):</a:t>
            </a:r>
          </a:p>
          <a:p>
            <a:pPr>
              <a:lnSpc>
                <a:spcPct val="150000"/>
              </a:lnSpc>
            </a:pPr>
            <a:r>
              <a:rPr lang="en-GB" b="1" dirty="0"/>
              <a:t>Order</a:t>
            </a:r>
            <a:r>
              <a:rPr lang="en-GB" dirty="0"/>
              <a:t> concerns ‘the relations between the succession of events in the story and their linear disposition in the text.’</a:t>
            </a:r>
          </a:p>
          <a:p>
            <a:pPr>
              <a:lnSpc>
                <a:spcPct val="150000"/>
              </a:lnSpc>
            </a:pPr>
            <a:r>
              <a:rPr lang="en-GB" b="1" dirty="0"/>
              <a:t>Duration</a:t>
            </a:r>
            <a:r>
              <a:rPr lang="en-GB" dirty="0"/>
              <a:t> concerns the ‘relations between the time the events are supposed to have taken to occur and the amount of text devoted to their narration.’</a:t>
            </a:r>
          </a:p>
          <a:p>
            <a:pPr>
              <a:lnSpc>
                <a:spcPct val="150000"/>
              </a:lnSpc>
            </a:pPr>
            <a:r>
              <a:rPr lang="en-GB" b="1" dirty="0"/>
              <a:t>Frequency</a:t>
            </a:r>
            <a:r>
              <a:rPr lang="en-GB" dirty="0"/>
              <a:t> concerns ‘the relations between the number of times an event appears in the story and the number of times it is narrated in the event.’ (</a:t>
            </a:r>
            <a:r>
              <a:rPr lang="en-GB" dirty="0" err="1"/>
              <a:t>Rimmon</a:t>
            </a:r>
            <a:r>
              <a:rPr lang="en-GB" dirty="0"/>
              <a:t>-Kenan 2002: 46)</a:t>
            </a:r>
          </a:p>
          <a:p>
            <a:endParaRPr lang="en-US" dirty="0"/>
          </a:p>
        </p:txBody>
      </p:sp>
    </p:spTree>
    <p:extLst>
      <p:ext uri="{BB962C8B-B14F-4D97-AF65-F5344CB8AC3E}">
        <p14:creationId xmlns:p14="http://schemas.microsoft.com/office/powerpoint/2010/main" val="2509249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462" y="0"/>
            <a:ext cx="10515600" cy="1325563"/>
          </a:xfrm>
        </p:spPr>
        <p:txBody>
          <a:bodyPr>
            <a:normAutofit/>
          </a:bodyPr>
          <a:lstStyle/>
          <a:p>
            <a:r>
              <a:rPr lang="en-GB" sz="2800" dirty="0">
                <a:solidFill>
                  <a:schemeClr val="tx1"/>
                </a:solidFill>
                <a:latin typeface="Garamond" panose="02020404030301010803" pitchFamily="18" charset="0"/>
              </a:rPr>
              <a:t>Time: order</a:t>
            </a:r>
          </a:p>
        </p:txBody>
      </p:sp>
      <p:sp>
        <p:nvSpPr>
          <p:cNvPr id="3" name="Content Placeholder 2"/>
          <p:cNvSpPr>
            <a:spLocks noGrp="1"/>
          </p:cNvSpPr>
          <p:nvPr>
            <p:ph idx="1"/>
          </p:nvPr>
        </p:nvSpPr>
        <p:spPr>
          <a:xfrm>
            <a:off x="463462" y="1152395"/>
            <a:ext cx="11498893" cy="5198301"/>
          </a:xfrm>
        </p:spPr>
        <p:txBody>
          <a:bodyPr>
            <a:noAutofit/>
          </a:bodyPr>
          <a:lstStyle/>
          <a:p>
            <a:pPr marL="0" indent="0">
              <a:buNone/>
            </a:pPr>
            <a:r>
              <a:rPr lang="en-GB" sz="2000" dirty="0">
                <a:solidFill>
                  <a:schemeClr val="tx1"/>
                </a:solidFill>
                <a:latin typeface="Garamond" panose="02020404030301010803" pitchFamily="18" charset="0"/>
              </a:rPr>
              <a:t>Discrepancies of order, or </a:t>
            </a:r>
            <a:r>
              <a:rPr lang="en-GB" sz="2000" b="1" dirty="0" err="1">
                <a:solidFill>
                  <a:schemeClr val="tx1"/>
                </a:solidFill>
                <a:latin typeface="Garamond" panose="02020404030301010803" pitchFamily="18" charset="0"/>
              </a:rPr>
              <a:t>anachronies</a:t>
            </a:r>
            <a:r>
              <a:rPr lang="en-GB" sz="2000" b="1" dirty="0">
                <a:solidFill>
                  <a:schemeClr val="tx1"/>
                </a:solidFill>
                <a:latin typeface="Garamond" panose="02020404030301010803" pitchFamily="18" charset="0"/>
              </a:rPr>
              <a:t>: </a:t>
            </a:r>
            <a:r>
              <a:rPr lang="en-GB" sz="2000" dirty="0">
                <a:solidFill>
                  <a:schemeClr val="tx1"/>
                </a:solidFill>
                <a:latin typeface="Garamond" panose="02020404030301010803" pitchFamily="18" charset="0"/>
              </a:rPr>
              <a:t> </a:t>
            </a:r>
          </a:p>
          <a:p>
            <a:r>
              <a:rPr lang="en-GB" sz="2000" b="1" dirty="0"/>
              <a:t>A</a:t>
            </a:r>
            <a:r>
              <a:rPr lang="en-GB" sz="2000" b="1" dirty="0">
                <a:solidFill>
                  <a:schemeClr val="tx1"/>
                </a:solidFill>
                <a:latin typeface="Garamond" panose="02020404030301010803" pitchFamily="18" charset="0"/>
              </a:rPr>
              <a:t>nalepsis</a:t>
            </a:r>
            <a:r>
              <a:rPr lang="en-GB" sz="2000" dirty="0">
                <a:solidFill>
                  <a:schemeClr val="tx1"/>
                </a:solidFill>
                <a:latin typeface="Garamond" panose="02020404030301010803" pitchFamily="18" charset="0"/>
              </a:rPr>
              <a:t> (flashback): </a:t>
            </a:r>
            <a:r>
              <a:rPr lang="en-GB" sz="2000" dirty="0" err="1">
                <a:solidFill>
                  <a:schemeClr val="tx1"/>
                </a:solidFill>
                <a:latin typeface="Garamond" panose="02020404030301010803" pitchFamily="18" charset="0"/>
              </a:rPr>
              <a:t>b,c,a</a:t>
            </a:r>
            <a:r>
              <a:rPr lang="en-GB" sz="2000" dirty="0">
                <a:solidFill>
                  <a:schemeClr val="tx1"/>
                </a:solidFill>
                <a:latin typeface="Garamond" panose="02020404030301010803" pitchFamily="18" charset="0"/>
              </a:rPr>
              <a:t>, where ‘a’ is analeptic</a:t>
            </a:r>
          </a:p>
          <a:p>
            <a:pPr lvl="1">
              <a:lnSpc>
                <a:spcPct val="170000"/>
              </a:lnSpc>
            </a:pPr>
            <a:r>
              <a:rPr lang="en-GB" sz="2000" dirty="0"/>
              <a:t>V</a:t>
            </a:r>
            <a:r>
              <a:rPr lang="en-GB" sz="2000" dirty="0">
                <a:solidFill>
                  <a:schemeClr val="tx1"/>
                </a:solidFill>
                <a:latin typeface="Garamond" panose="02020404030301010803" pitchFamily="18" charset="0"/>
              </a:rPr>
              <a:t>ery common, often signalled by pluperfect tense: ‘Prior to her final year at university, Clare had studied in France’.</a:t>
            </a:r>
          </a:p>
          <a:p>
            <a:r>
              <a:rPr lang="en-GB" sz="2000" b="1" dirty="0"/>
              <a:t>P</a:t>
            </a:r>
            <a:r>
              <a:rPr lang="en-GB" sz="2000" b="1" dirty="0">
                <a:solidFill>
                  <a:schemeClr val="tx1"/>
                </a:solidFill>
                <a:latin typeface="Garamond" panose="02020404030301010803" pitchFamily="18" charset="0"/>
              </a:rPr>
              <a:t>rolepsis</a:t>
            </a:r>
            <a:r>
              <a:rPr lang="en-GB" sz="2000" dirty="0">
                <a:solidFill>
                  <a:schemeClr val="tx1"/>
                </a:solidFill>
                <a:latin typeface="Garamond" panose="02020404030301010803" pitchFamily="18" charset="0"/>
              </a:rPr>
              <a:t> (foreshadowing, flashforward): </a:t>
            </a:r>
            <a:r>
              <a:rPr lang="en-GB" sz="2000" dirty="0" err="1">
                <a:solidFill>
                  <a:schemeClr val="tx1"/>
                </a:solidFill>
                <a:latin typeface="Garamond" panose="02020404030301010803" pitchFamily="18" charset="0"/>
              </a:rPr>
              <a:t>c,a,b</a:t>
            </a:r>
            <a:r>
              <a:rPr lang="en-GB" sz="2000" dirty="0">
                <a:solidFill>
                  <a:schemeClr val="tx1"/>
                </a:solidFill>
                <a:latin typeface="Garamond" panose="02020404030301010803" pitchFamily="18" charset="0"/>
              </a:rPr>
              <a:t>, where c is proleptic. </a:t>
            </a:r>
          </a:p>
          <a:p>
            <a:pPr lvl="1">
              <a:lnSpc>
                <a:spcPct val="170000"/>
              </a:lnSpc>
            </a:pPr>
            <a:r>
              <a:rPr lang="en-GB" sz="2000" dirty="0">
                <a:solidFill>
                  <a:schemeClr val="tx1"/>
                </a:solidFill>
                <a:latin typeface="Garamond" panose="02020404030301010803" pitchFamily="18" charset="0"/>
              </a:rPr>
              <a:t>‘[King </a:t>
            </a:r>
            <a:r>
              <a:rPr lang="en-GB" sz="2000" dirty="0" err="1">
                <a:solidFill>
                  <a:schemeClr val="tx1"/>
                </a:solidFill>
                <a:latin typeface="Garamond" panose="02020404030301010803" pitchFamily="18" charset="0"/>
              </a:rPr>
              <a:t>Marsilie</a:t>
            </a:r>
            <a:r>
              <a:rPr lang="en-GB" sz="2000" dirty="0">
                <a:solidFill>
                  <a:schemeClr val="tx1"/>
                </a:solidFill>
                <a:latin typeface="Garamond" panose="02020404030301010803" pitchFamily="18" charset="0"/>
              </a:rPr>
              <a:t>] cannot prevent disaster overtaking him’ (</a:t>
            </a:r>
            <a:r>
              <a:rPr lang="en-GB" sz="2000" i="1" dirty="0">
                <a:solidFill>
                  <a:schemeClr val="tx1"/>
                </a:solidFill>
                <a:latin typeface="Garamond" panose="02020404030301010803" pitchFamily="18" charset="0"/>
              </a:rPr>
              <a:t>Roland,</a:t>
            </a:r>
            <a:r>
              <a:rPr lang="en-GB" sz="2000" dirty="0">
                <a:solidFill>
                  <a:schemeClr val="tx1"/>
                </a:solidFill>
                <a:latin typeface="Garamond" panose="02020404030301010803" pitchFamily="18" charset="0"/>
              </a:rPr>
              <a:t> line 9)</a:t>
            </a:r>
          </a:p>
          <a:p>
            <a:pPr lvl="1">
              <a:lnSpc>
                <a:spcPct val="170000"/>
              </a:lnSpc>
            </a:pPr>
            <a:r>
              <a:rPr lang="en-GB" sz="2000" dirty="0"/>
              <a:t>P</a:t>
            </a:r>
            <a:r>
              <a:rPr lang="en-GB" sz="2000" dirty="0">
                <a:solidFill>
                  <a:schemeClr val="tx1"/>
                </a:solidFill>
                <a:latin typeface="Garamond" panose="02020404030301010803" pitchFamily="18" charset="0"/>
              </a:rPr>
              <a:t>rolepsis replaces ‘what is going to happen?’ with ‘how is it going to happen?’</a:t>
            </a:r>
          </a:p>
          <a:p>
            <a:pPr>
              <a:lnSpc>
                <a:spcPct val="170000"/>
              </a:lnSpc>
            </a:pPr>
            <a:r>
              <a:rPr lang="en-GB" sz="2000" dirty="0" err="1">
                <a:solidFill>
                  <a:schemeClr val="tx1"/>
                </a:solidFill>
                <a:latin typeface="Garamond" panose="02020404030301010803" pitchFamily="18" charset="0"/>
              </a:rPr>
              <a:t>Anachronies</a:t>
            </a:r>
            <a:r>
              <a:rPr lang="en-GB" sz="2000" dirty="0">
                <a:solidFill>
                  <a:schemeClr val="tx1"/>
                </a:solidFill>
                <a:latin typeface="Garamond" panose="02020404030301010803" pitchFamily="18" charset="0"/>
              </a:rPr>
              <a:t> can be </a:t>
            </a:r>
            <a:r>
              <a:rPr lang="en-GB" sz="2000" b="1" dirty="0">
                <a:solidFill>
                  <a:schemeClr val="tx1"/>
                </a:solidFill>
                <a:latin typeface="Garamond" panose="02020404030301010803" pitchFamily="18" charset="0"/>
              </a:rPr>
              <a:t>homo-</a:t>
            </a:r>
            <a:r>
              <a:rPr lang="en-GB" sz="2000" dirty="0">
                <a:solidFill>
                  <a:schemeClr val="tx1"/>
                </a:solidFill>
                <a:latin typeface="Garamond" panose="02020404030301010803" pitchFamily="18" charset="0"/>
              </a:rPr>
              <a:t> or </a:t>
            </a:r>
            <a:r>
              <a:rPr lang="en-GB" sz="2000" b="1" dirty="0">
                <a:solidFill>
                  <a:schemeClr val="tx1"/>
                </a:solidFill>
                <a:latin typeface="Garamond" panose="02020404030301010803" pitchFamily="18" charset="0"/>
              </a:rPr>
              <a:t>heterodiegetic</a:t>
            </a:r>
            <a:r>
              <a:rPr lang="en-GB" sz="2000" dirty="0">
                <a:solidFill>
                  <a:schemeClr val="tx1"/>
                </a:solidFill>
                <a:latin typeface="Garamond" panose="02020404030301010803" pitchFamily="18" charset="0"/>
              </a:rPr>
              <a:t> (refer within or outside of the immediate world of the story), and </a:t>
            </a:r>
            <a:r>
              <a:rPr lang="en-GB" sz="2000" b="1" dirty="0">
                <a:solidFill>
                  <a:schemeClr val="tx1"/>
                </a:solidFill>
                <a:latin typeface="Garamond" panose="02020404030301010803" pitchFamily="18" charset="0"/>
              </a:rPr>
              <a:t>external</a:t>
            </a:r>
            <a:r>
              <a:rPr lang="en-GB" sz="2000" dirty="0">
                <a:solidFill>
                  <a:schemeClr val="tx1"/>
                </a:solidFill>
                <a:latin typeface="Garamond" panose="02020404030301010803" pitchFamily="18" charset="0"/>
              </a:rPr>
              <a:t> or </a:t>
            </a:r>
            <a:r>
              <a:rPr lang="en-GB" sz="2000" b="1" dirty="0">
                <a:solidFill>
                  <a:schemeClr val="tx1"/>
                </a:solidFill>
                <a:latin typeface="Garamond" panose="02020404030301010803" pitchFamily="18" charset="0"/>
              </a:rPr>
              <a:t>internal</a:t>
            </a:r>
            <a:r>
              <a:rPr lang="en-GB" sz="2000" dirty="0">
                <a:solidFill>
                  <a:schemeClr val="tx1"/>
                </a:solidFill>
                <a:latin typeface="Garamond" panose="02020404030301010803" pitchFamily="18" charset="0"/>
              </a:rPr>
              <a:t> in relation to starting point of ‘first narrative’. </a:t>
            </a:r>
          </a:p>
          <a:p>
            <a:r>
              <a:rPr lang="en-GB" sz="2000" dirty="0">
                <a:solidFill>
                  <a:schemeClr val="tx1"/>
                </a:solidFill>
                <a:latin typeface="Garamond" panose="02020404030301010803" pitchFamily="18" charset="0"/>
              </a:rPr>
              <a:t>What is the ‘first narrative’ of </a:t>
            </a:r>
            <a:r>
              <a:rPr lang="en-GB" sz="2000" i="1" dirty="0">
                <a:solidFill>
                  <a:schemeClr val="tx1"/>
                </a:solidFill>
                <a:latin typeface="Garamond" panose="02020404030301010803" pitchFamily="18" charset="0"/>
              </a:rPr>
              <a:t>Roland</a:t>
            </a:r>
            <a:r>
              <a:rPr lang="en-GB" sz="2000" dirty="0">
                <a:solidFill>
                  <a:schemeClr val="tx1"/>
                </a:solidFill>
                <a:latin typeface="Garamond" panose="02020404030301010803" pitchFamily="18" charset="0"/>
              </a:rPr>
              <a:t>? Room for debate on this. </a:t>
            </a:r>
          </a:p>
        </p:txBody>
      </p:sp>
    </p:spTree>
    <p:extLst>
      <p:ext uri="{BB962C8B-B14F-4D97-AF65-F5344CB8AC3E}">
        <p14:creationId xmlns:p14="http://schemas.microsoft.com/office/powerpoint/2010/main" val="844431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306" y="1"/>
            <a:ext cx="10852759" cy="1052186"/>
          </a:xfrm>
        </p:spPr>
        <p:txBody>
          <a:bodyPr/>
          <a:lstStyle/>
          <a:p>
            <a:r>
              <a:rPr lang="en-GB" dirty="0">
                <a:solidFill>
                  <a:schemeClr val="tx1"/>
                </a:solidFill>
                <a:latin typeface="Garamond" panose="02020404030301010803" pitchFamily="18" charset="0"/>
              </a:rPr>
              <a:t>Time: duration</a:t>
            </a:r>
          </a:p>
        </p:txBody>
      </p:sp>
      <p:sp>
        <p:nvSpPr>
          <p:cNvPr id="3" name="Content Placeholder 2"/>
          <p:cNvSpPr>
            <a:spLocks noGrp="1"/>
          </p:cNvSpPr>
          <p:nvPr>
            <p:ph idx="1"/>
          </p:nvPr>
        </p:nvSpPr>
        <p:spPr>
          <a:xfrm>
            <a:off x="501041" y="1052187"/>
            <a:ext cx="10852759" cy="5124776"/>
          </a:xfrm>
        </p:spPr>
        <p:txBody>
          <a:bodyPr>
            <a:normAutofit fontScale="70000" lnSpcReduction="20000"/>
          </a:bodyPr>
          <a:lstStyle/>
          <a:p>
            <a:pPr marL="0" indent="0">
              <a:buNone/>
            </a:pPr>
            <a:r>
              <a:rPr lang="en-GB" dirty="0">
                <a:solidFill>
                  <a:schemeClr val="tx1"/>
                </a:solidFill>
                <a:latin typeface="Garamond" panose="02020404030301010803" pitchFamily="18" charset="0"/>
              </a:rPr>
              <a:t>How do we measure time in a text?  Can ‘time’ even to be said to exist at the level of text?</a:t>
            </a:r>
          </a:p>
          <a:p>
            <a:pPr>
              <a:lnSpc>
                <a:spcPct val="170000"/>
              </a:lnSpc>
            </a:pPr>
            <a:r>
              <a:rPr lang="en-GB" dirty="0">
                <a:solidFill>
                  <a:schemeClr val="tx1"/>
                </a:solidFill>
                <a:latin typeface="Garamond" panose="02020404030301010803" pitchFamily="18" charset="0"/>
              </a:rPr>
              <a:t>‘it is much more difficult to describe in parallel terms the </a:t>
            </a:r>
            <a:r>
              <a:rPr lang="en-GB" i="1" dirty="0">
                <a:solidFill>
                  <a:schemeClr val="tx1"/>
                </a:solidFill>
                <a:latin typeface="Garamond" panose="02020404030301010803" pitchFamily="18" charset="0"/>
              </a:rPr>
              <a:t>duration </a:t>
            </a:r>
            <a:r>
              <a:rPr lang="en-GB" dirty="0">
                <a:solidFill>
                  <a:schemeClr val="tx1"/>
                </a:solidFill>
                <a:latin typeface="Garamond" panose="02020404030301010803" pitchFamily="18" charset="0"/>
              </a:rPr>
              <a:t>of the text and that of the story, for the simple reason that there is no way of measuring text-duration.’ (</a:t>
            </a:r>
            <a:r>
              <a:rPr lang="en-GB" dirty="0" err="1">
                <a:solidFill>
                  <a:schemeClr val="tx1"/>
                </a:solidFill>
                <a:latin typeface="Garamond" panose="02020404030301010803" pitchFamily="18" charset="0"/>
              </a:rPr>
              <a:t>Rimmon</a:t>
            </a:r>
            <a:r>
              <a:rPr lang="en-GB" dirty="0">
                <a:solidFill>
                  <a:schemeClr val="tx1"/>
                </a:solidFill>
                <a:latin typeface="Garamond" panose="02020404030301010803" pitchFamily="18" charset="0"/>
              </a:rPr>
              <a:t>-Kenan 2002: 52)</a:t>
            </a:r>
          </a:p>
          <a:p>
            <a:pPr>
              <a:lnSpc>
                <a:spcPct val="170000"/>
              </a:lnSpc>
            </a:pPr>
            <a:r>
              <a:rPr lang="en-GB" dirty="0">
                <a:solidFill>
                  <a:schemeClr val="tx1"/>
                </a:solidFill>
                <a:latin typeface="Garamond" panose="02020404030301010803" pitchFamily="18" charset="0"/>
              </a:rPr>
              <a:t>‘The relations in question, are, in fact, not between two ‘durations’ but between duration in the story (measured in minutes, hours, days, months, years) and the length of text devoted to it (in lines and pages), i.e. a temporal spatial relationship. The measure yielded by this relation in general is pace (or speed)’ (</a:t>
            </a:r>
            <a:r>
              <a:rPr lang="en-GB" dirty="0" err="1">
                <a:solidFill>
                  <a:schemeClr val="tx1"/>
                </a:solidFill>
                <a:latin typeface="Garamond" panose="02020404030301010803" pitchFamily="18" charset="0"/>
              </a:rPr>
              <a:t>Rimmon</a:t>
            </a:r>
            <a:r>
              <a:rPr lang="en-GB" dirty="0">
                <a:solidFill>
                  <a:schemeClr val="tx1"/>
                </a:solidFill>
                <a:latin typeface="Garamond" panose="02020404030301010803" pitchFamily="18" charset="0"/>
              </a:rPr>
              <a:t>-Kenan 2002: 52–53)</a:t>
            </a:r>
          </a:p>
          <a:p>
            <a:pPr>
              <a:lnSpc>
                <a:spcPct val="170000"/>
              </a:lnSpc>
            </a:pPr>
            <a:r>
              <a:rPr lang="en-GB" dirty="0">
                <a:solidFill>
                  <a:schemeClr val="tx1"/>
                </a:solidFill>
                <a:latin typeface="Garamond" panose="02020404030301010803" pitchFamily="18" charset="0"/>
              </a:rPr>
              <a:t>‘Taking constant </a:t>
            </a:r>
            <a:r>
              <a:rPr lang="en-GB" b="1" dirty="0">
                <a:solidFill>
                  <a:schemeClr val="tx1"/>
                </a:solidFill>
                <a:latin typeface="Garamond" panose="02020404030301010803" pitchFamily="18" charset="0"/>
              </a:rPr>
              <a:t>pace</a:t>
            </a:r>
            <a:r>
              <a:rPr lang="en-GB" dirty="0">
                <a:solidFill>
                  <a:schemeClr val="tx1"/>
                </a:solidFill>
                <a:latin typeface="Garamond" panose="02020404030301010803" pitchFamily="18" charset="0"/>
              </a:rPr>
              <a:t> as a ‘norm’, we can discern two forms of modification: acceleration and deceleration.’ (</a:t>
            </a:r>
            <a:r>
              <a:rPr lang="en-GB" dirty="0" err="1">
                <a:solidFill>
                  <a:schemeClr val="tx1"/>
                </a:solidFill>
                <a:latin typeface="Garamond" panose="02020404030301010803" pitchFamily="18" charset="0"/>
              </a:rPr>
              <a:t>Rimmon</a:t>
            </a:r>
            <a:r>
              <a:rPr lang="en-GB" dirty="0">
                <a:solidFill>
                  <a:schemeClr val="tx1"/>
                </a:solidFill>
                <a:latin typeface="Garamond" panose="02020404030301010803" pitchFamily="18" charset="0"/>
              </a:rPr>
              <a:t>-Kenan: 53)</a:t>
            </a:r>
          </a:p>
          <a:p>
            <a:pPr>
              <a:lnSpc>
                <a:spcPct val="170000"/>
              </a:lnSpc>
            </a:pPr>
            <a:r>
              <a:rPr lang="en-GB" b="1" dirty="0">
                <a:solidFill>
                  <a:schemeClr val="tx1"/>
                </a:solidFill>
                <a:latin typeface="Garamond" panose="02020404030301010803" pitchFamily="18" charset="0"/>
              </a:rPr>
              <a:t>‘scene pace</a:t>
            </a:r>
            <a:r>
              <a:rPr lang="en-GB" dirty="0">
                <a:solidFill>
                  <a:schemeClr val="tx1"/>
                </a:solidFill>
                <a:latin typeface="Garamond" panose="02020404030301010803" pitchFamily="18" charset="0"/>
              </a:rPr>
              <a:t>’ (notional convergence of story-time and text-time, of which dialogue would be the ‘purest’ form) and </a:t>
            </a:r>
            <a:r>
              <a:rPr lang="en-GB" b="1" dirty="0">
                <a:solidFill>
                  <a:schemeClr val="tx1"/>
                </a:solidFill>
                <a:latin typeface="Garamond" panose="02020404030301010803" pitchFamily="18" charset="0"/>
              </a:rPr>
              <a:t>‘summary pace</a:t>
            </a:r>
            <a:r>
              <a:rPr lang="en-GB" dirty="0">
                <a:solidFill>
                  <a:schemeClr val="tx1"/>
                </a:solidFill>
                <a:latin typeface="Garamond" panose="02020404030301010803" pitchFamily="18" charset="0"/>
              </a:rPr>
              <a:t>’(acceleration, condensation). </a:t>
            </a:r>
          </a:p>
          <a:p>
            <a:endParaRPr lang="en-GB" dirty="0">
              <a:solidFill>
                <a:schemeClr val="tx1"/>
              </a:solidFill>
              <a:latin typeface="Garamond" panose="02020404030301010803" pitchFamily="18" charset="0"/>
            </a:endParaRPr>
          </a:p>
          <a:p>
            <a:endParaRPr lang="en-GB" dirty="0">
              <a:solidFill>
                <a:schemeClr val="tx1"/>
              </a:solidFill>
              <a:latin typeface="Garamond" panose="02020404030301010803" pitchFamily="18" charset="0"/>
            </a:endParaRPr>
          </a:p>
        </p:txBody>
      </p:sp>
    </p:spTree>
    <p:extLst>
      <p:ext uri="{BB962C8B-B14F-4D97-AF65-F5344CB8AC3E}">
        <p14:creationId xmlns:p14="http://schemas.microsoft.com/office/powerpoint/2010/main" val="3356677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046" y="18255"/>
            <a:ext cx="10515600" cy="1325563"/>
          </a:xfrm>
        </p:spPr>
        <p:txBody>
          <a:bodyPr/>
          <a:lstStyle/>
          <a:p>
            <a:r>
              <a:rPr lang="en-GB" dirty="0">
                <a:solidFill>
                  <a:schemeClr val="tx1"/>
                </a:solidFill>
                <a:latin typeface="Garamond" panose="02020404030301010803" pitchFamily="18" charset="0"/>
              </a:rPr>
              <a:t>Time: frequency</a:t>
            </a:r>
          </a:p>
        </p:txBody>
      </p:sp>
      <p:sp>
        <p:nvSpPr>
          <p:cNvPr id="3" name="Content Placeholder 2"/>
          <p:cNvSpPr>
            <a:spLocks noGrp="1"/>
          </p:cNvSpPr>
          <p:nvPr>
            <p:ph idx="1"/>
          </p:nvPr>
        </p:nvSpPr>
        <p:spPr>
          <a:xfrm>
            <a:off x="588723" y="1440493"/>
            <a:ext cx="10765077" cy="4736470"/>
          </a:xfrm>
        </p:spPr>
        <p:txBody>
          <a:bodyPr>
            <a:normAutofit lnSpcReduction="10000"/>
          </a:bodyPr>
          <a:lstStyle/>
          <a:p>
            <a:pPr marL="0" indent="0">
              <a:lnSpc>
                <a:spcPct val="150000"/>
              </a:lnSpc>
              <a:buNone/>
            </a:pPr>
            <a:r>
              <a:rPr lang="en-GB" dirty="0">
                <a:solidFill>
                  <a:schemeClr val="tx1"/>
                </a:solidFill>
                <a:latin typeface="Garamond" panose="02020404030301010803" pitchFamily="18" charset="0"/>
              </a:rPr>
              <a:t>Frequency is ‘the relation between the number of times an event appears in the story and the number of times it is narrated (or mentioned) in the text’ (</a:t>
            </a:r>
            <a:r>
              <a:rPr lang="en-GB" dirty="0" err="1">
                <a:solidFill>
                  <a:schemeClr val="tx1"/>
                </a:solidFill>
                <a:latin typeface="Garamond" panose="02020404030301010803" pitchFamily="18" charset="0"/>
              </a:rPr>
              <a:t>Rimmon</a:t>
            </a:r>
            <a:r>
              <a:rPr lang="en-GB" dirty="0">
                <a:solidFill>
                  <a:schemeClr val="tx1"/>
                </a:solidFill>
                <a:latin typeface="Garamond" panose="02020404030301010803" pitchFamily="18" charset="0"/>
              </a:rPr>
              <a:t>-Kenan 2002: 57)</a:t>
            </a:r>
          </a:p>
          <a:p>
            <a:pPr marL="0" indent="0">
              <a:buNone/>
            </a:pPr>
            <a:endParaRPr lang="en-GB" dirty="0">
              <a:solidFill>
                <a:schemeClr val="tx1"/>
              </a:solidFill>
              <a:latin typeface="Garamond" panose="02020404030301010803" pitchFamily="18" charset="0"/>
            </a:endParaRPr>
          </a:p>
          <a:p>
            <a:r>
              <a:rPr lang="en-GB" dirty="0">
                <a:solidFill>
                  <a:schemeClr val="tx1"/>
                </a:solidFill>
                <a:latin typeface="Garamond" panose="02020404030301010803" pitchFamily="18" charset="0"/>
              </a:rPr>
              <a:t>‘</a:t>
            </a:r>
            <a:r>
              <a:rPr lang="en-GB" dirty="0" err="1">
                <a:solidFill>
                  <a:schemeClr val="tx1"/>
                </a:solidFill>
                <a:latin typeface="Garamond" panose="02020404030301010803" pitchFamily="18" charset="0"/>
              </a:rPr>
              <a:t>singulative</a:t>
            </a:r>
            <a:r>
              <a:rPr lang="en-GB" dirty="0">
                <a:solidFill>
                  <a:schemeClr val="tx1"/>
                </a:solidFill>
                <a:latin typeface="Garamond" panose="02020404030301010803" pitchFamily="18" charset="0"/>
              </a:rPr>
              <a:t>’ (narrating </a:t>
            </a:r>
            <a:r>
              <a:rPr lang="en-GB" i="1" dirty="0">
                <a:solidFill>
                  <a:schemeClr val="tx1"/>
                </a:solidFill>
                <a:latin typeface="Garamond" panose="02020404030301010803" pitchFamily="18" charset="0"/>
              </a:rPr>
              <a:t>n </a:t>
            </a:r>
            <a:r>
              <a:rPr lang="en-GB" dirty="0">
                <a:solidFill>
                  <a:schemeClr val="tx1"/>
                </a:solidFill>
                <a:latin typeface="Garamond" panose="02020404030301010803" pitchFamily="18" charset="0"/>
              </a:rPr>
              <a:t>times what ‘happened’ </a:t>
            </a:r>
            <a:r>
              <a:rPr lang="en-GB" i="1" dirty="0">
                <a:solidFill>
                  <a:schemeClr val="tx1"/>
                </a:solidFill>
                <a:latin typeface="Garamond" panose="02020404030301010803" pitchFamily="18" charset="0"/>
              </a:rPr>
              <a:t>n</a:t>
            </a:r>
            <a:r>
              <a:rPr lang="en-GB" dirty="0">
                <a:solidFill>
                  <a:schemeClr val="tx1"/>
                </a:solidFill>
                <a:latin typeface="Garamond" panose="02020404030301010803" pitchFamily="18" charset="0"/>
              </a:rPr>
              <a:t> times)</a:t>
            </a:r>
          </a:p>
          <a:p>
            <a:endParaRPr lang="en-GB" dirty="0">
              <a:solidFill>
                <a:schemeClr val="tx1"/>
              </a:solidFill>
              <a:latin typeface="Garamond" panose="02020404030301010803" pitchFamily="18" charset="0"/>
            </a:endParaRPr>
          </a:p>
          <a:p>
            <a:r>
              <a:rPr lang="en-GB" dirty="0">
                <a:solidFill>
                  <a:schemeClr val="tx1"/>
                </a:solidFill>
                <a:latin typeface="Garamond" panose="02020404030301010803" pitchFamily="18" charset="0"/>
              </a:rPr>
              <a:t>‘repetitive’ (narrating </a:t>
            </a:r>
            <a:r>
              <a:rPr lang="en-GB" i="1" dirty="0">
                <a:solidFill>
                  <a:schemeClr val="tx1"/>
                </a:solidFill>
                <a:latin typeface="Garamond" panose="02020404030301010803" pitchFamily="18" charset="0"/>
              </a:rPr>
              <a:t>n </a:t>
            </a:r>
            <a:r>
              <a:rPr lang="en-GB" dirty="0">
                <a:solidFill>
                  <a:schemeClr val="tx1"/>
                </a:solidFill>
                <a:latin typeface="Garamond" panose="02020404030301010803" pitchFamily="18" charset="0"/>
              </a:rPr>
              <a:t>times what happened once)</a:t>
            </a:r>
          </a:p>
          <a:p>
            <a:endParaRPr lang="en-GB" dirty="0">
              <a:solidFill>
                <a:schemeClr val="tx1"/>
              </a:solidFill>
              <a:latin typeface="Garamond" panose="02020404030301010803" pitchFamily="18" charset="0"/>
            </a:endParaRPr>
          </a:p>
          <a:p>
            <a:r>
              <a:rPr lang="en-GB" dirty="0">
                <a:solidFill>
                  <a:schemeClr val="tx1"/>
                </a:solidFill>
                <a:latin typeface="Garamond" panose="02020404030301010803" pitchFamily="18" charset="0"/>
              </a:rPr>
              <a:t>‘iterative’ (narrating once what happened </a:t>
            </a:r>
            <a:r>
              <a:rPr lang="en-GB" i="1" dirty="0">
                <a:solidFill>
                  <a:schemeClr val="tx1"/>
                </a:solidFill>
                <a:latin typeface="Garamond" panose="02020404030301010803" pitchFamily="18" charset="0"/>
              </a:rPr>
              <a:t>n </a:t>
            </a:r>
            <a:r>
              <a:rPr lang="en-GB" dirty="0">
                <a:solidFill>
                  <a:schemeClr val="tx1"/>
                </a:solidFill>
                <a:latin typeface="Garamond" panose="02020404030301010803" pitchFamily="18" charset="0"/>
              </a:rPr>
              <a:t>times)</a:t>
            </a:r>
          </a:p>
          <a:p>
            <a:endParaRPr lang="en-GB" dirty="0">
              <a:solidFill>
                <a:schemeClr val="tx1"/>
              </a:solidFill>
              <a:latin typeface="Garamond" panose="02020404030301010803" pitchFamily="18" charset="0"/>
            </a:endParaRPr>
          </a:p>
        </p:txBody>
      </p:sp>
    </p:spTree>
    <p:extLst>
      <p:ext uri="{BB962C8B-B14F-4D97-AF65-F5344CB8AC3E}">
        <p14:creationId xmlns:p14="http://schemas.microsoft.com/office/powerpoint/2010/main" val="1080443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625" y="0"/>
            <a:ext cx="10515600" cy="1325563"/>
          </a:xfrm>
        </p:spPr>
        <p:txBody>
          <a:bodyPr/>
          <a:lstStyle/>
          <a:p>
            <a:r>
              <a:rPr lang="en-GB" dirty="0">
                <a:solidFill>
                  <a:schemeClr val="tx1"/>
                </a:solidFill>
                <a:latin typeface="Garamond" panose="02020404030301010803" pitchFamily="18" charset="0"/>
                <a:ea typeface="Source Sans Pro" panose="020B0503030403020204" pitchFamily="34" charset="0"/>
              </a:rPr>
              <a:t>Characterization</a:t>
            </a:r>
          </a:p>
        </p:txBody>
      </p:sp>
      <p:sp>
        <p:nvSpPr>
          <p:cNvPr id="3" name="Content Placeholder 2"/>
          <p:cNvSpPr>
            <a:spLocks noGrp="1"/>
          </p:cNvSpPr>
          <p:nvPr>
            <p:ph idx="1"/>
          </p:nvPr>
        </p:nvSpPr>
        <p:spPr>
          <a:xfrm>
            <a:off x="463463" y="1227550"/>
            <a:ext cx="10846794" cy="4673641"/>
          </a:xfrm>
        </p:spPr>
        <p:txBody>
          <a:bodyPr>
            <a:normAutofit fontScale="92500" lnSpcReduction="20000"/>
          </a:bodyPr>
          <a:lstStyle/>
          <a:p>
            <a:pPr marL="0" indent="0">
              <a:lnSpc>
                <a:spcPct val="170000"/>
              </a:lnSpc>
              <a:spcAft>
                <a:spcPts val="800"/>
              </a:spcAft>
              <a:buNone/>
            </a:pPr>
            <a:r>
              <a:rPr lang="en-GB" b="1" dirty="0">
                <a:solidFill>
                  <a:schemeClr val="tx1"/>
                </a:solidFill>
                <a:latin typeface="Garamond" panose="02020404030301010803" pitchFamily="18" charset="0"/>
                <a:ea typeface="Source Sans Pro" panose="020B0503030403020204" pitchFamily="34" charset="0"/>
                <a:cs typeface="Times New Roman" panose="02020603050405020304" pitchFamily="18" charset="0"/>
              </a:rPr>
              <a:t>Characterization</a:t>
            </a:r>
            <a:r>
              <a:rPr lang="en-GB" dirty="0">
                <a:solidFill>
                  <a:schemeClr val="tx1"/>
                </a:solidFill>
                <a:latin typeface="Garamond" panose="02020404030301010803" pitchFamily="18" charset="0"/>
                <a:ea typeface="Source Sans Pro" panose="020B0503030403020204" pitchFamily="34" charset="0"/>
                <a:cs typeface="Times New Roman" panose="02020603050405020304" pitchFamily="18" charset="0"/>
              </a:rPr>
              <a:t> as the ‘representation in the text of the character component of the story’ (</a:t>
            </a:r>
            <a:r>
              <a:rPr lang="en-GB" dirty="0" err="1">
                <a:solidFill>
                  <a:schemeClr val="tx1"/>
                </a:solidFill>
                <a:latin typeface="Garamond" panose="02020404030301010803" pitchFamily="18" charset="0"/>
                <a:ea typeface="Source Sans Pro" panose="020B0503030403020204" pitchFamily="34" charset="0"/>
                <a:cs typeface="Times New Roman" panose="02020603050405020304" pitchFamily="18" charset="0"/>
              </a:rPr>
              <a:t>Rimmon</a:t>
            </a:r>
            <a:r>
              <a:rPr lang="en-GB" dirty="0">
                <a:solidFill>
                  <a:schemeClr val="tx1"/>
                </a:solidFill>
                <a:latin typeface="Garamond" panose="02020404030301010803" pitchFamily="18" charset="0"/>
                <a:ea typeface="Source Sans Pro" panose="020B0503030403020204" pitchFamily="34" charset="0"/>
                <a:cs typeface="Times New Roman" panose="02020603050405020304" pitchFamily="18" charset="0"/>
              </a:rPr>
              <a:t>-Kenan 2002: 43)</a:t>
            </a:r>
          </a:p>
          <a:p>
            <a:pPr>
              <a:lnSpc>
                <a:spcPct val="170000"/>
              </a:lnSpc>
              <a:spcAft>
                <a:spcPts val="800"/>
              </a:spcAft>
            </a:pPr>
            <a:r>
              <a:rPr lang="en-GB" dirty="0">
                <a:solidFill>
                  <a:schemeClr val="tx1"/>
                </a:solidFill>
                <a:latin typeface="Garamond" panose="02020404030301010803" pitchFamily="18" charset="0"/>
              </a:rPr>
              <a:t>‘There are two basic types of textual indicators of character: direct definition and indirect presentation.’ (</a:t>
            </a:r>
            <a:r>
              <a:rPr lang="en-GB" dirty="0" err="1">
                <a:solidFill>
                  <a:schemeClr val="tx1"/>
                </a:solidFill>
                <a:latin typeface="Garamond" panose="02020404030301010803" pitchFamily="18" charset="0"/>
              </a:rPr>
              <a:t>Rimmon</a:t>
            </a:r>
            <a:r>
              <a:rPr lang="en-GB" dirty="0">
                <a:solidFill>
                  <a:schemeClr val="tx1"/>
                </a:solidFill>
                <a:latin typeface="Garamond" panose="02020404030301010803" pitchFamily="18" charset="0"/>
              </a:rPr>
              <a:t>-Kenan 2002: 60)</a:t>
            </a:r>
          </a:p>
          <a:p>
            <a:pPr>
              <a:lnSpc>
                <a:spcPct val="170000"/>
              </a:lnSpc>
              <a:spcAft>
                <a:spcPts val="800"/>
              </a:spcAft>
            </a:pPr>
            <a:r>
              <a:rPr lang="en-GB" dirty="0">
                <a:solidFill>
                  <a:schemeClr val="tx1"/>
                </a:solidFill>
                <a:latin typeface="Garamond" panose="02020404030301010803" pitchFamily="18" charset="0"/>
              </a:rPr>
              <a:t>‘A presentation is indirect when rather than mentioning a trait, it displays and exemplifies it in various ways.’ (</a:t>
            </a:r>
            <a:r>
              <a:rPr lang="en-GB" dirty="0" err="1">
                <a:solidFill>
                  <a:schemeClr val="tx1"/>
                </a:solidFill>
                <a:latin typeface="Garamond" panose="02020404030301010803" pitchFamily="18" charset="0"/>
              </a:rPr>
              <a:t>Rimmon</a:t>
            </a:r>
            <a:r>
              <a:rPr lang="en-GB" dirty="0">
                <a:solidFill>
                  <a:schemeClr val="tx1"/>
                </a:solidFill>
                <a:latin typeface="Garamond" panose="02020404030301010803" pitchFamily="18" charset="0"/>
              </a:rPr>
              <a:t>-Kenan 2002: 61) </a:t>
            </a:r>
          </a:p>
          <a:p>
            <a:pPr marL="0" indent="0">
              <a:lnSpc>
                <a:spcPct val="107000"/>
              </a:lnSpc>
              <a:spcAft>
                <a:spcPts val="800"/>
              </a:spcAft>
              <a:buNone/>
            </a:pPr>
            <a:r>
              <a:rPr lang="en-GB" dirty="0">
                <a:solidFill>
                  <a:schemeClr val="tx1"/>
                </a:solidFill>
                <a:latin typeface="Garamond" panose="02020404030301010803" pitchFamily="18" charset="0"/>
              </a:rPr>
              <a:t>Examples include: </a:t>
            </a:r>
            <a:r>
              <a:rPr lang="en-GB" i="1" dirty="0">
                <a:solidFill>
                  <a:schemeClr val="tx1"/>
                </a:solidFill>
                <a:latin typeface="Garamond" panose="02020404030301010803" pitchFamily="18" charset="0"/>
              </a:rPr>
              <a:t>action</a:t>
            </a:r>
            <a:r>
              <a:rPr lang="en-GB" dirty="0">
                <a:solidFill>
                  <a:schemeClr val="tx1"/>
                </a:solidFill>
                <a:latin typeface="Garamond" panose="02020404030301010803" pitchFamily="18" charset="0"/>
              </a:rPr>
              <a:t>, </a:t>
            </a:r>
            <a:r>
              <a:rPr lang="en-GB" i="1" dirty="0">
                <a:solidFill>
                  <a:schemeClr val="tx1"/>
                </a:solidFill>
                <a:latin typeface="Garamond" panose="02020404030301010803" pitchFamily="18" charset="0"/>
              </a:rPr>
              <a:t>speech</a:t>
            </a:r>
            <a:r>
              <a:rPr lang="en-GB" dirty="0">
                <a:solidFill>
                  <a:schemeClr val="tx1"/>
                </a:solidFill>
                <a:latin typeface="Garamond" panose="02020404030301010803" pitchFamily="18" charset="0"/>
              </a:rPr>
              <a:t>, </a:t>
            </a:r>
            <a:r>
              <a:rPr lang="en-GB" i="1" dirty="0">
                <a:solidFill>
                  <a:schemeClr val="tx1"/>
                </a:solidFill>
                <a:latin typeface="Garamond" panose="02020404030301010803" pitchFamily="18" charset="0"/>
              </a:rPr>
              <a:t>external</a:t>
            </a:r>
            <a:r>
              <a:rPr lang="en-GB" dirty="0">
                <a:solidFill>
                  <a:schemeClr val="tx1"/>
                </a:solidFill>
                <a:latin typeface="Garamond" panose="02020404030301010803" pitchFamily="18" charset="0"/>
              </a:rPr>
              <a:t> </a:t>
            </a:r>
            <a:r>
              <a:rPr lang="en-GB" i="1" dirty="0">
                <a:solidFill>
                  <a:schemeClr val="tx1"/>
                </a:solidFill>
                <a:latin typeface="Garamond" panose="02020404030301010803" pitchFamily="18" charset="0"/>
              </a:rPr>
              <a:t>appearance</a:t>
            </a:r>
            <a:r>
              <a:rPr lang="en-GB" dirty="0">
                <a:solidFill>
                  <a:schemeClr val="tx1"/>
                </a:solidFill>
                <a:latin typeface="Garamond" panose="02020404030301010803" pitchFamily="18" charset="0"/>
              </a:rPr>
              <a:t>, </a:t>
            </a:r>
            <a:r>
              <a:rPr lang="en-GB" i="1" dirty="0">
                <a:solidFill>
                  <a:schemeClr val="tx1"/>
                </a:solidFill>
                <a:latin typeface="Garamond" panose="02020404030301010803" pitchFamily="18" charset="0"/>
              </a:rPr>
              <a:t>environment</a:t>
            </a:r>
          </a:p>
          <a:p>
            <a:pPr>
              <a:lnSpc>
                <a:spcPct val="107000"/>
              </a:lnSpc>
              <a:spcAft>
                <a:spcPts val="800"/>
              </a:spcAft>
            </a:pPr>
            <a:endParaRPr lang="en-GB" dirty="0">
              <a:solidFill>
                <a:schemeClr val="tx1"/>
              </a:solidFill>
              <a:latin typeface="Garamond" panose="02020404030301010803" pitchFamily="18" charset="0"/>
              <a:ea typeface="Source Sans Pro" panose="020B0503030403020204" pitchFamily="34" charset="0"/>
              <a:cs typeface="Times New Roman" panose="02020603050405020304" pitchFamily="18" charset="0"/>
            </a:endParaRPr>
          </a:p>
          <a:p>
            <a:endParaRPr lang="en-GB" dirty="0">
              <a:solidFill>
                <a:schemeClr val="tx1"/>
              </a:solidFill>
              <a:latin typeface="Garamond" panose="02020404030301010803" pitchFamily="18" charset="0"/>
              <a:ea typeface="Source Sans Pro" panose="020B0503030403020204" pitchFamily="34" charset="0"/>
            </a:endParaRPr>
          </a:p>
        </p:txBody>
      </p:sp>
    </p:spTree>
    <p:extLst>
      <p:ext uri="{BB962C8B-B14F-4D97-AF65-F5344CB8AC3E}">
        <p14:creationId xmlns:p14="http://schemas.microsoft.com/office/powerpoint/2010/main" val="337520974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1715</TotalTime>
  <Words>1540</Words>
  <Application>Microsoft Macintosh PowerPoint</Application>
  <PresentationFormat>Widescreen</PresentationFormat>
  <Paragraphs>102</Paragraphs>
  <Slides>15</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Garamond</vt:lpstr>
      <vt:lpstr>1_Office Theme</vt:lpstr>
      <vt:lpstr>COM6006 / FRE6006  Narrative in Theory and Practice:  Analysing and Creatively Responding to French Literature Through the Ages </vt:lpstr>
      <vt:lpstr>Week 4. ‘Text’: time, characterization, focalization</vt:lpstr>
      <vt:lpstr> ‘Text’</vt:lpstr>
      <vt:lpstr>Time</vt:lpstr>
      <vt:lpstr>Time</vt:lpstr>
      <vt:lpstr>Time: order</vt:lpstr>
      <vt:lpstr>Time: duration</vt:lpstr>
      <vt:lpstr>Time: frequency</vt:lpstr>
      <vt:lpstr>Characterization</vt:lpstr>
      <vt:lpstr>Focalization</vt:lpstr>
      <vt:lpstr>Focalization</vt:lpstr>
      <vt:lpstr>Focalization</vt:lpstr>
      <vt:lpstr>PowerPoint Presentation</vt:lpstr>
      <vt:lpstr>Narratological analysis: how might we analyse the Roland at the level of ‘text’?</vt:lpstr>
      <vt:lpstr>For next week</vt:lpstr>
    </vt:vector>
  </TitlesOfParts>
  <Company>Queen Mary, University of London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COM6006 / FRE6006 Narrative in Theory and Practice:  Analysing and Creatively Responding to French Literature Through the Ages </dc:title>
  <dc:creator>Richard Mason</dc:creator>
  <cp:lastModifiedBy>Richard Mason</cp:lastModifiedBy>
  <cp:revision>24</cp:revision>
  <dcterms:created xsi:type="dcterms:W3CDTF">2019-10-15T07:40:31Z</dcterms:created>
  <dcterms:modified xsi:type="dcterms:W3CDTF">2021-10-19T14:41:56Z</dcterms:modified>
</cp:coreProperties>
</file>