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1" r:id="rId3"/>
    <p:sldId id="257" r:id="rId4"/>
    <p:sldId id="258" r:id="rId5"/>
    <p:sldId id="259" r:id="rId6"/>
    <p:sldId id="260" r:id="rId7"/>
    <p:sldId id="261" r:id="rId8"/>
    <p:sldId id="278" r:id="rId9"/>
    <p:sldId id="262" r:id="rId10"/>
    <p:sldId id="263" r:id="rId11"/>
    <p:sldId id="264" r:id="rId12"/>
    <p:sldId id="265" r:id="rId13"/>
    <p:sldId id="280" r:id="rId14"/>
    <p:sldId id="270" r:id="rId15"/>
    <p:sldId id="266" r:id="rId16"/>
    <p:sldId id="267" r:id="rId17"/>
    <p:sldId id="268" r:id="rId18"/>
    <p:sldId id="269" r:id="rId19"/>
    <p:sldId id="273" r:id="rId20"/>
    <p:sldId id="272" r:id="rId21"/>
    <p:sldId id="274" r:id="rId22"/>
    <p:sldId id="275" r:id="rId23"/>
    <p:sldId id="277" r:id="rId24"/>
    <p:sldId id="276" r:id="rId25"/>
    <p:sldId id="279"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4614"/>
  </p:normalViewPr>
  <p:slideViewPr>
    <p:cSldViewPr snapToGrid="0" snapToObjects="1">
      <p:cViewPr varScale="1">
        <p:scale>
          <a:sx n="112" d="100"/>
          <a:sy n="112" d="100"/>
        </p:scale>
        <p:origin x="1744" y="2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B3082EFF-D160-8140-BD06-631752C30D58}" type="datetimeFigureOut">
              <a:rPr lang="en-US" smtClean="0"/>
              <a:pPr/>
              <a:t>10/11/23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4A60A4-07DE-1441-B960-D5671FE814D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3082EFF-D160-8140-BD06-631752C30D58}" type="datetimeFigureOut">
              <a:rPr lang="en-US" smtClean="0"/>
              <a:pPr/>
              <a:t>10/11/23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4A60A4-07DE-1441-B960-D5671FE814D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3082EFF-D160-8140-BD06-631752C30D58}" type="datetimeFigureOut">
              <a:rPr lang="en-US" smtClean="0"/>
              <a:pPr/>
              <a:t>10/11/23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4A60A4-07DE-1441-B960-D5671FE814D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3082EFF-D160-8140-BD06-631752C30D58}" type="datetimeFigureOut">
              <a:rPr lang="en-US" smtClean="0"/>
              <a:pPr/>
              <a:t>10/11/23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4A60A4-07DE-1441-B960-D5671FE814D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3082EFF-D160-8140-BD06-631752C30D58}" type="datetimeFigureOut">
              <a:rPr lang="en-US" smtClean="0"/>
              <a:pPr/>
              <a:t>10/11/23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4A60A4-07DE-1441-B960-D5671FE814D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B3082EFF-D160-8140-BD06-631752C30D58}" type="datetimeFigureOut">
              <a:rPr lang="en-US" smtClean="0"/>
              <a:pPr/>
              <a:t>10/11/23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4A60A4-07DE-1441-B960-D5671FE814D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B3082EFF-D160-8140-BD06-631752C30D58}" type="datetimeFigureOut">
              <a:rPr lang="en-US" smtClean="0"/>
              <a:pPr/>
              <a:t>10/11/23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4A60A4-07DE-1441-B960-D5671FE814D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B3082EFF-D160-8140-BD06-631752C30D58}" type="datetimeFigureOut">
              <a:rPr lang="en-US" smtClean="0"/>
              <a:pPr/>
              <a:t>10/11/23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4A60A4-07DE-1441-B960-D5671FE814D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082EFF-D160-8140-BD06-631752C30D58}" type="datetimeFigureOut">
              <a:rPr lang="en-US" smtClean="0"/>
              <a:pPr/>
              <a:t>10/11/23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4A60A4-07DE-1441-B960-D5671FE814D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3082EFF-D160-8140-BD06-631752C30D58}" type="datetimeFigureOut">
              <a:rPr lang="en-US" smtClean="0"/>
              <a:pPr/>
              <a:t>10/11/23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4A60A4-07DE-1441-B960-D5671FE814D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3082EFF-D160-8140-BD06-631752C30D58}" type="datetimeFigureOut">
              <a:rPr lang="en-US" smtClean="0"/>
              <a:pPr/>
              <a:t>10/11/23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4A60A4-07DE-1441-B960-D5671FE814D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082EFF-D160-8140-BD06-631752C30D58}" type="datetimeFigureOut">
              <a:rPr lang="en-US" smtClean="0"/>
              <a:pPr/>
              <a:t>10/11/23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4A60A4-07DE-1441-B960-D5671FE814D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tni.org/en/article/waste-and-capitalis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s://www.youtube.com/watch?v=VthS0PDbiP8" TargetMode="Externa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470025"/>
          </a:xfrm>
        </p:spPr>
        <p:txBody>
          <a:bodyPr/>
          <a:lstStyle/>
          <a:p>
            <a:r>
              <a:rPr lang="en-US" dirty="0"/>
              <a:t>Marxism and Geography</a:t>
            </a:r>
          </a:p>
        </p:txBody>
      </p:sp>
      <p:sp>
        <p:nvSpPr>
          <p:cNvPr id="3" name="Subtitle 2"/>
          <p:cNvSpPr>
            <a:spLocks noGrp="1"/>
          </p:cNvSpPr>
          <p:nvPr>
            <p:ph type="subTitle" idx="1"/>
          </p:nvPr>
        </p:nvSpPr>
        <p:spPr>
          <a:xfrm>
            <a:off x="1371600" y="5195298"/>
            <a:ext cx="6400800" cy="1350617"/>
          </a:xfrm>
        </p:spPr>
        <p:txBody>
          <a:bodyPr/>
          <a:lstStyle/>
          <a:p>
            <a:r>
              <a:rPr lang="en-US" dirty="0"/>
              <a:t>Dr Sam Halvorsen</a:t>
            </a:r>
          </a:p>
        </p:txBody>
      </p:sp>
      <p:pic>
        <p:nvPicPr>
          <p:cNvPr id="4" name="Picture 3" descr="karl-marx-wikimedia-commons.jpg"/>
          <p:cNvPicPr>
            <a:picLocks noChangeAspect="1"/>
          </p:cNvPicPr>
          <p:nvPr/>
        </p:nvPicPr>
        <p:blipFill>
          <a:blip r:embed="rId2"/>
          <a:stretch>
            <a:fillRect/>
          </a:stretch>
        </p:blipFill>
        <p:spPr>
          <a:xfrm>
            <a:off x="2210072" y="1260254"/>
            <a:ext cx="4411486" cy="376186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The Geographies of Capital	</a:t>
            </a:r>
          </a:p>
        </p:txBody>
      </p:sp>
      <p:sp>
        <p:nvSpPr>
          <p:cNvPr id="3" name="Content Placeholder 2"/>
          <p:cNvSpPr>
            <a:spLocks noGrp="1"/>
          </p:cNvSpPr>
          <p:nvPr>
            <p:ph idx="1"/>
          </p:nvPr>
        </p:nvSpPr>
        <p:spPr>
          <a:xfrm>
            <a:off x="0" y="1121525"/>
            <a:ext cx="5175586" cy="5500419"/>
          </a:xfrm>
        </p:spPr>
        <p:txBody>
          <a:bodyPr>
            <a:normAutofit fontScale="92500" lnSpcReduction="20000"/>
          </a:bodyPr>
          <a:lstStyle/>
          <a:p>
            <a:r>
              <a:rPr lang="en-US" dirty="0"/>
              <a:t>The production of surplus value takes place somewhere. It involves not only workers and capitalists, but factories and machines, transport and retail.</a:t>
            </a:r>
          </a:p>
          <a:p>
            <a:r>
              <a:rPr lang="en-US" dirty="0"/>
              <a:t>Geographers have explored questions such as the spatial division of </a:t>
            </a:r>
            <a:r>
              <a:rPr lang="en-US" dirty="0" err="1"/>
              <a:t>labour</a:t>
            </a:r>
            <a:r>
              <a:rPr lang="en-US" dirty="0"/>
              <a:t> (Doreen Massey), and the uneven geography of capital accumulation (Neil Smith).</a:t>
            </a:r>
          </a:p>
          <a:p>
            <a:r>
              <a:rPr lang="en-US" dirty="0"/>
              <a:t>The production of space – Henri Lefebvre</a:t>
            </a:r>
          </a:p>
          <a:p>
            <a:endParaRPr lang="en-US" dirty="0"/>
          </a:p>
          <a:p>
            <a:endParaRPr lang="en-US" dirty="0"/>
          </a:p>
        </p:txBody>
      </p:sp>
      <p:pic>
        <p:nvPicPr>
          <p:cNvPr id="4" name="Picture 3" descr="iPhone5-source-map.jpg"/>
          <p:cNvPicPr>
            <a:picLocks noChangeAspect="1"/>
          </p:cNvPicPr>
          <p:nvPr/>
        </p:nvPicPr>
        <p:blipFill>
          <a:blip r:embed="rId2"/>
          <a:stretch>
            <a:fillRect/>
          </a:stretch>
        </p:blipFill>
        <p:spPr>
          <a:xfrm>
            <a:off x="5175586" y="1320504"/>
            <a:ext cx="3968414" cy="1737559"/>
          </a:xfrm>
          <a:prstGeom prst="rect">
            <a:avLst/>
          </a:prstGeom>
        </p:spPr>
      </p:pic>
      <p:pic>
        <p:nvPicPr>
          <p:cNvPr id="5" name="Picture 4" descr="1423427685217.jpg"/>
          <p:cNvPicPr>
            <a:picLocks noChangeAspect="1"/>
          </p:cNvPicPr>
          <p:nvPr/>
        </p:nvPicPr>
        <p:blipFill>
          <a:blip r:embed="rId3"/>
          <a:stretch>
            <a:fillRect/>
          </a:stretch>
        </p:blipFill>
        <p:spPr>
          <a:xfrm>
            <a:off x="5175586" y="3666959"/>
            <a:ext cx="3968414" cy="222809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this guy…</a:t>
            </a:r>
          </a:p>
        </p:txBody>
      </p:sp>
      <p:pic>
        <p:nvPicPr>
          <p:cNvPr id="4" name="Picture 3" descr="karl_marx.jpg"/>
          <p:cNvPicPr>
            <a:picLocks noChangeAspect="1"/>
          </p:cNvPicPr>
          <p:nvPr/>
        </p:nvPicPr>
        <p:blipFill>
          <a:blip r:embed="rId2"/>
          <a:stretch>
            <a:fillRect/>
          </a:stretch>
        </p:blipFill>
        <p:spPr>
          <a:xfrm>
            <a:off x="4541512" y="1631022"/>
            <a:ext cx="5054536" cy="3369691"/>
          </a:xfrm>
          <a:prstGeom prst="rect">
            <a:avLst/>
          </a:prstGeom>
        </p:spPr>
      </p:pic>
      <p:pic>
        <p:nvPicPr>
          <p:cNvPr id="5" name="Picture 4" descr="446817962_1280x974.jpg"/>
          <p:cNvPicPr>
            <a:picLocks noChangeAspect="1"/>
          </p:cNvPicPr>
          <p:nvPr/>
        </p:nvPicPr>
        <p:blipFill>
          <a:blip r:embed="rId3"/>
          <a:stretch>
            <a:fillRect/>
          </a:stretch>
        </p:blipFill>
        <p:spPr>
          <a:xfrm>
            <a:off x="112552" y="1631022"/>
            <a:ext cx="4428960" cy="336969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Marxism and Geography </a:t>
            </a:r>
          </a:p>
        </p:txBody>
      </p:sp>
      <p:sp>
        <p:nvSpPr>
          <p:cNvPr id="3" name="Content Placeholder 2"/>
          <p:cNvSpPr>
            <a:spLocks noGrp="1"/>
          </p:cNvSpPr>
          <p:nvPr>
            <p:ph idx="1"/>
          </p:nvPr>
        </p:nvSpPr>
        <p:spPr>
          <a:xfrm>
            <a:off x="457200" y="1600200"/>
            <a:ext cx="8229600" cy="4840321"/>
          </a:xfrm>
        </p:spPr>
        <p:txBody>
          <a:bodyPr>
            <a:normAutofit fontScale="92500" lnSpcReduction="20000"/>
          </a:bodyPr>
          <a:lstStyle/>
          <a:p>
            <a:r>
              <a:rPr lang="en-US" dirty="0"/>
              <a:t>We cannot understand Marxism without geography</a:t>
            </a:r>
          </a:p>
          <a:p>
            <a:r>
              <a:rPr lang="en-US" dirty="0"/>
              <a:t>Yet we also cannot understand geography without Marxism</a:t>
            </a:r>
          </a:p>
          <a:p>
            <a:r>
              <a:rPr lang="en-US" dirty="0"/>
              <a:t>BUT there are other ways of understanding the world too</a:t>
            </a:r>
          </a:p>
          <a:p>
            <a:r>
              <a:rPr lang="en-US" dirty="0"/>
              <a:t>Class </a:t>
            </a:r>
            <a:r>
              <a:rPr lang="en-US" b="1" dirty="0"/>
              <a:t>and </a:t>
            </a:r>
            <a:r>
              <a:rPr lang="en-US" dirty="0"/>
              <a:t>gender </a:t>
            </a:r>
            <a:r>
              <a:rPr lang="en-US" b="1" dirty="0"/>
              <a:t>and </a:t>
            </a:r>
            <a:r>
              <a:rPr lang="en-US" dirty="0"/>
              <a:t>race </a:t>
            </a:r>
            <a:r>
              <a:rPr lang="en-US" b="1" dirty="0"/>
              <a:t>and </a:t>
            </a:r>
            <a:r>
              <a:rPr lang="en-US" dirty="0"/>
              <a:t>sexuality </a:t>
            </a:r>
            <a:r>
              <a:rPr lang="en-US" b="1" dirty="0"/>
              <a:t>and </a:t>
            </a:r>
            <a:r>
              <a:rPr lang="en-US" dirty="0" err="1"/>
              <a:t>coloniality</a:t>
            </a:r>
            <a:endParaRPr lang="en-US" dirty="0"/>
          </a:p>
          <a:p>
            <a:r>
              <a:rPr lang="en-US" dirty="0"/>
              <a:t>Too </a:t>
            </a:r>
            <a:r>
              <a:rPr lang="en-US" b="1" dirty="0" err="1"/>
              <a:t>structuralist</a:t>
            </a:r>
            <a:r>
              <a:rPr lang="en-US" dirty="0"/>
              <a:t>: everything (superstructure) is determined by the economic base? Where is human </a:t>
            </a:r>
            <a:r>
              <a:rPr lang="en-US" b="1" dirty="0"/>
              <a:t>agency </a:t>
            </a:r>
            <a:r>
              <a:rPr lang="en-US" dirty="0"/>
              <a:t>in shaping the world?</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a:t>
            </a:r>
            <a:r>
              <a:rPr lang="en-US"/>
              <a:t>-agency</a:t>
            </a:r>
          </a:p>
        </p:txBody>
      </p:sp>
      <p:pic>
        <p:nvPicPr>
          <p:cNvPr id="4" name="Content Placeholder 3" descr="quote-men-make-their-own-history-but-they-do-not-make-it-just-as-they-please-they-do-not-make-it-under-karl-marx-308129.jpg"/>
          <p:cNvPicPr>
            <a:picLocks noGrp="1" noChangeAspect="1"/>
          </p:cNvPicPr>
          <p:nvPr>
            <p:ph idx="1"/>
          </p:nvPr>
        </p:nvPicPr>
        <p:blipFill>
          <a:blip r:embed="rId2"/>
          <a:srcRect t="-8376" b="-8376"/>
          <a:stretch>
            <a:fillRect/>
          </a:stretch>
        </p:blip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09662"/>
            <a:ext cx="8229600" cy="1143000"/>
          </a:xfrm>
        </p:spPr>
        <p:txBody>
          <a:bodyPr>
            <a:normAutofit fontScale="90000"/>
          </a:bodyPr>
          <a:lstStyle/>
          <a:p>
            <a:r>
              <a:rPr lang="en-US" dirty="0"/>
              <a:t>In small groups:</a:t>
            </a:r>
            <a:br>
              <a:rPr lang="en-US" dirty="0"/>
            </a:br>
            <a:br>
              <a:rPr lang="en-US" dirty="0"/>
            </a:br>
            <a:r>
              <a:rPr lang="en-US" dirty="0"/>
              <a:t>What is Marxism?</a:t>
            </a:r>
            <a:br>
              <a:rPr lang="en-US" dirty="0"/>
            </a:br>
            <a:br>
              <a:rPr lang="en-US" dirty="0"/>
            </a:br>
            <a:r>
              <a:rPr lang="en-US" dirty="0"/>
              <a:t>Is it relevant today?</a:t>
            </a:r>
            <a:br>
              <a:rPr lang="en-US" dirty="0"/>
            </a:br>
            <a:br>
              <a:rPr lang="en-US" dirty="0"/>
            </a:br>
            <a:r>
              <a:rPr lang="en-US" dirty="0"/>
              <a:t>Could it help you do research?</a:t>
            </a:r>
            <a:br>
              <a:rPr lang="en-US" dirty="0"/>
            </a:br>
            <a:br>
              <a:rPr lang="en-US" dirty="0"/>
            </a:br>
            <a:endParaRPr lang="en-US" dirty="0"/>
          </a:p>
        </p:txBody>
      </p:sp>
      <p:sp>
        <p:nvSpPr>
          <p:cNvPr id="3" name="Content Placeholder 2"/>
          <p:cNvSpPr>
            <a:spLocks noGrp="1"/>
          </p:cNvSpPr>
          <p:nvPr>
            <p:ph idx="1"/>
          </p:nvPr>
        </p:nvSpPr>
        <p:spPr/>
        <p:txBody>
          <a:bodyPr/>
          <a:lstStyle/>
          <a:p>
            <a:endParaRPr lang="en-US" dirty="0"/>
          </a:p>
          <a:p>
            <a:endParaRPr lang="en-US" dirty="0"/>
          </a:p>
          <a:p>
            <a:endParaRPr lang="en-US" dirty="0"/>
          </a:p>
        </p:txBody>
      </p:sp>
      <p:sp>
        <p:nvSpPr>
          <p:cNvPr id="4" name="TextBox 3">
            <a:extLst>
              <a:ext uri="{FF2B5EF4-FFF2-40B4-BE49-F238E27FC236}">
                <a16:creationId xmlns:a16="http://schemas.microsoft.com/office/drawing/2014/main" id="{C3706C5F-69E6-61FD-F726-E5B65108235A}"/>
              </a:ext>
            </a:extLst>
          </p:cNvPr>
          <p:cNvSpPr txBox="1"/>
          <p:nvPr/>
        </p:nvSpPr>
        <p:spPr>
          <a:xfrm>
            <a:off x="3691890" y="2480310"/>
            <a:ext cx="184731" cy="369332"/>
          </a:xfrm>
          <a:prstGeom prst="rect">
            <a:avLst/>
          </a:prstGeom>
          <a:noFill/>
        </p:spPr>
        <p:txBody>
          <a:bodyPr wrap="none" rtlCol="0">
            <a:spAutoFit/>
          </a:bodyPr>
          <a:lstStyle/>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So…why bother? A personal story</a:t>
            </a:r>
          </a:p>
        </p:txBody>
      </p:sp>
      <p:sp>
        <p:nvSpPr>
          <p:cNvPr id="3" name="Content Placeholder 2"/>
          <p:cNvSpPr>
            <a:spLocks noGrp="1"/>
          </p:cNvSpPr>
          <p:nvPr>
            <p:ph idx="1"/>
          </p:nvPr>
        </p:nvSpPr>
        <p:spPr>
          <a:xfrm>
            <a:off x="346380" y="1417638"/>
            <a:ext cx="8040946" cy="2292151"/>
          </a:xfrm>
        </p:spPr>
        <p:txBody>
          <a:bodyPr/>
          <a:lstStyle/>
          <a:p>
            <a:r>
              <a:rPr lang="en-US" dirty="0"/>
              <a:t>What is the point in knowledge? Why do we learn and research?</a:t>
            </a:r>
          </a:p>
          <a:p>
            <a:r>
              <a:rPr lang="en-US" dirty="0"/>
              <a:t>Need tools to change the world</a:t>
            </a:r>
          </a:p>
        </p:txBody>
      </p:sp>
      <p:pic>
        <p:nvPicPr>
          <p:cNvPr id="5" name="Picture 4" descr="index.jpg"/>
          <p:cNvPicPr>
            <a:picLocks noChangeAspect="1"/>
          </p:cNvPicPr>
          <p:nvPr/>
        </p:nvPicPr>
        <p:blipFill>
          <a:blip r:embed="rId2"/>
          <a:stretch>
            <a:fillRect/>
          </a:stretch>
        </p:blipFill>
        <p:spPr>
          <a:xfrm>
            <a:off x="1327787" y="3709789"/>
            <a:ext cx="6332435" cy="298224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Relevance</a:t>
            </a:r>
          </a:p>
        </p:txBody>
      </p:sp>
      <p:sp>
        <p:nvSpPr>
          <p:cNvPr id="3" name="Content Placeholder 2"/>
          <p:cNvSpPr>
            <a:spLocks noGrp="1"/>
          </p:cNvSpPr>
          <p:nvPr>
            <p:ph idx="1"/>
          </p:nvPr>
        </p:nvSpPr>
        <p:spPr>
          <a:xfrm>
            <a:off x="203948" y="1600200"/>
            <a:ext cx="4162368" cy="4525963"/>
          </a:xfrm>
        </p:spPr>
        <p:txBody>
          <a:bodyPr/>
          <a:lstStyle/>
          <a:p>
            <a:r>
              <a:rPr lang="en-US" dirty="0"/>
              <a:t>Capitalist mode of production is hard to ignore.</a:t>
            </a:r>
          </a:p>
          <a:p>
            <a:r>
              <a:rPr lang="en-US" dirty="0"/>
              <a:t>Shapes our societies and lives in multiple ways with clear geographical implications</a:t>
            </a:r>
          </a:p>
        </p:txBody>
      </p:sp>
      <p:pic>
        <p:nvPicPr>
          <p:cNvPr id="4" name="Picture 3" descr="index.png"/>
          <p:cNvPicPr>
            <a:picLocks noChangeAspect="1"/>
          </p:cNvPicPr>
          <p:nvPr/>
        </p:nvPicPr>
        <p:blipFill>
          <a:blip r:embed="rId2"/>
          <a:stretch>
            <a:fillRect/>
          </a:stretch>
        </p:blipFill>
        <p:spPr>
          <a:xfrm>
            <a:off x="4847708" y="1243721"/>
            <a:ext cx="4296292" cy="2677619"/>
          </a:xfrm>
          <a:prstGeom prst="rect">
            <a:avLst/>
          </a:prstGeom>
        </p:spPr>
      </p:pic>
      <p:pic>
        <p:nvPicPr>
          <p:cNvPr id="5" name="Picture 4" descr="995256991.jpg"/>
          <p:cNvPicPr>
            <a:picLocks noChangeAspect="1"/>
          </p:cNvPicPr>
          <p:nvPr/>
        </p:nvPicPr>
        <p:blipFill>
          <a:blip r:embed="rId3"/>
          <a:stretch>
            <a:fillRect/>
          </a:stretch>
        </p:blipFill>
        <p:spPr>
          <a:xfrm>
            <a:off x="4847708" y="3921340"/>
            <a:ext cx="4296292" cy="287016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research on urban activism</a:t>
            </a:r>
          </a:p>
        </p:txBody>
      </p:sp>
      <p:sp>
        <p:nvSpPr>
          <p:cNvPr id="3" name="Content Placeholder 2"/>
          <p:cNvSpPr>
            <a:spLocks noGrp="1"/>
          </p:cNvSpPr>
          <p:nvPr>
            <p:ph idx="1"/>
          </p:nvPr>
        </p:nvSpPr>
        <p:spPr>
          <a:xfrm>
            <a:off x="278110" y="1600200"/>
            <a:ext cx="4521717" cy="4525963"/>
          </a:xfrm>
        </p:spPr>
        <p:txBody>
          <a:bodyPr/>
          <a:lstStyle/>
          <a:p>
            <a:r>
              <a:rPr lang="en-US" dirty="0"/>
              <a:t>Marxism has helped me to make sense of urban struggles</a:t>
            </a:r>
          </a:p>
          <a:p>
            <a:r>
              <a:rPr lang="en-US" dirty="0"/>
              <a:t>Occupy! And the 99%</a:t>
            </a:r>
          </a:p>
          <a:p>
            <a:r>
              <a:rPr lang="en-US" dirty="0"/>
              <a:t>Production of space and Lefebvre</a:t>
            </a:r>
          </a:p>
          <a:p>
            <a:r>
              <a:rPr lang="en-US" dirty="0"/>
              <a:t>Dialectics and antagonism</a:t>
            </a:r>
          </a:p>
          <a:p>
            <a:endParaRPr lang="en-US" dirty="0"/>
          </a:p>
        </p:txBody>
      </p:sp>
      <p:pic>
        <p:nvPicPr>
          <p:cNvPr id="4" name="Picture 2" descr="\\stfdata04\USRT42\GEO\Gg1sth\ManW7\Desktop\Occupy_London_crow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60602" y="1230984"/>
            <a:ext cx="2983398" cy="223742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pict29.jpg"/>
          <p:cNvPicPr>
            <a:picLocks noChangeAspect="1"/>
          </p:cNvPicPr>
          <p:nvPr/>
        </p:nvPicPr>
        <p:blipFill>
          <a:blip r:embed="rId3"/>
          <a:stretch>
            <a:fillRect/>
          </a:stretch>
        </p:blipFill>
        <p:spPr>
          <a:xfrm>
            <a:off x="6160602" y="3468405"/>
            <a:ext cx="2995758" cy="1993011"/>
          </a:xfrm>
          <a:prstGeom prst="rect">
            <a:avLst/>
          </a:prstGeom>
        </p:spPr>
      </p:pic>
      <p:pic>
        <p:nvPicPr>
          <p:cNvPr id="6" name="Picture 5" descr="s22_14420865.jpg"/>
          <p:cNvPicPr>
            <a:picLocks noChangeAspect="1"/>
          </p:cNvPicPr>
          <p:nvPr/>
        </p:nvPicPr>
        <p:blipFill>
          <a:blip r:embed="rId4"/>
          <a:stretch>
            <a:fillRect/>
          </a:stretch>
        </p:blipFill>
        <p:spPr>
          <a:xfrm>
            <a:off x="6160602" y="5415624"/>
            <a:ext cx="2166950" cy="1442375"/>
          </a:xfrm>
          <a:prstGeom prst="rect">
            <a:avLst/>
          </a:prstGeom>
        </p:spPr>
      </p:pic>
      <p:pic>
        <p:nvPicPr>
          <p:cNvPr id="7" name="Picture 3" descr="\\stfdata04\USRT42\GEO\Gg1sth\ManW7\Desktop\Occupy-Togethe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76927" y="4761455"/>
            <a:ext cx="2583675" cy="20965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have also questioned Marxism	</a:t>
            </a:r>
          </a:p>
        </p:txBody>
      </p:sp>
      <p:sp>
        <p:nvSpPr>
          <p:cNvPr id="3" name="Content Placeholder 2"/>
          <p:cNvSpPr>
            <a:spLocks noGrp="1"/>
          </p:cNvSpPr>
          <p:nvPr>
            <p:ph idx="1"/>
          </p:nvPr>
        </p:nvSpPr>
        <p:spPr>
          <a:xfrm>
            <a:off x="457200" y="1600200"/>
            <a:ext cx="4965930" cy="4525963"/>
          </a:xfrm>
        </p:spPr>
        <p:txBody>
          <a:bodyPr/>
          <a:lstStyle/>
          <a:p>
            <a:r>
              <a:rPr lang="en-US" dirty="0"/>
              <a:t>How universal is it?</a:t>
            </a:r>
          </a:p>
          <a:p>
            <a:r>
              <a:rPr lang="en-US" dirty="0"/>
              <a:t>Can I use it to understand Latin America?</a:t>
            </a:r>
          </a:p>
          <a:p>
            <a:r>
              <a:rPr lang="en-US" dirty="0"/>
              <a:t>Is everything class?</a:t>
            </a:r>
          </a:p>
          <a:p>
            <a:r>
              <a:rPr lang="en-US" dirty="0"/>
              <a:t>Am I a Marxist???</a:t>
            </a:r>
          </a:p>
          <a:p>
            <a:endParaRPr lang="en-US" dirty="0"/>
          </a:p>
        </p:txBody>
      </p:sp>
      <p:pic>
        <p:nvPicPr>
          <p:cNvPr id="4" name="Picture 3" descr="intersectionality.png"/>
          <p:cNvPicPr>
            <a:picLocks noChangeAspect="1"/>
          </p:cNvPicPr>
          <p:nvPr/>
        </p:nvPicPr>
        <p:blipFill>
          <a:blip r:embed="rId2"/>
          <a:stretch>
            <a:fillRect/>
          </a:stretch>
        </p:blipFill>
        <p:spPr>
          <a:xfrm>
            <a:off x="5915025" y="3356328"/>
            <a:ext cx="3228975" cy="1752600"/>
          </a:xfrm>
          <a:prstGeom prst="rect">
            <a:avLst/>
          </a:prstGeom>
        </p:spPr>
      </p:pic>
      <p:pic>
        <p:nvPicPr>
          <p:cNvPr id="5" name="Picture 4" descr="marxist-feminism.jpg"/>
          <p:cNvPicPr>
            <a:picLocks noChangeAspect="1"/>
          </p:cNvPicPr>
          <p:nvPr/>
        </p:nvPicPr>
        <p:blipFill>
          <a:blip r:embed="rId3"/>
          <a:stretch>
            <a:fillRect/>
          </a:stretch>
        </p:blipFill>
        <p:spPr>
          <a:xfrm>
            <a:off x="6255224" y="1417638"/>
            <a:ext cx="2888776" cy="1938690"/>
          </a:xfrm>
          <a:prstGeom prst="rect">
            <a:avLst/>
          </a:prstGeom>
        </p:spPr>
      </p:pic>
      <p:pic>
        <p:nvPicPr>
          <p:cNvPr id="6" name="Picture 5" descr="che-detail-1.jpg"/>
          <p:cNvPicPr>
            <a:picLocks noChangeAspect="1"/>
          </p:cNvPicPr>
          <p:nvPr/>
        </p:nvPicPr>
        <p:blipFill>
          <a:blip r:embed="rId4"/>
          <a:stretch>
            <a:fillRect/>
          </a:stretch>
        </p:blipFill>
        <p:spPr>
          <a:xfrm>
            <a:off x="6707610" y="5072156"/>
            <a:ext cx="1979190" cy="210801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quote-all-i-know-is-i-m-not-a-marxist-karl-marx-347457.jpg"/>
          <p:cNvPicPr>
            <a:picLocks noGrp="1" noChangeAspect="1"/>
          </p:cNvPicPr>
          <p:nvPr>
            <p:ph idx="1"/>
          </p:nvPr>
        </p:nvPicPr>
        <p:blipFill>
          <a:blip r:embed="rId2"/>
          <a:srcRect t="-8433" b="-8433"/>
          <a:stretch>
            <a:fillRect/>
          </a:stretch>
        </p:blip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Marxism</a:t>
            </a:r>
          </a:p>
        </p:txBody>
      </p:sp>
      <p:pic>
        <p:nvPicPr>
          <p:cNvPr id="4" name="Content Placeholder 3" descr="marxismcapitalism-2014-141120045016-conversion-gate02-thumbnail-4.jpg"/>
          <p:cNvPicPr>
            <a:picLocks noGrp="1" noChangeAspect="1"/>
          </p:cNvPicPr>
          <p:nvPr>
            <p:ph idx="1"/>
          </p:nvPr>
        </p:nvPicPr>
        <p:blipFill>
          <a:blip r:embed="rId2"/>
          <a:srcRect l="-18187" r="-18187"/>
          <a:stretch>
            <a:fillRect/>
          </a:stretch>
        </p:blip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The geographies of waste</a:t>
            </a:r>
          </a:p>
        </p:txBody>
      </p:sp>
      <p:sp>
        <p:nvSpPr>
          <p:cNvPr id="3" name="Content Placeholder 2"/>
          <p:cNvSpPr>
            <a:spLocks noGrp="1"/>
          </p:cNvSpPr>
          <p:nvPr>
            <p:ph idx="1"/>
          </p:nvPr>
        </p:nvSpPr>
        <p:spPr>
          <a:xfrm>
            <a:off x="239168" y="1600200"/>
            <a:ext cx="4667872" cy="5038237"/>
          </a:xfrm>
        </p:spPr>
        <p:txBody>
          <a:bodyPr/>
          <a:lstStyle/>
          <a:p>
            <a:r>
              <a:rPr lang="en-US" dirty="0"/>
              <a:t>Capitalism appears to be very wasteful</a:t>
            </a:r>
          </a:p>
          <a:p>
            <a:r>
              <a:rPr lang="en-US" dirty="0"/>
              <a:t>Waste intersects with class and is unevenly distributed</a:t>
            </a:r>
          </a:p>
          <a:p>
            <a:r>
              <a:rPr lang="en-US" dirty="0"/>
              <a:t>So what can a Marxists analysis bring?</a:t>
            </a:r>
          </a:p>
        </p:txBody>
      </p:sp>
      <p:pic>
        <p:nvPicPr>
          <p:cNvPr id="4" name="Picture 3" descr="7178058-3x2-580x387.jpg"/>
          <p:cNvPicPr>
            <a:picLocks noChangeAspect="1"/>
          </p:cNvPicPr>
          <p:nvPr/>
        </p:nvPicPr>
        <p:blipFill>
          <a:blip r:embed="rId2"/>
          <a:stretch>
            <a:fillRect/>
          </a:stretch>
        </p:blipFill>
        <p:spPr>
          <a:xfrm>
            <a:off x="5087643" y="1296134"/>
            <a:ext cx="4056357" cy="2706569"/>
          </a:xfrm>
          <a:prstGeom prst="rect">
            <a:avLst/>
          </a:prstGeom>
        </p:spPr>
      </p:pic>
      <p:pic>
        <p:nvPicPr>
          <p:cNvPr id="5" name="Picture 4" descr="maxresdefault.jpg"/>
          <p:cNvPicPr>
            <a:picLocks noChangeAspect="1"/>
          </p:cNvPicPr>
          <p:nvPr/>
        </p:nvPicPr>
        <p:blipFill>
          <a:blip r:embed="rId3"/>
          <a:stretch>
            <a:fillRect/>
          </a:stretch>
        </p:blipFill>
        <p:spPr>
          <a:xfrm>
            <a:off x="5087643" y="4002703"/>
            <a:ext cx="4077892" cy="229381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Capitalism and Waste</a:t>
            </a:r>
          </a:p>
        </p:txBody>
      </p:sp>
      <p:sp>
        <p:nvSpPr>
          <p:cNvPr id="3" name="Content Placeholder 2"/>
          <p:cNvSpPr>
            <a:spLocks noGrp="1"/>
          </p:cNvSpPr>
          <p:nvPr>
            <p:ph idx="1"/>
          </p:nvPr>
        </p:nvSpPr>
        <p:spPr>
          <a:xfrm>
            <a:off x="255661" y="1600200"/>
            <a:ext cx="6572959" cy="4906293"/>
          </a:xfrm>
        </p:spPr>
        <p:txBody>
          <a:bodyPr>
            <a:normAutofit fontScale="85000" lnSpcReduction="10000"/>
          </a:bodyPr>
          <a:lstStyle/>
          <a:p>
            <a:r>
              <a:rPr lang="en-US" dirty="0">
                <a:hlinkClick r:id="rId2"/>
              </a:rPr>
              <a:t>https://www.tni.org/en/article/waste-and-capitalism</a:t>
            </a:r>
            <a:endParaRPr lang="en-US" dirty="0"/>
          </a:p>
          <a:p>
            <a:r>
              <a:rPr lang="en-US" dirty="0"/>
              <a:t>1. Capitalism wastes resources: surplus value requires constant growth: for ever! Goods cannot last</a:t>
            </a:r>
          </a:p>
          <a:p>
            <a:r>
              <a:rPr lang="en-US" dirty="0"/>
              <a:t>2. Capitalism wastes people: requires a reserve army of </a:t>
            </a:r>
            <a:r>
              <a:rPr lang="en-US" dirty="0" err="1"/>
              <a:t>labour</a:t>
            </a:r>
            <a:r>
              <a:rPr lang="en-US" dirty="0"/>
              <a:t>; happy to let people go</a:t>
            </a:r>
          </a:p>
          <a:p>
            <a:r>
              <a:rPr lang="en-US" dirty="0"/>
              <a:t>3. Capitalism wastes society: it pulls them apart and reduces social cohesion</a:t>
            </a:r>
          </a:p>
          <a:p>
            <a:r>
              <a:rPr lang="en-US" dirty="0"/>
              <a:t>4. Capitalism wastes money: consumerism and bail outs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Capitalism wastes nature</a:t>
            </a:r>
          </a:p>
        </p:txBody>
      </p:sp>
      <p:sp>
        <p:nvSpPr>
          <p:cNvPr id="3" name="Content Placeholder 2"/>
          <p:cNvSpPr>
            <a:spLocks noGrp="1"/>
          </p:cNvSpPr>
          <p:nvPr>
            <p:ph idx="1"/>
          </p:nvPr>
        </p:nvSpPr>
        <p:spPr>
          <a:xfrm>
            <a:off x="457201" y="1600200"/>
            <a:ext cx="4994150" cy="4793455"/>
          </a:xfrm>
        </p:spPr>
        <p:txBody>
          <a:bodyPr>
            <a:normAutofit fontScale="92500" lnSpcReduction="20000"/>
          </a:bodyPr>
          <a:lstStyle/>
          <a:p>
            <a:r>
              <a:rPr lang="en-US" dirty="0"/>
              <a:t>The second contradiction of capitalism (James O’Connor)</a:t>
            </a:r>
          </a:p>
          <a:p>
            <a:r>
              <a:rPr lang="en-US" dirty="0"/>
              <a:t>Capital relies on endless growth – requires basic material conditions of production (water, energy, etc).</a:t>
            </a:r>
          </a:p>
          <a:p>
            <a:r>
              <a:rPr lang="en-US" dirty="0"/>
              <a:t>Yet the production process undermines these conditions</a:t>
            </a:r>
          </a:p>
          <a:p>
            <a:r>
              <a:rPr lang="en-US" dirty="0"/>
              <a:t>Harms the environment and people that live there</a:t>
            </a:r>
          </a:p>
        </p:txBody>
      </p:sp>
      <p:pic>
        <p:nvPicPr>
          <p:cNvPr id="4" name="Picture 3" descr="China-Announces-Plans-to-Publicly-Shame-Its-Most-Polluted-Cities-384813-2.jpg"/>
          <p:cNvPicPr>
            <a:picLocks noChangeAspect="1"/>
          </p:cNvPicPr>
          <p:nvPr/>
        </p:nvPicPr>
        <p:blipFill>
          <a:blip r:embed="rId2"/>
          <a:stretch>
            <a:fillRect/>
          </a:stretch>
        </p:blipFill>
        <p:spPr>
          <a:xfrm>
            <a:off x="5350428" y="4192081"/>
            <a:ext cx="4007922" cy="2201574"/>
          </a:xfrm>
          <a:prstGeom prst="rect">
            <a:avLst/>
          </a:prstGeom>
        </p:spPr>
      </p:pic>
      <p:pic>
        <p:nvPicPr>
          <p:cNvPr id="5" name="Picture 4" descr="lenz-syncrude-e28093-framed1[1].jpg"/>
          <p:cNvPicPr>
            <a:picLocks noChangeAspect="1"/>
          </p:cNvPicPr>
          <p:nvPr/>
        </p:nvPicPr>
        <p:blipFill>
          <a:blip r:embed="rId3"/>
          <a:stretch>
            <a:fillRect/>
          </a:stretch>
        </p:blipFill>
        <p:spPr>
          <a:xfrm>
            <a:off x="5350428" y="1600200"/>
            <a:ext cx="4640026" cy="258262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production of nature</a:t>
            </a:r>
          </a:p>
        </p:txBody>
      </p:sp>
      <p:sp>
        <p:nvSpPr>
          <p:cNvPr id="3" name="Content Placeholder 2"/>
          <p:cNvSpPr>
            <a:spLocks noGrp="1"/>
          </p:cNvSpPr>
          <p:nvPr>
            <p:ph idx="1"/>
          </p:nvPr>
        </p:nvSpPr>
        <p:spPr/>
        <p:txBody>
          <a:bodyPr/>
          <a:lstStyle/>
          <a:p>
            <a:r>
              <a:rPr lang="en-US" dirty="0"/>
              <a:t>Capitalism has, for a long time, produced much of the “non-human” world – plants </a:t>
            </a:r>
          </a:p>
          <a:p>
            <a:r>
              <a:rPr lang="en-US" dirty="0"/>
              <a:t>Nature is thus dynamic and shifting</a:t>
            </a:r>
          </a:p>
          <a:p>
            <a:r>
              <a:rPr lang="en-US" dirty="0"/>
              <a:t>In capitalism nature and our relation within it also transforms</a:t>
            </a:r>
          </a:p>
          <a:p>
            <a:r>
              <a:rPr lang="en-US" dirty="0"/>
              <a:t>There is no limit for capitalism…or is there?</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Waste forever</a:t>
            </a:r>
          </a:p>
        </p:txBody>
      </p:sp>
      <p:sp>
        <p:nvSpPr>
          <p:cNvPr id="3" name="Content Placeholder 2"/>
          <p:cNvSpPr>
            <a:spLocks noGrp="1"/>
          </p:cNvSpPr>
          <p:nvPr>
            <p:ph idx="1"/>
          </p:nvPr>
        </p:nvSpPr>
        <p:spPr>
          <a:xfrm>
            <a:off x="123708" y="1417638"/>
            <a:ext cx="4659626" cy="5303264"/>
          </a:xfrm>
        </p:spPr>
        <p:txBody>
          <a:bodyPr>
            <a:normAutofit fontScale="92500" lnSpcReduction="20000"/>
          </a:bodyPr>
          <a:lstStyle/>
          <a:p>
            <a:r>
              <a:rPr lang="en-US" dirty="0"/>
              <a:t>Waste can thus accumulate seemingly forever</a:t>
            </a:r>
          </a:p>
          <a:p>
            <a:r>
              <a:rPr lang="en-US" dirty="0"/>
              <a:t>Yet many see capitalism as providing solutions for waste: by </a:t>
            </a:r>
            <a:r>
              <a:rPr lang="en-US" dirty="0" err="1"/>
              <a:t>commodifying</a:t>
            </a:r>
            <a:r>
              <a:rPr lang="en-US" dirty="0"/>
              <a:t> it</a:t>
            </a:r>
          </a:p>
          <a:p>
            <a:r>
              <a:rPr lang="en-US" dirty="0"/>
              <a:t>So: is capitalism sustainable?</a:t>
            </a:r>
          </a:p>
          <a:p>
            <a:r>
              <a:rPr lang="en-US" dirty="0">
                <a:hlinkClick r:id="rId2"/>
              </a:rPr>
              <a:t>https://www.youtube.com/watch?v=VthS0PDbiP8</a:t>
            </a:r>
            <a:r>
              <a:rPr lang="en-US" dirty="0"/>
              <a:t> </a:t>
            </a:r>
          </a:p>
          <a:p>
            <a:endParaRPr lang="en-US" dirty="0"/>
          </a:p>
          <a:p>
            <a:pPr>
              <a:buNone/>
            </a:pPr>
            <a:r>
              <a:rPr lang="en-US" dirty="0"/>
              <a:t> </a:t>
            </a:r>
          </a:p>
          <a:p>
            <a:endParaRPr lang="en-US" dirty="0"/>
          </a:p>
        </p:txBody>
      </p:sp>
      <p:pic>
        <p:nvPicPr>
          <p:cNvPr id="4" name="Picture 3" descr="GPINews_Arg_DG_cartoneros.jpg"/>
          <p:cNvPicPr>
            <a:picLocks noChangeAspect="1"/>
          </p:cNvPicPr>
          <p:nvPr/>
        </p:nvPicPr>
        <p:blipFill>
          <a:blip r:embed="rId3"/>
          <a:stretch>
            <a:fillRect/>
          </a:stretch>
        </p:blipFill>
        <p:spPr>
          <a:xfrm>
            <a:off x="5125676" y="1600200"/>
            <a:ext cx="3915514" cy="1995406"/>
          </a:xfrm>
          <a:prstGeom prst="rect">
            <a:avLst/>
          </a:prstGeom>
        </p:spPr>
      </p:pic>
      <p:pic>
        <p:nvPicPr>
          <p:cNvPr id="5" name="Picture 4" descr="7316834.jpg"/>
          <p:cNvPicPr>
            <a:picLocks noChangeAspect="1"/>
          </p:cNvPicPr>
          <p:nvPr/>
        </p:nvPicPr>
        <p:blipFill>
          <a:blip r:embed="rId4"/>
          <a:stretch>
            <a:fillRect/>
          </a:stretch>
        </p:blipFill>
        <p:spPr>
          <a:xfrm>
            <a:off x="5125676" y="3595606"/>
            <a:ext cx="3973890" cy="26448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lstStyle/>
          <a:p>
            <a:r>
              <a:rPr lang="en-US" dirty="0" err="1"/>
              <a:t>Marxisms</a:t>
            </a:r>
            <a:r>
              <a:rPr lang="en-US" dirty="0"/>
              <a:t> and geographies</a:t>
            </a:r>
          </a:p>
          <a:p>
            <a:r>
              <a:rPr lang="en-US" dirty="0"/>
              <a:t>Class, value, production</a:t>
            </a:r>
          </a:p>
          <a:p>
            <a:r>
              <a:rPr lang="en-US" dirty="0"/>
              <a:t>Exploitation, antagonisms, social change, revolution</a:t>
            </a:r>
          </a:p>
          <a:p>
            <a:r>
              <a:rPr lang="en-US" dirty="0"/>
              <a:t>Tools for changing the world</a:t>
            </a:r>
          </a:p>
          <a:p>
            <a:r>
              <a:rPr lang="en-US" dirty="0"/>
              <a:t>But limited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Marx today?</a:t>
            </a:r>
          </a:p>
        </p:txBody>
      </p:sp>
      <p:sp>
        <p:nvSpPr>
          <p:cNvPr id="3" name="Content Placeholder 2"/>
          <p:cNvSpPr>
            <a:spLocks noGrp="1"/>
          </p:cNvSpPr>
          <p:nvPr>
            <p:ph idx="1"/>
          </p:nvPr>
        </p:nvSpPr>
        <p:spPr>
          <a:xfrm>
            <a:off x="457200" y="1600200"/>
            <a:ext cx="4218920" cy="4525963"/>
          </a:xfrm>
        </p:spPr>
        <p:txBody>
          <a:bodyPr>
            <a:normAutofit fontScale="92500" lnSpcReduction="20000"/>
          </a:bodyPr>
          <a:lstStyle/>
          <a:p>
            <a:r>
              <a:rPr lang="en-US" dirty="0"/>
              <a:t>Global financial crisis 2008</a:t>
            </a:r>
          </a:p>
          <a:p>
            <a:r>
              <a:rPr lang="en-US" dirty="0"/>
              <a:t>Influential geographers (Harvey et al)</a:t>
            </a:r>
          </a:p>
          <a:p>
            <a:r>
              <a:rPr lang="en-US" dirty="0"/>
              <a:t>Many </a:t>
            </a:r>
            <a:r>
              <a:rPr lang="en-US" dirty="0" err="1"/>
              <a:t>Marxisms</a:t>
            </a:r>
            <a:r>
              <a:rPr lang="en-US" dirty="0"/>
              <a:t>: urban studies; feminist; global south; the state..</a:t>
            </a:r>
          </a:p>
          <a:p>
            <a:r>
              <a:rPr lang="en-US" dirty="0"/>
              <a:t>And…the second contradiction of capitalism: the environment</a:t>
            </a:r>
          </a:p>
          <a:p>
            <a:endParaRPr lang="en-US" dirty="0"/>
          </a:p>
        </p:txBody>
      </p:sp>
      <p:pic>
        <p:nvPicPr>
          <p:cNvPr id="5" name="Picture 4" descr="bcc5eb8bc84f2381f6784e2a1f4961e7.jpg"/>
          <p:cNvPicPr>
            <a:picLocks noChangeAspect="1"/>
          </p:cNvPicPr>
          <p:nvPr/>
        </p:nvPicPr>
        <p:blipFill>
          <a:blip r:embed="rId2"/>
          <a:stretch>
            <a:fillRect/>
          </a:stretch>
        </p:blipFill>
        <p:spPr>
          <a:xfrm>
            <a:off x="5500833" y="1600200"/>
            <a:ext cx="3185967" cy="477895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921" y="561975"/>
            <a:ext cx="4502930" cy="1143000"/>
          </a:xfrm>
        </p:spPr>
        <p:txBody>
          <a:bodyPr/>
          <a:lstStyle/>
          <a:p>
            <a:r>
              <a:rPr lang="en-US" dirty="0"/>
              <a:t>Who was Marx?</a:t>
            </a:r>
          </a:p>
        </p:txBody>
      </p:sp>
      <p:sp>
        <p:nvSpPr>
          <p:cNvPr id="3" name="Content Placeholder 2"/>
          <p:cNvSpPr>
            <a:spLocks noGrp="1"/>
          </p:cNvSpPr>
          <p:nvPr>
            <p:ph idx="1"/>
          </p:nvPr>
        </p:nvSpPr>
        <p:spPr>
          <a:xfrm>
            <a:off x="457200" y="2399733"/>
            <a:ext cx="8229600" cy="4279936"/>
          </a:xfrm>
        </p:spPr>
        <p:txBody>
          <a:bodyPr>
            <a:normAutofit fontScale="77500" lnSpcReduction="20000"/>
          </a:bodyPr>
          <a:lstStyle/>
          <a:p>
            <a:r>
              <a:rPr lang="en-US" dirty="0"/>
              <a:t>Rich body of work developed by Karl Marx (1818-1883)</a:t>
            </a:r>
          </a:p>
          <a:p>
            <a:r>
              <a:rPr lang="en-US" dirty="0"/>
              <a:t>Karl Marx, born in Trier, Germany, 1818 </a:t>
            </a:r>
          </a:p>
          <a:p>
            <a:r>
              <a:rPr lang="en-US" dirty="0"/>
              <a:t>Lived in Paris where he witnessed uprisings of 1848. Stayed in London from 1849 until death in 1883 </a:t>
            </a:r>
          </a:p>
          <a:p>
            <a:r>
              <a:rPr lang="en-GB" dirty="0"/>
              <a:t>Bankrolled by Engels, he also wrote articles to get money. </a:t>
            </a:r>
          </a:p>
          <a:p>
            <a:r>
              <a:rPr lang="en-US" dirty="0"/>
              <a:t>Has had huge impact in both ideas and practice worldwide</a:t>
            </a:r>
          </a:p>
          <a:p>
            <a:r>
              <a:rPr lang="en-US" dirty="0"/>
              <a:t>Much debate about how to interpret his work, and a vast amount of Marxist literature</a:t>
            </a:r>
          </a:p>
          <a:p>
            <a:r>
              <a:rPr lang="en-US" dirty="0"/>
              <a:t>Early work: philosophical/humanist (ideology, alienation)</a:t>
            </a:r>
          </a:p>
          <a:p>
            <a:r>
              <a:rPr lang="en-US" dirty="0"/>
              <a:t>Late work: political-economy, “scientific”, Capital 3 </a:t>
            </a:r>
            <a:r>
              <a:rPr lang="en-US" dirty="0" err="1"/>
              <a:t>Vols</a:t>
            </a:r>
            <a:endParaRPr lang="en-US" dirty="0"/>
          </a:p>
          <a:p>
            <a:r>
              <a:rPr lang="en-US" dirty="0"/>
              <a:t>Communist Manifesto as a good introduction to his writings </a:t>
            </a:r>
          </a:p>
          <a:p>
            <a:endParaRPr lang="en-GB" dirty="0"/>
          </a:p>
          <a:p>
            <a:pPr>
              <a:buNone/>
            </a:pPr>
            <a:endParaRPr lang="en-US" dirty="0"/>
          </a:p>
          <a:p>
            <a:endParaRPr lang="en-US" dirty="0"/>
          </a:p>
          <a:p>
            <a:endParaRPr lang="en-US" dirty="0"/>
          </a:p>
          <a:p>
            <a:endParaRPr lang="en-US" dirty="0"/>
          </a:p>
        </p:txBody>
      </p:sp>
      <p:pic>
        <p:nvPicPr>
          <p:cNvPr id="4" name="Picture 3" descr="index.jpg"/>
          <p:cNvPicPr>
            <a:picLocks noChangeAspect="1"/>
          </p:cNvPicPr>
          <p:nvPr/>
        </p:nvPicPr>
        <p:blipFill>
          <a:blip r:embed="rId2"/>
          <a:stretch>
            <a:fillRect/>
          </a:stretch>
        </p:blipFill>
        <p:spPr>
          <a:xfrm>
            <a:off x="5144494" y="0"/>
            <a:ext cx="2512080" cy="20934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9409" y="580349"/>
            <a:ext cx="3878726" cy="1143000"/>
          </a:xfrm>
        </p:spPr>
        <p:txBody>
          <a:bodyPr/>
          <a:lstStyle/>
          <a:p>
            <a:r>
              <a:rPr lang="en-US" dirty="0"/>
              <a:t>Ideas for Action</a:t>
            </a:r>
          </a:p>
        </p:txBody>
      </p:sp>
      <p:sp>
        <p:nvSpPr>
          <p:cNvPr id="3" name="Content Placeholder 2"/>
          <p:cNvSpPr>
            <a:spLocks noGrp="1"/>
          </p:cNvSpPr>
          <p:nvPr>
            <p:ph idx="1"/>
          </p:nvPr>
        </p:nvSpPr>
        <p:spPr>
          <a:xfrm>
            <a:off x="131953" y="2540078"/>
            <a:ext cx="8758447" cy="4156083"/>
          </a:xfrm>
        </p:spPr>
        <p:txBody>
          <a:bodyPr>
            <a:normAutofit fontScale="62500" lnSpcReduction="20000"/>
          </a:bodyPr>
          <a:lstStyle/>
          <a:p>
            <a:r>
              <a:rPr lang="en-US" dirty="0"/>
              <a:t>Marx’s commitment to social change and emancipation: “The philosophers have only tried to interpret the world in various ways; the point is to change it.” Marx, </a:t>
            </a:r>
            <a:r>
              <a:rPr lang="en-US" i="1" dirty="0"/>
              <a:t>Theses on Feuerbach </a:t>
            </a:r>
            <a:r>
              <a:rPr lang="en-US" dirty="0"/>
              <a:t>(1845)</a:t>
            </a:r>
          </a:p>
          <a:p>
            <a:endParaRPr lang="en-US" dirty="0"/>
          </a:p>
          <a:p>
            <a:r>
              <a:rPr lang="en-US" dirty="0"/>
              <a:t>He anticipates a communist society: “In place of the old bourgeois society with its classes and class antagonisms, we shall have an association, in which the free development of each is the condition for the free development of all.” Marx and Engels, Manifesto of the Communist Party (1848) </a:t>
            </a:r>
          </a:p>
          <a:p>
            <a:endParaRPr lang="en-US" dirty="0"/>
          </a:p>
          <a:p>
            <a:r>
              <a:rPr lang="en-US" dirty="0"/>
              <a:t>But not just about action – also shaped by context: “Men [and women] make their own history, but they do not make it as they please; they do not make it under self- selected circumstances, but under circumstances existing already, given and transmitted from the past.” Marx, </a:t>
            </a:r>
            <a:r>
              <a:rPr lang="en-US" i="1" dirty="0"/>
              <a:t>The Eighteenth </a:t>
            </a:r>
            <a:r>
              <a:rPr lang="en-US" i="1" dirty="0" err="1"/>
              <a:t>Brumaire</a:t>
            </a:r>
            <a:r>
              <a:rPr lang="en-US" i="1" dirty="0"/>
              <a:t> of Louis Napoleon</a:t>
            </a:r>
            <a:r>
              <a:rPr lang="en-US" dirty="0"/>
              <a:t>, 1852 </a:t>
            </a:r>
          </a:p>
          <a:p>
            <a:endParaRPr lang="en-US" dirty="0"/>
          </a:p>
        </p:txBody>
      </p:sp>
      <p:pic>
        <p:nvPicPr>
          <p:cNvPr id="4" name="Picture 3" descr="marx_party.jpg"/>
          <p:cNvPicPr>
            <a:picLocks noChangeAspect="1"/>
          </p:cNvPicPr>
          <p:nvPr/>
        </p:nvPicPr>
        <p:blipFill>
          <a:blip r:embed="rId2"/>
          <a:stretch>
            <a:fillRect/>
          </a:stretch>
        </p:blipFill>
        <p:spPr>
          <a:xfrm>
            <a:off x="933449" y="0"/>
            <a:ext cx="3160183" cy="237013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a:t>
            </a:r>
            <a:r>
              <a:rPr lang="en-US" dirty="0" err="1"/>
              <a:t>pluralised</a:t>
            </a:r>
            <a:r>
              <a:rPr lang="en-US" dirty="0"/>
              <a:t> tradition after his death </a:t>
            </a:r>
          </a:p>
        </p:txBody>
      </p:sp>
      <p:sp>
        <p:nvSpPr>
          <p:cNvPr id="3" name="Content Placeholder 2"/>
          <p:cNvSpPr>
            <a:spLocks noGrp="1"/>
          </p:cNvSpPr>
          <p:nvPr>
            <p:ph idx="1"/>
          </p:nvPr>
        </p:nvSpPr>
        <p:spPr>
          <a:xfrm>
            <a:off x="457200" y="1261716"/>
            <a:ext cx="8229600" cy="2696607"/>
          </a:xfrm>
        </p:spPr>
        <p:txBody>
          <a:bodyPr>
            <a:normAutofit fontScale="92500"/>
          </a:bodyPr>
          <a:lstStyle/>
          <a:p>
            <a:r>
              <a:rPr lang="en-US" dirty="0"/>
              <a:t>“There is not one Marxism but rather many Marxist tendencies, schools, trends and research projects. Marxism in France does not have the same orientation it has in Germany, Italy, the Soviet Union or China.” Henri Lefebvre, 1988, 75 </a:t>
            </a:r>
          </a:p>
          <a:p>
            <a:endParaRPr lang="en-US" dirty="0"/>
          </a:p>
        </p:txBody>
      </p:sp>
      <p:pic>
        <p:nvPicPr>
          <p:cNvPr id="4" name="Picture 3" descr="communist-party.gif"/>
          <p:cNvPicPr>
            <a:picLocks noChangeAspect="1"/>
          </p:cNvPicPr>
          <p:nvPr/>
        </p:nvPicPr>
        <p:blipFill>
          <a:blip r:embed="rId2"/>
          <a:stretch>
            <a:fillRect/>
          </a:stretch>
        </p:blipFill>
        <p:spPr>
          <a:xfrm>
            <a:off x="973162" y="3712785"/>
            <a:ext cx="4494166" cy="3002103"/>
          </a:xfrm>
          <a:prstGeom prst="rect">
            <a:avLst/>
          </a:prstGeom>
        </p:spPr>
      </p:pic>
      <p:pic>
        <p:nvPicPr>
          <p:cNvPr id="5" name="Picture 4" descr="index.jpg"/>
          <p:cNvPicPr>
            <a:picLocks noChangeAspect="1"/>
          </p:cNvPicPr>
          <p:nvPr/>
        </p:nvPicPr>
        <p:blipFill>
          <a:blip r:embed="rId3"/>
          <a:stretch>
            <a:fillRect/>
          </a:stretch>
        </p:blipFill>
        <p:spPr>
          <a:xfrm>
            <a:off x="6331836" y="3958323"/>
            <a:ext cx="1980313" cy="259663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key ideas</a:t>
            </a:r>
          </a:p>
        </p:txBody>
      </p:sp>
      <p:sp>
        <p:nvSpPr>
          <p:cNvPr id="3" name="Content Placeholder 2"/>
          <p:cNvSpPr>
            <a:spLocks noGrp="1"/>
          </p:cNvSpPr>
          <p:nvPr>
            <p:ph idx="1"/>
          </p:nvPr>
        </p:nvSpPr>
        <p:spPr>
          <a:xfrm>
            <a:off x="255662" y="1600200"/>
            <a:ext cx="5539607" cy="4525963"/>
          </a:xfrm>
        </p:spPr>
        <p:txBody>
          <a:bodyPr>
            <a:normAutofit fontScale="85000" lnSpcReduction="10000"/>
          </a:bodyPr>
          <a:lstStyle/>
          <a:p>
            <a:r>
              <a:rPr lang="en-US" dirty="0"/>
              <a:t>Class and class struggle</a:t>
            </a:r>
          </a:p>
          <a:p>
            <a:r>
              <a:rPr lang="en-US" dirty="0"/>
              <a:t>“The history of all </a:t>
            </a:r>
            <a:r>
              <a:rPr lang="en-US" dirty="0" err="1"/>
              <a:t>hithero</a:t>
            </a:r>
            <a:r>
              <a:rPr lang="en-US" dirty="0"/>
              <a:t> existing society is the history of class struggle”.</a:t>
            </a:r>
          </a:p>
          <a:p>
            <a:r>
              <a:rPr lang="en-US" b="1" dirty="0"/>
              <a:t>Bourgeoisie </a:t>
            </a:r>
            <a:r>
              <a:rPr lang="en-US" dirty="0"/>
              <a:t>(owners of the means of production and employers of wage </a:t>
            </a:r>
            <a:r>
              <a:rPr lang="en-US" dirty="0" err="1"/>
              <a:t>labour</a:t>
            </a:r>
            <a:r>
              <a:rPr lang="en-US" dirty="0"/>
              <a:t>) and </a:t>
            </a:r>
            <a:r>
              <a:rPr lang="en-US" b="1" dirty="0"/>
              <a:t>proletarians </a:t>
            </a:r>
            <a:r>
              <a:rPr lang="en-US" dirty="0"/>
              <a:t>(wage-laborers who have no means of production, just sell their </a:t>
            </a:r>
            <a:r>
              <a:rPr lang="en-US" b="1" dirty="0" err="1"/>
              <a:t>labour</a:t>
            </a:r>
            <a:r>
              <a:rPr lang="en-US" b="1" dirty="0"/>
              <a:t> power</a:t>
            </a:r>
            <a:r>
              <a:rPr lang="en-US" dirty="0"/>
              <a:t>)</a:t>
            </a:r>
          </a:p>
          <a:p>
            <a:r>
              <a:rPr lang="en-US" b="1" dirty="0"/>
              <a:t>Antagonism </a:t>
            </a:r>
            <a:r>
              <a:rPr lang="en-US" dirty="0"/>
              <a:t>is key </a:t>
            </a:r>
          </a:p>
        </p:txBody>
      </p:sp>
      <p:pic>
        <p:nvPicPr>
          <p:cNvPr id="4" name="Picture 3" descr="class-struggle-pyramid.jpg"/>
          <p:cNvPicPr>
            <a:picLocks noChangeAspect="1"/>
          </p:cNvPicPr>
          <p:nvPr/>
        </p:nvPicPr>
        <p:blipFill>
          <a:blip r:embed="rId2"/>
          <a:stretch>
            <a:fillRect/>
          </a:stretch>
        </p:blipFill>
        <p:spPr>
          <a:xfrm>
            <a:off x="5795269" y="1833428"/>
            <a:ext cx="3348731" cy="429273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Including </a:t>
            </a:r>
            <a:r>
              <a:rPr lang="en-US" dirty="0" err="1"/>
              <a:t>globalisation</a:t>
            </a:r>
            <a:r>
              <a:rPr lang="en-US" dirty="0"/>
              <a:t>…</a:t>
            </a:r>
          </a:p>
        </p:txBody>
      </p:sp>
      <p:sp>
        <p:nvSpPr>
          <p:cNvPr id="3" name="Content Placeholder 2"/>
          <p:cNvSpPr>
            <a:spLocks noGrp="1"/>
          </p:cNvSpPr>
          <p:nvPr>
            <p:ph idx="1"/>
          </p:nvPr>
        </p:nvSpPr>
        <p:spPr>
          <a:xfrm>
            <a:off x="457200" y="1600200"/>
            <a:ext cx="4952914" cy="4525963"/>
          </a:xfrm>
        </p:spPr>
        <p:txBody>
          <a:bodyPr/>
          <a:lstStyle/>
          <a:p>
            <a:r>
              <a:rPr lang="en-US" dirty="0"/>
              <a:t>“The need of a constantly expanding market for its products chases the bourgeoisie over the whole surface of the global. It must nestle everywhere, settle everywhere, establish connections everywhere”</a:t>
            </a:r>
          </a:p>
        </p:txBody>
      </p:sp>
      <p:pic>
        <p:nvPicPr>
          <p:cNvPr id="4" name="Picture 3" descr="Communist Manifesto.gif"/>
          <p:cNvPicPr>
            <a:picLocks noChangeAspect="1"/>
          </p:cNvPicPr>
          <p:nvPr/>
        </p:nvPicPr>
        <p:blipFill>
          <a:blip r:embed="rId2"/>
          <a:stretch>
            <a:fillRect/>
          </a:stretch>
        </p:blipFill>
        <p:spPr>
          <a:xfrm>
            <a:off x="6059312" y="1600200"/>
            <a:ext cx="3084688" cy="457933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Capital and the </a:t>
            </a:r>
            <a:r>
              <a:rPr lang="en-US" dirty="0" err="1"/>
              <a:t>labour</a:t>
            </a:r>
            <a:r>
              <a:rPr lang="en-US" dirty="0"/>
              <a:t> process </a:t>
            </a:r>
          </a:p>
        </p:txBody>
      </p:sp>
      <p:sp>
        <p:nvSpPr>
          <p:cNvPr id="3" name="Content Placeholder 2"/>
          <p:cNvSpPr>
            <a:spLocks noGrp="1"/>
          </p:cNvSpPr>
          <p:nvPr>
            <p:ph idx="1"/>
          </p:nvPr>
        </p:nvSpPr>
        <p:spPr>
          <a:xfrm>
            <a:off x="277537" y="1600200"/>
            <a:ext cx="3910747" cy="4525963"/>
          </a:xfrm>
        </p:spPr>
        <p:txBody>
          <a:bodyPr/>
          <a:lstStyle/>
          <a:p>
            <a:r>
              <a:rPr lang="en-US" dirty="0"/>
              <a:t>Surplus value and exploitation</a:t>
            </a:r>
          </a:p>
          <a:p>
            <a:r>
              <a:rPr lang="en-US" dirty="0"/>
              <a:t>Understand the world to change it</a:t>
            </a:r>
          </a:p>
          <a:p>
            <a:r>
              <a:rPr lang="en-US" dirty="0" err="1"/>
              <a:t>Labour</a:t>
            </a:r>
            <a:r>
              <a:rPr lang="en-US" dirty="0"/>
              <a:t> movements, communist parties, revolutions</a:t>
            </a:r>
          </a:p>
        </p:txBody>
      </p:sp>
      <p:pic>
        <p:nvPicPr>
          <p:cNvPr id="4" name="Picture 3" descr="MCM.tiff"/>
          <p:cNvPicPr>
            <a:picLocks noChangeAspect="1"/>
          </p:cNvPicPr>
          <p:nvPr/>
        </p:nvPicPr>
        <p:blipFill>
          <a:blip r:embed="rId2"/>
          <a:stretch>
            <a:fillRect/>
          </a:stretch>
        </p:blipFill>
        <p:spPr>
          <a:xfrm>
            <a:off x="4007423" y="1741047"/>
            <a:ext cx="5136577" cy="35605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338</TotalTime>
  <Words>1018</Words>
  <Application>Microsoft Macintosh PowerPoint</Application>
  <PresentationFormat>On-screen Show (4:3)</PresentationFormat>
  <Paragraphs>103</Paragraphs>
  <Slides>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Office Theme</vt:lpstr>
      <vt:lpstr>Marxism and Geography</vt:lpstr>
      <vt:lpstr>What is Marxism</vt:lpstr>
      <vt:lpstr>Why Marx today?</vt:lpstr>
      <vt:lpstr>Who was Marx?</vt:lpstr>
      <vt:lpstr>Ideas for Action</vt:lpstr>
      <vt:lpstr>A pluralised tradition after his death </vt:lpstr>
      <vt:lpstr>Some key ideas</vt:lpstr>
      <vt:lpstr>Including globalisation…</vt:lpstr>
      <vt:lpstr>Capital and the labour process </vt:lpstr>
      <vt:lpstr>The Geographies of Capital </vt:lpstr>
      <vt:lpstr>And this guy…</vt:lpstr>
      <vt:lpstr>Marxism and Geography </vt:lpstr>
      <vt:lpstr>Structure-agency</vt:lpstr>
      <vt:lpstr>In small groups:  What is Marxism?  Is it relevant today?  Could it help you do research?  </vt:lpstr>
      <vt:lpstr>So…why bother? A personal story</vt:lpstr>
      <vt:lpstr>Relevance</vt:lpstr>
      <vt:lpstr>My research on urban activism</vt:lpstr>
      <vt:lpstr>I have also questioned Marxism </vt:lpstr>
      <vt:lpstr>PowerPoint Presentation</vt:lpstr>
      <vt:lpstr>Example: The geographies of waste</vt:lpstr>
      <vt:lpstr>Capitalism and Waste</vt:lpstr>
      <vt:lpstr>Capitalism wastes nature</vt:lpstr>
      <vt:lpstr>The production of nature</vt:lpstr>
      <vt:lpstr>Waste forever</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Marxism and Geography</dc:title>
  <dc:creator>Sam Halvorsen</dc:creator>
  <cp:lastModifiedBy>Sam Halvorsen</cp:lastModifiedBy>
  <cp:revision>33</cp:revision>
  <dcterms:created xsi:type="dcterms:W3CDTF">2018-01-24T12:28:26Z</dcterms:created>
  <dcterms:modified xsi:type="dcterms:W3CDTF">2023-10-11T14:34:59Z</dcterms:modified>
</cp:coreProperties>
</file>