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56" r:id="rId2"/>
    <p:sldId id="560" r:id="rId3"/>
    <p:sldId id="556" r:id="rId4"/>
    <p:sldId id="562" r:id="rId5"/>
    <p:sldId id="563" r:id="rId6"/>
    <p:sldId id="528" r:id="rId7"/>
    <p:sldId id="303" r:id="rId8"/>
    <p:sldId id="424" r:id="rId9"/>
    <p:sldId id="529" r:id="rId10"/>
    <p:sldId id="530" r:id="rId11"/>
    <p:sldId id="531" r:id="rId12"/>
    <p:sldId id="449" r:id="rId13"/>
    <p:sldId id="491" r:id="rId14"/>
    <p:sldId id="402" r:id="rId15"/>
    <p:sldId id="399" r:id="rId16"/>
    <p:sldId id="400" r:id="rId17"/>
    <p:sldId id="522" r:id="rId18"/>
    <p:sldId id="454" r:id="rId19"/>
    <p:sldId id="397" r:id="rId20"/>
    <p:sldId id="398" r:id="rId21"/>
    <p:sldId id="420" r:id="rId22"/>
    <p:sldId id="507" r:id="rId23"/>
    <p:sldId id="372" r:id="rId24"/>
    <p:sldId id="349" r:id="rId25"/>
    <p:sldId id="542" r:id="rId26"/>
    <p:sldId id="543" r:id="rId27"/>
    <p:sldId id="457" r:id="rId28"/>
    <p:sldId id="495" r:id="rId29"/>
    <p:sldId id="356" r:id="rId30"/>
    <p:sldId id="459" r:id="rId31"/>
    <p:sldId id="496" r:id="rId32"/>
    <p:sldId id="501" r:id="rId33"/>
    <p:sldId id="503" r:id="rId34"/>
    <p:sldId id="502" r:id="rId35"/>
    <p:sldId id="504" r:id="rId36"/>
    <p:sldId id="544" r:id="rId37"/>
    <p:sldId id="545" r:id="rId38"/>
    <p:sldId id="498" r:id="rId39"/>
    <p:sldId id="508" r:id="rId40"/>
    <p:sldId id="360" r:id="rId41"/>
    <p:sldId id="361" r:id="rId42"/>
    <p:sldId id="362" r:id="rId43"/>
    <p:sldId id="455" r:id="rId44"/>
    <p:sldId id="499" r:id="rId45"/>
    <p:sldId id="366" r:id="rId46"/>
    <p:sldId id="369" r:id="rId47"/>
    <p:sldId id="368" r:id="rId48"/>
    <p:sldId id="523" r:id="rId49"/>
    <p:sldId id="456" r:id="rId50"/>
    <p:sldId id="367" r:id="rId51"/>
    <p:sldId id="509" r:id="rId52"/>
    <p:sldId id="460" r:id="rId53"/>
    <p:sldId id="511" r:id="rId54"/>
    <p:sldId id="461" r:id="rId55"/>
    <p:sldId id="354" r:id="rId56"/>
    <p:sldId id="524" r:id="rId57"/>
    <p:sldId id="409" r:id="rId58"/>
    <p:sldId id="525" r:id="rId59"/>
    <p:sldId id="526" r:id="rId60"/>
    <p:sldId id="286" r:id="rId61"/>
    <p:sldId id="320" r:id="rId62"/>
    <p:sldId id="521" r:id="rId63"/>
    <p:sldId id="453" r:id="rId64"/>
    <p:sldId id="337" r:id="rId65"/>
    <p:sldId id="347" r:id="rId66"/>
    <p:sldId id="534" r:id="rId67"/>
    <p:sldId id="532" r:id="rId68"/>
    <p:sldId id="450" r:id="rId69"/>
    <p:sldId id="492" r:id="rId70"/>
    <p:sldId id="451" r:id="rId71"/>
    <p:sldId id="493" r:id="rId72"/>
    <p:sldId id="405" r:id="rId73"/>
    <p:sldId id="551" r:id="rId74"/>
    <p:sldId id="553" r:id="rId75"/>
    <p:sldId id="395" r:id="rId76"/>
    <p:sldId id="558" r:id="rId77"/>
    <p:sldId id="564" r:id="rId78"/>
    <p:sldId id="565" r:id="rId79"/>
    <p:sldId id="566" r:id="rId80"/>
    <p:sldId id="567" r:id="rId81"/>
    <p:sldId id="445" r:id="rId82"/>
    <p:sldId id="259" r:id="rId83"/>
    <p:sldId id="557" r:id="rId84"/>
    <p:sldId id="559" r:id="rId85"/>
    <p:sldId id="478" r:id="rId86"/>
  </p:sldIdLst>
  <p:sldSz cx="9144000" cy="6858000" type="screen4x3"/>
  <p:notesSz cx="6797675" cy="9926638"/>
  <p:custDataLst>
    <p:tags r:id="rId8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737" autoAdjust="0"/>
  </p:normalViewPr>
  <p:slideViewPr>
    <p:cSldViewPr>
      <p:cViewPr>
        <p:scale>
          <a:sx n="70" d="100"/>
          <a:sy n="70" d="100"/>
        </p:scale>
        <p:origin x="930" y="-90"/>
      </p:cViewPr>
      <p:guideLst>
        <p:guide orient="horz" pos="2160"/>
        <p:guide pos="2880"/>
      </p:guideLst>
    </p:cSldViewPr>
  </p:slideViewPr>
  <p:notesTextViewPr>
    <p:cViewPr>
      <p:scale>
        <a:sx n="1" d="1"/>
        <a:sy n="1" d="1"/>
      </p:scale>
      <p:origin x="0" y="0"/>
    </p:cViewPr>
  </p:notesTextViewPr>
  <p:sorterViewPr>
    <p:cViewPr>
      <p:scale>
        <a:sx n="130" d="100"/>
        <a:sy n="130" d="100"/>
      </p:scale>
      <p:origin x="0" y="-42946"/>
    </p:cViewPr>
  </p:sorterViewPr>
  <p:notesViewPr>
    <p:cSldViewPr>
      <p:cViewPr varScale="1">
        <p:scale>
          <a:sx n="53" d="100"/>
          <a:sy n="53" d="100"/>
        </p:scale>
        <p:origin x="231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D625AC2-40C8-4CE1-92D0-E0CB33E83D9A}" type="datetimeFigureOut">
              <a:rPr lang="en-GB" smtClean="0"/>
              <a:t>08/01/2025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FC64715-FA22-42D8-B63A-17EB9CFC7636}" type="slidenum">
              <a:rPr lang="en-GB" smtClean="0"/>
              <a:t>‹#›</a:t>
            </a:fld>
            <a:endParaRPr lang="en-GB"/>
          </a:p>
        </p:txBody>
      </p:sp>
    </p:spTree>
    <p:extLst>
      <p:ext uri="{BB962C8B-B14F-4D97-AF65-F5344CB8AC3E}">
        <p14:creationId xmlns:p14="http://schemas.microsoft.com/office/powerpoint/2010/main" val="3636100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92C7D8C-C2C3-4BE1-A768-7EAE63A78353}" type="datetimeFigureOut">
              <a:rPr lang="en-GB" smtClean="0"/>
              <a:t>08/01/2025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ACFB97-3DC5-43E2-9647-E839E182A808}" type="slidenum">
              <a:rPr lang="en-GB" smtClean="0"/>
              <a:t>‹#›</a:t>
            </a:fld>
            <a:endParaRPr lang="en-GB"/>
          </a:p>
        </p:txBody>
      </p:sp>
    </p:spTree>
    <p:extLst>
      <p:ext uri="{BB962C8B-B14F-4D97-AF65-F5344CB8AC3E}">
        <p14:creationId xmlns:p14="http://schemas.microsoft.com/office/powerpoint/2010/main" val="114389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A329EC-CEFD-1345-A50D-028540EFB16C}" type="slidenum">
              <a:rPr lang="en-US" smtClean="0"/>
              <a:pPr/>
              <a:t>6</a:t>
            </a:fld>
            <a:endParaRPr lang="en-US"/>
          </a:p>
        </p:txBody>
      </p:sp>
    </p:spTree>
    <p:extLst>
      <p:ext uri="{BB962C8B-B14F-4D97-AF65-F5344CB8AC3E}">
        <p14:creationId xmlns:p14="http://schemas.microsoft.com/office/powerpoint/2010/main" val="2329713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A329EC-CEFD-1345-A50D-028540EFB16C}" type="slidenum">
              <a:rPr lang="en-US" smtClean="0"/>
              <a:pPr/>
              <a:t>83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6721-D0C5-C63F-73C7-AD6482208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B30B39-0F37-A3DF-BC9B-8863BBBC4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8C268-AE14-F533-5D9A-6CBD065350E6}"/>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AED470CB-AC18-A5DE-D465-92A85569D17A}"/>
              </a:ext>
            </a:extLst>
          </p:cNvPr>
          <p:cNvSpPr>
            <a:spLocks noGrp="1"/>
          </p:cNvSpPr>
          <p:nvPr>
            <p:ph type="sldNum" sz="quarter" idx="10"/>
          </p:nvPr>
        </p:nvSpPr>
        <p:spPr/>
        <p:txBody>
          <a:bodyPr/>
          <a:lstStyle/>
          <a:p>
            <a:fld id="{F0A329EC-CEFD-1345-A50D-028540EFB16C}" type="slidenum">
              <a:rPr lang="en-US" smtClean="0"/>
              <a:pPr/>
              <a:t>84</a:t>
            </a:fld>
            <a:endParaRPr lang="en-US"/>
          </a:p>
        </p:txBody>
      </p:sp>
    </p:spTree>
    <p:extLst>
      <p:ext uri="{BB962C8B-B14F-4D97-AF65-F5344CB8AC3E}">
        <p14:creationId xmlns:p14="http://schemas.microsoft.com/office/powerpoint/2010/main" val="2442361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ACFB97-3DC5-43E2-9647-E839E182A808}" type="slidenum">
              <a:rPr lang="en-GB" smtClean="0"/>
              <a:t>85</a:t>
            </a:fld>
            <a:endParaRPr lang="en-GB"/>
          </a:p>
        </p:txBody>
      </p:sp>
    </p:spTree>
    <p:extLst>
      <p:ext uri="{BB962C8B-B14F-4D97-AF65-F5344CB8AC3E}">
        <p14:creationId xmlns:p14="http://schemas.microsoft.com/office/powerpoint/2010/main" val="1301271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A329EC-CEFD-1345-A50D-028540EFB16C}" type="slidenum">
              <a:rPr lang="en-US" smtClean="0"/>
              <a:pPr/>
              <a:t>7</a:t>
            </a:fld>
            <a:endParaRPr lang="en-US"/>
          </a:p>
        </p:txBody>
      </p:sp>
    </p:spTree>
    <p:extLst>
      <p:ext uri="{BB962C8B-B14F-4D97-AF65-F5344CB8AC3E}">
        <p14:creationId xmlns:p14="http://schemas.microsoft.com/office/powerpoint/2010/main" val="366293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ACFB97-3DC5-43E2-9647-E839E182A808}" type="slidenum">
              <a:rPr lang="en-GB" smtClean="0"/>
              <a:t>18</a:t>
            </a:fld>
            <a:endParaRPr lang="en-GB"/>
          </a:p>
        </p:txBody>
      </p:sp>
    </p:spTree>
    <p:extLst>
      <p:ext uri="{BB962C8B-B14F-4D97-AF65-F5344CB8AC3E}">
        <p14:creationId xmlns:p14="http://schemas.microsoft.com/office/powerpoint/2010/main" val="346069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1041C-85A0-F1AE-152D-058101358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E353D-2FF4-376E-C90C-3DCBD214FA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55A685-2740-3923-15D7-B5EE0E274B4D}"/>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5330910-07AB-441B-5C79-20AC0C232780}"/>
              </a:ext>
            </a:extLst>
          </p:cNvPr>
          <p:cNvSpPr>
            <a:spLocks noGrp="1"/>
          </p:cNvSpPr>
          <p:nvPr>
            <p:ph type="sldNum" sz="quarter" idx="10"/>
          </p:nvPr>
        </p:nvSpPr>
        <p:spPr/>
        <p:txBody>
          <a:bodyPr/>
          <a:lstStyle/>
          <a:p>
            <a:fld id="{F0A329EC-CEFD-1345-A50D-028540EFB16C}" type="slidenum">
              <a:rPr lang="en-US" smtClean="0"/>
              <a:pPr/>
              <a:t>77</a:t>
            </a:fld>
            <a:endParaRPr lang="en-US"/>
          </a:p>
        </p:txBody>
      </p:sp>
    </p:spTree>
    <p:extLst>
      <p:ext uri="{BB962C8B-B14F-4D97-AF65-F5344CB8AC3E}">
        <p14:creationId xmlns:p14="http://schemas.microsoft.com/office/powerpoint/2010/main" val="2435481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F0A329EC-CEFD-1345-A50D-028540EFB16C}" type="slidenum">
              <a:rPr lang="en-US" smtClean="0"/>
              <a:pPr/>
              <a:t>78</a:t>
            </a:fld>
            <a:endParaRPr lang="en-US"/>
          </a:p>
        </p:txBody>
      </p:sp>
    </p:spTree>
    <p:extLst>
      <p:ext uri="{BB962C8B-B14F-4D97-AF65-F5344CB8AC3E}">
        <p14:creationId xmlns:p14="http://schemas.microsoft.com/office/powerpoint/2010/main" val="2095049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A329EC-CEFD-1345-A50D-028540EFB16C}" type="slidenum">
              <a:rPr lang="en-US" smtClean="0"/>
              <a:pPr/>
              <a:t>79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6721-D0C5-C63F-73C7-AD6482208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B30B39-0F37-A3DF-BC9B-8863BBBC4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8C268-AE14-F533-5D9A-6CBD065350E6}"/>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AED470CB-AC18-A5DE-D465-92A85569D17A}"/>
              </a:ext>
            </a:extLst>
          </p:cNvPr>
          <p:cNvSpPr>
            <a:spLocks noGrp="1"/>
          </p:cNvSpPr>
          <p:nvPr>
            <p:ph type="sldNum" sz="quarter" idx="10"/>
          </p:nvPr>
        </p:nvSpPr>
        <p:spPr/>
        <p:txBody>
          <a:bodyPr/>
          <a:lstStyle/>
          <a:p>
            <a:fld id="{F0A329EC-CEFD-1345-A50D-028540EFB16C}" type="slidenum">
              <a:rPr lang="en-US" smtClean="0"/>
              <a:pPr/>
              <a:t>80</a:t>
            </a:fld>
            <a:endParaRPr lang="en-US"/>
          </a:p>
        </p:txBody>
      </p:sp>
    </p:spTree>
    <p:extLst>
      <p:ext uri="{BB962C8B-B14F-4D97-AF65-F5344CB8AC3E}">
        <p14:creationId xmlns:p14="http://schemas.microsoft.com/office/powerpoint/2010/main" val="244236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F0A329EC-CEFD-1345-A50D-028540EFB16C}" type="slidenum">
              <a:rPr lang="en-US" smtClean="0"/>
              <a:pPr/>
              <a:t>81</a:t>
            </a:fld>
            <a:endParaRPr lang="en-US"/>
          </a:p>
        </p:txBody>
      </p:sp>
    </p:spTree>
    <p:extLst>
      <p:ext uri="{BB962C8B-B14F-4D97-AF65-F5344CB8AC3E}">
        <p14:creationId xmlns:p14="http://schemas.microsoft.com/office/powerpoint/2010/main" val="2095049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A329EC-CEFD-1345-A50D-028540EFB16C}" type="slidenum">
              <a:rPr lang="en-US" smtClean="0"/>
              <a:pPr/>
              <a:t>82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BD783D2-EC53-45BD-8118-8E7C6484CA67}"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F2D86F-8FCE-4D9D-A1F4-46CD2232623B}" type="slidenum">
              <a:rPr lang="en-GB" smtClean="0"/>
              <a:t>‹#›</a:t>
            </a:fld>
            <a:endParaRPr lang="en-GB"/>
          </a:p>
        </p:txBody>
      </p:sp>
    </p:spTree>
    <p:extLst>
      <p:ext uri="{BB962C8B-B14F-4D97-AF65-F5344CB8AC3E}">
        <p14:creationId xmlns:p14="http://schemas.microsoft.com/office/powerpoint/2010/main" val="238796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D783D2-EC53-45BD-8118-8E7C6484CA67}"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F2D86F-8FCE-4D9D-A1F4-46CD2232623B}" type="slidenum">
              <a:rPr lang="en-GB" smtClean="0"/>
              <a:t>‹#›</a:t>
            </a:fld>
            <a:endParaRPr lang="en-GB"/>
          </a:p>
        </p:txBody>
      </p:sp>
    </p:spTree>
    <p:extLst>
      <p:ext uri="{BB962C8B-B14F-4D97-AF65-F5344CB8AC3E}">
        <p14:creationId xmlns:p14="http://schemas.microsoft.com/office/powerpoint/2010/main" val="11189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D783D2-EC53-45BD-8118-8E7C6484CA67}"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F2D86F-8FCE-4D9D-A1F4-46CD2232623B}" type="slidenum">
              <a:rPr lang="en-GB" smtClean="0"/>
              <a:t>‹#›</a:t>
            </a:fld>
            <a:endParaRPr lang="en-GB"/>
          </a:p>
        </p:txBody>
      </p:sp>
    </p:spTree>
    <p:extLst>
      <p:ext uri="{BB962C8B-B14F-4D97-AF65-F5344CB8AC3E}">
        <p14:creationId xmlns:p14="http://schemas.microsoft.com/office/powerpoint/2010/main" val="1398411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D783D2-EC53-45BD-8118-8E7C6484CA67}"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F2D86F-8FCE-4D9D-A1F4-46CD2232623B}" type="slidenum">
              <a:rPr lang="en-GB" smtClean="0"/>
              <a:t>‹#›</a:t>
            </a:fld>
            <a:endParaRPr lang="en-GB"/>
          </a:p>
        </p:txBody>
      </p:sp>
    </p:spTree>
    <p:extLst>
      <p:ext uri="{BB962C8B-B14F-4D97-AF65-F5344CB8AC3E}">
        <p14:creationId xmlns:p14="http://schemas.microsoft.com/office/powerpoint/2010/main" val="229479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sz="3600"/>
            </a:lvl1pPr>
          </a:lstStyle>
          <a:p>
            <a:r>
              <a:rPr lang="en-US" dirty="0"/>
              <a:t>Click to edit Master title style</a:t>
            </a:r>
          </a:p>
        </p:txBody>
      </p:sp>
      <p:sp>
        <p:nvSpPr>
          <p:cNvPr id="8" name="Content Placeholder 7"/>
          <p:cNvSpPr>
            <a:spLocks noGrp="1"/>
          </p:cNvSpPr>
          <p:nvPr>
            <p:ph sz="quarter" idx="10"/>
          </p:nvPr>
        </p:nvSpPr>
        <p:spPr>
          <a:xfrm>
            <a:off x="467544" y="2348880"/>
            <a:ext cx="8279383" cy="3959225"/>
          </a:xfrm>
        </p:spPr>
        <p:txBody>
          <a:bodyPr/>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187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D783D2-EC53-45BD-8118-8E7C6484CA67}"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F2D86F-8FCE-4D9D-A1F4-46CD2232623B}" type="slidenum">
              <a:rPr lang="en-GB" smtClean="0"/>
              <a:t>‹#›</a:t>
            </a:fld>
            <a:endParaRPr lang="en-GB"/>
          </a:p>
        </p:txBody>
      </p:sp>
    </p:spTree>
    <p:extLst>
      <p:ext uri="{BB962C8B-B14F-4D97-AF65-F5344CB8AC3E}">
        <p14:creationId xmlns:p14="http://schemas.microsoft.com/office/powerpoint/2010/main" val="196357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D783D2-EC53-45BD-8118-8E7C6484CA67}"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F2D86F-8FCE-4D9D-A1F4-46CD2232623B}" type="slidenum">
              <a:rPr lang="en-GB" smtClean="0"/>
              <a:t>‹#›</a:t>
            </a:fld>
            <a:endParaRPr lang="en-GB"/>
          </a:p>
        </p:txBody>
      </p:sp>
    </p:spTree>
    <p:extLst>
      <p:ext uri="{BB962C8B-B14F-4D97-AF65-F5344CB8AC3E}">
        <p14:creationId xmlns:p14="http://schemas.microsoft.com/office/powerpoint/2010/main" val="400495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BD783D2-EC53-45BD-8118-8E7C6484CA67}"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F2D86F-8FCE-4D9D-A1F4-46CD2232623B}" type="slidenum">
              <a:rPr lang="en-GB" smtClean="0"/>
              <a:t>‹#›</a:t>
            </a:fld>
            <a:endParaRPr lang="en-GB"/>
          </a:p>
        </p:txBody>
      </p:sp>
    </p:spTree>
    <p:extLst>
      <p:ext uri="{BB962C8B-B14F-4D97-AF65-F5344CB8AC3E}">
        <p14:creationId xmlns:p14="http://schemas.microsoft.com/office/powerpoint/2010/main" val="1986581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D783D2-EC53-45BD-8118-8E7C6484CA67}" type="datetimeFigureOut">
              <a:rPr lang="en-GB" smtClean="0"/>
              <a:t>08/01/2025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F2D86F-8FCE-4D9D-A1F4-46CD2232623B}" type="slidenum">
              <a:rPr lang="en-GB" smtClean="0"/>
              <a:t>‹#›</a:t>
            </a:fld>
            <a:endParaRPr lang="en-GB"/>
          </a:p>
        </p:txBody>
      </p:sp>
    </p:spTree>
    <p:extLst>
      <p:ext uri="{BB962C8B-B14F-4D97-AF65-F5344CB8AC3E}">
        <p14:creationId xmlns:p14="http://schemas.microsoft.com/office/powerpoint/2010/main" val="2695553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BD783D2-EC53-45BD-8118-8E7C6484CA67}" type="datetimeFigureOut">
              <a:rPr lang="en-GB" smtClean="0"/>
              <a:t>08/01/2025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F2D86F-8FCE-4D9D-A1F4-46CD2232623B}" type="slidenum">
              <a:rPr lang="en-GB" smtClean="0"/>
              <a:t>‹#›</a:t>
            </a:fld>
            <a:endParaRPr lang="en-GB"/>
          </a:p>
        </p:txBody>
      </p:sp>
    </p:spTree>
    <p:extLst>
      <p:ext uri="{BB962C8B-B14F-4D97-AF65-F5344CB8AC3E}">
        <p14:creationId xmlns:p14="http://schemas.microsoft.com/office/powerpoint/2010/main" val="356234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783D2-EC53-45BD-8118-8E7C6484CA67}" type="datetimeFigureOut">
              <a:rPr lang="en-GB" smtClean="0"/>
              <a:t>08/01/2025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F2D86F-8FCE-4D9D-A1F4-46CD2232623B}" type="slidenum">
              <a:rPr lang="en-GB" smtClean="0"/>
              <a:t>‹#›</a:t>
            </a:fld>
            <a:endParaRPr lang="en-GB"/>
          </a:p>
        </p:txBody>
      </p:sp>
    </p:spTree>
    <p:extLst>
      <p:ext uri="{BB962C8B-B14F-4D97-AF65-F5344CB8AC3E}">
        <p14:creationId xmlns:p14="http://schemas.microsoft.com/office/powerpoint/2010/main" val="274416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D783D2-EC53-45BD-8118-8E7C6484CA67}"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F2D86F-8FCE-4D9D-A1F4-46CD2232623B}" type="slidenum">
              <a:rPr lang="en-GB" smtClean="0"/>
              <a:t>‹#›</a:t>
            </a:fld>
            <a:endParaRPr lang="en-GB"/>
          </a:p>
        </p:txBody>
      </p:sp>
    </p:spTree>
    <p:extLst>
      <p:ext uri="{BB962C8B-B14F-4D97-AF65-F5344CB8AC3E}">
        <p14:creationId xmlns:p14="http://schemas.microsoft.com/office/powerpoint/2010/main" val="1511278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D783D2-EC53-45BD-8118-8E7C6484CA67}"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F2D86F-8FCE-4D9D-A1F4-46CD2232623B}" type="slidenum">
              <a:rPr lang="en-GB" smtClean="0"/>
              <a:t>‹#›</a:t>
            </a:fld>
            <a:endParaRPr lang="en-GB"/>
          </a:p>
        </p:txBody>
      </p:sp>
    </p:spTree>
    <p:extLst>
      <p:ext uri="{BB962C8B-B14F-4D97-AF65-F5344CB8AC3E}">
        <p14:creationId xmlns:p14="http://schemas.microsoft.com/office/powerpoint/2010/main" val="142482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783D2-EC53-45BD-8118-8E7C6484CA67}" type="datetimeFigureOut">
              <a:rPr lang="en-GB" smtClean="0"/>
              <a:t>08/01/2025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2D86F-8FCE-4D9D-A1F4-46CD2232623B}" type="slidenum">
              <a:rPr lang="en-GB" smtClean="0"/>
              <a:t>‹#›</a:t>
            </a:fld>
            <a:endParaRPr lang="en-GB"/>
          </a:p>
        </p:txBody>
      </p:sp>
    </p:spTree>
    <p:extLst>
      <p:ext uri="{BB962C8B-B14F-4D97-AF65-F5344CB8AC3E}">
        <p14:creationId xmlns:p14="http://schemas.microsoft.com/office/powerpoint/2010/main" val="1939628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oi.org/10.1136/bmj.e635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nf.nice.org.uk/drug/vancomycin.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3.xm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xml"/><Relationship Id="rId1" Type="http://schemas.openxmlformats.org/officeDocument/2006/relationships/tags" Target="../tags/tag25.xml"/></Relationships>
</file>

<file path=ppt/slides/_rels/slide3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1.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6.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1.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6.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1.xml"/><Relationship Id="rId1" Type="http://schemas.openxmlformats.org/officeDocument/2006/relationships/tags" Target="../tags/tag50.xml"/></Relationships>
</file>

<file path=ppt/slides/_rels/slide49.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6.xml"/><Relationship Id="rId1" Type="http://schemas.openxmlformats.org/officeDocument/2006/relationships/tags" Target="../tags/tag55.xml"/></Relationships>
</file>

<file path=ppt/slides/_rels/slide5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1.xml"/><Relationship Id="rId1" Type="http://schemas.openxmlformats.org/officeDocument/2006/relationships/tags" Target="../tags/tag60.xml"/></Relationships>
</file>

<file path=ppt/slides/_rels/slide5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hyperlink" Target="https://www.ncbi.nlm.nih.gov/pmc/articles/PMC4715843/"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bnf.nice.org.uk/drug/dapagliflozin.html#indicationsAndDoses" TargetMode="External"/><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bnf.nice.org.uk/treatment-summaries/surgery-and-long-term-medication/?ref=switch"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6.xml"/><Relationship Id="rId1" Type="http://schemas.openxmlformats.org/officeDocument/2006/relationships/tags" Target="../tags/tag65.xml"/></Relationships>
</file>

<file path=ppt/slides/_rels/slide63.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bnf.nice.org.uk/treatment-summaries/oral-anticoagulants/#direct-acting-oral-anticoagulants"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2" Type="http://schemas.openxmlformats.org/officeDocument/2006/relationships/hyperlink" Target="https://bnf.nice.org.uk/treatment-summary/venous-thromboembolism.htm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1.xml"/><Relationship Id="rId1" Type="http://schemas.openxmlformats.org/officeDocument/2006/relationships/tags" Target="../tags/tag70.xml"/></Relationships>
</file>

<file path=ppt/slides/_rels/slide6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6.xml"/><Relationship Id="rId1" Type="http://schemas.openxmlformats.org/officeDocument/2006/relationships/tags" Target="../tags/tag75.xml"/></Relationships>
</file>

<file path=ppt/slides/_rels/slide71.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ncbi.nlm.nih.gov/pmc/articles/PMC10314327/" TargetMode="External"/><Relationship Id="rId2" Type="http://schemas.openxmlformats.org/officeDocument/2006/relationships/hyperlink" Target="https://bnf.nice.org.uk/treatment-summaries/dyslipidaemias/"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cks.nice.org.uk/topics/hypercholesterolaemia-familial/"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bnf.nice.org.uk/drugs/bempedoic-acid/" TargetMode="External"/><Relationship Id="rId1" Type="http://schemas.openxmlformats.org/officeDocument/2006/relationships/slideLayout" Target="../slideLayouts/slideLayout2.xml"/><Relationship Id="rId6" Type="http://schemas.openxmlformats.org/officeDocument/2006/relationships/hyperlink" Target="https://www.ema.europa.eu/en/documents/product-information/nilemdo-epar-product-information_en.pdf" TargetMode="External"/><Relationship Id="rId5" Type="http://schemas.openxmlformats.org/officeDocument/2006/relationships/image" Target="../media/image28.png"/><Relationship Id="rId4" Type="http://schemas.openxmlformats.org/officeDocument/2006/relationships/hyperlink" Target="https://www.dovepress.com/bempedoic-acid-for-heterozygous-familial-hypercholesterolemia-from-ben-peer-reviewed-fulltext-article-DDDT"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136/bmj.e6354" TargetMode="External"/><Relationship Id="rId2" Type="http://schemas.openxmlformats.org/officeDocument/2006/relationships/hyperlink" Target="https://bnf.nice.org.uk/drug/gentamicin.html#monitoringRequirements"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nf.nice.org.uk/drug/gentamicin.html#directionsForAdministration"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772400" cy="3600399"/>
          </a:xfrm>
        </p:spPr>
        <p:txBody>
          <a:bodyPr>
            <a:normAutofit/>
          </a:bodyPr>
          <a:lstStyle/>
          <a:p>
            <a:r>
              <a:rPr lang="en-GB" sz="3200" b="1" dirty="0"/>
              <a:t>Masterclass 4 </a:t>
            </a:r>
            <a:br>
              <a:rPr lang="en-GB" sz="3200" b="1" dirty="0"/>
            </a:br>
            <a:r>
              <a:rPr lang="en-GB" sz="3200" b="1" dirty="0"/>
              <a:t>10</a:t>
            </a:r>
            <a:r>
              <a:rPr lang="en-GB" sz="3200" b="1" baseline="30000" dirty="0"/>
              <a:t>th</a:t>
            </a:r>
            <a:r>
              <a:rPr lang="en-GB" sz="3200" b="1" dirty="0"/>
              <a:t> and 17</a:t>
            </a:r>
            <a:r>
              <a:rPr lang="en-GB" sz="3200" b="1" baseline="30000" dirty="0"/>
              <a:t>th</a:t>
            </a:r>
            <a:r>
              <a:rPr lang="en-GB" sz="3200" b="1" dirty="0"/>
              <a:t> January 2025</a:t>
            </a:r>
            <a:br>
              <a:rPr lang="en-GB" sz="3200" b="1" dirty="0"/>
            </a:br>
            <a:br>
              <a:rPr lang="en-GB" sz="3200" b="1" dirty="0"/>
            </a:br>
            <a:r>
              <a:rPr lang="en-GB" sz="3200" b="1" dirty="0"/>
              <a:t>DAT and TDM </a:t>
            </a:r>
            <a:br>
              <a:rPr lang="en-GB" sz="3200" b="1" dirty="0"/>
            </a:br>
            <a:r>
              <a:rPr lang="en-GB" sz="3200" b="1" dirty="0"/>
              <a:t>MAN and ADR</a:t>
            </a:r>
            <a:br>
              <a:rPr lang="en-GB" sz="3200" b="1" dirty="0"/>
            </a:br>
            <a:br>
              <a:rPr lang="en-GB" sz="3200" b="1" dirty="0"/>
            </a:br>
            <a:r>
              <a:rPr lang="en-GB" sz="3200" b="1" dirty="0"/>
              <a:t>Learning points</a:t>
            </a:r>
            <a:endParaRPr lang="en-GB" dirty="0"/>
          </a:p>
        </p:txBody>
      </p:sp>
      <p:sp>
        <p:nvSpPr>
          <p:cNvPr id="3" name="Subtitle 2"/>
          <p:cNvSpPr>
            <a:spLocks noGrp="1"/>
          </p:cNvSpPr>
          <p:nvPr>
            <p:ph type="subTitle" idx="1"/>
          </p:nvPr>
        </p:nvSpPr>
        <p:spPr>
          <a:xfrm>
            <a:off x="1371600" y="4509120"/>
            <a:ext cx="6400800" cy="1752600"/>
          </a:xfrm>
        </p:spPr>
        <p:txBody>
          <a:bodyPr/>
          <a:lstStyle/>
          <a:p>
            <a:r>
              <a:rPr lang="en-GB" dirty="0"/>
              <a:t>Patricia McGettigan</a:t>
            </a:r>
          </a:p>
          <a:p>
            <a:r>
              <a:rPr lang="en-GB" dirty="0"/>
              <a:t>Clinical Pharmacologist</a:t>
            </a:r>
          </a:p>
          <a:p>
            <a:r>
              <a:rPr lang="en-GB" dirty="0"/>
              <a:t>Head of MBBS CPT teaching</a:t>
            </a:r>
          </a:p>
        </p:txBody>
      </p:sp>
    </p:spTree>
    <p:extLst>
      <p:ext uri="{BB962C8B-B14F-4D97-AF65-F5344CB8AC3E}">
        <p14:creationId xmlns:p14="http://schemas.microsoft.com/office/powerpoint/2010/main" val="150576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B1AA1-E199-481F-8AC6-DF8411C15064}"/>
              </a:ext>
            </a:extLst>
          </p:cNvPr>
          <p:cNvSpPr>
            <a:spLocks noGrp="1"/>
          </p:cNvSpPr>
          <p:nvPr>
            <p:ph type="title"/>
          </p:nvPr>
        </p:nvSpPr>
        <p:spPr>
          <a:xfrm>
            <a:off x="457200" y="260648"/>
            <a:ext cx="8579296" cy="2304256"/>
          </a:xfrm>
        </p:spPr>
        <p:txBody>
          <a:bodyPr>
            <a:normAutofit fontScale="90000"/>
          </a:bodyPr>
          <a:lstStyle/>
          <a:p>
            <a:pPr algn="l"/>
            <a:r>
              <a:rPr lang="en-GB" sz="3200" b="1" dirty="0"/>
              <a:t>Hartford nomogram – for extended interval dosing</a:t>
            </a:r>
            <a:br>
              <a:rPr lang="en-GB" sz="3200" dirty="0"/>
            </a:br>
            <a:r>
              <a:rPr lang="en-GB" sz="2700" dirty="0"/>
              <a:t>Designed for dose 7mg/Kg body weight</a:t>
            </a:r>
            <a:br>
              <a:rPr lang="en-GB" sz="2700" dirty="0"/>
            </a:br>
            <a:r>
              <a:rPr lang="en-GB" sz="2700" dirty="0"/>
              <a:t>Check level at 6-14h after first dose</a:t>
            </a:r>
            <a:br>
              <a:rPr lang="en-GB" sz="2700" dirty="0"/>
            </a:br>
            <a:r>
              <a:rPr lang="en-GB" sz="2700" dirty="0"/>
              <a:t>Plot on nomogram to guide timing interval for next dose</a:t>
            </a:r>
            <a:br>
              <a:rPr lang="en-GB" sz="2700" dirty="0"/>
            </a:br>
            <a:r>
              <a:rPr lang="en-GB" sz="2700" dirty="0"/>
              <a:t>Read: </a:t>
            </a:r>
            <a:r>
              <a:rPr lang="pt-BR" sz="2000" b="1" i="1" dirty="0"/>
              <a:t>Banarjee et al. BMJ 2012; 345 doi: </a:t>
            </a:r>
            <a:r>
              <a:rPr lang="pt-BR" sz="2000" b="1" i="1" dirty="0">
                <a:hlinkClick r:id="rId2"/>
              </a:rPr>
              <a:t>https://doi.org/10.1136/bmj.e6354</a:t>
            </a:r>
            <a:endParaRPr lang="en-GB" sz="3200" b="1" dirty="0"/>
          </a:p>
        </p:txBody>
      </p:sp>
      <p:pic>
        <p:nvPicPr>
          <p:cNvPr id="5" name="Content Placeholder 4">
            <a:extLst>
              <a:ext uri="{FF2B5EF4-FFF2-40B4-BE49-F238E27FC236}">
                <a16:creationId xmlns:a16="http://schemas.microsoft.com/office/drawing/2014/main" id="{16B2B540-1025-4FD3-A5E7-37F34B30C57C}"/>
              </a:ext>
            </a:extLst>
          </p:cNvPr>
          <p:cNvPicPr>
            <a:picLocks noGrp="1" noChangeAspect="1"/>
          </p:cNvPicPr>
          <p:nvPr>
            <p:ph idx="1"/>
          </p:nvPr>
        </p:nvPicPr>
        <p:blipFill rotWithShape="1">
          <a:blip r:embed="rId3"/>
          <a:srcRect t="8363"/>
          <a:stretch/>
        </p:blipFill>
        <p:spPr>
          <a:xfrm>
            <a:off x="479008" y="3016002"/>
            <a:ext cx="6220832" cy="3456384"/>
          </a:xfrm>
        </p:spPr>
      </p:pic>
      <p:sp>
        <p:nvSpPr>
          <p:cNvPr id="6" name="TextBox 5">
            <a:extLst>
              <a:ext uri="{FF2B5EF4-FFF2-40B4-BE49-F238E27FC236}">
                <a16:creationId xmlns:a16="http://schemas.microsoft.com/office/drawing/2014/main" id="{DA5F6BCF-0EE2-450C-93C5-7E75C4C4CE25}"/>
              </a:ext>
            </a:extLst>
          </p:cNvPr>
          <p:cNvSpPr txBox="1"/>
          <p:nvPr/>
        </p:nvSpPr>
        <p:spPr>
          <a:xfrm>
            <a:off x="6444208" y="2708920"/>
            <a:ext cx="2520280" cy="341632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F0000"/>
                </a:solidFill>
              </a:rPr>
              <a:t>PSA Q – if Hartford/ other </a:t>
            </a:r>
            <a:r>
              <a:rPr lang="en-GB" dirty="0" err="1">
                <a:solidFill>
                  <a:srgbClr val="FF0000"/>
                </a:solidFill>
              </a:rPr>
              <a:t>abx</a:t>
            </a:r>
            <a:r>
              <a:rPr lang="en-GB" dirty="0">
                <a:solidFill>
                  <a:srgbClr val="FF0000"/>
                </a:solidFill>
              </a:rPr>
              <a:t> dosing  nomogram is needed, it will be shown in the Q</a:t>
            </a:r>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r>
              <a:rPr lang="en-GB" dirty="0">
                <a:solidFill>
                  <a:srgbClr val="FF0000"/>
                </a:solidFill>
              </a:rPr>
              <a:t>Make sure to </a:t>
            </a:r>
            <a:r>
              <a:rPr lang="en-GB" b="1" dirty="0">
                <a:solidFill>
                  <a:srgbClr val="FF0000"/>
                </a:solidFill>
              </a:rPr>
              <a:t>read all the text </a:t>
            </a:r>
            <a:r>
              <a:rPr lang="en-GB" dirty="0">
                <a:solidFill>
                  <a:srgbClr val="FF0000"/>
                </a:solidFill>
              </a:rPr>
              <a:t>on the nomogram – for some </a:t>
            </a:r>
            <a:r>
              <a:rPr lang="en-GB" dirty="0" err="1">
                <a:solidFill>
                  <a:srgbClr val="FF0000"/>
                </a:solidFill>
              </a:rPr>
              <a:t>abx</a:t>
            </a:r>
            <a:r>
              <a:rPr lang="en-GB" dirty="0">
                <a:solidFill>
                  <a:srgbClr val="FF0000"/>
                </a:solidFill>
              </a:rPr>
              <a:t>, may direct you on dividing / timing doses </a:t>
            </a:r>
          </a:p>
        </p:txBody>
      </p:sp>
    </p:spTree>
    <p:extLst>
      <p:ext uri="{BB962C8B-B14F-4D97-AF65-F5344CB8AC3E}">
        <p14:creationId xmlns:p14="http://schemas.microsoft.com/office/powerpoint/2010/main" val="93992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A4AE-1490-4C53-B628-53CE770C293C}"/>
              </a:ext>
            </a:extLst>
          </p:cNvPr>
          <p:cNvSpPr>
            <a:spLocks noGrp="1"/>
          </p:cNvSpPr>
          <p:nvPr>
            <p:ph type="title"/>
          </p:nvPr>
        </p:nvSpPr>
        <p:spPr/>
        <p:txBody>
          <a:bodyPr>
            <a:normAutofit/>
          </a:bodyPr>
          <a:lstStyle/>
          <a:p>
            <a:pPr algn="l"/>
            <a:r>
              <a:rPr lang="en-GB" sz="3200" b="1" dirty="0"/>
              <a:t>Vancomycin</a:t>
            </a:r>
            <a:br>
              <a:rPr lang="en-GB" dirty="0"/>
            </a:br>
            <a:r>
              <a:rPr lang="en-GB" sz="2000" dirty="0">
                <a:hlinkClick r:id="rId2"/>
              </a:rPr>
              <a:t>https://bnf.nice.org.uk/drug/vancomycin.html</a:t>
            </a:r>
            <a:r>
              <a:rPr lang="en-GB" sz="2000" dirty="0"/>
              <a:t> </a:t>
            </a:r>
          </a:p>
        </p:txBody>
      </p:sp>
      <p:sp>
        <p:nvSpPr>
          <p:cNvPr id="3" name="Content Placeholder 2">
            <a:extLst>
              <a:ext uri="{FF2B5EF4-FFF2-40B4-BE49-F238E27FC236}">
                <a16:creationId xmlns:a16="http://schemas.microsoft.com/office/drawing/2014/main" id="{EC566145-A0C8-4B6C-8844-CD1AC29EF4C7}"/>
              </a:ext>
            </a:extLst>
          </p:cNvPr>
          <p:cNvSpPr>
            <a:spLocks noGrp="1"/>
          </p:cNvSpPr>
          <p:nvPr>
            <p:ph idx="1"/>
          </p:nvPr>
        </p:nvSpPr>
        <p:spPr>
          <a:xfrm>
            <a:off x="457200" y="1844824"/>
            <a:ext cx="8229600" cy="4281339"/>
          </a:xfrm>
        </p:spPr>
        <p:txBody>
          <a:bodyPr>
            <a:normAutofit fontScale="77500" lnSpcReduction="20000"/>
          </a:bodyPr>
          <a:lstStyle/>
          <a:p>
            <a:r>
              <a:rPr lang="en-GB" b="1" dirty="0"/>
              <a:t>Multiple indications – see BNF</a:t>
            </a:r>
          </a:p>
          <a:p>
            <a:r>
              <a:rPr lang="en-GB" b="1" dirty="0"/>
              <a:t>For Adult systemic therapy: </a:t>
            </a:r>
            <a:r>
              <a:rPr lang="en-GB" dirty="0"/>
              <a:t>15–20 mg/kg </a:t>
            </a:r>
            <a:r>
              <a:rPr lang="en-GB" b="1" dirty="0"/>
              <a:t>IV </a:t>
            </a:r>
            <a:r>
              <a:rPr lang="en-GB" dirty="0"/>
              <a:t>every 8–12 hours (max. per dose 2 g) adjusted according to plasma-concentration monitoring; consult product literature for further information…..</a:t>
            </a:r>
          </a:p>
          <a:p>
            <a:pPr lvl="1"/>
            <a:r>
              <a:rPr lang="en-GB" dirty="0"/>
              <a:t>Unlike gentamicin, peak / trough levels not listed in BNF – so a PSA TDM / DAT Q will provide targets and dosing adjustment table for you to use</a:t>
            </a:r>
          </a:p>
          <a:p>
            <a:pPr lvl="1"/>
            <a:r>
              <a:rPr lang="en-GB" dirty="0"/>
              <a:t>You do not have access to Micro Guide / dosing calculators</a:t>
            </a:r>
          </a:p>
          <a:p>
            <a:endParaRPr lang="en-GB" dirty="0"/>
          </a:p>
          <a:p>
            <a:r>
              <a:rPr lang="en-GB" dirty="0"/>
              <a:t>NB: </a:t>
            </a:r>
            <a:r>
              <a:rPr lang="en-GB" i="1" dirty="0"/>
              <a:t>C diff </a:t>
            </a:r>
            <a:r>
              <a:rPr lang="en-GB" dirty="0"/>
              <a:t>– </a:t>
            </a:r>
            <a:r>
              <a:rPr lang="en-GB" b="1" dirty="0"/>
              <a:t>oral</a:t>
            </a:r>
            <a:r>
              <a:rPr lang="en-GB" dirty="0"/>
              <a:t> dosing – </a:t>
            </a:r>
            <a:r>
              <a:rPr lang="en-GB" b="1" dirty="0"/>
              <a:t>local</a:t>
            </a:r>
            <a:r>
              <a:rPr lang="en-GB" dirty="0"/>
              <a:t> effect desired, not systemic</a:t>
            </a:r>
          </a:p>
          <a:p>
            <a:pPr lvl="1"/>
            <a:r>
              <a:rPr lang="en-GB" dirty="0"/>
              <a:t>low GI absorption (unless GI inflammatory disorder – care)</a:t>
            </a:r>
          </a:p>
          <a:p>
            <a:endParaRPr lang="en-GB" dirty="0"/>
          </a:p>
        </p:txBody>
      </p:sp>
    </p:spTree>
    <p:extLst>
      <p:ext uri="{BB962C8B-B14F-4D97-AF65-F5344CB8AC3E}">
        <p14:creationId xmlns:p14="http://schemas.microsoft.com/office/powerpoint/2010/main" val="35275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80918"/>
            <a:ext cx="3528392" cy="5745245"/>
          </a:xfrm>
        </p:spPr>
        <p:txBody>
          <a:bodyPr>
            <a:normAutofit/>
          </a:bodyPr>
          <a:lstStyle/>
          <a:p>
            <a:pPr marL="514350" indent="-514350">
              <a:spcBef>
                <a:spcPts val="1200"/>
              </a:spcBef>
              <a:buFont typeface="Arial" panose="020B0604020202020204" pitchFamily="34" charset="0"/>
              <a:buAutoNum type="alphaUcPeriod"/>
            </a:pPr>
            <a:r>
              <a:rPr lang="en-GB" sz="1800" dirty="0"/>
              <a:t>Continue warfarin at reduced dose of 2 mg orally daily</a:t>
            </a:r>
          </a:p>
          <a:p>
            <a:pPr marL="514350" indent="-514350">
              <a:spcBef>
                <a:spcPts val="1200"/>
              </a:spcBef>
              <a:buFont typeface="Arial" panose="020B0604020202020204" pitchFamily="34" charset="0"/>
              <a:buAutoNum type="alphaUcPeriod"/>
            </a:pPr>
            <a:r>
              <a:rPr lang="en-GB" sz="1800" dirty="0"/>
              <a:t>Stop warfarin, give Vitamin K 1 mg intravenously </a:t>
            </a:r>
          </a:p>
          <a:p>
            <a:pPr marL="514350" indent="-514350">
              <a:spcBef>
                <a:spcPts val="1200"/>
              </a:spcBef>
              <a:buFont typeface="Arial" panose="020B0604020202020204" pitchFamily="34" charset="0"/>
              <a:buAutoNum type="alphaUcPeriod"/>
            </a:pPr>
            <a:r>
              <a:rPr lang="en-GB" sz="1800" dirty="0"/>
              <a:t>Stop warfarin, give Vitamin K 1 mg orally</a:t>
            </a:r>
          </a:p>
          <a:p>
            <a:pPr marL="514350" indent="-514350">
              <a:spcBef>
                <a:spcPts val="1200"/>
              </a:spcBef>
              <a:buFont typeface="Arial" panose="020B0604020202020204" pitchFamily="34" charset="0"/>
              <a:buAutoNum type="alphaUcPeriod"/>
            </a:pPr>
            <a:r>
              <a:rPr lang="en-GB" sz="1800" dirty="0"/>
              <a:t>Stop warfarin, give Vitamin K 5 mg intravenously and dried prothrombin complex</a:t>
            </a:r>
          </a:p>
          <a:p>
            <a:pPr marL="514350" indent="-514350">
              <a:spcBef>
                <a:spcPts val="1200"/>
              </a:spcBef>
              <a:buFont typeface="Arial" panose="020B0604020202020204" pitchFamily="34" charset="0"/>
              <a:buAutoNum type="alphaUcPeriod"/>
            </a:pPr>
            <a:r>
              <a:rPr lang="en-GB" sz="1800" dirty="0"/>
              <a:t>Stop warfarin, start </a:t>
            </a:r>
            <a:r>
              <a:rPr lang="en-GB" sz="1800" dirty="0" err="1"/>
              <a:t>edoxaban</a:t>
            </a:r>
            <a:r>
              <a:rPr lang="en-GB" sz="1800" dirty="0"/>
              <a:t> 60 mg orally daily</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73229" y="6818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Data Interpretation Item</a:t>
            </a:r>
          </a:p>
        </p:txBody>
      </p:sp>
      <p:sp>
        <p:nvSpPr>
          <p:cNvPr id="7" name="Title 1"/>
          <p:cNvSpPr txBox="1">
            <a:spLocks/>
          </p:cNvSpPr>
          <p:nvPr/>
        </p:nvSpPr>
        <p:spPr>
          <a:xfrm>
            <a:off x="3816543" y="68180"/>
            <a:ext cx="738187" cy="312738"/>
          </a:xfrm>
          <a:prstGeom prst="rect">
            <a:avLst/>
          </a:prstGeom>
          <a:solidFill>
            <a:srgbClr val="BFBFBF"/>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DAT021</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456180" y="6818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73229" y="467880"/>
            <a:ext cx="4381500" cy="2800767"/>
          </a:xfrm>
          <a:prstGeom prst="rect">
            <a:avLst/>
          </a:prstGeom>
          <a:noFill/>
          <a:ln>
            <a:solidFill>
              <a:srgbClr val="000000"/>
            </a:solidFill>
          </a:ln>
        </p:spPr>
        <p:txBody>
          <a:bodyPr>
            <a:spAutoFit/>
          </a:bodyPr>
          <a:lstStyle/>
          <a:p>
            <a:r>
              <a:rPr lang="en-US" sz="1600" b="1" dirty="0"/>
              <a:t>Case presentation</a:t>
            </a:r>
          </a:p>
          <a:p>
            <a:r>
              <a:rPr lang="en-GB" sz="1600" dirty="0"/>
              <a:t>A 62-year-old man attends the Emergency Department as he cannot stop the bleeding from a small shaving cut. There are no other symptoms or signs of bleeding. </a:t>
            </a:r>
            <a:r>
              <a:rPr lang="en-GB" sz="1600" b="1" dirty="0"/>
              <a:t>PMH. </a:t>
            </a:r>
            <a:r>
              <a:rPr lang="en-GB" sz="1600" dirty="0"/>
              <a:t>Mitral stenosis with atrial fibrillation. </a:t>
            </a:r>
            <a:r>
              <a:rPr lang="en-GB" sz="1600" b="1" dirty="0"/>
              <a:t>DH. </a:t>
            </a:r>
            <a:r>
              <a:rPr lang="en-GB" sz="1600" dirty="0"/>
              <a:t>Warfarin 3 mg orally daily (target INR 2.5)</a:t>
            </a:r>
          </a:p>
          <a:p>
            <a:endParaRPr lang="en-GB" sz="1600" dirty="0"/>
          </a:p>
          <a:p>
            <a:r>
              <a:rPr lang="en-GB" sz="1600" b="1" dirty="0"/>
              <a:t>Investigations</a:t>
            </a:r>
          </a:p>
          <a:p>
            <a:r>
              <a:rPr lang="en-GB" sz="1600" dirty="0"/>
              <a:t>Hb 145 g/L (130-170), stable.</a:t>
            </a:r>
          </a:p>
          <a:p>
            <a:r>
              <a:rPr lang="en-GB" sz="1600" dirty="0"/>
              <a:t>INR 7.9. </a:t>
            </a:r>
          </a:p>
        </p:txBody>
      </p:sp>
      <p:sp>
        <p:nvSpPr>
          <p:cNvPr id="10" name="TextBox 9"/>
          <p:cNvSpPr txBox="1"/>
          <p:nvPr/>
        </p:nvSpPr>
        <p:spPr>
          <a:xfrm>
            <a:off x="173229" y="4221088"/>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decision option with regard to his warfarin based on these data.</a:t>
            </a:r>
          </a:p>
          <a:p>
            <a:pPr>
              <a:defRPr/>
            </a:pPr>
            <a:r>
              <a:rPr lang="en-US" sz="1600" dirty="0"/>
              <a:t>(</a:t>
            </a:r>
            <a:r>
              <a:rPr lang="en-US" sz="1600" i="1" dirty="0"/>
              <a:t>mark it with a tick</a:t>
            </a:r>
            <a:r>
              <a:rPr lang="en-US" sz="1600" dirty="0"/>
              <a:t>)</a:t>
            </a:r>
          </a:p>
        </p:txBody>
      </p:sp>
    </p:spTree>
    <p:custDataLst>
      <p:tags r:id="rId1"/>
    </p:custDataLst>
    <p:extLst>
      <p:ext uri="{BB962C8B-B14F-4D97-AF65-F5344CB8AC3E}">
        <p14:creationId xmlns:p14="http://schemas.microsoft.com/office/powerpoint/2010/main" val="406595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5364088" y="332656"/>
            <a:ext cx="3528392" cy="5745245"/>
          </a:xfrm>
        </p:spPr>
        <p:txBody>
          <a:bodyPr>
            <a:normAutofit/>
          </a:bodyPr>
          <a:lstStyle/>
          <a:p>
            <a:pPr marL="514350" indent="-514350">
              <a:spcBef>
                <a:spcPts val="1200"/>
              </a:spcBef>
              <a:buFont typeface="Arial" panose="020B0604020202020204" pitchFamily="34" charset="0"/>
              <a:buAutoNum type="alphaUcPeriod"/>
            </a:pPr>
            <a:r>
              <a:rPr lang="en-GB" sz="1800" dirty="0"/>
              <a:t>Continue warfarin at reduced dose of 2 mg orally daily</a:t>
            </a:r>
          </a:p>
          <a:p>
            <a:pPr marL="514350" indent="-514350">
              <a:spcBef>
                <a:spcPts val="1200"/>
              </a:spcBef>
              <a:buFont typeface="Arial" panose="020B0604020202020204" pitchFamily="34" charset="0"/>
              <a:buAutoNum type="alphaUcPeriod"/>
            </a:pPr>
            <a:r>
              <a:rPr lang="en-GB" sz="1800" dirty="0"/>
              <a:t>Stop warfarin, give Vitamin K 1 mg intravenously *</a:t>
            </a:r>
          </a:p>
          <a:p>
            <a:pPr marL="514350" indent="-514350">
              <a:spcBef>
                <a:spcPts val="1200"/>
              </a:spcBef>
              <a:buFont typeface="Arial" panose="020B0604020202020204" pitchFamily="34" charset="0"/>
              <a:buAutoNum type="alphaUcPeriod"/>
            </a:pPr>
            <a:r>
              <a:rPr lang="en-GB" sz="1800" dirty="0"/>
              <a:t>Stop warfarin, give Vitamin K 1 mg orally</a:t>
            </a:r>
          </a:p>
          <a:p>
            <a:pPr marL="514350" indent="-514350">
              <a:spcBef>
                <a:spcPts val="1200"/>
              </a:spcBef>
              <a:buFont typeface="Arial" panose="020B0604020202020204" pitchFamily="34" charset="0"/>
              <a:buAutoNum type="alphaUcPeriod"/>
            </a:pPr>
            <a:r>
              <a:rPr lang="en-GB" sz="1800" dirty="0"/>
              <a:t>Stop warfarin, give Vitamin K 5 mg intravenously and dried prothrombin complex</a:t>
            </a:r>
          </a:p>
          <a:p>
            <a:pPr marL="514350" indent="-514350">
              <a:spcBef>
                <a:spcPts val="1200"/>
              </a:spcBef>
              <a:buFont typeface="Arial" panose="020B0604020202020204" pitchFamily="34" charset="0"/>
              <a:buAutoNum type="alphaUcPeriod"/>
            </a:pPr>
            <a:r>
              <a:rPr lang="en-GB" sz="1800" dirty="0"/>
              <a:t>Stop warfarin, start </a:t>
            </a:r>
            <a:r>
              <a:rPr lang="en-GB" sz="1800" dirty="0" err="1"/>
              <a:t>edoxaban</a:t>
            </a:r>
            <a:r>
              <a:rPr lang="en-GB" sz="1800" dirty="0"/>
              <a:t> 60 mg orally daily</a:t>
            </a:r>
          </a:p>
          <a:p>
            <a:pPr marL="514350" indent="-514350">
              <a:spcBef>
                <a:spcPts val="1200"/>
              </a:spcBef>
              <a:buFont typeface="Arial" panose="020B0604020202020204" pitchFamily="34" charset="0"/>
              <a:buAutoNum type="alphaUcPeriod"/>
            </a:pPr>
            <a:endParaRPr lang="en-GB" sz="1800" dirty="0"/>
          </a:p>
          <a:p>
            <a:pPr marL="514350" indent="-514350">
              <a:spcBef>
                <a:spcPts val="1200"/>
              </a:spcBef>
              <a:buFont typeface="Arial" panose="020B0604020202020204" pitchFamily="34" charset="0"/>
              <a:buAutoNum type="alphaUcPeriod"/>
            </a:pPr>
            <a:endParaRPr lang="en-GB" sz="1800" dirty="0"/>
          </a:p>
          <a:p>
            <a:pPr marL="0" indent="0">
              <a:spcBef>
                <a:spcPts val="1200"/>
              </a:spcBef>
              <a:buNone/>
            </a:pPr>
            <a:r>
              <a:rPr lang="en-GB" sz="1800" dirty="0">
                <a:solidFill>
                  <a:srgbClr val="FF0000"/>
                </a:solidFill>
              </a:rPr>
              <a:t>*Clinical practice note: Warfarin is re-commenced when INR =/&lt;5</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73229" y="6818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Data Interpretation Item</a:t>
            </a:r>
          </a:p>
        </p:txBody>
      </p:sp>
      <p:sp>
        <p:nvSpPr>
          <p:cNvPr id="7" name="Title 1"/>
          <p:cNvSpPr txBox="1">
            <a:spLocks/>
          </p:cNvSpPr>
          <p:nvPr/>
        </p:nvSpPr>
        <p:spPr>
          <a:xfrm>
            <a:off x="3816543" y="68180"/>
            <a:ext cx="738187" cy="312738"/>
          </a:xfrm>
          <a:prstGeom prst="rect">
            <a:avLst/>
          </a:prstGeom>
          <a:solidFill>
            <a:srgbClr val="BFBFBF"/>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DAT021</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456180" y="6818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73229" y="467880"/>
            <a:ext cx="4381500" cy="2800767"/>
          </a:xfrm>
          <a:prstGeom prst="rect">
            <a:avLst/>
          </a:prstGeom>
          <a:noFill/>
          <a:ln>
            <a:solidFill>
              <a:srgbClr val="000000"/>
            </a:solidFill>
          </a:ln>
        </p:spPr>
        <p:txBody>
          <a:bodyPr>
            <a:spAutoFit/>
          </a:bodyPr>
          <a:lstStyle/>
          <a:p>
            <a:r>
              <a:rPr lang="en-US" sz="1600" b="1" dirty="0"/>
              <a:t>Case presentation</a:t>
            </a:r>
          </a:p>
          <a:p>
            <a:r>
              <a:rPr lang="en-GB" sz="1600" dirty="0"/>
              <a:t>A 62-year-old man attends the Emergency Department as he cannot stop the bleeding from a small shaving cut. There are no other symptoms or signs of bleeding. </a:t>
            </a:r>
            <a:r>
              <a:rPr lang="en-GB" sz="1600" b="1" dirty="0"/>
              <a:t>PMH. </a:t>
            </a:r>
            <a:r>
              <a:rPr lang="en-GB" sz="1600" dirty="0"/>
              <a:t>Mitral stenosis with atrial fibrillation. </a:t>
            </a:r>
          </a:p>
          <a:p>
            <a:r>
              <a:rPr lang="en-GB" sz="1600" b="1" dirty="0"/>
              <a:t>DH. </a:t>
            </a:r>
            <a:r>
              <a:rPr lang="en-GB" sz="1600" dirty="0"/>
              <a:t>Warfarin 3 mg orally daily (target INR 2.5)</a:t>
            </a:r>
          </a:p>
          <a:p>
            <a:endParaRPr lang="en-GB" sz="1600" dirty="0"/>
          </a:p>
          <a:p>
            <a:r>
              <a:rPr lang="en-GB" sz="1600" b="1" dirty="0"/>
              <a:t>Investigations</a:t>
            </a:r>
          </a:p>
          <a:p>
            <a:r>
              <a:rPr lang="en-GB" sz="1600" dirty="0"/>
              <a:t>Hb 145 g/L (130-170), stable.</a:t>
            </a:r>
          </a:p>
          <a:p>
            <a:r>
              <a:rPr lang="en-GB" sz="1600" dirty="0"/>
              <a:t>INR 7.9. </a:t>
            </a:r>
          </a:p>
        </p:txBody>
      </p:sp>
      <p:sp>
        <p:nvSpPr>
          <p:cNvPr id="10" name="TextBox 9"/>
          <p:cNvSpPr txBox="1"/>
          <p:nvPr/>
        </p:nvSpPr>
        <p:spPr>
          <a:xfrm>
            <a:off x="173230" y="5157192"/>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decision option with regard to his warfarin based on these data.</a:t>
            </a:r>
          </a:p>
          <a:p>
            <a:pPr>
              <a:defRPr/>
            </a:pPr>
            <a:r>
              <a:rPr lang="en-US" sz="1600" dirty="0"/>
              <a:t>(</a:t>
            </a:r>
            <a:r>
              <a:rPr lang="en-US" sz="1600" i="1" dirty="0"/>
              <a:t>mark it with a tick</a:t>
            </a:r>
            <a:r>
              <a:rPr lang="en-US" sz="1600" dirty="0"/>
              <a:t>)</a:t>
            </a:r>
          </a:p>
        </p:txBody>
      </p:sp>
      <p:sp>
        <p:nvSpPr>
          <p:cNvPr id="14" name="CAI1" title="Correct Answer Indicator"/>
          <p:cNvSpPr/>
          <p:nvPr>
            <p:custDataLst>
              <p:tags r:id="rId3"/>
            </p:custDataLst>
          </p:nvPr>
        </p:nvSpPr>
        <p:spPr>
          <a:xfrm rot="10800000">
            <a:off x="5076056" y="1052736"/>
            <a:ext cx="431800" cy="431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06233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D442-50FC-4184-A354-A232E2D15D2F}"/>
              </a:ext>
            </a:extLst>
          </p:cNvPr>
          <p:cNvSpPr>
            <a:spLocks noGrp="1"/>
          </p:cNvSpPr>
          <p:nvPr>
            <p:ph type="title"/>
          </p:nvPr>
        </p:nvSpPr>
        <p:spPr/>
        <p:txBody>
          <a:bodyPr>
            <a:normAutofit/>
          </a:bodyPr>
          <a:lstStyle/>
          <a:p>
            <a:r>
              <a:rPr lang="en-GB" sz="3600" b="1" dirty="0"/>
              <a:t>Warfarin, high INR</a:t>
            </a:r>
            <a:endParaRPr lang="en-GB" sz="3600" dirty="0">
              <a:solidFill>
                <a:srgbClr val="FF0000"/>
              </a:solidFill>
            </a:endParaRPr>
          </a:p>
        </p:txBody>
      </p:sp>
      <p:sp>
        <p:nvSpPr>
          <p:cNvPr id="3" name="Content Placeholder 2">
            <a:extLst>
              <a:ext uri="{FF2B5EF4-FFF2-40B4-BE49-F238E27FC236}">
                <a16:creationId xmlns:a16="http://schemas.microsoft.com/office/drawing/2014/main" id="{27499E7F-F941-4FF8-B14B-9A1EBD3369B5}"/>
              </a:ext>
            </a:extLst>
          </p:cNvPr>
          <p:cNvSpPr>
            <a:spLocks noGrp="1"/>
          </p:cNvSpPr>
          <p:nvPr>
            <p:ph idx="1"/>
          </p:nvPr>
        </p:nvSpPr>
        <p:spPr>
          <a:xfrm>
            <a:off x="457200" y="1600200"/>
            <a:ext cx="8363272" cy="4525963"/>
          </a:xfrm>
        </p:spPr>
        <p:txBody>
          <a:bodyPr>
            <a:normAutofit fontScale="85000" lnSpcReduction="20000"/>
          </a:bodyPr>
          <a:lstStyle/>
          <a:p>
            <a:pPr lvl="1"/>
            <a:r>
              <a:rPr lang="en-GB" dirty="0"/>
              <a:t>Be familiar with BNF </a:t>
            </a:r>
            <a:r>
              <a:rPr lang="en-GB" b="1" dirty="0">
                <a:solidFill>
                  <a:srgbClr val="FF0000"/>
                </a:solidFill>
              </a:rPr>
              <a:t>Treatment summaries </a:t>
            </a:r>
            <a:r>
              <a:rPr lang="en-GB" b="1" dirty="0">
                <a:solidFill>
                  <a:srgbClr val="FF0000"/>
                </a:solidFill>
                <a:sym typeface="Wingdings" panose="05000000000000000000" pitchFamily="2" charset="2"/>
              </a:rPr>
              <a:t> Oral anticoagulants</a:t>
            </a:r>
          </a:p>
          <a:p>
            <a:pPr lvl="1"/>
            <a:r>
              <a:rPr lang="en-GB" dirty="0">
                <a:sym typeface="Wingdings" panose="05000000000000000000" pitchFamily="2" charset="2"/>
              </a:rPr>
              <a:t>Know what you can find there</a:t>
            </a:r>
          </a:p>
          <a:p>
            <a:pPr lvl="1"/>
            <a:r>
              <a:rPr lang="en-GB" dirty="0">
                <a:sym typeface="Wingdings" panose="05000000000000000000" pitchFamily="2" charset="2"/>
              </a:rPr>
              <a:t>Contains generic advice on </a:t>
            </a:r>
            <a:endParaRPr lang="en-GB" dirty="0"/>
          </a:p>
          <a:p>
            <a:pPr lvl="2"/>
            <a:r>
              <a:rPr lang="en-GB" dirty="0"/>
              <a:t>Target INR</a:t>
            </a:r>
          </a:p>
          <a:p>
            <a:pPr lvl="2"/>
            <a:r>
              <a:rPr lang="en-GB" dirty="0"/>
              <a:t>Duration of treatment with DVTs</a:t>
            </a:r>
          </a:p>
          <a:p>
            <a:pPr lvl="2"/>
            <a:r>
              <a:rPr lang="en-GB" dirty="0"/>
              <a:t>Action with high INRs / bleeding</a:t>
            </a:r>
          </a:p>
          <a:p>
            <a:pPr lvl="2"/>
            <a:r>
              <a:rPr lang="en-GB" dirty="0"/>
              <a:t>Peri-operative management</a:t>
            </a:r>
          </a:p>
          <a:p>
            <a:pPr lvl="1"/>
            <a:endParaRPr lang="en-GB" dirty="0"/>
          </a:p>
          <a:p>
            <a:pPr lvl="1"/>
            <a:r>
              <a:rPr lang="en-GB" dirty="0"/>
              <a:t>Finding the correct Treatment Summary for anything</a:t>
            </a:r>
          </a:p>
          <a:p>
            <a:pPr lvl="2"/>
            <a:r>
              <a:rPr lang="en-GB" dirty="0"/>
              <a:t>If you know a drug used, then the drug monograph </a:t>
            </a:r>
            <a:r>
              <a:rPr lang="en-GB" i="1" dirty="0"/>
              <a:t>Navigate to Section </a:t>
            </a:r>
            <a:r>
              <a:rPr lang="en-GB" dirty="0"/>
              <a:t>box</a:t>
            </a:r>
            <a:r>
              <a:rPr lang="en-GB" i="1" dirty="0"/>
              <a:t> </a:t>
            </a:r>
            <a:r>
              <a:rPr lang="en-GB" dirty="0"/>
              <a:t>may be helpful – may have a </a:t>
            </a:r>
            <a:r>
              <a:rPr lang="en-GB" i="1" dirty="0"/>
              <a:t>Related Treatment Summaries </a:t>
            </a:r>
            <a:r>
              <a:rPr lang="en-GB" dirty="0"/>
              <a:t>heading</a:t>
            </a:r>
          </a:p>
        </p:txBody>
      </p:sp>
    </p:spTree>
    <p:extLst>
      <p:ext uri="{BB962C8B-B14F-4D97-AF65-F5344CB8AC3E}">
        <p14:creationId xmlns:p14="http://schemas.microsoft.com/office/powerpoint/2010/main" val="2051539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560769-AC27-4394-9A21-726FA6059DE4}"/>
              </a:ext>
            </a:extLst>
          </p:cNvPr>
          <p:cNvPicPr>
            <a:picLocks noChangeAspect="1"/>
          </p:cNvPicPr>
          <p:nvPr/>
        </p:nvPicPr>
        <p:blipFill rotWithShape="1">
          <a:blip r:embed="rId2">
            <a:extLst>
              <a:ext uri="{28A0092B-C50C-407E-A947-70E740481C1C}">
                <a14:useLocalDpi xmlns:a14="http://schemas.microsoft.com/office/drawing/2010/main" val="0"/>
              </a:ext>
            </a:extLst>
          </a:blip>
          <a:srcRect b="5525"/>
          <a:stretch/>
        </p:blipFill>
        <p:spPr>
          <a:xfrm>
            <a:off x="1795130" y="25350"/>
            <a:ext cx="5553738" cy="3189933"/>
          </a:xfrm>
          <a:prstGeom prst="rect">
            <a:avLst/>
          </a:prstGeom>
          <a:ln>
            <a:solidFill>
              <a:schemeClr val="tx1"/>
            </a:solidFill>
          </a:ln>
        </p:spPr>
      </p:pic>
      <p:pic>
        <p:nvPicPr>
          <p:cNvPr id="5" name="Picture 4">
            <a:extLst>
              <a:ext uri="{FF2B5EF4-FFF2-40B4-BE49-F238E27FC236}">
                <a16:creationId xmlns:a16="http://schemas.microsoft.com/office/drawing/2014/main" id="{A4A85FFD-845D-4494-87E6-4E91FE159A57}"/>
              </a:ext>
            </a:extLst>
          </p:cNvPr>
          <p:cNvPicPr>
            <a:picLocks noChangeAspect="1"/>
          </p:cNvPicPr>
          <p:nvPr/>
        </p:nvPicPr>
        <p:blipFill rotWithShape="1">
          <a:blip r:embed="rId3">
            <a:extLst>
              <a:ext uri="{28A0092B-C50C-407E-A947-70E740481C1C}">
                <a14:useLocalDpi xmlns:a14="http://schemas.microsoft.com/office/drawing/2010/main" val="0"/>
              </a:ext>
            </a:extLst>
          </a:blip>
          <a:srcRect b="17577"/>
          <a:stretch/>
        </p:blipFill>
        <p:spPr>
          <a:xfrm>
            <a:off x="1795130" y="3432383"/>
            <a:ext cx="5565169" cy="3442000"/>
          </a:xfrm>
          <a:prstGeom prst="rect">
            <a:avLst/>
          </a:prstGeom>
          <a:ln>
            <a:solidFill>
              <a:schemeClr val="tx1"/>
            </a:solidFill>
          </a:ln>
        </p:spPr>
      </p:pic>
    </p:spTree>
    <p:extLst>
      <p:ext uri="{BB962C8B-B14F-4D97-AF65-F5344CB8AC3E}">
        <p14:creationId xmlns:p14="http://schemas.microsoft.com/office/powerpoint/2010/main" val="2335058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61826797"/>
              </p:ext>
            </p:extLst>
          </p:nvPr>
        </p:nvGraphicFramePr>
        <p:xfrm>
          <a:off x="323528" y="1412776"/>
          <a:ext cx="8243457" cy="4455160"/>
        </p:xfrm>
        <a:graphic>
          <a:graphicData uri="http://schemas.openxmlformats.org/drawingml/2006/table">
            <a:tbl>
              <a:tblPr firstRow="1" bandRow="1">
                <a:tableStyleId>{3C2FFA5D-87B4-456A-9821-1D502468CF0F}</a:tableStyleId>
              </a:tblPr>
              <a:tblGrid>
                <a:gridCol w="1233057">
                  <a:extLst>
                    <a:ext uri="{9D8B030D-6E8A-4147-A177-3AD203B41FA5}">
                      <a16:colId xmlns:a16="http://schemas.microsoft.com/office/drawing/2014/main" val="20000"/>
                    </a:ext>
                  </a:extLst>
                </a:gridCol>
                <a:gridCol w="1246909">
                  <a:extLst>
                    <a:ext uri="{9D8B030D-6E8A-4147-A177-3AD203B41FA5}">
                      <a16:colId xmlns:a16="http://schemas.microsoft.com/office/drawing/2014/main" val="20001"/>
                    </a:ext>
                  </a:extLst>
                </a:gridCol>
                <a:gridCol w="5763491">
                  <a:extLst>
                    <a:ext uri="{9D8B030D-6E8A-4147-A177-3AD203B41FA5}">
                      <a16:colId xmlns:a16="http://schemas.microsoft.com/office/drawing/2014/main" val="20002"/>
                    </a:ext>
                  </a:extLst>
                </a:gridCol>
              </a:tblGrid>
              <a:tr h="370840">
                <a:tc>
                  <a:txBody>
                    <a:bodyPr/>
                    <a:lstStyle/>
                    <a:p>
                      <a:r>
                        <a:rPr lang="en-GB" sz="1400" dirty="0"/>
                        <a:t>Bleeding</a:t>
                      </a:r>
                    </a:p>
                  </a:txBody>
                  <a:tcPr/>
                </a:tc>
                <a:tc>
                  <a:txBody>
                    <a:bodyPr/>
                    <a:lstStyle/>
                    <a:p>
                      <a:r>
                        <a:rPr lang="en-GB" sz="1400" dirty="0"/>
                        <a:t>INR</a:t>
                      </a:r>
                    </a:p>
                  </a:txBody>
                  <a:tcPr/>
                </a:tc>
                <a:tc>
                  <a:txBody>
                    <a:bodyPr/>
                    <a:lstStyle/>
                    <a:p>
                      <a:r>
                        <a:rPr lang="en-GB" sz="1400" dirty="0"/>
                        <a:t>Action</a:t>
                      </a:r>
                    </a:p>
                  </a:txBody>
                  <a:tcPr/>
                </a:tc>
                <a:extLst>
                  <a:ext uri="{0D108BD9-81ED-4DB2-BD59-A6C34878D82A}">
                    <a16:rowId xmlns:a16="http://schemas.microsoft.com/office/drawing/2014/main" val="10000"/>
                  </a:ext>
                </a:extLst>
              </a:tr>
              <a:tr h="370840">
                <a:tc>
                  <a:txBody>
                    <a:bodyPr/>
                    <a:lstStyle/>
                    <a:p>
                      <a:r>
                        <a:rPr lang="en-GB" sz="1400" b="1" dirty="0"/>
                        <a:t>Major</a:t>
                      </a:r>
                    </a:p>
                    <a:p>
                      <a:r>
                        <a:rPr lang="en-GB" sz="1400" b="1" dirty="0"/>
                        <a:t>(limb or life-threatening)</a:t>
                      </a:r>
                    </a:p>
                  </a:txBody>
                  <a:tcPr/>
                </a:tc>
                <a:tc>
                  <a:txBody>
                    <a:bodyPr/>
                    <a:lstStyle/>
                    <a:p>
                      <a:r>
                        <a:rPr lang="en-GB" sz="1400" b="1" dirty="0"/>
                        <a:t>Any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Stop </a:t>
                      </a:r>
                      <a:r>
                        <a:rPr lang="en-GB" sz="1400" dirty="0" err="1"/>
                        <a:t>warfarin</a:t>
                      </a:r>
                      <a:endParaRPr lang="en-GB"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Give </a:t>
                      </a:r>
                      <a:r>
                        <a:rPr lang="en-GB" sz="1400" dirty="0" err="1"/>
                        <a:t>phytomenadione</a:t>
                      </a:r>
                      <a:r>
                        <a:rPr lang="en-GB" sz="1400" dirty="0"/>
                        <a:t> (vitamin K1) 5 mg slow</a:t>
                      </a:r>
                      <a:r>
                        <a:rPr lang="en-GB" sz="1400" baseline="0" dirty="0"/>
                        <a:t> </a:t>
                      </a:r>
                      <a:r>
                        <a:rPr lang="en-GB" sz="1400" baseline="0" dirty="0" err="1"/>
                        <a:t>i.v</a:t>
                      </a:r>
                      <a:r>
                        <a:rPr lang="en-GB" sz="1400" baseline="0" dirty="0"/>
                        <a:t>.</a:t>
                      </a:r>
                      <a:endParaRPr lang="en-GB"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Give dried </a:t>
                      </a:r>
                      <a:r>
                        <a:rPr lang="en-GB" sz="1400" dirty="0" err="1"/>
                        <a:t>prothrombin</a:t>
                      </a:r>
                      <a:r>
                        <a:rPr lang="en-GB" sz="1400" dirty="0"/>
                        <a:t> complex 25–50 units/kg </a:t>
                      </a:r>
                      <a:r>
                        <a:rPr lang="en-GB" sz="1400" dirty="0" err="1"/>
                        <a:t>i.v</a:t>
                      </a:r>
                      <a:r>
                        <a:rPr lang="en-GB" sz="14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(If dried </a:t>
                      </a:r>
                      <a:r>
                        <a:rPr lang="en-GB" sz="1400" dirty="0" err="1"/>
                        <a:t>prothrombin</a:t>
                      </a:r>
                      <a:r>
                        <a:rPr lang="en-GB" sz="1400" dirty="0"/>
                        <a:t> complex unavailable, give FFP but less effective)</a:t>
                      </a:r>
                    </a:p>
                  </a:txBody>
                  <a:tcPr/>
                </a:tc>
                <a:extLst>
                  <a:ext uri="{0D108BD9-81ED-4DB2-BD59-A6C34878D82A}">
                    <a16:rowId xmlns:a16="http://schemas.microsoft.com/office/drawing/2014/main" val="10001"/>
                  </a:ext>
                </a:extLst>
              </a:tr>
              <a:tr h="370840">
                <a:tc rowSpan="2">
                  <a:txBody>
                    <a:bodyPr/>
                    <a:lstStyle/>
                    <a:p>
                      <a:r>
                        <a:rPr lang="en-GB" sz="1400" b="1" dirty="0"/>
                        <a:t>Minor</a:t>
                      </a:r>
                    </a:p>
                  </a:txBody>
                  <a:tcPr/>
                </a:tc>
                <a:tc>
                  <a:txBody>
                    <a:bodyPr/>
                    <a:lstStyle/>
                    <a:p>
                      <a:r>
                        <a:rPr lang="en-GB" sz="1400" b="1" dirty="0"/>
                        <a:t>&gt;8.0</a:t>
                      </a:r>
                    </a:p>
                  </a:txBody>
                  <a:tcPr/>
                </a:tc>
                <a:tc>
                  <a:txBody>
                    <a:bodyPr/>
                    <a:lstStyle/>
                    <a:p>
                      <a:r>
                        <a:rPr lang="en-GB" sz="1400" dirty="0"/>
                        <a:t>Stop </a:t>
                      </a:r>
                      <a:r>
                        <a:rPr lang="en-GB" sz="1400" dirty="0" err="1"/>
                        <a:t>warfarin</a:t>
                      </a:r>
                      <a:endParaRPr lang="en-GB" sz="1400" dirty="0"/>
                    </a:p>
                    <a:p>
                      <a:r>
                        <a:rPr lang="en-GB" sz="1400" dirty="0"/>
                        <a:t>Give </a:t>
                      </a:r>
                      <a:r>
                        <a:rPr lang="en-GB" sz="1400" dirty="0" err="1"/>
                        <a:t>phytomenadione</a:t>
                      </a:r>
                      <a:r>
                        <a:rPr lang="en-GB" sz="1400" dirty="0"/>
                        <a:t> (vitamin K</a:t>
                      </a:r>
                      <a:r>
                        <a:rPr lang="en-GB" sz="1400" baseline="-25000" dirty="0"/>
                        <a:t>1</a:t>
                      </a:r>
                      <a:r>
                        <a:rPr lang="en-GB" sz="1400" dirty="0"/>
                        <a:t>) 1–3 mg slow </a:t>
                      </a:r>
                      <a:r>
                        <a:rPr lang="en-GB" sz="1400" dirty="0" err="1"/>
                        <a:t>i.v</a:t>
                      </a:r>
                      <a:r>
                        <a:rPr lang="en-GB" sz="1400" dirty="0"/>
                        <a:t>. (Repeat dose of </a:t>
                      </a:r>
                      <a:r>
                        <a:rPr lang="en-GB" sz="1400" dirty="0" err="1"/>
                        <a:t>phytomenadione</a:t>
                      </a:r>
                      <a:r>
                        <a:rPr lang="en-GB" sz="1400" dirty="0"/>
                        <a:t> if INR still too high after 24 hours)</a:t>
                      </a:r>
                    </a:p>
                    <a:p>
                      <a:r>
                        <a:rPr lang="en-GB" sz="1400" dirty="0"/>
                        <a:t>Restart </a:t>
                      </a:r>
                      <a:r>
                        <a:rPr lang="en-GB" sz="1400" dirty="0" err="1"/>
                        <a:t>warfarin</a:t>
                      </a:r>
                      <a:r>
                        <a:rPr lang="en-GB" sz="1400" dirty="0"/>
                        <a:t> when INR &lt;5.0</a:t>
                      </a:r>
                    </a:p>
                  </a:txBody>
                  <a:tcPr/>
                </a:tc>
                <a:extLst>
                  <a:ext uri="{0D108BD9-81ED-4DB2-BD59-A6C34878D82A}">
                    <a16:rowId xmlns:a16="http://schemas.microsoft.com/office/drawing/2014/main" val="10002"/>
                  </a:ext>
                </a:extLst>
              </a:tr>
              <a:tr h="370840">
                <a:tc vMerge="1">
                  <a:txBody>
                    <a:bodyPr/>
                    <a:lstStyle/>
                    <a:p>
                      <a:endParaRPr lang="en-GB" sz="1400" dirty="0"/>
                    </a:p>
                  </a:txBody>
                  <a:tcPr/>
                </a:tc>
                <a:tc>
                  <a:txBody>
                    <a:bodyPr/>
                    <a:lstStyle/>
                    <a:p>
                      <a:r>
                        <a:rPr lang="en-GB" sz="1400" b="1" dirty="0"/>
                        <a:t>5.0 – 8.0</a:t>
                      </a:r>
                    </a:p>
                  </a:txBody>
                  <a:tcPr/>
                </a:tc>
                <a:tc>
                  <a:txBody>
                    <a:bodyPr/>
                    <a:lstStyle/>
                    <a:p>
                      <a:r>
                        <a:rPr lang="en-GB" sz="1400" dirty="0"/>
                        <a:t>Stop </a:t>
                      </a:r>
                      <a:r>
                        <a:rPr lang="en-GB" sz="1400" dirty="0" err="1"/>
                        <a:t>warfarin</a:t>
                      </a:r>
                      <a:endParaRPr lang="en-GB" sz="1400" dirty="0"/>
                    </a:p>
                    <a:p>
                      <a:r>
                        <a:rPr lang="en-GB" sz="1400" dirty="0"/>
                        <a:t>Give </a:t>
                      </a:r>
                      <a:r>
                        <a:rPr lang="en-GB" sz="1400" dirty="0" err="1"/>
                        <a:t>phytomenadione</a:t>
                      </a:r>
                      <a:r>
                        <a:rPr lang="en-GB" sz="1400" dirty="0"/>
                        <a:t> (vitamin K</a:t>
                      </a:r>
                      <a:r>
                        <a:rPr lang="en-GB" sz="1400" baseline="-25000" dirty="0"/>
                        <a:t>1</a:t>
                      </a:r>
                      <a:r>
                        <a:rPr lang="en-GB" sz="1400" dirty="0"/>
                        <a:t>) 1–3 mg slow </a:t>
                      </a:r>
                      <a:r>
                        <a:rPr lang="en-GB" sz="1400" dirty="0" err="1"/>
                        <a:t>i.v</a:t>
                      </a:r>
                      <a:r>
                        <a:rPr lang="en-GB" sz="1400" dirty="0"/>
                        <a:t>. </a:t>
                      </a:r>
                    </a:p>
                    <a:p>
                      <a:r>
                        <a:rPr lang="en-GB" sz="1400" dirty="0"/>
                        <a:t>Restart </a:t>
                      </a:r>
                      <a:r>
                        <a:rPr lang="en-GB" sz="1400" dirty="0" err="1"/>
                        <a:t>warfarin</a:t>
                      </a:r>
                      <a:r>
                        <a:rPr lang="en-GB" sz="1400" dirty="0"/>
                        <a:t> when INR &lt;5.0</a:t>
                      </a:r>
                    </a:p>
                  </a:txBody>
                  <a:tcPr/>
                </a:tc>
                <a:extLst>
                  <a:ext uri="{0D108BD9-81ED-4DB2-BD59-A6C34878D82A}">
                    <a16:rowId xmlns:a16="http://schemas.microsoft.com/office/drawing/2014/main" val="10003"/>
                  </a:ext>
                </a:extLst>
              </a:tr>
              <a:tr h="370840">
                <a:tc rowSpan="2">
                  <a:txBody>
                    <a:bodyPr/>
                    <a:lstStyle/>
                    <a:p>
                      <a:r>
                        <a:rPr lang="en-GB" sz="1400" b="1" dirty="0"/>
                        <a:t>Nil</a:t>
                      </a:r>
                    </a:p>
                  </a:txBody>
                  <a:tcPr/>
                </a:tc>
                <a:tc>
                  <a:txBody>
                    <a:bodyPr/>
                    <a:lstStyle/>
                    <a:p>
                      <a:r>
                        <a:rPr lang="en-GB" sz="1400" b="1" dirty="0"/>
                        <a:t>&gt;8.0</a:t>
                      </a:r>
                    </a:p>
                  </a:txBody>
                  <a:tcPr/>
                </a:tc>
                <a:tc>
                  <a:txBody>
                    <a:bodyPr/>
                    <a:lstStyle/>
                    <a:p>
                      <a:r>
                        <a:rPr lang="en-GB" sz="1400" dirty="0"/>
                        <a:t>Stop </a:t>
                      </a:r>
                      <a:r>
                        <a:rPr lang="en-GB" sz="1400" dirty="0" err="1"/>
                        <a:t>warfarin</a:t>
                      </a:r>
                      <a:endParaRPr lang="en-GB" sz="1400" dirty="0"/>
                    </a:p>
                    <a:p>
                      <a:r>
                        <a:rPr lang="en-GB" sz="1400" dirty="0"/>
                        <a:t>Give </a:t>
                      </a:r>
                      <a:r>
                        <a:rPr lang="en-GB" sz="1400" dirty="0" err="1"/>
                        <a:t>phytomenadione</a:t>
                      </a:r>
                      <a:r>
                        <a:rPr lang="en-GB" sz="1400" dirty="0"/>
                        <a:t> (vitamin K</a:t>
                      </a:r>
                      <a:r>
                        <a:rPr lang="en-GB" sz="1400" baseline="-25000" dirty="0"/>
                        <a:t>1</a:t>
                      </a:r>
                      <a:r>
                        <a:rPr lang="en-GB" sz="1400" dirty="0"/>
                        <a:t>) 1–5 mg </a:t>
                      </a:r>
                      <a:r>
                        <a:rPr lang="en-GB" sz="1400" u="sng" dirty="0" err="1"/>
                        <a:t>p.o</a:t>
                      </a:r>
                      <a:r>
                        <a:rPr lang="en-GB" sz="1400" u="sng" dirty="0"/>
                        <a:t>.</a:t>
                      </a:r>
                    </a:p>
                    <a:p>
                      <a:r>
                        <a:rPr lang="en-GB" sz="1400" dirty="0"/>
                        <a:t>(Repeat dose of </a:t>
                      </a:r>
                      <a:r>
                        <a:rPr lang="en-GB" sz="1400" dirty="0" err="1"/>
                        <a:t>phytomenadione</a:t>
                      </a:r>
                      <a:r>
                        <a:rPr lang="en-GB" sz="1400" dirty="0"/>
                        <a:t> if INR still too high after 24 hours)</a:t>
                      </a:r>
                    </a:p>
                    <a:p>
                      <a:r>
                        <a:rPr lang="en-GB" sz="1400" dirty="0"/>
                        <a:t>Restart </a:t>
                      </a:r>
                      <a:r>
                        <a:rPr lang="en-GB" sz="1400" dirty="0" err="1"/>
                        <a:t>warfarin</a:t>
                      </a:r>
                      <a:r>
                        <a:rPr lang="en-GB" sz="1400" dirty="0"/>
                        <a:t> when INR &lt;5.0</a:t>
                      </a:r>
                    </a:p>
                  </a:txBody>
                  <a:tcPr/>
                </a:tc>
                <a:extLst>
                  <a:ext uri="{0D108BD9-81ED-4DB2-BD59-A6C34878D82A}">
                    <a16:rowId xmlns:a16="http://schemas.microsoft.com/office/drawing/2014/main" val="10004"/>
                  </a:ext>
                </a:extLst>
              </a:tr>
              <a:tr h="370840">
                <a:tc vMerge="1">
                  <a:txBody>
                    <a:bodyPr/>
                    <a:lstStyle/>
                    <a:p>
                      <a:endParaRPr lang="en-GB" sz="1400" dirty="0"/>
                    </a:p>
                  </a:txBody>
                  <a:tcPr/>
                </a:tc>
                <a:tc>
                  <a:txBody>
                    <a:bodyPr/>
                    <a:lstStyle/>
                    <a:p>
                      <a:r>
                        <a:rPr lang="en-GB" sz="1400" b="1" dirty="0"/>
                        <a:t>5.0 – 8.0</a:t>
                      </a:r>
                    </a:p>
                  </a:txBody>
                  <a:tcPr/>
                </a:tc>
                <a:tc>
                  <a:txBody>
                    <a:bodyPr/>
                    <a:lstStyle/>
                    <a:p>
                      <a:r>
                        <a:rPr lang="en-GB" sz="1400" dirty="0"/>
                        <a:t>Withhold 1 or 2 doses of </a:t>
                      </a:r>
                      <a:r>
                        <a:rPr lang="en-GB" sz="1400" dirty="0" err="1"/>
                        <a:t>warfarin</a:t>
                      </a:r>
                      <a:r>
                        <a:rPr lang="en-GB" sz="1400" dirty="0"/>
                        <a:t> </a:t>
                      </a:r>
                    </a:p>
                    <a:p>
                      <a:r>
                        <a:rPr lang="en-GB" sz="1400" dirty="0"/>
                        <a:t>Reduce subsequent maintenance dose</a:t>
                      </a:r>
                    </a:p>
                  </a:txBody>
                  <a:tcPr/>
                </a:tc>
                <a:extLst>
                  <a:ext uri="{0D108BD9-81ED-4DB2-BD59-A6C34878D82A}">
                    <a16:rowId xmlns:a16="http://schemas.microsoft.com/office/drawing/2014/main" val="10005"/>
                  </a:ext>
                </a:extLst>
              </a:tr>
            </a:tbl>
          </a:graphicData>
        </a:graphic>
      </p:graphicFrame>
      <p:sp>
        <p:nvSpPr>
          <p:cNvPr id="2233349" name="TextBox 5"/>
          <p:cNvSpPr txBox="1">
            <a:spLocks noChangeArrowheads="1"/>
          </p:cNvSpPr>
          <p:nvPr/>
        </p:nvSpPr>
        <p:spPr bwMode="auto">
          <a:xfrm>
            <a:off x="443342" y="332656"/>
            <a:ext cx="7729057" cy="830997"/>
          </a:xfrm>
          <a:prstGeom prst="rect">
            <a:avLst/>
          </a:prstGeom>
          <a:noFill/>
          <a:ln w="9525">
            <a:noFill/>
            <a:miter lim="800000"/>
            <a:headEnd/>
            <a:tailEnd/>
          </a:ln>
        </p:spPr>
        <p:txBody>
          <a:bodyPr wrap="square">
            <a:spAutoFit/>
          </a:bodyPr>
          <a:lstStyle/>
          <a:p>
            <a:r>
              <a:rPr lang="en-GB" sz="2400" b="1" dirty="0"/>
              <a:t>Warfarin reversal determined by </a:t>
            </a:r>
            <a:r>
              <a:rPr lang="en-GB" sz="2400" b="1" i="0" dirty="0"/>
              <a:t>INR and s</a:t>
            </a:r>
            <a:r>
              <a:rPr lang="en-GB" sz="2400" b="1" dirty="0"/>
              <a:t>everity of bleeding</a:t>
            </a:r>
            <a:endParaRPr lang="en-GB" sz="2400" b="1" i="0" dirty="0"/>
          </a:p>
        </p:txBody>
      </p:sp>
    </p:spTree>
    <p:extLst>
      <p:ext uri="{BB962C8B-B14F-4D97-AF65-F5344CB8AC3E}">
        <p14:creationId xmlns:p14="http://schemas.microsoft.com/office/powerpoint/2010/main" val="1992221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80918"/>
            <a:ext cx="3528392" cy="5745245"/>
          </a:xfrm>
        </p:spPr>
        <p:txBody>
          <a:bodyPr>
            <a:normAutofit/>
          </a:bodyPr>
          <a:lstStyle/>
          <a:p>
            <a:pPr>
              <a:spcBef>
                <a:spcPts val="1200"/>
              </a:spcBef>
              <a:buAutoNum type="alphaUcPeriod"/>
            </a:pPr>
            <a:r>
              <a:rPr lang="en-GB" sz="1800" dirty="0"/>
              <a:t>Change to gentamicin 70 mg intravenously 8-hrly</a:t>
            </a:r>
          </a:p>
          <a:p>
            <a:pPr>
              <a:spcBef>
                <a:spcPts val="1200"/>
              </a:spcBef>
              <a:buAutoNum type="alphaUcPeriod"/>
            </a:pPr>
            <a:r>
              <a:rPr lang="en-GB" sz="1800" dirty="0"/>
              <a:t>Decrease dose to tobramycin 50 mg intravenously 8-hrly</a:t>
            </a:r>
          </a:p>
          <a:p>
            <a:pPr>
              <a:spcBef>
                <a:spcPts val="1200"/>
              </a:spcBef>
              <a:buAutoNum type="alphaUcPeriod"/>
            </a:pPr>
            <a:r>
              <a:rPr lang="en-GB" sz="1800" dirty="0"/>
              <a:t>Decrease frequency to tobramycin 60 mg intravenously 12-hrly</a:t>
            </a:r>
          </a:p>
          <a:p>
            <a:pPr>
              <a:spcBef>
                <a:spcPts val="1200"/>
              </a:spcBef>
              <a:buAutoNum type="alphaUcPeriod"/>
            </a:pPr>
            <a:r>
              <a:rPr lang="en-GB" sz="1800" dirty="0"/>
              <a:t>Increase dose to tobramycin 70 mg intravenously 8-hrly</a:t>
            </a:r>
          </a:p>
          <a:p>
            <a:pPr>
              <a:spcBef>
                <a:spcPts val="1200"/>
              </a:spcBef>
              <a:buAutoNum type="alphaUcPeriod"/>
            </a:pPr>
            <a:r>
              <a:rPr lang="en-GB" sz="1800" dirty="0"/>
              <a:t>Increase frequency to tobramycin 60 mg intravenously 6-hrly</a:t>
            </a:r>
          </a:p>
          <a:p>
            <a:pPr>
              <a:spcBef>
                <a:spcPts val="1200"/>
              </a:spcBef>
              <a:buAutoNum type="alphaUcPeriod"/>
            </a:pPr>
            <a:r>
              <a:rPr lang="en-GB" sz="1800" dirty="0"/>
              <a:t>No changes to tobramycin dose</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73229" y="6818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Data Interpretation Item</a:t>
            </a:r>
          </a:p>
        </p:txBody>
      </p:sp>
      <p:sp>
        <p:nvSpPr>
          <p:cNvPr id="7" name="Title 1"/>
          <p:cNvSpPr txBox="1">
            <a:spLocks/>
          </p:cNvSpPr>
          <p:nvPr/>
        </p:nvSpPr>
        <p:spPr>
          <a:xfrm>
            <a:off x="3816543" y="68180"/>
            <a:ext cx="738187" cy="312738"/>
          </a:xfrm>
          <a:prstGeom prst="rect">
            <a:avLst/>
          </a:prstGeom>
          <a:solidFill>
            <a:srgbClr val="BFBFBF"/>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DAT026</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456180" y="6818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73229" y="467880"/>
            <a:ext cx="4381500" cy="3046988"/>
          </a:xfrm>
          <a:prstGeom prst="rect">
            <a:avLst/>
          </a:prstGeom>
          <a:noFill/>
          <a:ln>
            <a:solidFill>
              <a:srgbClr val="000000"/>
            </a:solidFill>
          </a:ln>
        </p:spPr>
        <p:txBody>
          <a:bodyPr>
            <a:spAutoFit/>
          </a:bodyPr>
          <a:lstStyle/>
          <a:p>
            <a:r>
              <a:rPr lang="en-US" sz="1600" b="1" dirty="0"/>
              <a:t>Case presentation</a:t>
            </a:r>
          </a:p>
          <a:p>
            <a:r>
              <a:rPr lang="en-GB" sz="1600" dirty="0"/>
              <a:t>A 28-year old woman is admitted with acute pyelonephritis. She is being treated with tobramycin 60mg intravenously 8-hrly, as indicated by microbiology sensitivities. </a:t>
            </a:r>
            <a:r>
              <a:rPr lang="en-GB" sz="1600" b="1" dirty="0"/>
              <a:t>PMH. </a:t>
            </a:r>
            <a:r>
              <a:rPr lang="en-GB" sz="1600" dirty="0"/>
              <a:t>Type I diabetes mellitus. </a:t>
            </a:r>
            <a:r>
              <a:rPr lang="en-GB" sz="1600" b="1" dirty="0"/>
              <a:t>DH. </a:t>
            </a:r>
            <a:r>
              <a:rPr lang="en-GB" sz="1600" dirty="0"/>
              <a:t>Insulin.</a:t>
            </a:r>
          </a:p>
          <a:p>
            <a:endParaRPr lang="en-GB" sz="1600" dirty="0"/>
          </a:p>
          <a:p>
            <a:r>
              <a:rPr lang="en-GB" sz="1600" dirty="0"/>
              <a:t>Serum tobramycin level:	</a:t>
            </a:r>
          </a:p>
          <a:p>
            <a:r>
              <a:rPr lang="en-GB" sz="1600" dirty="0"/>
              <a:t>Pre-dose	1.4 mg/L	(target &lt;2 mg/L)</a:t>
            </a:r>
          </a:p>
          <a:p>
            <a:r>
              <a:rPr lang="en-GB" sz="1600" dirty="0"/>
              <a:t>Post-dose	11.3 mg/L	(target &lt;10 mg/L)</a:t>
            </a:r>
          </a:p>
          <a:p>
            <a:endParaRPr lang="en-GB" sz="1600" dirty="0"/>
          </a:p>
          <a:p>
            <a:r>
              <a:rPr lang="en-GB" sz="1600" dirty="0"/>
              <a:t>Renal function normal</a:t>
            </a:r>
          </a:p>
        </p:txBody>
      </p:sp>
      <p:sp>
        <p:nvSpPr>
          <p:cNvPr id="10" name="TextBox 9"/>
          <p:cNvSpPr txBox="1"/>
          <p:nvPr/>
        </p:nvSpPr>
        <p:spPr>
          <a:xfrm>
            <a:off x="141658" y="4365104"/>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decision option with regard to antimicrobial doses based on these data.</a:t>
            </a:r>
          </a:p>
          <a:p>
            <a:pPr>
              <a:defRPr/>
            </a:pPr>
            <a:r>
              <a:rPr lang="en-US" sz="1600" dirty="0"/>
              <a:t>(</a:t>
            </a:r>
            <a:r>
              <a:rPr lang="en-US" sz="1600" i="1" dirty="0"/>
              <a:t>mark it with a tick</a:t>
            </a:r>
            <a:r>
              <a:rPr lang="en-US" sz="1600" dirty="0"/>
              <a:t>)</a:t>
            </a:r>
          </a:p>
        </p:txBody>
      </p:sp>
    </p:spTree>
    <p:custDataLst>
      <p:tags r:id="rId1"/>
    </p:custDataLst>
    <p:extLst>
      <p:ext uri="{BB962C8B-B14F-4D97-AF65-F5344CB8AC3E}">
        <p14:creationId xmlns:p14="http://schemas.microsoft.com/office/powerpoint/2010/main" val="1344304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80918"/>
            <a:ext cx="3528392" cy="5745245"/>
          </a:xfrm>
        </p:spPr>
        <p:txBody>
          <a:bodyPr>
            <a:normAutofit/>
          </a:bodyPr>
          <a:lstStyle/>
          <a:p>
            <a:pPr>
              <a:spcBef>
                <a:spcPts val="1200"/>
              </a:spcBef>
              <a:buAutoNum type="alphaUcPeriod"/>
            </a:pPr>
            <a:r>
              <a:rPr lang="en-GB" sz="1800" dirty="0"/>
              <a:t>Change to gentamicin 70 mg intravenously 8-hrly</a:t>
            </a:r>
          </a:p>
          <a:p>
            <a:pPr>
              <a:spcBef>
                <a:spcPts val="1200"/>
              </a:spcBef>
              <a:buAutoNum type="alphaUcPeriod"/>
            </a:pPr>
            <a:r>
              <a:rPr lang="en-GB" sz="1800" dirty="0"/>
              <a:t>Decrease dose to tobramycin 50 mg intravenously 8-hrly</a:t>
            </a:r>
          </a:p>
          <a:p>
            <a:pPr>
              <a:spcBef>
                <a:spcPts val="1200"/>
              </a:spcBef>
              <a:buAutoNum type="alphaUcPeriod"/>
            </a:pPr>
            <a:r>
              <a:rPr lang="en-GB" sz="1800" dirty="0"/>
              <a:t>Decrease frequency to tobramycin 60 mg intravenously 12-hrly</a:t>
            </a:r>
          </a:p>
          <a:p>
            <a:pPr>
              <a:spcBef>
                <a:spcPts val="1200"/>
              </a:spcBef>
              <a:buAutoNum type="alphaUcPeriod"/>
            </a:pPr>
            <a:r>
              <a:rPr lang="en-GB" sz="1800" dirty="0"/>
              <a:t>Increase dose to tobramycin 70 mg intravenously 8-hrly</a:t>
            </a:r>
          </a:p>
          <a:p>
            <a:pPr>
              <a:spcBef>
                <a:spcPts val="1200"/>
              </a:spcBef>
              <a:buAutoNum type="alphaUcPeriod"/>
            </a:pPr>
            <a:r>
              <a:rPr lang="en-GB" sz="1800" dirty="0"/>
              <a:t>Increase frequency to tobramycin 60 mg intravenously 6-hrly</a:t>
            </a:r>
          </a:p>
          <a:p>
            <a:pPr>
              <a:spcBef>
                <a:spcPts val="1200"/>
              </a:spcBef>
              <a:buAutoNum type="alphaUcPeriod"/>
            </a:pPr>
            <a:r>
              <a:rPr lang="en-GB" sz="1800" dirty="0"/>
              <a:t>No changes to tobramycin dose</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73229" y="6818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Data Interpretation Item</a:t>
            </a:r>
          </a:p>
        </p:txBody>
      </p:sp>
      <p:sp>
        <p:nvSpPr>
          <p:cNvPr id="7" name="Title 1"/>
          <p:cNvSpPr txBox="1">
            <a:spLocks/>
          </p:cNvSpPr>
          <p:nvPr/>
        </p:nvSpPr>
        <p:spPr>
          <a:xfrm>
            <a:off x="3816543" y="68180"/>
            <a:ext cx="738187" cy="312738"/>
          </a:xfrm>
          <a:prstGeom prst="rect">
            <a:avLst/>
          </a:prstGeom>
          <a:solidFill>
            <a:srgbClr val="BFBFBF"/>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DAT026</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456180" y="6818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73229" y="467880"/>
            <a:ext cx="4381500" cy="3046988"/>
          </a:xfrm>
          <a:prstGeom prst="rect">
            <a:avLst/>
          </a:prstGeom>
          <a:noFill/>
          <a:ln>
            <a:solidFill>
              <a:srgbClr val="000000"/>
            </a:solidFill>
          </a:ln>
        </p:spPr>
        <p:txBody>
          <a:bodyPr>
            <a:spAutoFit/>
          </a:bodyPr>
          <a:lstStyle/>
          <a:p>
            <a:r>
              <a:rPr lang="en-US" sz="1600" b="1" dirty="0"/>
              <a:t>Case presentation</a:t>
            </a:r>
          </a:p>
          <a:p>
            <a:r>
              <a:rPr lang="en-GB" sz="1600" dirty="0"/>
              <a:t>A 28-year old woman is admitted with acute pyelonephritis. She is being treated with tobramycin 60mg intravenously 8-hrly, as indicated by microbiology sensitivities. </a:t>
            </a:r>
            <a:r>
              <a:rPr lang="en-GB" sz="1600" b="1" dirty="0"/>
              <a:t>PMH. </a:t>
            </a:r>
            <a:r>
              <a:rPr lang="en-GB" sz="1600" dirty="0"/>
              <a:t>Type I diabetes mellitus. </a:t>
            </a:r>
            <a:r>
              <a:rPr lang="en-GB" sz="1600" b="1" dirty="0"/>
              <a:t>DH. </a:t>
            </a:r>
            <a:r>
              <a:rPr lang="en-GB" sz="1600" dirty="0"/>
              <a:t>Insulin.</a:t>
            </a:r>
          </a:p>
          <a:p>
            <a:endParaRPr lang="en-GB" sz="1600" dirty="0"/>
          </a:p>
          <a:p>
            <a:r>
              <a:rPr lang="en-GB" sz="1600" dirty="0"/>
              <a:t>Serum tobramycin level:	</a:t>
            </a:r>
          </a:p>
          <a:p>
            <a:r>
              <a:rPr lang="en-GB" sz="1600" dirty="0"/>
              <a:t>Pre-dose	1.4 mg/L	(target &lt;2 mg/L)</a:t>
            </a:r>
          </a:p>
          <a:p>
            <a:r>
              <a:rPr lang="en-GB" sz="1600" dirty="0"/>
              <a:t>Post-dose	11.3 mg/L	(target &lt;10 mg/L)</a:t>
            </a:r>
          </a:p>
          <a:p>
            <a:endParaRPr lang="en-GB" sz="1600" dirty="0"/>
          </a:p>
          <a:p>
            <a:r>
              <a:rPr lang="en-GB" sz="1600" dirty="0"/>
              <a:t>Renal function normal</a:t>
            </a:r>
          </a:p>
        </p:txBody>
      </p:sp>
      <p:sp>
        <p:nvSpPr>
          <p:cNvPr id="10" name="TextBox 9"/>
          <p:cNvSpPr txBox="1"/>
          <p:nvPr/>
        </p:nvSpPr>
        <p:spPr>
          <a:xfrm>
            <a:off x="204976" y="4365104"/>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decision option with regard to antimicrobial doses based on these data.</a:t>
            </a:r>
          </a:p>
          <a:p>
            <a:pPr>
              <a:defRPr/>
            </a:pPr>
            <a:r>
              <a:rPr lang="en-US" sz="1600" dirty="0"/>
              <a:t>(</a:t>
            </a:r>
            <a:r>
              <a:rPr lang="en-US" sz="1600" i="1" dirty="0"/>
              <a:t>mark it with a tick</a:t>
            </a:r>
            <a:r>
              <a:rPr lang="en-US" sz="1600" dirty="0"/>
              <a:t>)</a:t>
            </a:r>
          </a:p>
        </p:txBody>
      </p:sp>
      <p:sp>
        <p:nvSpPr>
          <p:cNvPr id="14" name="CAI1" title="Correct Answer Indicator"/>
          <p:cNvSpPr/>
          <p:nvPr>
            <p:custDataLst>
              <p:tags r:id="rId3"/>
            </p:custDataLst>
          </p:nvPr>
        </p:nvSpPr>
        <p:spPr>
          <a:xfrm rot="10800000">
            <a:off x="4370576" y="1119211"/>
            <a:ext cx="431800" cy="431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9476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16" y="188640"/>
            <a:ext cx="3168352" cy="1143000"/>
          </a:xfrm>
        </p:spPr>
        <p:txBody>
          <a:bodyPr>
            <a:noAutofit/>
          </a:bodyPr>
          <a:lstStyle/>
          <a:p>
            <a:r>
              <a:rPr lang="en-GB" sz="2400" b="1" dirty="0"/>
              <a:t>Antibiotics - therapeutic drug monitoring</a:t>
            </a:r>
          </a:p>
        </p:txBody>
      </p:sp>
      <p:sp>
        <p:nvSpPr>
          <p:cNvPr id="3" name="Content Placeholder 2"/>
          <p:cNvSpPr>
            <a:spLocks noGrp="1"/>
          </p:cNvSpPr>
          <p:nvPr>
            <p:ph idx="1"/>
          </p:nvPr>
        </p:nvSpPr>
        <p:spPr>
          <a:xfrm>
            <a:off x="107504" y="1700808"/>
            <a:ext cx="2880320" cy="4093915"/>
          </a:xfrm>
        </p:spPr>
        <p:txBody>
          <a:bodyPr>
            <a:normAutofit/>
          </a:bodyPr>
          <a:lstStyle/>
          <a:p>
            <a:pPr>
              <a:spcBef>
                <a:spcPts val="1200"/>
              </a:spcBef>
            </a:pPr>
            <a:r>
              <a:rPr lang="en-GB" sz="2000" dirty="0"/>
              <a:t>For antibiotics that require TDM, BNF does not usually provide target levels</a:t>
            </a:r>
          </a:p>
          <a:p>
            <a:pPr>
              <a:spcBef>
                <a:spcPts val="1200"/>
              </a:spcBef>
            </a:pPr>
            <a:r>
              <a:rPr lang="en-GB" sz="2000" dirty="0"/>
              <a:t>These will be in the PSA question</a:t>
            </a:r>
          </a:p>
          <a:p>
            <a:pPr>
              <a:spcBef>
                <a:spcPts val="1200"/>
              </a:spcBef>
            </a:pPr>
            <a:r>
              <a:rPr lang="en-GB" sz="2000" dirty="0"/>
              <a:t>In “real-life” you should also consult local microbiology guidance</a:t>
            </a:r>
          </a:p>
        </p:txBody>
      </p:sp>
      <p:pic>
        <p:nvPicPr>
          <p:cNvPr id="5" name="Picture 4">
            <a:extLst>
              <a:ext uri="{FF2B5EF4-FFF2-40B4-BE49-F238E27FC236}">
                <a16:creationId xmlns:a16="http://schemas.microsoft.com/office/drawing/2014/main" id="{15F2A1FF-97CB-8E62-F16D-8DE7B4477080}"/>
              </a:ext>
            </a:extLst>
          </p:cNvPr>
          <p:cNvPicPr>
            <a:picLocks noChangeAspect="1"/>
          </p:cNvPicPr>
          <p:nvPr/>
        </p:nvPicPr>
        <p:blipFill>
          <a:blip r:embed="rId2"/>
          <a:stretch>
            <a:fillRect/>
          </a:stretch>
        </p:blipFill>
        <p:spPr>
          <a:xfrm>
            <a:off x="3243568" y="260648"/>
            <a:ext cx="3733992" cy="4657964"/>
          </a:xfrm>
          <a:prstGeom prst="rect">
            <a:avLst/>
          </a:prstGeom>
          <a:effectLst>
            <a:outerShdw blurRad="50800" dist="50800" dir="5400000" algn="ctr" rotWithShape="0">
              <a:schemeClr val="tx1"/>
            </a:outerShdw>
          </a:effectLst>
        </p:spPr>
      </p:pic>
      <p:pic>
        <p:nvPicPr>
          <p:cNvPr id="7" name="Picture 6">
            <a:extLst>
              <a:ext uri="{FF2B5EF4-FFF2-40B4-BE49-F238E27FC236}">
                <a16:creationId xmlns:a16="http://schemas.microsoft.com/office/drawing/2014/main" id="{43F8BBCC-918C-05A1-6F3C-9491B5CAD76C}"/>
              </a:ext>
            </a:extLst>
          </p:cNvPr>
          <p:cNvPicPr>
            <a:picLocks noChangeAspect="1"/>
          </p:cNvPicPr>
          <p:nvPr/>
        </p:nvPicPr>
        <p:blipFill rotWithShape="1">
          <a:blip r:embed="rId3"/>
          <a:srcRect b="34286"/>
          <a:stretch/>
        </p:blipFill>
        <p:spPr>
          <a:xfrm>
            <a:off x="5796136" y="4990620"/>
            <a:ext cx="2973453" cy="1656184"/>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402614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C19B-1F7C-BB7B-9865-FB4C1BC1F393}"/>
              </a:ext>
            </a:extLst>
          </p:cNvPr>
          <p:cNvSpPr>
            <a:spLocks noGrp="1"/>
          </p:cNvSpPr>
          <p:nvPr>
            <p:ph type="title"/>
          </p:nvPr>
        </p:nvSpPr>
        <p:spPr/>
        <p:txBody>
          <a:bodyPr>
            <a:normAutofit fontScale="90000"/>
          </a:bodyPr>
          <a:lstStyle/>
          <a:p>
            <a:r>
              <a:rPr lang="en-GB" sz="2800" dirty="0"/>
              <a:t>I had many Q re the new asthma guidance</a:t>
            </a:r>
            <a:br>
              <a:rPr lang="en-GB" sz="2800" dirty="0"/>
            </a:br>
            <a:r>
              <a:rPr lang="en-GB" sz="3200" b="1" dirty="0"/>
              <a:t>Here is a PSA update on new NICE / other guidance</a:t>
            </a:r>
          </a:p>
        </p:txBody>
      </p:sp>
      <p:sp>
        <p:nvSpPr>
          <p:cNvPr id="3" name="Content Placeholder 2">
            <a:extLst>
              <a:ext uri="{FF2B5EF4-FFF2-40B4-BE49-F238E27FC236}">
                <a16:creationId xmlns:a16="http://schemas.microsoft.com/office/drawing/2014/main" id="{D1B691A3-9704-0FFD-EAE3-6120BB49AB6C}"/>
              </a:ext>
            </a:extLst>
          </p:cNvPr>
          <p:cNvSpPr>
            <a:spLocks noGrp="1"/>
          </p:cNvSpPr>
          <p:nvPr>
            <p:ph idx="1"/>
          </p:nvPr>
        </p:nvSpPr>
        <p:spPr>
          <a:xfrm>
            <a:off x="971600" y="1600200"/>
            <a:ext cx="7272808" cy="4525963"/>
          </a:xfrm>
        </p:spPr>
        <p:txBody>
          <a:bodyPr>
            <a:normAutofit fontScale="92500" lnSpcReduction="10000"/>
          </a:bodyPr>
          <a:lstStyle/>
          <a:p>
            <a:r>
              <a:rPr lang="en-GB" sz="2800" dirty="0">
                <a:effectLst/>
                <a:latin typeface="Calibri" panose="020F0502020204030204" pitchFamily="34" charset="0"/>
                <a:ea typeface="Times New Roman" panose="02020603050405020304" pitchFamily="18" charset="0"/>
                <a:cs typeface="Times New Roman" panose="02020603050405020304" pitchFamily="18" charset="0"/>
              </a:rPr>
              <a:t>'Whilst the PSA assessment board will not comment on the content of PSA question papers, they can confirm that all questions are reviewed prior to each use to ensure they align with contemporary practice and guidelines. </a:t>
            </a:r>
          </a:p>
          <a:p>
            <a:pPr marL="0" indent="0">
              <a:buNone/>
            </a:pP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800" dirty="0">
                <a:effectLst/>
                <a:latin typeface="Calibri" panose="020F0502020204030204" pitchFamily="34" charset="0"/>
                <a:ea typeface="Times New Roman" panose="02020603050405020304" pitchFamily="18" charset="0"/>
                <a:cs typeface="Times New Roman" panose="02020603050405020304" pitchFamily="18" charset="0"/>
              </a:rPr>
              <a:t>If guidance changes close to a sitting date, this is taken into account during the post-assessment review process, so that no candidates are disadvantaged by knowledge of recent changes in practice.'</a:t>
            </a:r>
          </a:p>
          <a:p>
            <a:pPr marL="0" indent="0">
              <a:buNone/>
            </a:pPr>
            <a:endParaRPr lang="en-GB" sz="2800" dirty="0"/>
          </a:p>
        </p:txBody>
      </p:sp>
    </p:spTree>
    <p:extLst>
      <p:ext uri="{BB962C8B-B14F-4D97-AF65-F5344CB8AC3E}">
        <p14:creationId xmlns:p14="http://schemas.microsoft.com/office/powerpoint/2010/main" val="1187785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4032448" cy="1143000"/>
          </a:xfrm>
        </p:spPr>
        <p:txBody>
          <a:bodyPr>
            <a:noAutofit/>
          </a:bodyPr>
          <a:lstStyle/>
          <a:p>
            <a:r>
              <a:rPr lang="en-GB" sz="2400" b="1" dirty="0"/>
              <a:t>Antibiotics therapeutic drug monitoring</a:t>
            </a:r>
          </a:p>
        </p:txBody>
      </p:sp>
      <p:sp>
        <p:nvSpPr>
          <p:cNvPr id="3" name="Content Placeholder 2"/>
          <p:cNvSpPr>
            <a:spLocks noGrp="1"/>
          </p:cNvSpPr>
          <p:nvPr>
            <p:ph idx="1"/>
          </p:nvPr>
        </p:nvSpPr>
        <p:spPr>
          <a:xfrm>
            <a:off x="107504" y="1556792"/>
            <a:ext cx="3960440" cy="4680519"/>
          </a:xfrm>
        </p:spPr>
        <p:txBody>
          <a:bodyPr>
            <a:normAutofit/>
          </a:bodyPr>
          <a:lstStyle/>
          <a:p>
            <a:r>
              <a:rPr lang="en-GB" sz="2000" dirty="0"/>
              <a:t>There is also guidance on whether to decrease/increase dose or increase interval in the BNF</a:t>
            </a:r>
          </a:p>
          <a:p>
            <a:endParaRPr lang="en-GB" sz="2000" dirty="0"/>
          </a:p>
          <a:p>
            <a:endParaRPr lang="en-GB" sz="2000" dirty="0"/>
          </a:p>
          <a:p>
            <a:endParaRPr lang="en-GB" sz="2000" dirty="0"/>
          </a:p>
          <a:p>
            <a:pPr marL="0" indent="0">
              <a:buNone/>
            </a:pPr>
            <a:endParaRPr lang="en-GB" sz="2000" dirty="0"/>
          </a:p>
          <a:p>
            <a:pPr lvl="1"/>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159008215"/>
              </p:ext>
            </p:extLst>
          </p:nvPr>
        </p:nvGraphicFramePr>
        <p:xfrm>
          <a:off x="175149" y="2980039"/>
          <a:ext cx="3982225" cy="152908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3714411249"/>
                    </a:ext>
                  </a:extLst>
                </a:gridCol>
                <a:gridCol w="2398049">
                  <a:extLst>
                    <a:ext uri="{9D8B030D-6E8A-4147-A177-3AD203B41FA5}">
                      <a16:colId xmlns:a16="http://schemas.microsoft.com/office/drawing/2014/main" val="3541864961"/>
                    </a:ext>
                  </a:extLst>
                </a:gridCol>
              </a:tblGrid>
              <a:tr h="370840">
                <a:tc>
                  <a:txBody>
                    <a:bodyPr/>
                    <a:lstStyle/>
                    <a:p>
                      <a:r>
                        <a:rPr lang="en-GB" sz="1600" dirty="0"/>
                        <a:t>Result</a:t>
                      </a:r>
                    </a:p>
                  </a:txBody>
                  <a:tcPr anchor="ctr"/>
                </a:tc>
                <a:tc>
                  <a:txBody>
                    <a:bodyPr/>
                    <a:lstStyle/>
                    <a:p>
                      <a:r>
                        <a:rPr lang="en-GB" sz="1600" dirty="0"/>
                        <a:t>Action</a:t>
                      </a:r>
                    </a:p>
                  </a:txBody>
                  <a:tcPr anchor="ctr"/>
                </a:tc>
                <a:extLst>
                  <a:ext uri="{0D108BD9-81ED-4DB2-BD59-A6C34878D82A}">
                    <a16:rowId xmlns:a16="http://schemas.microsoft.com/office/drawing/2014/main" val="629848702"/>
                  </a:ext>
                </a:extLst>
              </a:tr>
              <a:tr h="370840">
                <a:tc>
                  <a:txBody>
                    <a:bodyPr/>
                    <a:lstStyle/>
                    <a:p>
                      <a:r>
                        <a:rPr lang="en-GB" sz="1600" dirty="0"/>
                        <a:t>Pre-dose</a:t>
                      </a:r>
                      <a:r>
                        <a:rPr lang="en-GB" sz="1600" baseline="0" dirty="0"/>
                        <a:t> (“trough”) high</a:t>
                      </a:r>
                      <a:endParaRPr lang="en-GB" sz="1600" dirty="0"/>
                    </a:p>
                  </a:txBody>
                  <a:tcPr anchor="ctr"/>
                </a:tc>
                <a:tc>
                  <a:txBody>
                    <a:bodyPr/>
                    <a:lstStyle/>
                    <a:p>
                      <a:r>
                        <a:rPr lang="en-GB" sz="1600" b="1" i="1" dirty="0"/>
                        <a:t>Increase</a:t>
                      </a:r>
                      <a:r>
                        <a:rPr lang="en-GB" sz="1600" dirty="0"/>
                        <a:t> </a:t>
                      </a:r>
                      <a:r>
                        <a:rPr lang="en-GB" sz="1600" b="1" i="1" dirty="0"/>
                        <a:t>interval</a:t>
                      </a:r>
                      <a:r>
                        <a:rPr lang="en-GB" sz="1600" dirty="0"/>
                        <a:t> between doses (i.e. </a:t>
                      </a:r>
                      <a:r>
                        <a:rPr lang="en-GB" sz="1600" b="1" i="1" u="none" dirty="0"/>
                        <a:t>less frequent</a:t>
                      </a:r>
                      <a:r>
                        <a:rPr lang="en-GB" sz="1600" dirty="0"/>
                        <a:t>)</a:t>
                      </a:r>
                    </a:p>
                  </a:txBody>
                  <a:tcPr anchor="ctr"/>
                </a:tc>
                <a:extLst>
                  <a:ext uri="{0D108BD9-81ED-4DB2-BD59-A6C34878D82A}">
                    <a16:rowId xmlns:a16="http://schemas.microsoft.com/office/drawing/2014/main" val="6775896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t>Post-dose (“peak”) high</a:t>
                      </a:r>
                      <a:endParaRPr lang="en-GB" sz="1600" dirty="0"/>
                    </a:p>
                  </a:txBody>
                  <a:tcPr anchor="ctr"/>
                </a:tc>
                <a:tc>
                  <a:txBody>
                    <a:bodyPr/>
                    <a:lstStyle/>
                    <a:p>
                      <a:r>
                        <a:rPr lang="en-GB" sz="1600" dirty="0"/>
                        <a:t>Decrease dose</a:t>
                      </a:r>
                    </a:p>
                  </a:txBody>
                  <a:tcPr anchor="ctr"/>
                </a:tc>
                <a:extLst>
                  <a:ext uri="{0D108BD9-81ED-4DB2-BD59-A6C34878D82A}">
                    <a16:rowId xmlns:a16="http://schemas.microsoft.com/office/drawing/2014/main" val="1092480307"/>
                  </a:ext>
                </a:extLst>
              </a:tr>
            </a:tbl>
          </a:graphicData>
        </a:graphic>
      </p:graphicFrame>
      <p:pic>
        <p:nvPicPr>
          <p:cNvPr id="5" name="Picture 4">
            <a:extLst>
              <a:ext uri="{FF2B5EF4-FFF2-40B4-BE49-F238E27FC236}">
                <a16:creationId xmlns:a16="http://schemas.microsoft.com/office/drawing/2014/main" id="{5613CF26-5CBF-09F8-46E4-BB4BB8A8B25B}"/>
              </a:ext>
            </a:extLst>
          </p:cNvPr>
          <p:cNvPicPr>
            <a:picLocks noChangeAspect="1"/>
          </p:cNvPicPr>
          <p:nvPr/>
        </p:nvPicPr>
        <p:blipFill>
          <a:blip r:embed="rId2"/>
          <a:stretch>
            <a:fillRect/>
          </a:stretch>
        </p:blipFill>
        <p:spPr>
          <a:xfrm>
            <a:off x="4571411" y="122182"/>
            <a:ext cx="4249061" cy="5300486"/>
          </a:xfrm>
          <a:prstGeom prst="rect">
            <a:avLst/>
          </a:prstGeom>
          <a:ln>
            <a:noFill/>
          </a:ln>
          <a:effectLst>
            <a:outerShdw blurRad="292100" dist="139700" dir="2700000" algn="tl" rotWithShape="0">
              <a:srgbClr val="333333">
                <a:alpha val="65000"/>
              </a:srgbClr>
            </a:outerShdw>
          </a:effectLst>
        </p:spPr>
      </p:pic>
      <p:sp>
        <p:nvSpPr>
          <p:cNvPr id="6" name="Star: 5 Points 5">
            <a:extLst>
              <a:ext uri="{FF2B5EF4-FFF2-40B4-BE49-F238E27FC236}">
                <a16:creationId xmlns:a16="http://schemas.microsoft.com/office/drawing/2014/main" id="{7E0190F4-FDCA-959B-AB76-43E9289B4CEB}"/>
              </a:ext>
            </a:extLst>
          </p:cNvPr>
          <p:cNvSpPr/>
          <p:nvPr/>
        </p:nvSpPr>
        <p:spPr>
          <a:xfrm flipH="1">
            <a:off x="4184765" y="3356992"/>
            <a:ext cx="504056" cy="50405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81773A8A-5C4D-A985-974E-7FD7B502F6CF}"/>
              </a:ext>
            </a:extLst>
          </p:cNvPr>
          <p:cNvSpPr/>
          <p:nvPr/>
        </p:nvSpPr>
        <p:spPr>
          <a:xfrm flipH="1">
            <a:off x="8484922" y="4005064"/>
            <a:ext cx="504056" cy="50405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screenshot of a medical information&#10;&#10;Description automatically generated">
            <a:extLst>
              <a:ext uri="{FF2B5EF4-FFF2-40B4-BE49-F238E27FC236}">
                <a16:creationId xmlns:a16="http://schemas.microsoft.com/office/drawing/2014/main" id="{A2217E00-9CA9-8D66-DF83-60E80980DE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1989"/>
          <a:stretch/>
        </p:blipFill>
        <p:spPr>
          <a:xfrm>
            <a:off x="395536" y="4873779"/>
            <a:ext cx="4128040" cy="13635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7265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Paracetamol</a:t>
            </a:r>
          </a:p>
        </p:txBody>
      </p:sp>
      <p:sp>
        <p:nvSpPr>
          <p:cNvPr id="3" name="Content Placeholder 2"/>
          <p:cNvSpPr>
            <a:spLocks noGrp="1"/>
          </p:cNvSpPr>
          <p:nvPr>
            <p:ph idx="1"/>
          </p:nvPr>
        </p:nvSpPr>
        <p:spPr/>
        <p:txBody>
          <a:bodyPr/>
          <a:lstStyle/>
          <a:p>
            <a:r>
              <a:rPr lang="en-GB" dirty="0"/>
              <a:t>Refer Tox section of BNF </a:t>
            </a:r>
          </a:p>
          <a:p>
            <a:r>
              <a:rPr lang="en-GB" dirty="0"/>
              <a:t>Also, later toxicology Lecture by Dr Kapil will include</a:t>
            </a:r>
          </a:p>
        </p:txBody>
      </p:sp>
    </p:spTree>
    <p:extLst>
      <p:ext uri="{BB962C8B-B14F-4D97-AF65-F5344CB8AC3E}">
        <p14:creationId xmlns:p14="http://schemas.microsoft.com/office/powerpoint/2010/main" val="3838809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F8D9-DC07-440F-BEBF-1112002CEB3A}"/>
              </a:ext>
            </a:extLst>
          </p:cNvPr>
          <p:cNvSpPr>
            <a:spLocks noGrp="1"/>
          </p:cNvSpPr>
          <p:nvPr>
            <p:ph type="title"/>
          </p:nvPr>
        </p:nvSpPr>
        <p:spPr/>
        <p:txBody>
          <a:bodyPr>
            <a:noAutofit/>
          </a:bodyPr>
          <a:lstStyle/>
          <a:p>
            <a:r>
              <a:rPr lang="en-GB" sz="3600" b="1" dirty="0"/>
              <a:t>Some other Data Topics</a:t>
            </a:r>
            <a:br>
              <a:rPr lang="en-GB" sz="3600" b="1" dirty="0"/>
            </a:br>
            <a:endParaRPr lang="en-GB" sz="3600" b="1" dirty="0"/>
          </a:p>
        </p:txBody>
      </p:sp>
      <p:sp>
        <p:nvSpPr>
          <p:cNvPr id="3" name="Content Placeholder 2">
            <a:extLst>
              <a:ext uri="{FF2B5EF4-FFF2-40B4-BE49-F238E27FC236}">
                <a16:creationId xmlns:a16="http://schemas.microsoft.com/office/drawing/2014/main" id="{3D977523-E2A2-4478-BCC9-034A38245F10}"/>
              </a:ext>
            </a:extLst>
          </p:cNvPr>
          <p:cNvSpPr>
            <a:spLocks noGrp="1"/>
          </p:cNvSpPr>
          <p:nvPr>
            <p:ph idx="1"/>
          </p:nvPr>
        </p:nvSpPr>
        <p:spPr>
          <a:xfrm>
            <a:off x="457200" y="2132856"/>
            <a:ext cx="8229600" cy="3993307"/>
          </a:xfrm>
        </p:spPr>
        <p:txBody>
          <a:bodyPr>
            <a:normAutofit lnSpcReduction="10000"/>
          </a:bodyPr>
          <a:lstStyle/>
          <a:p>
            <a:r>
              <a:rPr lang="en-GB" dirty="0" err="1"/>
              <a:t>Resp</a:t>
            </a:r>
            <a:r>
              <a:rPr lang="en-GB" dirty="0"/>
              <a:t> – COPD / asthma add-in or </a:t>
            </a:r>
            <a:r>
              <a:rPr lang="en-GB" dirty="0" err="1"/>
              <a:t>tx</a:t>
            </a:r>
            <a:r>
              <a:rPr lang="en-GB" dirty="0"/>
              <a:t> changes depending on respiratory function result provided or symptoms showing imperfect control</a:t>
            </a:r>
          </a:p>
          <a:p>
            <a:endParaRPr lang="en-GB" dirty="0"/>
          </a:p>
          <a:p>
            <a:r>
              <a:rPr lang="en-GB" dirty="0"/>
              <a:t>Anaemia therapy choice – check indices for microcytic v macro and/or folate and/or B12 results provided</a:t>
            </a:r>
          </a:p>
          <a:p>
            <a:endParaRPr lang="en-GB" dirty="0"/>
          </a:p>
        </p:txBody>
      </p:sp>
    </p:spTree>
    <p:extLst>
      <p:ext uri="{BB962C8B-B14F-4D97-AF65-F5344CB8AC3E}">
        <p14:creationId xmlns:p14="http://schemas.microsoft.com/office/powerpoint/2010/main" val="1978262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2777"/>
            <a:ext cx="7772400" cy="3672408"/>
          </a:xfrm>
        </p:spPr>
        <p:txBody>
          <a:bodyPr>
            <a:normAutofit fontScale="90000"/>
          </a:bodyPr>
          <a:lstStyle/>
          <a:p>
            <a:r>
              <a:rPr lang="en-GB" sz="4000" b="1" dirty="0"/>
              <a:t>TDM (Therapeutic Drug Monitoring) questions and associated learning points</a:t>
            </a:r>
            <a:br>
              <a:rPr lang="en-GB" sz="3200" b="1" dirty="0"/>
            </a:br>
            <a:br>
              <a:rPr lang="en-GB" sz="3200" b="1" dirty="0"/>
            </a:br>
            <a:r>
              <a:rPr lang="en-GB" sz="3200" dirty="0"/>
              <a:t>TDM and DAT questions may overlap depending on the drug or situation </a:t>
            </a:r>
            <a:br>
              <a:rPr lang="en-GB" sz="3200" dirty="0"/>
            </a:br>
            <a:r>
              <a:rPr lang="en-GB" sz="3200" dirty="0"/>
              <a:t>Some TDM questions will include data, as in clinical life</a:t>
            </a:r>
          </a:p>
        </p:txBody>
      </p:sp>
    </p:spTree>
    <p:extLst>
      <p:ext uri="{BB962C8B-B14F-4D97-AF65-F5344CB8AC3E}">
        <p14:creationId xmlns:p14="http://schemas.microsoft.com/office/powerpoint/2010/main" val="565245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3"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TDM000</a:t>
            </a:r>
            <a:endParaRPr lang="en-US" sz="1050" dirty="0">
              <a:solidFill>
                <a:sysClr val="windowText" lastClr="000000"/>
              </a:solidFill>
              <a:latin typeface="Calibri"/>
              <a:ea typeface="+mj-ea"/>
              <a:cs typeface="+mj-cs"/>
            </a:endParaRPr>
          </a:p>
        </p:txBody>
      </p:sp>
      <p:sp>
        <p:nvSpPr>
          <p:cNvPr id="4"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5" name="Title 1"/>
          <p:cNvSpPr txBox="1">
            <a:spLocks/>
          </p:cNvSpPr>
          <p:nvPr/>
        </p:nvSpPr>
        <p:spPr>
          <a:xfrm>
            <a:off x="4657280" y="82550"/>
            <a:ext cx="2416175" cy="312738"/>
          </a:xfrm>
          <a:prstGeom prst="rect">
            <a:avLst/>
          </a:prstGeom>
          <a:solidFill>
            <a:sysClr val="window" lastClr="FFFFFF">
              <a:lumMod val="95000"/>
            </a:sysClr>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100" kern="0" dirty="0">
                <a:solidFill>
                  <a:sysClr val="windowText" lastClr="000000"/>
                </a:solidFill>
                <a:latin typeface="Calibri"/>
                <a:ea typeface="+mj-ea"/>
                <a:cs typeface="+mj-cs"/>
              </a:rPr>
              <a:t>This item is worth </a:t>
            </a:r>
            <a:r>
              <a:rPr lang="en-US" sz="1100" b="1" kern="0" dirty="0">
                <a:solidFill>
                  <a:sysClr val="windowText" lastClr="000000"/>
                </a:solidFill>
                <a:latin typeface="Calibri"/>
                <a:ea typeface="+mj-ea"/>
                <a:cs typeface="+mj-cs"/>
              </a:rPr>
              <a:t>2 marks</a:t>
            </a:r>
            <a:endParaRPr lang="en-US" sz="1100" b="1" dirty="0">
              <a:solidFill>
                <a:sysClr val="windowText" lastClr="000000"/>
              </a:solidFill>
              <a:latin typeface="Calibri"/>
              <a:ea typeface="+mj-ea"/>
              <a:cs typeface="+mj-cs"/>
            </a:endParaRPr>
          </a:p>
        </p:txBody>
      </p:sp>
      <p:sp>
        <p:nvSpPr>
          <p:cNvPr id="6" name="Title 1"/>
          <p:cNvSpPr txBox="1">
            <a:spLocks/>
          </p:cNvSpPr>
          <p:nvPr/>
        </p:nvSpPr>
        <p:spPr>
          <a:xfrm>
            <a:off x="7422704" y="82550"/>
            <a:ext cx="908050" cy="312738"/>
          </a:xfrm>
          <a:prstGeom prst="rect">
            <a:avLst/>
          </a:prstGeom>
          <a:ln w="3175" cap="flat" cmpd="sng" algn="ctr">
            <a:solidFill>
              <a:sysClr val="windowText" lastClr="000000"/>
            </a:solidFill>
            <a:prstDash val="solid"/>
            <a:round/>
            <a:headEnd type="none" w="med" len="med"/>
            <a:tailEnd type="none" w="med" len="med"/>
          </a:ln>
        </p:spPr>
        <p:txBody>
          <a:bodyPr anchor="ctr"/>
          <a:lstStyle/>
          <a:p>
            <a:pPr algn="ctr" defTabSz="457200">
              <a:defRPr/>
            </a:pPr>
            <a:r>
              <a:rPr lang="en-US" sz="800" dirty="0">
                <a:solidFill>
                  <a:sysClr val="windowText" lastClr="000000"/>
                </a:solidFill>
                <a:latin typeface="Calibri"/>
                <a:ea typeface="+mj-ea"/>
                <a:cs typeface="+mj-cs"/>
              </a:rPr>
              <a:t>You may use  the BNF at any time </a:t>
            </a:r>
          </a:p>
        </p:txBody>
      </p:sp>
      <p:pic>
        <p:nvPicPr>
          <p:cNvPr id="7" name="Picture 13" descr="Screen shot 2011-01-25 at 16.58.44.png"/>
          <p:cNvPicPr>
            <a:picLocks noChangeAspect="1"/>
          </p:cNvPicPr>
          <p:nvPr/>
        </p:nvPicPr>
        <p:blipFill>
          <a:blip r:embed="rId2"/>
          <a:srcRect/>
          <a:stretch>
            <a:fillRect/>
          </a:stretch>
        </p:blipFill>
        <p:spPr bwMode="auto">
          <a:xfrm>
            <a:off x="8330755" y="82550"/>
            <a:ext cx="728663" cy="312738"/>
          </a:xfrm>
          <a:prstGeom prst="rect">
            <a:avLst/>
          </a:prstGeom>
          <a:noFill/>
          <a:ln w="9525">
            <a:noFill/>
            <a:miter lim="800000"/>
            <a:headEnd/>
            <a:tailEnd/>
          </a:ln>
        </p:spPr>
      </p:pic>
      <p:graphicFrame>
        <p:nvGraphicFramePr>
          <p:cNvPr id="8" name="Table 7"/>
          <p:cNvGraphicFramePr>
            <a:graphicFrameLocks noGrp="1"/>
          </p:cNvGraphicFramePr>
          <p:nvPr>
            <p:extLst>
              <p:ext uri="{D42A27DB-BD31-4B8C-83A1-F6EECF244321}">
                <p14:modId xmlns:p14="http://schemas.microsoft.com/office/powerpoint/2010/main" val="214355799"/>
              </p:ext>
            </p:extLst>
          </p:nvPr>
        </p:nvGraphicFramePr>
        <p:xfrm>
          <a:off x="4753842" y="594679"/>
          <a:ext cx="4239850" cy="1958022"/>
        </p:xfrm>
        <a:graphic>
          <a:graphicData uri="http://schemas.openxmlformats.org/drawingml/2006/table">
            <a:tbl>
              <a:tblPr firstRow="1" bandRow="1">
                <a:tableStyleId>{5940675A-B579-460E-94D1-54222C63F5DA}</a:tableStyleId>
              </a:tblPr>
              <a:tblGrid>
                <a:gridCol w="274912">
                  <a:extLst>
                    <a:ext uri="{9D8B030D-6E8A-4147-A177-3AD203B41FA5}">
                      <a16:colId xmlns:a16="http://schemas.microsoft.com/office/drawing/2014/main" val="20000"/>
                    </a:ext>
                  </a:extLst>
                </a:gridCol>
                <a:gridCol w="344297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313688">
                  <a:extLst>
                    <a:ext uri="{9D8B030D-6E8A-4147-A177-3AD203B41FA5}">
                      <a16:colId xmlns:a16="http://schemas.microsoft.com/office/drawing/2014/main" val="20003"/>
                    </a:ext>
                  </a:extLst>
                </a:gridCol>
              </a:tblGrid>
              <a:tr h="449262">
                <a:tc gridSpan="2">
                  <a:txBody>
                    <a:bodyPr/>
                    <a:lstStyle/>
                    <a:p>
                      <a:pPr algn="ctr">
                        <a:spcAft>
                          <a:spcPts val="0"/>
                        </a:spcAft>
                      </a:pPr>
                      <a:r>
                        <a:rPr lang="en-GB" sz="1600" b="1" dirty="0"/>
                        <a:t>MONITORING OPTIONS</a:t>
                      </a:r>
                    </a:p>
                    <a:p>
                      <a:pPr algn="ctr">
                        <a:spcAft>
                          <a:spcPts val="0"/>
                        </a:spcAft>
                      </a:pPr>
                      <a:endParaRPr lang="en-GB" sz="500" b="1" dirty="0"/>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a:p>
                  </a:txBody>
                  <a:tcPr/>
                </a:tc>
                <a:tc>
                  <a:txBody>
                    <a:bodyPr/>
                    <a:lstStyle/>
                    <a:p>
                      <a:pPr>
                        <a:spcAft>
                          <a:spcPts val="1800"/>
                        </a:spcAft>
                      </a:pPr>
                      <a:endParaRPr lang="en-GB" sz="800" dirty="0"/>
                    </a:p>
                  </a:txBody>
                  <a:tcPr vert="vert270">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1800"/>
                        </a:spcAft>
                      </a:pPr>
                      <a:endParaRPr lang="en-GB" sz="900" dirty="0"/>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181609">
                <a:tc gridSpan="2">
                  <a:txBody>
                    <a:bodyPr/>
                    <a:lstStyle/>
                    <a:p>
                      <a:endParaRPr lang="en-GB" sz="800" b="1" dirty="0"/>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sz="1050" b="1" dirty="0"/>
                    </a:p>
                  </a:txBody>
                  <a:tcPr anchor="b">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GB" sz="800" b="1" dirty="0"/>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219636">
                <a:tc>
                  <a:txBody>
                    <a:bodyPr/>
                    <a:lstStyle/>
                    <a:p>
                      <a:r>
                        <a:rPr lang="en-GB" sz="1100" b="1" dirty="0"/>
                        <a:t>A</a:t>
                      </a:r>
                    </a:p>
                  </a:txBody>
                  <a:tcPr anchor="ctr">
                    <a:lnT w="12700" cap="flat" cmpd="sng" algn="ctr">
                      <a:solidFill>
                        <a:srgbClr val="000000"/>
                      </a:solidFill>
                      <a:prstDash val="solid"/>
                      <a:round/>
                      <a:headEnd type="none" w="med" len="med"/>
                      <a:tailEnd type="none" w="med" len="med"/>
                    </a:lnT>
                  </a:tcPr>
                </a:tc>
                <a:tc>
                  <a:txBody>
                    <a:bodyPr/>
                    <a:lstStyle/>
                    <a:p>
                      <a:endParaRPr lang="en-GB" sz="1100" dirty="0"/>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2"/>
                  </a:ext>
                </a:extLst>
              </a:tr>
              <a:tr h="219636">
                <a:tc>
                  <a:txBody>
                    <a:bodyPr/>
                    <a:lstStyle/>
                    <a:p>
                      <a:r>
                        <a:rPr lang="en-GB" sz="1100" b="1" dirty="0"/>
                        <a:t>B</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dirty="0"/>
                    </a:p>
                  </a:txBody>
                  <a:tcPr anchor="ctr">
                    <a:lnR w="12700" cap="flat" cmpd="sng" algn="ctr">
                      <a:solidFill>
                        <a:srgbClr val="00000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3"/>
                  </a:ext>
                </a:extLst>
              </a:tr>
              <a:tr h="219636">
                <a:tc>
                  <a:txBody>
                    <a:bodyPr/>
                    <a:lstStyle/>
                    <a:p>
                      <a:r>
                        <a:rPr lang="en-GB" sz="1100" b="1" dirty="0"/>
                        <a:t>C</a:t>
                      </a:r>
                    </a:p>
                  </a:txBody>
                  <a:tcPr anchor="ctr"/>
                </a:tc>
                <a:tc>
                  <a:txBody>
                    <a:bodyPr/>
                    <a:lstStyle/>
                    <a:p>
                      <a:endParaRPr lang="en-GB" sz="1100" dirty="0"/>
                    </a:p>
                  </a:txBody>
                  <a:tcPr anchor="ctr">
                    <a:lnR w="12700" cap="flat" cmpd="sng" algn="ctr">
                      <a:solidFill>
                        <a:srgbClr val="00000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4"/>
                  </a:ext>
                </a:extLst>
              </a:tr>
              <a:tr h="219636">
                <a:tc>
                  <a:txBody>
                    <a:bodyPr/>
                    <a:lstStyle/>
                    <a:p>
                      <a:r>
                        <a:rPr lang="en-GB" sz="1100" b="1" dirty="0"/>
                        <a:t>D</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100" dirty="0"/>
                    </a:p>
                  </a:txBody>
                  <a:tcPr anchor="ctr">
                    <a:lnR w="12700" cap="flat" cmpd="sng" algn="ctr">
                      <a:solidFill>
                        <a:srgbClr val="000000"/>
                      </a:solidFill>
                      <a:prstDash val="solid"/>
                      <a:round/>
                      <a:headEnd type="none" w="med" len="med"/>
                      <a:tailEnd type="none" w="med" len="med"/>
                    </a:lnR>
                  </a:tcPr>
                </a:tc>
                <a:tc>
                  <a:txBody>
                    <a:bodyPr/>
                    <a:lstStyle/>
                    <a:p>
                      <a:pPr algn="ctr"/>
                      <a:endParaRPr lang="en-GB" sz="800" b="1" dirty="0">
                        <a:solidFill>
                          <a:srgbClr val="FF0000"/>
                        </a:solidFill>
                      </a:endParaRPr>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5"/>
                  </a:ext>
                </a:extLst>
              </a:tr>
              <a:tr h="219636">
                <a:tc>
                  <a:txBody>
                    <a:bodyPr/>
                    <a:lstStyle/>
                    <a:p>
                      <a:r>
                        <a:rPr lang="en-GB" sz="1100" b="1" dirty="0"/>
                        <a:t>E</a:t>
                      </a:r>
                    </a:p>
                  </a:txBody>
                  <a:tcPr anchor="ctr"/>
                </a:tc>
                <a:tc>
                  <a:txBody>
                    <a:bodyPr/>
                    <a:lstStyle/>
                    <a:p>
                      <a:endParaRPr lang="en-GB" sz="1100" dirty="0"/>
                    </a:p>
                  </a:txBody>
                  <a:tcPr anchor="ctr">
                    <a:lnR w="12700" cap="flat" cmpd="sng" algn="ctr">
                      <a:solidFill>
                        <a:srgbClr val="00000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9" name="TextBox 8"/>
          <p:cNvSpPr txBox="1"/>
          <p:nvPr/>
        </p:nvSpPr>
        <p:spPr>
          <a:xfrm>
            <a:off x="107504" y="598488"/>
            <a:ext cx="4381500" cy="1323439"/>
          </a:xfrm>
          <a:prstGeom prst="rect">
            <a:avLst/>
          </a:prstGeom>
          <a:noFill/>
          <a:ln>
            <a:solidFill>
              <a:srgbClr val="000000"/>
            </a:solidFill>
          </a:ln>
        </p:spPr>
        <p:txBody>
          <a:bodyPr>
            <a:spAutoFit/>
          </a:bodyPr>
          <a:lstStyle/>
          <a:p>
            <a:r>
              <a:rPr lang="en-US" sz="1600" b="1" dirty="0"/>
              <a:t>Case presentation</a:t>
            </a:r>
          </a:p>
          <a:p>
            <a:endParaRPr lang="en-GB" sz="1600" dirty="0"/>
          </a:p>
          <a:p>
            <a:r>
              <a:rPr lang="en-GB" sz="1600" b="1" dirty="0"/>
              <a:t>PMH</a:t>
            </a:r>
            <a:r>
              <a:rPr lang="en-GB" sz="1600" dirty="0"/>
              <a:t>. </a:t>
            </a:r>
          </a:p>
          <a:p>
            <a:r>
              <a:rPr lang="en-GB" sz="1600" b="1" dirty="0"/>
              <a:t>DH. </a:t>
            </a:r>
            <a:endParaRPr lang="en-GB" sz="1600" dirty="0"/>
          </a:p>
          <a:p>
            <a:r>
              <a:rPr lang="en-GB" sz="1600" b="1" dirty="0"/>
              <a:t>SH. </a:t>
            </a:r>
            <a:endParaRPr lang="en-GB" sz="1600" dirty="0"/>
          </a:p>
        </p:txBody>
      </p:sp>
      <p:sp>
        <p:nvSpPr>
          <p:cNvPr id="10" name="TextBox 9"/>
          <p:cNvSpPr txBox="1"/>
          <p:nvPr/>
        </p:nvSpPr>
        <p:spPr>
          <a:xfrm>
            <a:off x="107504" y="3041651"/>
            <a:ext cx="4381500" cy="1323439"/>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assess the [</a:t>
            </a:r>
            <a:r>
              <a:rPr lang="en-US" sz="1600" i="1" dirty="0">
                <a:solidFill>
                  <a:schemeClr val="tx1">
                    <a:lumMod val="50000"/>
                    <a:lumOff val="50000"/>
                  </a:schemeClr>
                </a:solidFill>
              </a:rPr>
              <a:t>beneficial/adverse</a:t>
            </a:r>
            <a:r>
              <a:rPr lang="en-US" sz="1600" dirty="0"/>
              <a:t>] effects of this treatment.</a:t>
            </a:r>
          </a:p>
          <a:p>
            <a:pPr>
              <a:defRPr/>
            </a:pPr>
            <a:r>
              <a:rPr lang="en-US" sz="1600" dirty="0"/>
              <a:t>(</a:t>
            </a:r>
            <a:r>
              <a:rPr lang="en-US" sz="1600" i="1" dirty="0"/>
              <a:t>mark it with a tick</a:t>
            </a:r>
            <a:r>
              <a:rPr lang="en-US" sz="1600" dirty="0"/>
              <a:t>)</a:t>
            </a:r>
          </a:p>
        </p:txBody>
      </p:sp>
      <p:cxnSp>
        <p:nvCxnSpPr>
          <p:cNvPr id="11" name="Straight Connector 20"/>
          <p:cNvCxnSpPr>
            <a:cxnSpLocks noChangeShapeType="1"/>
          </p:cNvCxnSpPr>
          <p:nvPr/>
        </p:nvCxnSpPr>
        <p:spPr bwMode="auto">
          <a:xfrm rot="5400000">
            <a:off x="1695005" y="3473451"/>
            <a:ext cx="5751512" cy="1587"/>
          </a:xfrm>
          <a:prstGeom prst="line">
            <a:avLst/>
          </a:prstGeom>
          <a:noFill/>
          <a:ln w="19050">
            <a:solidFill>
              <a:srgbClr val="000000"/>
            </a:solidFill>
            <a:round/>
            <a:headEnd/>
            <a:tailEnd/>
          </a:ln>
        </p:spPr>
      </p:cxnSp>
      <p:graphicFrame>
        <p:nvGraphicFramePr>
          <p:cNvPr id="15" name="Table 14"/>
          <p:cNvGraphicFramePr>
            <a:graphicFrameLocks noGrp="1"/>
          </p:cNvGraphicFramePr>
          <p:nvPr>
            <p:extLst>
              <p:ext uri="{D42A27DB-BD31-4B8C-83A1-F6EECF244321}">
                <p14:modId xmlns:p14="http://schemas.microsoft.com/office/powerpoint/2010/main" val="1453785982"/>
              </p:ext>
            </p:extLst>
          </p:nvPr>
        </p:nvGraphicFramePr>
        <p:xfrm>
          <a:off x="4753842" y="2939966"/>
          <a:ext cx="4239851" cy="3386141"/>
        </p:xfrm>
        <a:graphic>
          <a:graphicData uri="http://schemas.openxmlformats.org/drawingml/2006/table">
            <a:tbl>
              <a:tblPr firstRow="1" bandRow="1">
                <a:tableStyleId>{B301B821-A1FF-4177-AEE7-76D212191A09}</a:tableStyleId>
              </a:tblPr>
              <a:tblGrid>
                <a:gridCol w="935313">
                  <a:extLst>
                    <a:ext uri="{9D8B030D-6E8A-4147-A177-3AD203B41FA5}">
                      <a16:colId xmlns:a16="http://schemas.microsoft.com/office/drawing/2014/main" val="20000"/>
                    </a:ext>
                  </a:extLst>
                </a:gridCol>
                <a:gridCol w="3304538">
                  <a:extLst>
                    <a:ext uri="{9D8B030D-6E8A-4147-A177-3AD203B41FA5}">
                      <a16:colId xmlns:a16="http://schemas.microsoft.com/office/drawing/2014/main" val="20001"/>
                    </a:ext>
                  </a:extLst>
                </a:gridCol>
              </a:tblGrid>
              <a:tr h="311997">
                <a:tc gridSpan="2">
                  <a:txBody>
                    <a:bodyPr/>
                    <a:lstStyle/>
                    <a:p>
                      <a:r>
                        <a:rPr lang="en-US" sz="1400" dirty="0"/>
                        <a:t>Answer box</a:t>
                      </a:r>
                    </a:p>
                  </a:txBody>
                  <a:tcPr/>
                </a:tc>
                <a:tc hMerge="1">
                  <a:txBody>
                    <a:bodyPr/>
                    <a:lstStyle/>
                    <a:p>
                      <a:endParaRPr lang="en-US" dirty="0"/>
                    </a:p>
                  </a:txBody>
                  <a:tcPr/>
                </a:tc>
                <a:extLst>
                  <a:ext uri="{0D108BD9-81ED-4DB2-BD59-A6C34878D82A}">
                    <a16:rowId xmlns:a16="http://schemas.microsoft.com/office/drawing/2014/main" val="10000"/>
                  </a:ext>
                </a:extLst>
              </a:tr>
              <a:tr h="232092">
                <a:tc>
                  <a:txBody>
                    <a:bodyPr/>
                    <a:lstStyle/>
                    <a:p>
                      <a:r>
                        <a:rPr lang="en-US" sz="1000" b="1" dirty="0"/>
                        <a:t>Option A</a:t>
                      </a:r>
                    </a:p>
                  </a:txBody>
                  <a:tcPr/>
                </a:tc>
                <a:tc>
                  <a:txBody>
                    <a:bodyPr/>
                    <a:lstStyle/>
                    <a:p>
                      <a:r>
                        <a:rPr lang="en-US" sz="1000" dirty="0"/>
                        <a:t>Justification</a:t>
                      </a:r>
                    </a:p>
                  </a:txBody>
                  <a:tcPr/>
                </a:tc>
                <a:extLst>
                  <a:ext uri="{0D108BD9-81ED-4DB2-BD59-A6C34878D82A}">
                    <a16:rowId xmlns:a16="http://schemas.microsoft.com/office/drawing/2014/main" val="10001"/>
                  </a:ext>
                </a:extLst>
              </a:tr>
              <a:tr h="360386">
                <a:tc gridSpan="2">
                  <a:txBody>
                    <a:bodyPr/>
                    <a:lstStyle/>
                    <a:p>
                      <a:endParaRPr lang="en-US" sz="1000" dirty="0"/>
                    </a:p>
                  </a:txBody>
                  <a:tcPr/>
                </a:tc>
                <a:tc hMerge="1">
                  <a:txBody>
                    <a:bodyPr/>
                    <a:lstStyle/>
                    <a:p>
                      <a:endParaRPr lang="en-US" sz="1100"/>
                    </a:p>
                  </a:txBody>
                  <a:tcPr/>
                </a:tc>
                <a:extLst>
                  <a:ext uri="{0D108BD9-81ED-4DB2-BD59-A6C34878D82A}">
                    <a16:rowId xmlns:a16="http://schemas.microsoft.com/office/drawing/2014/main" val="10002"/>
                  </a:ext>
                </a:extLst>
              </a:tr>
              <a:tr h="232092">
                <a:tc>
                  <a:txBody>
                    <a:bodyPr/>
                    <a:lstStyle/>
                    <a:p>
                      <a:r>
                        <a:rPr lang="en-US" sz="1000" b="1" dirty="0"/>
                        <a:t>Option 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Justification</a:t>
                      </a:r>
                    </a:p>
                  </a:txBody>
                  <a:tcPr/>
                </a:tc>
                <a:extLst>
                  <a:ext uri="{0D108BD9-81ED-4DB2-BD59-A6C34878D82A}">
                    <a16:rowId xmlns:a16="http://schemas.microsoft.com/office/drawing/2014/main" val="10003"/>
                  </a:ext>
                </a:extLst>
              </a:tr>
              <a:tr h="372346">
                <a:tc gridSpan="2">
                  <a:txBody>
                    <a:bodyPr/>
                    <a:lstStyle/>
                    <a:p>
                      <a:endParaRPr lang="en-US" sz="1000" dirty="0"/>
                    </a:p>
                  </a:txBody>
                  <a:tcPr/>
                </a:tc>
                <a:tc hMerge="1">
                  <a:txBody>
                    <a:bodyPr/>
                    <a:lstStyle/>
                    <a:p>
                      <a:endParaRPr lang="en-US" sz="1100"/>
                    </a:p>
                  </a:txBody>
                  <a:tcPr/>
                </a:tc>
                <a:extLst>
                  <a:ext uri="{0D108BD9-81ED-4DB2-BD59-A6C34878D82A}">
                    <a16:rowId xmlns:a16="http://schemas.microsoft.com/office/drawing/2014/main" val="10004"/>
                  </a:ext>
                </a:extLst>
              </a:tr>
              <a:tr h="232092">
                <a:tc>
                  <a:txBody>
                    <a:bodyPr/>
                    <a:lstStyle/>
                    <a:p>
                      <a:r>
                        <a:rPr lang="en-US" sz="1000" b="1" dirty="0"/>
                        <a:t>Option C</a:t>
                      </a:r>
                    </a:p>
                  </a:txBody>
                  <a:tcPr/>
                </a:tc>
                <a:tc>
                  <a:txBody>
                    <a:bodyPr/>
                    <a:lstStyle/>
                    <a:p>
                      <a:r>
                        <a:rPr lang="en-US" sz="1000" dirty="0"/>
                        <a:t>Justification</a:t>
                      </a:r>
                    </a:p>
                  </a:txBody>
                  <a:tcPr/>
                </a:tc>
                <a:extLst>
                  <a:ext uri="{0D108BD9-81ED-4DB2-BD59-A6C34878D82A}">
                    <a16:rowId xmlns:a16="http://schemas.microsoft.com/office/drawing/2014/main" val="10005"/>
                  </a:ext>
                </a:extLst>
              </a:tr>
              <a:tr h="310593">
                <a:tc gridSpan="2">
                  <a:txBody>
                    <a:bodyPr/>
                    <a:lstStyle/>
                    <a:p>
                      <a:endParaRPr lang="en-US" sz="1000" dirty="0"/>
                    </a:p>
                  </a:txBody>
                  <a:tcPr/>
                </a:tc>
                <a:tc hMerge="1">
                  <a:txBody>
                    <a:bodyPr/>
                    <a:lstStyle/>
                    <a:p>
                      <a:endParaRPr lang="en-US"/>
                    </a:p>
                  </a:txBody>
                  <a:tcPr/>
                </a:tc>
                <a:extLst>
                  <a:ext uri="{0D108BD9-81ED-4DB2-BD59-A6C34878D82A}">
                    <a16:rowId xmlns:a16="http://schemas.microsoft.com/office/drawing/2014/main" val="10006"/>
                  </a:ext>
                </a:extLst>
              </a:tr>
              <a:tr h="232092">
                <a:tc>
                  <a:txBody>
                    <a:bodyPr/>
                    <a:lstStyle/>
                    <a:p>
                      <a:r>
                        <a:rPr lang="en-US" sz="1000" b="1" dirty="0"/>
                        <a:t>Option D</a:t>
                      </a:r>
                    </a:p>
                  </a:txBody>
                  <a:tcPr/>
                </a:tc>
                <a:tc>
                  <a:txBody>
                    <a:bodyPr/>
                    <a:lstStyle/>
                    <a:p>
                      <a:r>
                        <a:rPr lang="en-US" sz="1000" dirty="0"/>
                        <a:t>Justification</a:t>
                      </a:r>
                    </a:p>
                  </a:txBody>
                  <a:tcPr/>
                </a:tc>
                <a:extLst>
                  <a:ext uri="{0D108BD9-81ED-4DB2-BD59-A6C34878D82A}">
                    <a16:rowId xmlns:a16="http://schemas.microsoft.com/office/drawing/2014/main" val="10007"/>
                  </a:ext>
                </a:extLst>
              </a:tr>
              <a:tr h="325383">
                <a:tc gridSpan="2">
                  <a:txBody>
                    <a:bodyPr/>
                    <a:lstStyle/>
                    <a:p>
                      <a:endParaRPr lang="en-US" sz="1000" dirty="0"/>
                    </a:p>
                  </a:txBody>
                  <a:tcPr/>
                </a:tc>
                <a:tc hMerge="1">
                  <a:txBody>
                    <a:bodyPr/>
                    <a:lstStyle/>
                    <a:p>
                      <a:endParaRPr lang="en-US"/>
                    </a:p>
                  </a:txBody>
                  <a:tcPr/>
                </a:tc>
                <a:extLst>
                  <a:ext uri="{0D108BD9-81ED-4DB2-BD59-A6C34878D82A}">
                    <a16:rowId xmlns:a16="http://schemas.microsoft.com/office/drawing/2014/main" val="10008"/>
                  </a:ext>
                </a:extLst>
              </a:tr>
              <a:tr h="232092">
                <a:tc>
                  <a:txBody>
                    <a:bodyPr/>
                    <a:lstStyle/>
                    <a:p>
                      <a:r>
                        <a:rPr lang="en-US" sz="1000" b="1" dirty="0"/>
                        <a:t>Option E</a:t>
                      </a:r>
                    </a:p>
                  </a:txBody>
                  <a:tcPr/>
                </a:tc>
                <a:tc>
                  <a:txBody>
                    <a:bodyPr/>
                    <a:lstStyle/>
                    <a:p>
                      <a:r>
                        <a:rPr lang="en-US" sz="1000" dirty="0"/>
                        <a:t>Justification</a:t>
                      </a:r>
                    </a:p>
                  </a:txBody>
                  <a:tcPr/>
                </a:tc>
                <a:extLst>
                  <a:ext uri="{0D108BD9-81ED-4DB2-BD59-A6C34878D82A}">
                    <a16:rowId xmlns:a16="http://schemas.microsoft.com/office/drawing/2014/main" val="10009"/>
                  </a:ext>
                </a:extLst>
              </a:tr>
              <a:tr h="486236">
                <a:tc gridSpan="2">
                  <a:txBody>
                    <a:bodyPr/>
                    <a:lstStyle/>
                    <a:p>
                      <a:endParaRPr lang="en-US" sz="1000" dirty="0"/>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12" name="Oval 11"/>
          <p:cNvSpPr/>
          <p:nvPr/>
        </p:nvSpPr>
        <p:spPr>
          <a:xfrm>
            <a:off x="1043608" y="3493544"/>
            <a:ext cx="1800200" cy="4196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extLst>
      <p:ext uri="{BB962C8B-B14F-4D97-AF65-F5344CB8AC3E}">
        <p14:creationId xmlns:p14="http://schemas.microsoft.com/office/powerpoint/2010/main" val="2954776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2308324"/>
          </a:xfrm>
          <a:prstGeom prst="rect">
            <a:avLst/>
          </a:prstGeom>
          <a:noFill/>
          <a:ln>
            <a:solidFill>
              <a:srgbClr val="000000"/>
            </a:solidFill>
          </a:ln>
        </p:spPr>
        <p:txBody>
          <a:bodyPr>
            <a:spAutoFit/>
          </a:bodyPr>
          <a:lstStyle/>
          <a:p>
            <a:r>
              <a:rPr lang="en-US" sz="1600" b="1" dirty="0"/>
              <a:t>Case presentation</a:t>
            </a:r>
          </a:p>
          <a:p>
            <a:r>
              <a:rPr lang="en-GB" sz="1600" dirty="0"/>
              <a:t>A 9-year old boy  is being reviewed for his asthma. He has been requiring regular salbutamol inhalers, around 4-5 times a week recently. Previously, he rarely needed to use the inhaler. </a:t>
            </a:r>
            <a:r>
              <a:rPr lang="en-GB" sz="1600" b="1" dirty="0"/>
              <a:t>PMH</a:t>
            </a:r>
            <a:r>
              <a:rPr lang="en-GB" sz="1600" dirty="0"/>
              <a:t>. Asthma.</a:t>
            </a:r>
          </a:p>
          <a:p>
            <a:endParaRPr lang="en-GB" sz="1600" dirty="0"/>
          </a:p>
          <a:p>
            <a:r>
              <a:rPr lang="en-GB" sz="1600" dirty="0"/>
              <a:t>His General Practitioner (GP) explains he needs to commence additional therapy to improve his asthma control</a:t>
            </a:r>
          </a:p>
        </p:txBody>
      </p:sp>
      <p:sp>
        <p:nvSpPr>
          <p:cNvPr id="10" name="TextBox 9"/>
          <p:cNvSpPr txBox="1"/>
          <p:nvPr/>
        </p:nvSpPr>
        <p:spPr>
          <a:xfrm>
            <a:off x="107504" y="3573016"/>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Prescribing request</a:t>
            </a:r>
          </a:p>
          <a:p>
            <a:pPr>
              <a:defRPr/>
            </a:pPr>
            <a:r>
              <a:rPr lang="en-US" sz="1600" dirty="0"/>
              <a:t>Write a prescription for an appropriate drug to be added to his therapy </a:t>
            </a:r>
          </a:p>
          <a:p>
            <a:pPr>
              <a:defRPr/>
            </a:pPr>
            <a:r>
              <a:rPr lang="en-US" sz="1600" dirty="0"/>
              <a:t>(</a:t>
            </a:r>
            <a:r>
              <a:rPr lang="en-US" sz="1600" i="1" dirty="0"/>
              <a:t>Use the GP prescription form provided</a:t>
            </a:r>
            <a:r>
              <a:rPr lang="en-US" sz="1600" dirty="0"/>
              <a:t>)</a:t>
            </a:r>
          </a:p>
        </p:txBody>
      </p:sp>
      <p:sp>
        <p:nvSpPr>
          <p:cNvPr id="2" name="Title 1">
            <a:extLst>
              <a:ext uri="{FF2B5EF4-FFF2-40B4-BE49-F238E27FC236}">
                <a16:creationId xmlns:a16="http://schemas.microsoft.com/office/drawing/2014/main" id="{49D90108-FA64-4181-7E8E-D3830133C83A}"/>
              </a:ext>
            </a:extLst>
          </p:cNvPr>
          <p:cNvSpPr txBox="1">
            <a:spLocks/>
          </p:cNvSpPr>
          <p:nvPr/>
        </p:nvSpPr>
        <p:spPr>
          <a:xfrm>
            <a:off x="173229" y="6818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Prescribing Item</a:t>
            </a:r>
          </a:p>
        </p:txBody>
      </p:sp>
      <p:pic>
        <p:nvPicPr>
          <p:cNvPr id="14" name="Picture 13">
            <a:extLst>
              <a:ext uri="{FF2B5EF4-FFF2-40B4-BE49-F238E27FC236}">
                <a16:creationId xmlns:a16="http://schemas.microsoft.com/office/drawing/2014/main" id="{1177912C-542E-4028-3F0D-27E4D87B8495}"/>
              </a:ext>
            </a:extLst>
          </p:cNvPr>
          <p:cNvPicPr>
            <a:picLocks noChangeAspect="1"/>
          </p:cNvPicPr>
          <p:nvPr/>
        </p:nvPicPr>
        <p:blipFill>
          <a:blip r:embed="rId3"/>
          <a:stretch>
            <a:fillRect/>
          </a:stretch>
        </p:blipFill>
        <p:spPr>
          <a:xfrm>
            <a:off x="4932040" y="250899"/>
            <a:ext cx="3960440" cy="5308452"/>
          </a:xfrm>
          <a:prstGeom prst="rect">
            <a:avLst/>
          </a:prstGeom>
        </p:spPr>
      </p:pic>
      <p:sp>
        <p:nvSpPr>
          <p:cNvPr id="15" name="TextBox 14">
            <a:extLst>
              <a:ext uri="{FF2B5EF4-FFF2-40B4-BE49-F238E27FC236}">
                <a16:creationId xmlns:a16="http://schemas.microsoft.com/office/drawing/2014/main" id="{049ED10A-980A-5571-28B7-0341F2062153}"/>
              </a:ext>
            </a:extLst>
          </p:cNvPr>
          <p:cNvSpPr txBox="1"/>
          <p:nvPr/>
        </p:nvSpPr>
        <p:spPr>
          <a:xfrm>
            <a:off x="5720875" y="1644532"/>
            <a:ext cx="2205959" cy="1200329"/>
          </a:xfrm>
          <a:prstGeom prst="rect">
            <a:avLst/>
          </a:prstGeom>
          <a:noFill/>
        </p:spPr>
        <p:txBody>
          <a:bodyPr wrap="square" rtlCol="0">
            <a:spAutoFit/>
          </a:bodyPr>
          <a:lstStyle/>
          <a:p>
            <a:r>
              <a:rPr lang="en-GB" dirty="0"/>
              <a:t>Drug name </a:t>
            </a:r>
          </a:p>
          <a:p>
            <a:r>
              <a:rPr lang="en-GB" dirty="0"/>
              <a:t>Dose</a:t>
            </a:r>
          </a:p>
          <a:p>
            <a:r>
              <a:rPr lang="en-GB" dirty="0"/>
              <a:t>Frequency</a:t>
            </a:r>
          </a:p>
          <a:p>
            <a:r>
              <a:rPr lang="en-GB" dirty="0"/>
              <a:t>Duration</a:t>
            </a:r>
          </a:p>
        </p:txBody>
      </p:sp>
      <p:pic>
        <p:nvPicPr>
          <p:cNvPr id="17" name="Picture 16">
            <a:extLst>
              <a:ext uri="{FF2B5EF4-FFF2-40B4-BE49-F238E27FC236}">
                <a16:creationId xmlns:a16="http://schemas.microsoft.com/office/drawing/2014/main" id="{33213843-96F6-0836-69DE-A1F355984B37}"/>
              </a:ext>
            </a:extLst>
          </p:cNvPr>
          <p:cNvPicPr>
            <a:picLocks noChangeAspect="1"/>
          </p:cNvPicPr>
          <p:nvPr/>
        </p:nvPicPr>
        <p:blipFill>
          <a:blip r:embed="rId4"/>
          <a:stretch>
            <a:fillRect/>
          </a:stretch>
        </p:blipFill>
        <p:spPr>
          <a:xfrm>
            <a:off x="5796136" y="1300016"/>
            <a:ext cx="742988" cy="438173"/>
          </a:xfrm>
          <a:prstGeom prst="rect">
            <a:avLst/>
          </a:prstGeom>
        </p:spPr>
      </p:pic>
    </p:spTree>
    <p:custDataLst>
      <p:tags r:id="rId1"/>
    </p:custDataLst>
    <p:extLst>
      <p:ext uri="{BB962C8B-B14F-4D97-AF65-F5344CB8AC3E}">
        <p14:creationId xmlns:p14="http://schemas.microsoft.com/office/powerpoint/2010/main" val="1998627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2308324"/>
          </a:xfrm>
          <a:prstGeom prst="rect">
            <a:avLst/>
          </a:prstGeom>
          <a:noFill/>
          <a:ln>
            <a:solidFill>
              <a:srgbClr val="000000"/>
            </a:solidFill>
          </a:ln>
        </p:spPr>
        <p:txBody>
          <a:bodyPr>
            <a:spAutoFit/>
          </a:bodyPr>
          <a:lstStyle/>
          <a:p>
            <a:r>
              <a:rPr lang="en-US" sz="1600" b="1" dirty="0"/>
              <a:t>Case presentation</a:t>
            </a:r>
          </a:p>
          <a:p>
            <a:r>
              <a:rPr lang="en-GB" sz="1600" dirty="0"/>
              <a:t>A 9-year old boy  is being reviewed for his asthma. He has been requiring regular salbutamol inhaler use, 4-5 times a week, recently. Previously, he rarely needed to use the inhaler. </a:t>
            </a:r>
            <a:r>
              <a:rPr lang="en-GB" sz="1600" b="1" dirty="0"/>
              <a:t>PMH</a:t>
            </a:r>
            <a:r>
              <a:rPr lang="en-GB" sz="1600" dirty="0"/>
              <a:t>. Asthma.</a:t>
            </a:r>
          </a:p>
          <a:p>
            <a:endParaRPr lang="en-GB" sz="1600" dirty="0"/>
          </a:p>
          <a:p>
            <a:r>
              <a:rPr lang="en-GB" sz="1600" dirty="0"/>
              <a:t>His General Practitioner (GP) explains he needs to commence additional therapy to improve his asthma control</a:t>
            </a:r>
          </a:p>
        </p:txBody>
      </p:sp>
      <p:sp>
        <p:nvSpPr>
          <p:cNvPr id="10" name="TextBox 9"/>
          <p:cNvSpPr txBox="1"/>
          <p:nvPr/>
        </p:nvSpPr>
        <p:spPr>
          <a:xfrm>
            <a:off x="107504" y="3573016"/>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Prescribing request</a:t>
            </a:r>
          </a:p>
          <a:p>
            <a:pPr>
              <a:defRPr/>
            </a:pPr>
            <a:r>
              <a:rPr lang="en-US" sz="1600" dirty="0"/>
              <a:t>Write a prescription for an appropriate drug to be added to his therapy </a:t>
            </a:r>
          </a:p>
          <a:p>
            <a:pPr>
              <a:defRPr/>
            </a:pPr>
            <a:r>
              <a:rPr lang="en-US" sz="1600" dirty="0"/>
              <a:t>(</a:t>
            </a:r>
            <a:r>
              <a:rPr lang="en-US" sz="1600" i="1" dirty="0"/>
              <a:t>Use the GP prescription form provided</a:t>
            </a:r>
            <a:r>
              <a:rPr lang="en-US" sz="1600" dirty="0"/>
              <a:t>)</a:t>
            </a:r>
          </a:p>
        </p:txBody>
      </p:sp>
      <p:sp>
        <p:nvSpPr>
          <p:cNvPr id="2" name="Title 1">
            <a:extLst>
              <a:ext uri="{FF2B5EF4-FFF2-40B4-BE49-F238E27FC236}">
                <a16:creationId xmlns:a16="http://schemas.microsoft.com/office/drawing/2014/main" id="{49D90108-FA64-4181-7E8E-D3830133C83A}"/>
              </a:ext>
            </a:extLst>
          </p:cNvPr>
          <p:cNvSpPr txBox="1">
            <a:spLocks/>
          </p:cNvSpPr>
          <p:nvPr/>
        </p:nvSpPr>
        <p:spPr>
          <a:xfrm>
            <a:off x="173229" y="6818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Prescribing Item</a:t>
            </a:r>
          </a:p>
        </p:txBody>
      </p:sp>
      <p:sp>
        <p:nvSpPr>
          <p:cNvPr id="3" name="TPAnswers" title="Answer Text">
            <a:extLst>
              <a:ext uri="{FF2B5EF4-FFF2-40B4-BE49-F238E27FC236}">
                <a16:creationId xmlns:a16="http://schemas.microsoft.com/office/drawing/2014/main" id="{87561F22-7164-4B12-FA7B-B183B437F769}"/>
              </a:ext>
            </a:extLst>
          </p:cNvPr>
          <p:cNvSpPr>
            <a:spLocks noGrp="1"/>
          </p:cNvSpPr>
          <p:nvPr>
            <p:ph type="body" idx="1"/>
            <p:custDataLst>
              <p:tags r:id="rId2"/>
            </p:custDataLst>
          </p:nvPr>
        </p:nvSpPr>
        <p:spPr>
          <a:xfrm>
            <a:off x="4716016" y="395288"/>
            <a:ext cx="3672408" cy="5730875"/>
          </a:xfrm>
        </p:spPr>
        <p:txBody>
          <a:bodyPr>
            <a:normAutofit fontScale="77500" lnSpcReduction="20000"/>
          </a:bodyPr>
          <a:lstStyle/>
          <a:p>
            <a:pPr marL="0" indent="0">
              <a:spcBef>
                <a:spcPts val="1200"/>
              </a:spcBef>
              <a:buNone/>
            </a:pPr>
            <a:r>
              <a:rPr lang="en-GB" sz="1800" dirty="0"/>
              <a:t>Possible options</a:t>
            </a:r>
          </a:p>
          <a:p>
            <a:pPr marL="514350" indent="-514350">
              <a:spcBef>
                <a:spcPts val="1200"/>
              </a:spcBef>
              <a:buFont typeface="Arial" panose="020B0604020202020204" pitchFamily="34" charset="0"/>
              <a:buAutoNum type="alphaUcPeriod"/>
            </a:pPr>
            <a:r>
              <a:rPr lang="en-GB" sz="1800" dirty="0"/>
              <a:t>Budesonide 100 micrograms / inhalation inhaler; 1 inhalation twice daily</a:t>
            </a:r>
          </a:p>
          <a:p>
            <a:pPr marL="514350" indent="-514350">
              <a:spcBef>
                <a:spcPts val="1200"/>
              </a:spcBef>
              <a:buFont typeface="Arial" panose="020B0604020202020204" pitchFamily="34" charset="0"/>
              <a:buAutoNum type="alphaUcPeriod"/>
            </a:pPr>
            <a:r>
              <a:rPr lang="en-GB" sz="1800" dirty="0"/>
              <a:t>Budesonide 100 micrograms / inhalation inhaler; 1 inhalation twice daily</a:t>
            </a:r>
          </a:p>
          <a:p>
            <a:pPr marL="514350" indent="-514350">
              <a:spcBef>
                <a:spcPts val="1200"/>
              </a:spcBef>
              <a:buFont typeface="Arial" panose="020B0604020202020204" pitchFamily="34" charset="0"/>
              <a:buAutoNum type="alphaUcPeriod"/>
            </a:pPr>
            <a:r>
              <a:rPr lang="en-GB" sz="1800" dirty="0"/>
              <a:t>Beclomethasone 100 micrograms / inhalation inhaler; 1 inhalation twice daily</a:t>
            </a:r>
          </a:p>
          <a:p>
            <a:pPr marL="514350" indent="-514350">
              <a:spcBef>
                <a:spcPts val="1200"/>
              </a:spcBef>
              <a:buFont typeface="Arial" panose="020B0604020202020204" pitchFamily="34" charset="0"/>
              <a:buAutoNum type="alphaUcPeriod"/>
            </a:pPr>
            <a:r>
              <a:rPr lang="en-GB" sz="1800" dirty="0"/>
              <a:t>Beclomethasone 50 micrograms / inhalation MDI; 2 inhalations twice daily</a:t>
            </a:r>
          </a:p>
          <a:p>
            <a:pPr marL="514350" indent="-514350">
              <a:spcBef>
                <a:spcPts val="1200"/>
              </a:spcBef>
              <a:buFont typeface="Arial" panose="020B0604020202020204" pitchFamily="34" charset="0"/>
              <a:buAutoNum type="alphaUcPeriod"/>
            </a:pPr>
            <a:r>
              <a:rPr lang="en-GB" sz="1800" dirty="0"/>
              <a:t>Etc, etc</a:t>
            </a:r>
          </a:p>
          <a:p>
            <a:pPr marL="0" indent="0">
              <a:spcBef>
                <a:spcPts val="1200"/>
              </a:spcBef>
              <a:buNone/>
            </a:pPr>
            <a:r>
              <a:rPr lang="en-GB" sz="1800" dirty="0"/>
              <a:t>Duration: 28 / 30 days; one month. This will be a repeat prescription, but here, the child will be reviewed in 2-3 weeks to assess control, ideally before next prescription due.</a:t>
            </a:r>
          </a:p>
          <a:p>
            <a:pPr marL="0" indent="0">
              <a:spcBef>
                <a:spcPts val="1200"/>
              </a:spcBef>
              <a:buNone/>
            </a:pPr>
            <a:r>
              <a:rPr lang="en-GB" sz="1800" dirty="0"/>
              <a:t>(</a:t>
            </a:r>
            <a:r>
              <a:rPr lang="en-GB" sz="1800" b="1" dirty="0">
                <a:solidFill>
                  <a:srgbClr val="FF0000"/>
                </a:solidFill>
              </a:rPr>
              <a:t>Note: </a:t>
            </a:r>
            <a:r>
              <a:rPr lang="en-GB" sz="1800" dirty="0"/>
              <a:t>multiple products are suitable – in the PSA, the dropdown menu is a big help – take care to choose the correct dose device</a:t>
            </a:r>
          </a:p>
          <a:p>
            <a:pPr marL="0" indent="0">
              <a:spcBef>
                <a:spcPts val="1200"/>
              </a:spcBef>
              <a:buNone/>
            </a:pPr>
            <a:r>
              <a:rPr lang="en-GB" sz="1800" dirty="0"/>
              <a:t>BTS/SIGN recommend to prescribe by brand (happens with e-prescribing anyway – product name/brand </a:t>
            </a:r>
            <a:r>
              <a:rPr lang="en-GB" sz="1800" dirty="0" err="1"/>
              <a:t>incl</a:t>
            </a:r>
            <a:r>
              <a:rPr lang="en-GB" sz="1800" dirty="0"/>
              <a:t> in the selection) </a:t>
            </a:r>
          </a:p>
          <a:p>
            <a:pPr marL="0" indent="0">
              <a:spcBef>
                <a:spcPts val="1200"/>
              </a:spcBef>
              <a:buNone/>
            </a:pPr>
            <a:r>
              <a:rPr lang="en-GB" sz="1800" dirty="0"/>
              <a:t>NB: For clinical practice, choose same brand on repeat prescription because the devices differ – MDI, DPI, breath actuated, soft mist)</a:t>
            </a:r>
          </a:p>
          <a:p>
            <a:pPr marL="514350" indent="-514350">
              <a:spcBef>
                <a:spcPts val="1200"/>
              </a:spcBef>
              <a:buFont typeface="Arial" panose="020B0604020202020204" pitchFamily="34" charset="0"/>
              <a:buAutoNum type="alphaUcPeriod"/>
            </a:pPr>
            <a:endParaRPr lang="en-GB" sz="1800" dirty="0"/>
          </a:p>
          <a:p>
            <a:pPr marL="514350" indent="-514350">
              <a:spcBef>
                <a:spcPts val="1200"/>
              </a:spcBef>
              <a:buFont typeface="Arial" panose="020B0604020202020204" pitchFamily="34" charset="0"/>
              <a:buAutoNum type="alphaUcPeriod"/>
            </a:pPr>
            <a:endParaRPr lang="en-GB" sz="1800" dirty="0"/>
          </a:p>
        </p:txBody>
      </p:sp>
    </p:spTree>
    <p:custDataLst>
      <p:tags r:id="rId1"/>
    </p:custDataLst>
    <p:extLst>
      <p:ext uri="{BB962C8B-B14F-4D97-AF65-F5344CB8AC3E}">
        <p14:creationId xmlns:p14="http://schemas.microsoft.com/office/powerpoint/2010/main" val="2207874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95288"/>
            <a:ext cx="3672408" cy="5730875"/>
          </a:xfrm>
        </p:spPr>
        <p:txBody>
          <a:bodyPr>
            <a:normAutofit/>
          </a:bodyPr>
          <a:lstStyle/>
          <a:p>
            <a:pPr marL="514350" indent="-514350">
              <a:spcBef>
                <a:spcPts val="1200"/>
              </a:spcBef>
              <a:buFont typeface="Arial" panose="020B0604020202020204" pitchFamily="34" charset="0"/>
              <a:buAutoNum type="alphaUcPeriod"/>
            </a:pPr>
            <a:r>
              <a:rPr lang="en-GB" sz="1800" dirty="0"/>
              <a:t>Blood glucose diary</a:t>
            </a:r>
          </a:p>
          <a:p>
            <a:pPr marL="514350" indent="-514350">
              <a:spcBef>
                <a:spcPts val="1200"/>
              </a:spcBef>
              <a:buFont typeface="Arial" panose="020B0604020202020204" pitchFamily="34" charset="0"/>
              <a:buAutoNum type="alphaUcPeriod"/>
            </a:pPr>
            <a:r>
              <a:rPr lang="en-GB" sz="1800" dirty="0"/>
              <a:t>Blood pressure</a:t>
            </a:r>
          </a:p>
          <a:p>
            <a:pPr marL="514350" indent="-514350">
              <a:spcBef>
                <a:spcPts val="1200"/>
              </a:spcBef>
              <a:buFont typeface="Arial" panose="020B0604020202020204" pitchFamily="34" charset="0"/>
              <a:buAutoNum type="alphaUcPeriod"/>
            </a:pPr>
            <a:r>
              <a:rPr lang="en-GB" sz="1800" dirty="0"/>
              <a:t>Full blood count</a:t>
            </a:r>
          </a:p>
          <a:p>
            <a:pPr marL="514350" indent="-514350">
              <a:spcBef>
                <a:spcPts val="1200"/>
              </a:spcBef>
              <a:buFont typeface="Arial" panose="020B0604020202020204" pitchFamily="34" charset="0"/>
              <a:buAutoNum type="alphaUcPeriod"/>
            </a:pPr>
            <a:r>
              <a:rPr lang="en-GB" sz="1800" dirty="0"/>
              <a:t>Haemoglobin A1c</a:t>
            </a:r>
          </a:p>
          <a:p>
            <a:pPr marL="514350" indent="-514350">
              <a:spcBef>
                <a:spcPts val="1200"/>
              </a:spcBef>
              <a:buFont typeface="Arial" panose="020B0604020202020204" pitchFamily="34" charset="0"/>
              <a:buAutoNum type="alphaUcPeriod"/>
            </a:pPr>
            <a:r>
              <a:rPr lang="en-GB" sz="1800" dirty="0"/>
              <a:t>Height and weight</a:t>
            </a:r>
          </a:p>
          <a:p>
            <a:pPr marL="514350" indent="-514350">
              <a:spcBef>
                <a:spcPts val="1200"/>
              </a:spcBef>
              <a:buFont typeface="Arial" panose="020B0604020202020204" pitchFamily="34" charset="0"/>
              <a:buAutoNum type="alphaUcPeriod"/>
            </a:pPr>
            <a:r>
              <a:rPr lang="en-GB" sz="1800" dirty="0"/>
              <a:t>Liver function tests</a:t>
            </a:r>
          </a:p>
          <a:p>
            <a:pPr marL="514350" indent="-514350">
              <a:spcBef>
                <a:spcPts val="1200"/>
              </a:spcBef>
              <a:buFont typeface="Arial" panose="020B0604020202020204" pitchFamily="34" charset="0"/>
              <a:buAutoNum type="alphaUcPeriod"/>
            </a:pPr>
            <a:r>
              <a:rPr lang="en-GB" sz="1800" dirty="0"/>
              <a:t>Serum cortisol</a:t>
            </a:r>
          </a:p>
          <a:p>
            <a:pPr marL="514350" indent="-514350">
              <a:spcBef>
                <a:spcPts val="1200"/>
              </a:spcBef>
              <a:buFont typeface="Arial" panose="020B0604020202020204" pitchFamily="34" charset="0"/>
              <a:buAutoNum type="alphaUcPeriod"/>
            </a:pPr>
            <a:r>
              <a:rPr lang="en-GB" sz="1800" dirty="0"/>
              <a:t>Urea and electrolytes</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7"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TDM020</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1815882"/>
          </a:xfrm>
          <a:prstGeom prst="rect">
            <a:avLst/>
          </a:prstGeom>
          <a:noFill/>
          <a:ln>
            <a:solidFill>
              <a:srgbClr val="000000"/>
            </a:solidFill>
          </a:ln>
        </p:spPr>
        <p:txBody>
          <a:bodyPr>
            <a:spAutoFit/>
          </a:bodyPr>
          <a:lstStyle/>
          <a:p>
            <a:r>
              <a:rPr lang="en-US" sz="1600" b="1" dirty="0"/>
              <a:t>Case presentation</a:t>
            </a:r>
          </a:p>
          <a:p>
            <a:r>
              <a:rPr lang="en-GB" sz="1600" dirty="0"/>
              <a:t>A 7-year old boy  is being reviewed for his asthma. He has been requiring regular salbutamol inhalers, around 4-5 times a week. </a:t>
            </a:r>
            <a:r>
              <a:rPr lang="en-GB" sz="1600" b="1" dirty="0"/>
              <a:t>PMH</a:t>
            </a:r>
            <a:r>
              <a:rPr lang="en-GB" sz="1600" dirty="0"/>
              <a:t>. Asthma.</a:t>
            </a:r>
          </a:p>
          <a:p>
            <a:endParaRPr lang="en-GB" sz="1600" dirty="0"/>
          </a:p>
          <a:p>
            <a:r>
              <a:rPr lang="en-GB" sz="1600" dirty="0"/>
              <a:t>He is due to start on budesonide 100 micrograms, inhaled twice daily.</a:t>
            </a:r>
          </a:p>
        </p:txBody>
      </p:sp>
      <p:sp>
        <p:nvSpPr>
          <p:cNvPr id="10" name="TextBox 9"/>
          <p:cNvSpPr txBox="1"/>
          <p:nvPr/>
        </p:nvSpPr>
        <p:spPr>
          <a:xfrm>
            <a:off x="107504" y="3041651"/>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assess the adverse effects of this treatment.</a:t>
            </a:r>
          </a:p>
          <a:p>
            <a:pPr>
              <a:defRPr/>
            </a:pPr>
            <a:r>
              <a:rPr lang="en-US" sz="1600" dirty="0"/>
              <a:t>(</a:t>
            </a:r>
            <a:r>
              <a:rPr lang="en-US" sz="1600" i="1" dirty="0"/>
              <a:t>mark it with a tick</a:t>
            </a:r>
            <a:r>
              <a:rPr lang="en-US" sz="1600" dirty="0"/>
              <a:t>)</a:t>
            </a:r>
          </a:p>
        </p:txBody>
      </p:sp>
    </p:spTree>
    <p:custDataLst>
      <p:tags r:id="rId1"/>
    </p:custDataLst>
    <p:extLst>
      <p:ext uri="{BB962C8B-B14F-4D97-AF65-F5344CB8AC3E}">
        <p14:creationId xmlns:p14="http://schemas.microsoft.com/office/powerpoint/2010/main" val="3735305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95288"/>
            <a:ext cx="3672408" cy="5730875"/>
          </a:xfrm>
        </p:spPr>
        <p:txBody>
          <a:bodyPr>
            <a:normAutofit/>
          </a:bodyPr>
          <a:lstStyle/>
          <a:p>
            <a:pPr marL="514350" indent="-514350">
              <a:spcBef>
                <a:spcPts val="1200"/>
              </a:spcBef>
              <a:buFont typeface="Arial" panose="020B0604020202020204" pitchFamily="34" charset="0"/>
              <a:buAutoNum type="alphaUcPeriod"/>
            </a:pPr>
            <a:r>
              <a:rPr lang="en-GB" sz="1800" dirty="0"/>
              <a:t>Blood glucose diary</a:t>
            </a:r>
          </a:p>
          <a:p>
            <a:pPr marL="514350" indent="-514350">
              <a:spcBef>
                <a:spcPts val="1200"/>
              </a:spcBef>
              <a:buFont typeface="Arial" panose="020B0604020202020204" pitchFamily="34" charset="0"/>
              <a:buAutoNum type="alphaUcPeriod"/>
            </a:pPr>
            <a:r>
              <a:rPr lang="en-GB" sz="1800" dirty="0"/>
              <a:t>Blood pressure</a:t>
            </a:r>
          </a:p>
          <a:p>
            <a:pPr marL="514350" indent="-514350">
              <a:spcBef>
                <a:spcPts val="1200"/>
              </a:spcBef>
              <a:buFont typeface="Arial" panose="020B0604020202020204" pitchFamily="34" charset="0"/>
              <a:buAutoNum type="alphaUcPeriod"/>
            </a:pPr>
            <a:r>
              <a:rPr lang="en-GB" sz="1800" dirty="0"/>
              <a:t>Full blood count</a:t>
            </a:r>
          </a:p>
          <a:p>
            <a:pPr marL="514350" indent="-514350">
              <a:spcBef>
                <a:spcPts val="1200"/>
              </a:spcBef>
              <a:buFont typeface="Arial" panose="020B0604020202020204" pitchFamily="34" charset="0"/>
              <a:buAutoNum type="alphaUcPeriod"/>
            </a:pPr>
            <a:r>
              <a:rPr lang="en-GB" sz="1800" dirty="0"/>
              <a:t>Haemoglobin A1c</a:t>
            </a:r>
          </a:p>
          <a:p>
            <a:pPr marL="514350" indent="-514350">
              <a:spcBef>
                <a:spcPts val="1200"/>
              </a:spcBef>
              <a:buFont typeface="Arial" panose="020B0604020202020204" pitchFamily="34" charset="0"/>
              <a:buAutoNum type="alphaUcPeriod"/>
            </a:pPr>
            <a:r>
              <a:rPr lang="en-GB" sz="1800" dirty="0"/>
              <a:t>Height and weight</a:t>
            </a:r>
          </a:p>
          <a:p>
            <a:pPr marL="514350" indent="-514350">
              <a:spcBef>
                <a:spcPts val="1200"/>
              </a:spcBef>
              <a:buFont typeface="Arial" panose="020B0604020202020204" pitchFamily="34" charset="0"/>
              <a:buAutoNum type="alphaUcPeriod"/>
            </a:pPr>
            <a:r>
              <a:rPr lang="en-GB" sz="1800" dirty="0"/>
              <a:t>Liver function tests</a:t>
            </a:r>
          </a:p>
          <a:p>
            <a:pPr marL="514350" indent="-514350">
              <a:spcBef>
                <a:spcPts val="1200"/>
              </a:spcBef>
              <a:buFont typeface="Arial" panose="020B0604020202020204" pitchFamily="34" charset="0"/>
              <a:buAutoNum type="alphaUcPeriod"/>
            </a:pPr>
            <a:r>
              <a:rPr lang="en-GB" sz="1800" dirty="0"/>
              <a:t>Serum cortisol</a:t>
            </a:r>
          </a:p>
          <a:p>
            <a:pPr marL="514350" indent="-514350">
              <a:spcBef>
                <a:spcPts val="1200"/>
              </a:spcBef>
              <a:buFont typeface="Arial" panose="020B0604020202020204" pitchFamily="34" charset="0"/>
              <a:buAutoNum type="alphaUcPeriod"/>
            </a:pPr>
            <a:r>
              <a:rPr lang="en-GB" sz="1800" dirty="0"/>
              <a:t>Urea and electrolytes</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7"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TDM020</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1815882"/>
          </a:xfrm>
          <a:prstGeom prst="rect">
            <a:avLst/>
          </a:prstGeom>
          <a:noFill/>
          <a:ln>
            <a:solidFill>
              <a:srgbClr val="000000"/>
            </a:solidFill>
          </a:ln>
        </p:spPr>
        <p:txBody>
          <a:bodyPr>
            <a:spAutoFit/>
          </a:bodyPr>
          <a:lstStyle/>
          <a:p>
            <a:r>
              <a:rPr lang="en-US" sz="1600" b="1" dirty="0"/>
              <a:t>Case presentation</a:t>
            </a:r>
          </a:p>
          <a:p>
            <a:r>
              <a:rPr lang="en-GB" sz="1600" dirty="0"/>
              <a:t>A 7-year old boy  is being reviewed for his asthma. He has been requiring regular salbutamol inhalers, around 4-5 times a week. </a:t>
            </a:r>
            <a:r>
              <a:rPr lang="en-GB" sz="1600" b="1" dirty="0"/>
              <a:t>PMH</a:t>
            </a:r>
            <a:r>
              <a:rPr lang="en-GB" sz="1600" dirty="0"/>
              <a:t>. Asthma.</a:t>
            </a:r>
          </a:p>
          <a:p>
            <a:endParaRPr lang="en-GB" sz="1600" dirty="0"/>
          </a:p>
          <a:p>
            <a:r>
              <a:rPr lang="en-GB" sz="1600" dirty="0"/>
              <a:t>He is due to start on budesonide 100 micrograms, inhaled twice daily.</a:t>
            </a:r>
          </a:p>
        </p:txBody>
      </p:sp>
      <p:sp>
        <p:nvSpPr>
          <p:cNvPr id="10" name="TextBox 9"/>
          <p:cNvSpPr txBox="1"/>
          <p:nvPr/>
        </p:nvSpPr>
        <p:spPr>
          <a:xfrm>
            <a:off x="107504" y="3041651"/>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assess the adverse effects of this treatment.</a:t>
            </a:r>
          </a:p>
          <a:p>
            <a:pPr>
              <a:defRPr/>
            </a:pPr>
            <a:r>
              <a:rPr lang="en-US" sz="1600" dirty="0"/>
              <a:t>(</a:t>
            </a:r>
            <a:r>
              <a:rPr lang="en-US" sz="1600" i="1" dirty="0"/>
              <a:t>mark it with a tick</a:t>
            </a:r>
            <a:r>
              <a:rPr lang="en-US" sz="1600" dirty="0"/>
              <a:t>)</a:t>
            </a:r>
          </a:p>
        </p:txBody>
      </p:sp>
      <p:sp>
        <p:nvSpPr>
          <p:cNvPr id="14" name="CAI1" title="Correct Answer Indicator"/>
          <p:cNvSpPr/>
          <p:nvPr>
            <p:custDataLst>
              <p:tags r:id="rId3"/>
            </p:custDataLst>
          </p:nvPr>
        </p:nvSpPr>
        <p:spPr>
          <a:xfrm rot="10800000">
            <a:off x="4441696" y="2109788"/>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71889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62882"/>
            <a:ext cx="8229600" cy="1143000"/>
          </a:xfrm>
        </p:spPr>
        <p:txBody>
          <a:bodyPr>
            <a:normAutofit/>
          </a:bodyPr>
          <a:lstStyle/>
          <a:p>
            <a:r>
              <a:rPr lang="en-GB" b="1" dirty="0"/>
              <a:t>“Monitoring requirements” in BNF</a:t>
            </a:r>
          </a:p>
        </p:txBody>
      </p:sp>
      <p:sp>
        <p:nvSpPr>
          <p:cNvPr id="3" name="Content Placeholder 2"/>
          <p:cNvSpPr>
            <a:spLocks noGrp="1"/>
          </p:cNvSpPr>
          <p:nvPr>
            <p:ph idx="1"/>
          </p:nvPr>
        </p:nvSpPr>
        <p:spPr/>
        <p:txBody>
          <a:bodyPr/>
          <a:lstStyle/>
          <a:p>
            <a:endParaRPr lang="en-GB"/>
          </a:p>
        </p:txBody>
      </p:sp>
      <p:pic>
        <p:nvPicPr>
          <p:cNvPr id="1026" name="Picture 2" descr="C:\Users\Fu Liang Ng\Dropbox\Screenshots\Screenshot 2018-11-18 17.37.31.png"/>
          <p:cNvPicPr>
            <a:picLocks noChangeAspect="1" noChangeArrowheads="1"/>
          </p:cNvPicPr>
          <p:nvPr/>
        </p:nvPicPr>
        <p:blipFill rotWithShape="1">
          <a:blip r:embed="rId2">
            <a:extLst>
              <a:ext uri="{28A0092B-C50C-407E-A947-70E740481C1C}">
                <a14:useLocalDpi xmlns:a14="http://schemas.microsoft.com/office/drawing/2010/main" val="0"/>
              </a:ext>
            </a:extLst>
          </a:blip>
          <a:srcRect b="4136"/>
          <a:stretch/>
        </p:blipFill>
        <p:spPr bwMode="auto">
          <a:xfrm>
            <a:off x="71992" y="1173834"/>
            <a:ext cx="4428000" cy="563954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Fu Liang Ng\Dropbox\Screenshots\Screenshot 2018-11-18 17.37.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461" y="2060848"/>
            <a:ext cx="4428000" cy="441540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1259632" y="2348880"/>
            <a:ext cx="3345829" cy="25922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8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764704"/>
            <a:ext cx="6048672" cy="4178983"/>
          </a:xfrm>
        </p:spPr>
        <p:txBody>
          <a:bodyPr>
            <a:normAutofit fontScale="90000"/>
          </a:bodyPr>
          <a:lstStyle/>
          <a:p>
            <a:r>
              <a:rPr lang="en-GB" sz="2700" b="1" dirty="0"/>
              <a:t>DAT (Data Interpretation)</a:t>
            </a:r>
            <a:br>
              <a:rPr lang="en-GB" sz="2700" b="1" dirty="0"/>
            </a:br>
            <a:br>
              <a:rPr lang="en-GB" sz="2700" b="1" dirty="0"/>
            </a:br>
            <a:r>
              <a:rPr lang="en-GB" sz="2700" b="1" dirty="0"/>
              <a:t>Many DAT questions include aspects of TDM and / or MAN</a:t>
            </a:r>
            <a:br>
              <a:rPr lang="en-GB" sz="2700" b="1" dirty="0"/>
            </a:br>
            <a:br>
              <a:rPr lang="en-GB" sz="2700" b="1" dirty="0"/>
            </a:br>
            <a:r>
              <a:rPr lang="en-GB" sz="2700" b="1" dirty="0"/>
              <a:t>This is true of most of the Q that follow here</a:t>
            </a:r>
            <a:br>
              <a:rPr lang="en-GB" sz="2700" b="1" dirty="0"/>
            </a:br>
            <a:br>
              <a:rPr lang="en-GB" sz="2700" b="1" dirty="0"/>
            </a:br>
            <a:r>
              <a:rPr lang="en-GB" sz="2700" b="1" dirty="0"/>
              <a:t>It can be helpful in answering to think, ‘if this was a MAN situation in clinical life, what would I do’</a:t>
            </a:r>
          </a:p>
        </p:txBody>
      </p:sp>
    </p:spTree>
    <p:extLst>
      <p:ext uri="{BB962C8B-B14F-4D97-AF65-F5344CB8AC3E}">
        <p14:creationId xmlns:p14="http://schemas.microsoft.com/office/powerpoint/2010/main" val="449054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95288"/>
            <a:ext cx="3672408" cy="5730875"/>
          </a:xfrm>
        </p:spPr>
        <p:txBody>
          <a:bodyPr>
            <a:normAutofit/>
          </a:bodyPr>
          <a:lstStyle/>
          <a:p>
            <a:pPr>
              <a:spcBef>
                <a:spcPts val="1200"/>
              </a:spcBef>
              <a:buAutoNum type="alphaUcPeriod"/>
            </a:pPr>
            <a:r>
              <a:rPr lang="en-GB" sz="1800" dirty="0"/>
              <a:t>Exercise tolerance</a:t>
            </a:r>
          </a:p>
          <a:p>
            <a:pPr>
              <a:spcBef>
                <a:spcPts val="1200"/>
              </a:spcBef>
              <a:buAutoNum type="alphaUcPeriod"/>
            </a:pPr>
            <a:r>
              <a:rPr lang="en-GB" sz="1800" dirty="0"/>
              <a:t>Heart rate</a:t>
            </a:r>
          </a:p>
          <a:p>
            <a:pPr>
              <a:spcBef>
                <a:spcPts val="1200"/>
              </a:spcBef>
              <a:buAutoNum type="alphaUcPeriod"/>
            </a:pPr>
            <a:r>
              <a:rPr lang="en-GB" sz="1800" dirty="0"/>
              <a:t>Left ventricular ejection fraction</a:t>
            </a:r>
          </a:p>
          <a:p>
            <a:pPr>
              <a:spcBef>
                <a:spcPts val="1200"/>
              </a:spcBef>
              <a:buAutoNum type="alphaUcPeriod"/>
            </a:pPr>
            <a:r>
              <a:rPr lang="en-GB" sz="1800" dirty="0"/>
              <a:t>Postural blood pressure</a:t>
            </a:r>
          </a:p>
          <a:p>
            <a:pPr>
              <a:spcBef>
                <a:spcPts val="1200"/>
              </a:spcBef>
              <a:buAutoNum type="alphaUcPeriod"/>
            </a:pPr>
            <a:r>
              <a:rPr lang="en-GB" sz="1800" dirty="0"/>
              <a:t>PR interval</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7"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TDM021</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3046988"/>
          </a:xfrm>
          <a:prstGeom prst="rect">
            <a:avLst/>
          </a:prstGeom>
          <a:noFill/>
          <a:ln>
            <a:solidFill>
              <a:srgbClr val="000000"/>
            </a:solidFill>
          </a:ln>
        </p:spPr>
        <p:txBody>
          <a:bodyPr>
            <a:spAutoFit/>
          </a:bodyPr>
          <a:lstStyle/>
          <a:p>
            <a:r>
              <a:rPr lang="en-US" sz="1600" b="1" dirty="0"/>
              <a:t>Case presentation</a:t>
            </a:r>
          </a:p>
          <a:p>
            <a:r>
              <a:rPr lang="en-US" sz="1600" dirty="0"/>
              <a:t>A 65-year old man is being reviewed about his angina which comes on when walking his dog or doing the shopping. He is currently using his GTN sublingual spray at least three times a week. </a:t>
            </a:r>
          </a:p>
          <a:p>
            <a:endParaRPr lang="en-US" sz="1600" dirty="0"/>
          </a:p>
          <a:p>
            <a:r>
              <a:rPr lang="en-US" sz="1600" dirty="0"/>
              <a:t>ECG – sinus rhythm 88/min, no </a:t>
            </a:r>
            <a:r>
              <a:rPr lang="en-US" sz="1600" dirty="0" err="1"/>
              <a:t>ischaemic</a:t>
            </a:r>
            <a:r>
              <a:rPr lang="en-US" sz="1600" dirty="0"/>
              <a:t> changes.</a:t>
            </a:r>
          </a:p>
          <a:p>
            <a:endParaRPr lang="en-US" sz="1600" dirty="0"/>
          </a:p>
          <a:p>
            <a:r>
              <a:rPr lang="en-US" sz="1600" dirty="0"/>
              <a:t>He is due further cardiac investigations.</a:t>
            </a:r>
          </a:p>
          <a:p>
            <a:endParaRPr lang="en-US" sz="1600" dirty="0"/>
          </a:p>
          <a:p>
            <a:r>
              <a:rPr lang="en-US" sz="1600" dirty="0"/>
              <a:t>In the meantime, he has been started on </a:t>
            </a:r>
            <a:r>
              <a:rPr lang="en-US" sz="1600" dirty="0" err="1"/>
              <a:t>bisoprolol</a:t>
            </a:r>
            <a:r>
              <a:rPr lang="en-US" sz="1600" dirty="0"/>
              <a:t> 2.5 mg orally daily.</a:t>
            </a:r>
          </a:p>
        </p:txBody>
      </p:sp>
      <p:sp>
        <p:nvSpPr>
          <p:cNvPr id="10" name="TextBox 9"/>
          <p:cNvSpPr txBox="1"/>
          <p:nvPr/>
        </p:nvSpPr>
        <p:spPr>
          <a:xfrm>
            <a:off x="107504" y="4725144"/>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assess the beneficial effects of this treatment.</a:t>
            </a:r>
          </a:p>
          <a:p>
            <a:pPr>
              <a:defRPr/>
            </a:pPr>
            <a:r>
              <a:rPr lang="en-US" sz="1600" dirty="0"/>
              <a:t>(</a:t>
            </a:r>
            <a:r>
              <a:rPr lang="en-US" sz="1600" i="1" dirty="0"/>
              <a:t>mark it with a tick</a:t>
            </a:r>
            <a:r>
              <a:rPr lang="en-US" sz="1600" dirty="0"/>
              <a:t>)</a:t>
            </a:r>
          </a:p>
        </p:txBody>
      </p:sp>
    </p:spTree>
    <p:custDataLst>
      <p:tags r:id="rId1"/>
    </p:custDataLst>
    <p:extLst>
      <p:ext uri="{BB962C8B-B14F-4D97-AF65-F5344CB8AC3E}">
        <p14:creationId xmlns:p14="http://schemas.microsoft.com/office/powerpoint/2010/main" val="1663804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95288"/>
            <a:ext cx="3672408" cy="5730875"/>
          </a:xfrm>
        </p:spPr>
        <p:txBody>
          <a:bodyPr>
            <a:normAutofit/>
          </a:bodyPr>
          <a:lstStyle/>
          <a:p>
            <a:pPr>
              <a:spcBef>
                <a:spcPts val="1200"/>
              </a:spcBef>
              <a:buAutoNum type="alphaUcPeriod"/>
            </a:pPr>
            <a:r>
              <a:rPr lang="en-GB" sz="1800" dirty="0"/>
              <a:t>Exercise tolerance</a:t>
            </a:r>
          </a:p>
          <a:p>
            <a:pPr>
              <a:spcBef>
                <a:spcPts val="1200"/>
              </a:spcBef>
              <a:buAutoNum type="alphaUcPeriod"/>
            </a:pPr>
            <a:r>
              <a:rPr lang="en-GB" sz="1800" dirty="0"/>
              <a:t>Heart rate</a:t>
            </a:r>
          </a:p>
          <a:p>
            <a:pPr>
              <a:spcBef>
                <a:spcPts val="1200"/>
              </a:spcBef>
              <a:buAutoNum type="alphaUcPeriod"/>
            </a:pPr>
            <a:r>
              <a:rPr lang="en-GB" sz="1800" dirty="0"/>
              <a:t>Left ventricular ejection fraction</a:t>
            </a:r>
          </a:p>
          <a:p>
            <a:pPr>
              <a:spcBef>
                <a:spcPts val="1200"/>
              </a:spcBef>
              <a:buAutoNum type="alphaUcPeriod"/>
            </a:pPr>
            <a:r>
              <a:rPr lang="en-GB" sz="1800" dirty="0"/>
              <a:t>Postural blood pressure</a:t>
            </a:r>
          </a:p>
          <a:p>
            <a:pPr>
              <a:spcBef>
                <a:spcPts val="1200"/>
              </a:spcBef>
              <a:buAutoNum type="alphaUcPeriod"/>
            </a:pPr>
            <a:r>
              <a:rPr lang="en-GB" sz="1800" dirty="0"/>
              <a:t>PR interval</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7"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TDM021</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3046988"/>
          </a:xfrm>
          <a:prstGeom prst="rect">
            <a:avLst/>
          </a:prstGeom>
          <a:noFill/>
          <a:ln>
            <a:solidFill>
              <a:srgbClr val="000000"/>
            </a:solidFill>
          </a:ln>
        </p:spPr>
        <p:txBody>
          <a:bodyPr>
            <a:spAutoFit/>
          </a:bodyPr>
          <a:lstStyle/>
          <a:p>
            <a:r>
              <a:rPr lang="en-US" sz="1600" b="1" dirty="0"/>
              <a:t>Case presentation</a:t>
            </a:r>
          </a:p>
          <a:p>
            <a:r>
              <a:rPr lang="en-US" sz="1600" dirty="0"/>
              <a:t>A 65-year old man is being reviewed with regards to angina which comes on when walking his dog or doing the shopping. He is currently taking his GTN sublingual spray at least three times a week. </a:t>
            </a:r>
          </a:p>
          <a:p>
            <a:endParaRPr lang="en-US" sz="1600" dirty="0"/>
          </a:p>
          <a:p>
            <a:r>
              <a:rPr lang="en-US" sz="1600" dirty="0"/>
              <a:t>ECG – sinus rhythm 88/min, no </a:t>
            </a:r>
            <a:r>
              <a:rPr lang="en-US" sz="1600" dirty="0" err="1"/>
              <a:t>ischaemic</a:t>
            </a:r>
            <a:r>
              <a:rPr lang="en-US" sz="1600" dirty="0"/>
              <a:t> changes.</a:t>
            </a:r>
          </a:p>
          <a:p>
            <a:endParaRPr lang="en-US" sz="1600" dirty="0"/>
          </a:p>
          <a:p>
            <a:r>
              <a:rPr lang="en-US" sz="1600" dirty="0"/>
              <a:t>He is due further investigations.</a:t>
            </a:r>
          </a:p>
          <a:p>
            <a:endParaRPr lang="en-US" sz="1600" dirty="0"/>
          </a:p>
          <a:p>
            <a:r>
              <a:rPr lang="en-US" sz="1600" dirty="0"/>
              <a:t>In the meantime, he has been started on </a:t>
            </a:r>
            <a:r>
              <a:rPr lang="en-US" sz="1600" dirty="0" err="1"/>
              <a:t>bisoprolol</a:t>
            </a:r>
            <a:r>
              <a:rPr lang="en-US" sz="1600" dirty="0"/>
              <a:t> 2.5 mg orally daily.</a:t>
            </a:r>
          </a:p>
        </p:txBody>
      </p:sp>
      <p:sp>
        <p:nvSpPr>
          <p:cNvPr id="10" name="TextBox 9"/>
          <p:cNvSpPr txBox="1"/>
          <p:nvPr/>
        </p:nvSpPr>
        <p:spPr>
          <a:xfrm>
            <a:off x="107504" y="4725144"/>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assess the </a:t>
            </a:r>
            <a:r>
              <a:rPr lang="en-US" sz="1600" b="1" dirty="0">
                <a:solidFill>
                  <a:srgbClr val="FF0000"/>
                </a:solidFill>
              </a:rPr>
              <a:t>beneficial effects </a:t>
            </a:r>
            <a:r>
              <a:rPr lang="en-US" sz="1600" dirty="0"/>
              <a:t>of this treatment.</a:t>
            </a:r>
          </a:p>
          <a:p>
            <a:pPr>
              <a:defRPr/>
            </a:pPr>
            <a:r>
              <a:rPr lang="en-US" sz="1600" dirty="0"/>
              <a:t>(</a:t>
            </a:r>
            <a:r>
              <a:rPr lang="en-US" sz="1600" i="1" dirty="0"/>
              <a:t>mark it with a tick</a:t>
            </a:r>
            <a:r>
              <a:rPr lang="en-US" sz="1600" dirty="0"/>
              <a:t>)</a:t>
            </a:r>
          </a:p>
        </p:txBody>
      </p:sp>
      <p:sp>
        <p:nvSpPr>
          <p:cNvPr id="14" name="CAI1" title="Correct Answer Indicator"/>
          <p:cNvSpPr/>
          <p:nvPr>
            <p:custDataLst>
              <p:tags r:id="rId3"/>
            </p:custDataLst>
          </p:nvPr>
        </p:nvSpPr>
        <p:spPr>
          <a:xfrm rot="10800000">
            <a:off x="4543296" y="441008"/>
            <a:ext cx="215900" cy="215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73568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95288"/>
            <a:ext cx="3672408" cy="5730875"/>
          </a:xfrm>
        </p:spPr>
        <p:txBody>
          <a:bodyPr>
            <a:normAutofit/>
          </a:bodyPr>
          <a:lstStyle/>
          <a:p>
            <a:pPr>
              <a:spcBef>
                <a:spcPts val="1200"/>
              </a:spcBef>
              <a:buAutoNum type="alphaUcPeriod"/>
            </a:pPr>
            <a:r>
              <a:rPr lang="en-GB" sz="1800" dirty="0"/>
              <a:t>Anti-factor </a:t>
            </a:r>
            <a:r>
              <a:rPr lang="en-GB" sz="1800" dirty="0" err="1"/>
              <a:t>Xa</a:t>
            </a:r>
            <a:r>
              <a:rPr lang="en-GB" sz="1800" dirty="0"/>
              <a:t> activity</a:t>
            </a:r>
          </a:p>
          <a:p>
            <a:pPr>
              <a:spcBef>
                <a:spcPts val="1200"/>
              </a:spcBef>
              <a:buAutoNum type="alphaUcPeriod"/>
            </a:pPr>
            <a:r>
              <a:rPr lang="en-GB" sz="1800" dirty="0"/>
              <a:t>Bleeding time</a:t>
            </a:r>
          </a:p>
          <a:p>
            <a:pPr>
              <a:spcBef>
                <a:spcPts val="1200"/>
              </a:spcBef>
              <a:buAutoNum type="alphaUcPeriod"/>
            </a:pPr>
            <a:r>
              <a:rPr lang="en-GB" sz="1800" dirty="0" err="1"/>
              <a:t>aPTT</a:t>
            </a:r>
            <a:endParaRPr lang="en-GB" sz="1800" dirty="0"/>
          </a:p>
          <a:p>
            <a:pPr>
              <a:spcBef>
                <a:spcPts val="1200"/>
              </a:spcBef>
              <a:buAutoNum type="alphaUcPeriod"/>
            </a:pPr>
            <a:r>
              <a:rPr lang="en-GB" sz="1800" dirty="0"/>
              <a:t>INR</a:t>
            </a:r>
          </a:p>
          <a:p>
            <a:pPr>
              <a:spcBef>
                <a:spcPts val="1200"/>
              </a:spcBef>
              <a:buAutoNum type="alphaUcPeriod"/>
            </a:pPr>
            <a:r>
              <a:rPr lang="en-GB" sz="1800" dirty="0"/>
              <a:t>Platelet count</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7"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TDM021</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3046988"/>
          </a:xfrm>
          <a:prstGeom prst="rect">
            <a:avLst/>
          </a:prstGeom>
          <a:noFill/>
          <a:ln>
            <a:solidFill>
              <a:srgbClr val="000000"/>
            </a:solidFill>
          </a:ln>
        </p:spPr>
        <p:txBody>
          <a:bodyPr>
            <a:spAutoFit/>
          </a:bodyPr>
          <a:lstStyle/>
          <a:p>
            <a:r>
              <a:rPr lang="en-US" sz="1600" b="1" dirty="0"/>
              <a:t>Case presentation</a:t>
            </a:r>
          </a:p>
          <a:p>
            <a:r>
              <a:rPr lang="en-US" sz="1600" dirty="0"/>
              <a:t>A 45-year old woman presents with sudden onset breathlessness &amp; is found to have multiple small pulmonary emboli. She weighs 116Kg. PMHx. Previously well.</a:t>
            </a:r>
          </a:p>
          <a:p>
            <a:endParaRPr lang="en-US" sz="1600" dirty="0"/>
          </a:p>
          <a:p>
            <a:r>
              <a:rPr lang="en-US" sz="1600" dirty="0"/>
              <a:t>ECG – sinus rhythm, no </a:t>
            </a:r>
            <a:r>
              <a:rPr lang="en-US" sz="1600" dirty="0" err="1"/>
              <a:t>ischaemic</a:t>
            </a:r>
            <a:r>
              <a:rPr lang="en-US" sz="1600" dirty="0"/>
              <a:t> / strain changes. </a:t>
            </a:r>
            <a:r>
              <a:rPr lang="en-US" sz="1600" dirty="0" err="1"/>
              <a:t>Sats</a:t>
            </a:r>
            <a:r>
              <a:rPr lang="en-US" sz="1600" dirty="0"/>
              <a:t> 93% on air. BMI 42 Kg/m2</a:t>
            </a:r>
          </a:p>
          <a:p>
            <a:endParaRPr lang="en-US" sz="1600" dirty="0"/>
          </a:p>
          <a:p>
            <a:endParaRPr lang="en-US" sz="1600" dirty="0"/>
          </a:p>
          <a:p>
            <a:r>
              <a:rPr lang="en-US" sz="1600" dirty="0"/>
              <a:t>She has been started on enoxaparin 100mg </a:t>
            </a:r>
            <a:r>
              <a:rPr lang="en-US" sz="1600" dirty="0" err="1"/>
              <a:t>sc</a:t>
            </a:r>
            <a:r>
              <a:rPr lang="en-US" sz="1600" dirty="0"/>
              <a:t> twice daily.</a:t>
            </a:r>
          </a:p>
        </p:txBody>
      </p:sp>
      <p:sp>
        <p:nvSpPr>
          <p:cNvPr id="10" name="TextBox 9"/>
          <p:cNvSpPr txBox="1"/>
          <p:nvPr/>
        </p:nvSpPr>
        <p:spPr>
          <a:xfrm>
            <a:off x="107504" y="4725144"/>
            <a:ext cx="4381500" cy="1323439"/>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assess the need for dose adjustment of the enoxaparin.</a:t>
            </a:r>
          </a:p>
          <a:p>
            <a:pPr>
              <a:defRPr/>
            </a:pPr>
            <a:r>
              <a:rPr lang="en-US" sz="1600" dirty="0"/>
              <a:t>(</a:t>
            </a:r>
            <a:r>
              <a:rPr lang="en-US" sz="1600" i="1" dirty="0"/>
              <a:t>mark it with a tick</a:t>
            </a:r>
            <a:r>
              <a:rPr lang="en-US" sz="1600" dirty="0"/>
              <a:t>)</a:t>
            </a:r>
          </a:p>
        </p:txBody>
      </p:sp>
    </p:spTree>
    <p:custDataLst>
      <p:tags r:id="rId1"/>
    </p:custDataLst>
    <p:extLst>
      <p:ext uri="{BB962C8B-B14F-4D97-AF65-F5344CB8AC3E}">
        <p14:creationId xmlns:p14="http://schemas.microsoft.com/office/powerpoint/2010/main" val="3946674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95288"/>
            <a:ext cx="3672408" cy="5730875"/>
          </a:xfrm>
        </p:spPr>
        <p:txBody>
          <a:bodyPr>
            <a:normAutofit/>
          </a:bodyPr>
          <a:lstStyle/>
          <a:p>
            <a:pPr>
              <a:spcBef>
                <a:spcPts val="1200"/>
              </a:spcBef>
              <a:buAutoNum type="alphaUcPeriod"/>
            </a:pPr>
            <a:r>
              <a:rPr lang="en-GB" sz="1800" dirty="0"/>
              <a:t>Anti-factor </a:t>
            </a:r>
            <a:r>
              <a:rPr lang="en-GB" sz="1800" dirty="0" err="1"/>
              <a:t>Xa</a:t>
            </a:r>
            <a:r>
              <a:rPr lang="en-GB" sz="1800" dirty="0"/>
              <a:t> activity</a:t>
            </a:r>
          </a:p>
          <a:p>
            <a:pPr>
              <a:spcBef>
                <a:spcPts val="1200"/>
              </a:spcBef>
              <a:buAutoNum type="alphaUcPeriod"/>
            </a:pPr>
            <a:r>
              <a:rPr lang="en-GB" sz="1800" dirty="0"/>
              <a:t>Bleeding time</a:t>
            </a:r>
          </a:p>
          <a:p>
            <a:pPr>
              <a:spcBef>
                <a:spcPts val="1200"/>
              </a:spcBef>
              <a:buAutoNum type="alphaUcPeriod"/>
            </a:pPr>
            <a:r>
              <a:rPr lang="en-GB" sz="1800" dirty="0" err="1"/>
              <a:t>aPTT</a:t>
            </a:r>
            <a:endParaRPr lang="en-GB" sz="1800" dirty="0"/>
          </a:p>
          <a:p>
            <a:pPr>
              <a:spcBef>
                <a:spcPts val="1200"/>
              </a:spcBef>
              <a:buAutoNum type="alphaUcPeriod"/>
            </a:pPr>
            <a:r>
              <a:rPr lang="en-GB" sz="1800" dirty="0"/>
              <a:t>INR</a:t>
            </a:r>
          </a:p>
          <a:p>
            <a:pPr>
              <a:spcBef>
                <a:spcPts val="1200"/>
              </a:spcBef>
              <a:buAutoNum type="alphaUcPeriod"/>
            </a:pPr>
            <a:r>
              <a:rPr lang="en-GB" sz="1800" dirty="0"/>
              <a:t>Platelet count</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7"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TDM021</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3046988"/>
          </a:xfrm>
          <a:prstGeom prst="rect">
            <a:avLst/>
          </a:prstGeom>
          <a:noFill/>
          <a:ln>
            <a:solidFill>
              <a:srgbClr val="000000"/>
            </a:solidFill>
          </a:ln>
        </p:spPr>
        <p:txBody>
          <a:bodyPr>
            <a:spAutoFit/>
          </a:bodyPr>
          <a:lstStyle/>
          <a:p>
            <a:r>
              <a:rPr lang="en-US" sz="1600" b="1" dirty="0"/>
              <a:t>Case presentation</a:t>
            </a:r>
          </a:p>
          <a:p>
            <a:r>
              <a:rPr lang="en-US" sz="1600" dirty="0"/>
              <a:t>A 45-year old woman presents with sudden onset breathlessness &amp; is found to have multiple small pulmonary emboli. She weighs 116Kg. PMHx. Previously well.</a:t>
            </a:r>
          </a:p>
          <a:p>
            <a:endParaRPr lang="en-US" sz="1600" dirty="0"/>
          </a:p>
          <a:p>
            <a:r>
              <a:rPr lang="en-US" sz="1600" dirty="0"/>
              <a:t>ECG – sinus rhythm, no </a:t>
            </a:r>
            <a:r>
              <a:rPr lang="en-US" sz="1600" dirty="0" err="1"/>
              <a:t>ischaemic</a:t>
            </a:r>
            <a:r>
              <a:rPr lang="en-US" sz="1600" dirty="0"/>
              <a:t> / strain changes. </a:t>
            </a:r>
            <a:r>
              <a:rPr lang="en-US" sz="1600" dirty="0" err="1"/>
              <a:t>Sats</a:t>
            </a:r>
            <a:r>
              <a:rPr lang="en-US" sz="1600" dirty="0"/>
              <a:t> 93% on air. BMI 42 Kg/m2</a:t>
            </a:r>
          </a:p>
          <a:p>
            <a:endParaRPr lang="en-US" sz="1600" dirty="0"/>
          </a:p>
          <a:p>
            <a:endParaRPr lang="en-US" sz="1600" dirty="0"/>
          </a:p>
          <a:p>
            <a:r>
              <a:rPr lang="en-US" sz="1600" dirty="0"/>
              <a:t>She has been started on enoxaparin 100mg </a:t>
            </a:r>
            <a:r>
              <a:rPr lang="en-US" sz="1600" dirty="0" err="1"/>
              <a:t>sc</a:t>
            </a:r>
            <a:r>
              <a:rPr lang="en-US" sz="1600" dirty="0"/>
              <a:t> twice daily.</a:t>
            </a:r>
          </a:p>
        </p:txBody>
      </p:sp>
      <p:sp>
        <p:nvSpPr>
          <p:cNvPr id="10" name="TextBox 9"/>
          <p:cNvSpPr txBox="1"/>
          <p:nvPr/>
        </p:nvSpPr>
        <p:spPr>
          <a:xfrm>
            <a:off x="107504" y="4725144"/>
            <a:ext cx="4381500" cy="1323439"/>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assess </a:t>
            </a:r>
            <a:r>
              <a:rPr lang="en-US" sz="1600" b="1" dirty="0">
                <a:solidFill>
                  <a:srgbClr val="FF0000"/>
                </a:solidFill>
              </a:rPr>
              <a:t>the need for dose adjustment </a:t>
            </a:r>
            <a:r>
              <a:rPr lang="en-US" sz="1600" dirty="0"/>
              <a:t>of  enoxaparin.</a:t>
            </a:r>
          </a:p>
          <a:p>
            <a:pPr>
              <a:defRPr/>
            </a:pPr>
            <a:r>
              <a:rPr lang="en-US" sz="1600" dirty="0"/>
              <a:t>(</a:t>
            </a:r>
            <a:r>
              <a:rPr lang="en-US" sz="1600" i="1" dirty="0"/>
              <a:t>mark it with a tick</a:t>
            </a:r>
            <a:r>
              <a:rPr lang="en-US" sz="1600" dirty="0"/>
              <a:t>)</a:t>
            </a:r>
          </a:p>
        </p:txBody>
      </p:sp>
      <p:sp>
        <p:nvSpPr>
          <p:cNvPr id="14" name="CAI1" title="Correct Answer Indicator"/>
          <p:cNvSpPr/>
          <p:nvPr>
            <p:custDataLst>
              <p:tags r:id="rId3"/>
            </p:custDataLst>
          </p:nvPr>
        </p:nvSpPr>
        <p:spPr>
          <a:xfrm rot="10800000">
            <a:off x="4543296" y="441008"/>
            <a:ext cx="215900" cy="215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96645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95288"/>
            <a:ext cx="3672408" cy="5730875"/>
          </a:xfrm>
        </p:spPr>
        <p:txBody>
          <a:bodyPr>
            <a:normAutofit/>
          </a:bodyPr>
          <a:lstStyle/>
          <a:p>
            <a:pPr>
              <a:spcBef>
                <a:spcPts val="1200"/>
              </a:spcBef>
              <a:buAutoNum type="alphaUcPeriod"/>
            </a:pPr>
            <a:endParaRPr lang="en-GB" sz="1800" dirty="0"/>
          </a:p>
          <a:p>
            <a:pPr>
              <a:spcBef>
                <a:spcPts val="1200"/>
              </a:spcBef>
              <a:buAutoNum type="alphaUcPeriod"/>
            </a:pPr>
            <a:r>
              <a:rPr lang="en-GB" sz="1800" dirty="0"/>
              <a:t>Alpha-1-fetoprotein levels </a:t>
            </a:r>
          </a:p>
          <a:p>
            <a:pPr>
              <a:spcBef>
                <a:spcPts val="1200"/>
              </a:spcBef>
              <a:buAutoNum type="alphaUcPeriod"/>
            </a:pPr>
            <a:r>
              <a:rPr lang="en-GB" sz="1800" dirty="0"/>
              <a:t>FBC</a:t>
            </a:r>
          </a:p>
          <a:p>
            <a:pPr>
              <a:spcBef>
                <a:spcPts val="1200"/>
              </a:spcBef>
              <a:buAutoNum type="alphaUcPeriod"/>
            </a:pPr>
            <a:r>
              <a:rPr lang="en-GB" sz="1800" dirty="0"/>
              <a:t>Stool frequency</a:t>
            </a:r>
          </a:p>
          <a:p>
            <a:pPr>
              <a:spcBef>
                <a:spcPts val="1200"/>
              </a:spcBef>
              <a:buAutoNum type="alphaUcPeriod"/>
            </a:pPr>
            <a:r>
              <a:rPr lang="en-GB" sz="1800" dirty="0"/>
              <a:t>Serum albumin </a:t>
            </a:r>
          </a:p>
          <a:p>
            <a:pPr>
              <a:spcBef>
                <a:spcPts val="1200"/>
              </a:spcBef>
              <a:buAutoNum type="alphaUcPeriod"/>
            </a:pPr>
            <a:r>
              <a:rPr lang="en-GB" sz="1800" dirty="0"/>
              <a:t>INR</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7"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TDM021</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1815882"/>
          </a:xfrm>
          <a:prstGeom prst="rect">
            <a:avLst/>
          </a:prstGeom>
          <a:noFill/>
          <a:ln>
            <a:solidFill>
              <a:srgbClr val="000000"/>
            </a:solidFill>
          </a:ln>
        </p:spPr>
        <p:txBody>
          <a:bodyPr>
            <a:spAutoFit/>
          </a:bodyPr>
          <a:lstStyle/>
          <a:p>
            <a:r>
              <a:rPr lang="en-US" sz="1600" b="1" dirty="0"/>
              <a:t>Case presentation</a:t>
            </a:r>
          </a:p>
          <a:p>
            <a:r>
              <a:rPr lang="en-US" sz="1600" dirty="0"/>
              <a:t>A 22-year old man has had several recent flare-ups of his inflammatory bowel disease despite taking prednisolone 20mg/day. </a:t>
            </a:r>
          </a:p>
          <a:p>
            <a:endParaRPr lang="en-US" sz="1600" dirty="0"/>
          </a:p>
          <a:p>
            <a:r>
              <a:rPr lang="en-US" sz="1600" dirty="0"/>
              <a:t>He is commenced on Azathioprine 150mg po daily</a:t>
            </a:r>
          </a:p>
          <a:p>
            <a:endParaRPr lang="en-US" sz="1600" dirty="0"/>
          </a:p>
        </p:txBody>
      </p:sp>
      <p:sp>
        <p:nvSpPr>
          <p:cNvPr id="10" name="TextBox 9"/>
          <p:cNvSpPr txBox="1"/>
          <p:nvPr/>
        </p:nvSpPr>
        <p:spPr>
          <a:xfrm>
            <a:off x="107504" y="4725144"/>
            <a:ext cx="4381500" cy="1323439"/>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check for adverse effects of the new treatment in the next 1-2 weeks</a:t>
            </a:r>
          </a:p>
          <a:p>
            <a:pPr>
              <a:defRPr/>
            </a:pPr>
            <a:r>
              <a:rPr lang="en-US" sz="1600" dirty="0"/>
              <a:t>(</a:t>
            </a:r>
            <a:r>
              <a:rPr lang="en-US" sz="1600" i="1" dirty="0"/>
              <a:t>mark it with a tick</a:t>
            </a:r>
            <a:r>
              <a:rPr lang="en-US" sz="1600" dirty="0"/>
              <a:t>)</a:t>
            </a:r>
          </a:p>
        </p:txBody>
      </p:sp>
    </p:spTree>
    <p:custDataLst>
      <p:tags r:id="rId1"/>
    </p:custDataLst>
    <p:extLst>
      <p:ext uri="{BB962C8B-B14F-4D97-AF65-F5344CB8AC3E}">
        <p14:creationId xmlns:p14="http://schemas.microsoft.com/office/powerpoint/2010/main" val="650964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95288"/>
            <a:ext cx="3672408" cy="5730875"/>
          </a:xfrm>
        </p:spPr>
        <p:txBody>
          <a:bodyPr>
            <a:normAutofit/>
          </a:bodyPr>
          <a:lstStyle/>
          <a:p>
            <a:pPr>
              <a:spcBef>
                <a:spcPts val="1200"/>
              </a:spcBef>
              <a:buAutoNum type="alphaUcPeriod"/>
            </a:pPr>
            <a:endParaRPr lang="en-GB" sz="1800" dirty="0"/>
          </a:p>
          <a:p>
            <a:pPr>
              <a:spcBef>
                <a:spcPts val="1200"/>
              </a:spcBef>
              <a:buAutoNum type="alphaUcPeriod"/>
            </a:pPr>
            <a:r>
              <a:rPr lang="en-GB" sz="1800" dirty="0"/>
              <a:t>Alpha-1-fetoprotein levels </a:t>
            </a:r>
          </a:p>
          <a:p>
            <a:pPr>
              <a:spcBef>
                <a:spcPts val="1200"/>
              </a:spcBef>
              <a:buAutoNum type="alphaUcPeriod"/>
            </a:pPr>
            <a:r>
              <a:rPr lang="en-GB" sz="1800" dirty="0"/>
              <a:t>FBC</a:t>
            </a:r>
          </a:p>
          <a:p>
            <a:pPr>
              <a:spcBef>
                <a:spcPts val="1200"/>
              </a:spcBef>
              <a:buAutoNum type="alphaUcPeriod"/>
            </a:pPr>
            <a:r>
              <a:rPr lang="en-GB" sz="1800" dirty="0"/>
              <a:t>Stool frequency</a:t>
            </a:r>
          </a:p>
          <a:p>
            <a:pPr>
              <a:spcBef>
                <a:spcPts val="1200"/>
              </a:spcBef>
              <a:buAutoNum type="alphaUcPeriod"/>
            </a:pPr>
            <a:r>
              <a:rPr lang="en-GB" sz="1800" dirty="0"/>
              <a:t>Serum albumin </a:t>
            </a:r>
          </a:p>
          <a:p>
            <a:pPr>
              <a:spcBef>
                <a:spcPts val="1200"/>
              </a:spcBef>
              <a:buAutoNum type="alphaUcPeriod"/>
            </a:pPr>
            <a:r>
              <a:rPr lang="en-GB" sz="1800" dirty="0"/>
              <a:t>INR</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7"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TDM021</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2062103"/>
          </a:xfrm>
          <a:prstGeom prst="rect">
            <a:avLst/>
          </a:prstGeom>
          <a:noFill/>
          <a:ln>
            <a:solidFill>
              <a:srgbClr val="000000"/>
            </a:solidFill>
          </a:ln>
        </p:spPr>
        <p:txBody>
          <a:bodyPr>
            <a:spAutoFit/>
          </a:bodyPr>
          <a:lstStyle/>
          <a:p>
            <a:r>
              <a:rPr lang="en-US" sz="1600" b="1" dirty="0"/>
              <a:t>Case presentation</a:t>
            </a:r>
          </a:p>
          <a:p>
            <a:r>
              <a:rPr lang="en-US" sz="1600" dirty="0"/>
              <a:t>A 22-year old man has had several recent flare-ups of his inflammatory bowel disease. He is taking prednisolone 20mg/day. </a:t>
            </a:r>
          </a:p>
          <a:p>
            <a:endParaRPr lang="en-US" sz="1600" dirty="0"/>
          </a:p>
          <a:p>
            <a:r>
              <a:rPr lang="en-US" sz="1600" dirty="0"/>
              <a:t>He is now commenced on Azathioprine 150mg po daily</a:t>
            </a:r>
          </a:p>
          <a:p>
            <a:endParaRPr lang="en-US" sz="1600" dirty="0"/>
          </a:p>
        </p:txBody>
      </p:sp>
      <p:sp>
        <p:nvSpPr>
          <p:cNvPr id="10" name="TextBox 9"/>
          <p:cNvSpPr txBox="1"/>
          <p:nvPr/>
        </p:nvSpPr>
        <p:spPr>
          <a:xfrm>
            <a:off x="107504" y="4725144"/>
            <a:ext cx="4381500" cy="1323439"/>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check </a:t>
            </a:r>
            <a:r>
              <a:rPr lang="en-US" sz="1600" b="1" dirty="0">
                <a:solidFill>
                  <a:srgbClr val="FF0000"/>
                </a:solidFill>
              </a:rPr>
              <a:t>for adverse effects </a:t>
            </a:r>
            <a:r>
              <a:rPr lang="en-US" sz="1600" dirty="0"/>
              <a:t>of the new treatment in the next 1-2 weeks</a:t>
            </a:r>
          </a:p>
          <a:p>
            <a:pPr>
              <a:defRPr/>
            </a:pPr>
            <a:r>
              <a:rPr lang="en-US" sz="1600" dirty="0"/>
              <a:t>(</a:t>
            </a:r>
            <a:r>
              <a:rPr lang="en-US" sz="1600" i="1" dirty="0"/>
              <a:t>mark it with a tick</a:t>
            </a:r>
            <a:r>
              <a:rPr lang="en-US" sz="1600" dirty="0"/>
              <a:t>)</a:t>
            </a:r>
          </a:p>
        </p:txBody>
      </p:sp>
      <p:sp>
        <p:nvSpPr>
          <p:cNvPr id="14" name="CAI1" title="Correct Answer Indicator"/>
          <p:cNvSpPr/>
          <p:nvPr>
            <p:custDataLst>
              <p:tags r:id="rId3"/>
            </p:custDataLst>
          </p:nvPr>
        </p:nvSpPr>
        <p:spPr>
          <a:xfrm rot="10800000">
            <a:off x="4608066" y="1340768"/>
            <a:ext cx="215900" cy="215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65790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95288"/>
            <a:ext cx="3672408" cy="5730875"/>
          </a:xfrm>
        </p:spPr>
        <p:txBody>
          <a:bodyPr>
            <a:normAutofit/>
          </a:bodyPr>
          <a:lstStyle/>
          <a:p>
            <a:pPr>
              <a:spcBef>
                <a:spcPts val="1200"/>
              </a:spcBef>
              <a:buAutoNum type="alphaUcPeriod"/>
            </a:pPr>
            <a:endParaRPr lang="en-GB" sz="1800" dirty="0"/>
          </a:p>
          <a:p>
            <a:pPr>
              <a:spcBef>
                <a:spcPts val="1200"/>
              </a:spcBef>
              <a:buAutoNum type="alphaUcPeriod"/>
            </a:pPr>
            <a:r>
              <a:rPr lang="en-GB" sz="1800" dirty="0"/>
              <a:t>Alpha-1-fetoprotein levels </a:t>
            </a:r>
          </a:p>
          <a:p>
            <a:pPr>
              <a:spcBef>
                <a:spcPts val="1200"/>
              </a:spcBef>
              <a:buAutoNum type="alphaUcPeriod"/>
            </a:pPr>
            <a:r>
              <a:rPr lang="en-GB" sz="1800" dirty="0"/>
              <a:t>FBC</a:t>
            </a:r>
          </a:p>
          <a:p>
            <a:pPr>
              <a:spcBef>
                <a:spcPts val="1200"/>
              </a:spcBef>
              <a:buAutoNum type="alphaUcPeriod"/>
            </a:pPr>
            <a:r>
              <a:rPr lang="en-GB" sz="1800" dirty="0"/>
              <a:t>Stool frequency</a:t>
            </a:r>
          </a:p>
          <a:p>
            <a:pPr>
              <a:spcBef>
                <a:spcPts val="1200"/>
              </a:spcBef>
              <a:buAutoNum type="alphaUcPeriod"/>
            </a:pPr>
            <a:r>
              <a:rPr lang="en-GB" sz="1800" dirty="0"/>
              <a:t>Serum albumin </a:t>
            </a:r>
          </a:p>
          <a:p>
            <a:pPr>
              <a:spcBef>
                <a:spcPts val="1200"/>
              </a:spcBef>
              <a:buAutoNum type="alphaUcPeriod"/>
            </a:pPr>
            <a:r>
              <a:rPr lang="en-GB" sz="1800" dirty="0"/>
              <a:t>INR</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7"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TDM021</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1815882"/>
          </a:xfrm>
          <a:prstGeom prst="rect">
            <a:avLst/>
          </a:prstGeom>
          <a:noFill/>
          <a:ln>
            <a:solidFill>
              <a:srgbClr val="000000"/>
            </a:solidFill>
          </a:ln>
        </p:spPr>
        <p:txBody>
          <a:bodyPr>
            <a:spAutoFit/>
          </a:bodyPr>
          <a:lstStyle/>
          <a:p>
            <a:r>
              <a:rPr lang="en-US" sz="1600" b="1" dirty="0"/>
              <a:t>Case presentation</a:t>
            </a:r>
          </a:p>
          <a:p>
            <a:r>
              <a:rPr lang="en-US" sz="1600" dirty="0"/>
              <a:t>A 22-year old man has had several recent flare-ups of his inflammatory bowel disease despite taking prednisolone 20mg/day. </a:t>
            </a:r>
          </a:p>
          <a:p>
            <a:endParaRPr lang="en-US" sz="1600" dirty="0"/>
          </a:p>
          <a:p>
            <a:r>
              <a:rPr lang="en-US" sz="1600" dirty="0"/>
              <a:t>He is commenced on Azathioprine 150mg po daily</a:t>
            </a:r>
          </a:p>
          <a:p>
            <a:endParaRPr lang="en-US" sz="1600" dirty="0"/>
          </a:p>
        </p:txBody>
      </p:sp>
      <p:sp>
        <p:nvSpPr>
          <p:cNvPr id="10" name="TextBox 9"/>
          <p:cNvSpPr txBox="1"/>
          <p:nvPr/>
        </p:nvSpPr>
        <p:spPr>
          <a:xfrm>
            <a:off x="120439" y="4149080"/>
            <a:ext cx="4381500" cy="1323439"/>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check for beneficial effects of the new treatment in the next 1-2 weeks</a:t>
            </a:r>
          </a:p>
          <a:p>
            <a:pPr>
              <a:defRPr/>
            </a:pPr>
            <a:r>
              <a:rPr lang="en-US" sz="1600" dirty="0"/>
              <a:t>(</a:t>
            </a:r>
            <a:r>
              <a:rPr lang="en-US" sz="1600" i="1" dirty="0"/>
              <a:t>mark it with a tick</a:t>
            </a:r>
            <a:r>
              <a:rPr lang="en-US" sz="1600" dirty="0"/>
              <a:t>)</a:t>
            </a:r>
          </a:p>
        </p:txBody>
      </p:sp>
    </p:spTree>
    <p:custDataLst>
      <p:tags r:id="rId1"/>
    </p:custDataLst>
    <p:extLst>
      <p:ext uri="{BB962C8B-B14F-4D97-AF65-F5344CB8AC3E}">
        <p14:creationId xmlns:p14="http://schemas.microsoft.com/office/powerpoint/2010/main" val="1729174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95288"/>
            <a:ext cx="3672408" cy="5730875"/>
          </a:xfrm>
        </p:spPr>
        <p:txBody>
          <a:bodyPr>
            <a:normAutofit/>
          </a:bodyPr>
          <a:lstStyle/>
          <a:p>
            <a:pPr>
              <a:spcBef>
                <a:spcPts val="1200"/>
              </a:spcBef>
              <a:buAutoNum type="alphaUcPeriod"/>
            </a:pPr>
            <a:endParaRPr lang="en-GB" sz="1800" dirty="0"/>
          </a:p>
          <a:p>
            <a:pPr>
              <a:spcBef>
                <a:spcPts val="1200"/>
              </a:spcBef>
              <a:buAutoNum type="alphaUcPeriod"/>
            </a:pPr>
            <a:r>
              <a:rPr lang="en-GB" sz="1800" dirty="0"/>
              <a:t>Alpha-1-fetoprotein levels </a:t>
            </a:r>
          </a:p>
          <a:p>
            <a:pPr>
              <a:spcBef>
                <a:spcPts val="1200"/>
              </a:spcBef>
              <a:buAutoNum type="alphaUcPeriod"/>
            </a:pPr>
            <a:r>
              <a:rPr lang="en-GB" sz="1800" dirty="0"/>
              <a:t>FBC</a:t>
            </a:r>
          </a:p>
          <a:p>
            <a:pPr>
              <a:spcBef>
                <a:spcPts val="1200"/>
              </a:spcBef>
              <a:buAutoNum type="alphaUcPeriod"/>
            </a:pPr>
            <a:r>
              <a:rPr lang="en-GB" sz="1800" dirty="0"/>
              <a:t>Stool frequency</a:t>
            </a:r>
          </a:p>
          <a:p>
            <a:pPr>
              <a:spcBef>
                <a:spcPts val="1200"/>
              </a:spcBef>
              <a:buAutoNum type="alphaUcPeriod"/>
            </a:pPr>
            <a:r>
              <a:rPr lang="en-GB" sz="1800" dirty="0"/>
              <a:t>Serum albumin </a:t>
            </a:r>
          </a:p>
          <a:p>
            <a:pPr>
              <a:spcBef>
                <a:spcPts val="1200"/>
              </a:spcBef>
              <a:buAutoNum type="alphaUcPeriod"/>
            </a:pPr>
            <a:r>
              <a:rPr lang="en-GB" sz="1800" dirty="0"/>
              <a:t>INR</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7"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TDM021</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1815882"/>
          </a:xfrm>
          <a:prstGeom prst="rect">
            <a:avLst/>
          </a:prstGeom>
          <a:noFill/>
          <a:ln>
            <a:solidFill>
              <a:srgbClr val="000000"/>
            </a:solidFill>
          </a:ln>
        </p:spPr>
        <p:txBody>
          <a:bodyPr>
            <a:spAutoFit/>
          </a:bodyPr>
          <a:lstStyle/>
          <a:p>
            <a:r>
              <a:rPr lang="en-US" sz="1600" b="1" dirty="0"/>
              <a:t>Case presentation</a:t>
            </a:r>
          </a:p>
          <a:p>
            <a:r>
              <a:rPr lang="en-US" sz="1600" dirty="0"/>
              <a:t>A 22-year old man has had several recent flare-ups of his inflammatory bowel disease despite taking prednisolone 20mg/day. </a:t>
            </a:r>
          </a:p>
          <a:p>
            <a:endParaRPr lang="en-US" sz="1600" dirty="0"/>
          </a:p>
          <a:p>
            <a:r>
              <a:rPr lang="en-US" sz="1600" dirty="0"/>
              <a:t>He is commenced on Azathioprine 150mg po daily</a:t>
            </a:r>
          </a:p>
          <a:p>
            <a:endParaRPr lang="en-US" sz="1600" dirty="0"/>
          </a:p>
        </p:txBody>
      </p:sp>
      <p:sp>
        <p:nvSpPr>
          <p:cNvPr id="10" name="TextBox 9"/>
          <p:cNvSpPr txBox="1"/>
          <p:nvPr/>
        </p:nvSpPr>
        <p:spPr>
          <a:xfrm>
            <a:off x="179512" y="4005064"/>
            <a:ext cx="4381500" cy="1323439"/>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check for adverse effects of the new treatment in the next 1-2 weeks</a:t>
            </a:r>
          </a:p>
          <a:p>
            <a:pPr>
              <a:defRPr/>
            </a:pPr>
            <a:r>
              <a:rPr lang="en-US" sz="1600" dirty="0"/>
              <a:t>(</a:t>
            </a:r>
            <a:r>
              <a:rPr lang="en-US" sz="1600" i="1" dirty="0"/>
              <a:t>mark it with a tick</a:t>
            </a:r>
            <a:r>
              <a:rPr lang="en-US" sz="1600" dirty="0"/>
              <a:t>)</a:t>
            </a:r>
          </a:p>
        </p:txBody>
      </p:sp>
      <p:sp>
        <p:nvSpPr>
          <p:cNvPr id="2" name="CAI1" title="Correct Answer Indicator">
            <a:extLst>
              <a:ext uri="{FF2B5EF4-FFF2-40B4-BE49-F238E27FC236}">
                <a16:creationId xmlns:a16="http://schemas.microsoft.com/office/drawing/2014/main" id="{F532DFB5-5054-BBFA-725A-FE1EA0966EE1}"/>
              </a:ext>
            </a:extLst>
          </p:cNvPr>
          <p:cNvSpPr/>
          <p:nvPr>
            <p:custDataLst>
              <p:tags r:id="rId3"/>
            </p:custDataLst>
          </p:nvPr>
        </p:nvSpPr>
        <p:spPr>
          <a:xfrm rot="10800000">
            <a:off x="4608065" y="1772816"/>
            <a:ext cx="215900" cy="215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93134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95289"/>
            <a:ext cx="3672408" cy="3033712"/>
          </a:xfrm>
        </p:spPr>
        <p:txBody>
          <a:bodyPr>
            <a:normAutofit/>
          </a:bodyPr>
          <a:lstStyle/>
          <a:p>
            <a:pPr>
              <a:spcBef>
                <a:spcPts val="1200"/>
              </a:spcBef>
              <a:buAutoNum type="alphaUcPeriod"/>
            </a:pPr>
            <a:r>
              <a:rPr lang="en-GB" sz="1800" dirty="0"/>
              <a:t>Pre-bedtime capillary blood glucose</a:t>
            </a:r>
          </a:p>
          <a:p>
            <a:pPr>
              <a:spcBef>
                <a:spcPts val="1200"/>
              </a:spcBef>
              <a:buAutoNum type="alphaUcPeriod"/>
            </a:pPr>
            <a:r>
              <a:rPr lang="en-GB" sz="1800" dirty="0"/>
              <a:t>Pre-breakfast capillary blood glucose</a:t>
            </a:r>
          </a:p>
          <a:p>
            <a:pPr>
              <a:spcBef>
                <a:spcPts val="1200"/>
              </a:spcBef>
              <a:buAutoNum type="alphaUcPeriod"/>
            </a:pPr>
            <a:r>
              <a:rPr lang="en-GB" sz="1800" dirty="0"/>
              <a:t>Pre-evening meal capillary blood glucose</a:t>
            </a:r>
          </a:p>
          <a:p>
            <a:pPr>
              <a:spcBef>
                <a:spcPts val="1200"/>
              </a:spcBef>
              <a:buAutoNum type="alphaUcPeriod"/>
            </a:pPr>
            <a:r>
              <a:rPr lang="en-GB" sz="1800" dirty="0"/>
              <a:t>Pre-lunch capillary blood glucose</a:t>
            </a:r>
          </a:p>
          <a:p>
            <a:pPr>
              <a:spcBef>
                <a:spcPts val="1200"/>
              </a:spcBef>
              <a:buAutoNum type="alphaUcPeriod"/>
            </a:pPr>
            <a:r>
              <a:rPr lang="en-GB" sz="1800" dirty="0"/>
              <a:t>Pre-morning snack</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7"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TDM022</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2062103"/>
          </a:xfrm>
          <a:prstGeom prst="rect">
            <a:avLst/>
          </a:prstGeom>
          <a:noFill/>
          <a:ln>
            <a:solidFill>
              <a:srgbClr val="000000"/>
            </a:solidFill>
          </a:ln>
        </p:spPr>
        <p:txBody>
          <a:bodyPr>
            <a:spAutoFit/>
          </a:bodyPr>
          <a:lstStyle/>
          <a:p>
            <a:r>
              <a:rPr lang="en-US" sz="1600" b="1" dirty="0"/>
              <a:t>Case presentation</a:t>
            </a:r>
          </a:p>
          <a:p>
            <a:r>
              <a:rPr lang="en-GB" sz="1600" dirty="0"/>
              <a:t>A 24-year old man is having his diabetic control reviewed. He is currently asymptomatic. </a:t>
            </a:r>
            <a:r>
              <a:rPr lang="en-GB" sz="1600" b="1" dirty="0"/>
              <a:t>PMH. </a:t>
            </a:r>
            <a:r>
              <a:rPr lang="en-GB" sz="1600" dirty="0"/>
              <a:t>Type I diabetes. </a:t>
            </a:r>
            <a:r>
              <a:rPr lang="en-GB" sz="1600" b="1" dirty="0"/>
              <a:t>DH. </a:t>
            </a:r>
            <a:r>
              <a:rPr lang="en-GB" sz="1600" dirty="0"/>
              <a:t>Basal-bolus insulin. </a:t>
            </a:r>
          </a:p>
          <a:p>
            <a:endParaRPr lang="en-GB" sz="1600" dirty="0"/>
          </a:p>
          <a:p>
            <a:r>
              <a:rPr lang="en-GB" sz="1600" dirty="0"/>
              <a:t>He has concerns that his lunchtime dose is too high. His usual meals are breakfast, lunch and evening meal and he has a mid-morning snack</a:t>
            </a:r>
          </a:p>
        </p:txBody>
      </p:sp>
      <p:sp>
        <p:nvSpPr>
          <p:cNvPr id="10" name="TextBox 9"/>
          <p:cNvSpPr txBox="1"/>
          <p:nvPr/>
        </p:nvSpPr>
        <p:spPr>
          <a:xfrm>
            <a:off x="107504" y="3041651"/>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assess the effects of lunchtime dose of insulin.</a:t>
            </a:r>
          </a:p>
          <a:p>
            <a:pPr>
              <a:defRPr/>
            </a:pPr>
            <a:r>
              <a:rPr lang="en-US" sz="1600" dirty="0"/>
              <a:t>(</a:t>
            </a:r>
            <a:r>
              <a:rPr lang="en-US" sz="1600" i="1" dirty="0"/>
              <a:t>mark it with a tick</a:t>
            </a:r>
            <a:r>
              <a:rPr lang="en-US" sz="1600" dirty="0"/>
              <a:t>)</a:t>
            </a:r>
          </a:p>
        </p:txBody>
      </p:sp>
    </p:spTree>
    <p:custDataLst>
      <p:tags r:id="rId1"/>
    </p:custDataLst>
    <p:extLst>
      <p:ext uri="{BB962C8B-B14F-4D97-AF65-F5344CB8AC3E}">
        <p14:creationId xmlns:p14="http://schemas.microsoft.com/office/powerpoint/2010/main" val="3078421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7"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TDM022</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1815882"/>
          </a:xfrm>
          <a:prstGeom prst="rect">
            <a:avLst/>
          </a:prstGeom>
          <a:noFill/>
          <a:ln>
            <a:solidFill>
              <a:srgbClr val="000000"/>
            </a:solidFill>
          </a:ln>
        </p:spPr>
        <p:txBody>
          <a:bodyPr>
            <a:spAutoFit/>
          </a:bodyPr>
          <a:lstStyle/>
          <a:p>
            <a:r>
              <a:rPr lang="en-US" sz="1600" b="1" dirty="0"/>
              <a:t>Case presentation</a:t>
            </a:r>
          </a:p>
          <a:p>
            <a:r>
              <a:rPr lang="en-GB" sz="1600" dirty="0"/>
              <a:t>A 24-year old man is having his diabetic control reviewed. He is currently asymptomatic. </a:t>
            </a:r>
            <a:r>
              <a:rPr lang="en-GB" sz="1600" b="1" dirty="0"/>
              <a:t>PMH. </a:t>
            </a:r>
            <a:r>
              <a:rPr lang="en-GB" sz="1600" dirty="0"/>
              <a:t>Type I diabetes. </a:t>
            </a:r>
            <a:r>
              <a:rPr lang="en-GB" sz="1600" b="1" dirty="0"/>
              <a:t>DH. </a:t>
            </a:r>
            <a:r>
              <a:rPr lang="en-GB" sz="1600" dirty="0"/>
              <a:t>Basal-bolus insulin. </a:t>
            </a:r>
          </a:p>
          <a:p>
            <a:endParaRPr lang="en-GB" sz="1600" dirty="0"/>
          </a:p>
          <a:p>
            <a:r>
              <a:rPr lang="en-GB" sz="1600" dirty="0"/>
              <a:t>He has concerns that his lunchtime dose is too high.</a:t>
            </a:r>
          </a:p>
        </p:txBody>
      </p:sp>
      <p:sp>
        <p:nvSpPr>
          <p:cNvPr id="10" name="TextBox 9"/>
          <p:cNvSpPr txBox="1"/>
          <p:nvPr/>
        </p:nvSpPr>
        <p:spPr>
          <a:xfrm>
            <a:off x="107504" y="2708920"/>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assess the effects of lunchtime dose of insulin.</a:t>
            </a:r>
          </a:p>
          <a:p>
            <a:pPr>
              <a:defRPr/>
            </a:pPr>
            <a:r>
              <a:rPr lang="en-US" sz="1600" dirty="0"/>
              <a:t>(</a:t>
            </a:r>
            <a:r>
              <a:rPr lang="en-US" sz="1600" i="1" dirty="0"/>
              <a:t>mark it with a tick</a:t>
            </a:r>
            <a:r>
              <a:rPr lang="en-US" sz="1600" dirty="0"/>
              <a:t>)</a:t>
            </a:r>
          </a:p>
        </p:txBody>
      </p:sp>
      <p:sp>
        <p:nvSpPr>
          <p:cNvPr id="14" name="CAI1" title="Correct Answer Indicator"/>
          <p:cNvSpPr/>
          <p:nvPr>
            <p:custDataLst>
              <p:tags r:id="rId2"/>
            </p:custDataLst>
          </p:nvPr>
        </p:nvSpPr>
        <p:spPr>
          <a:xfrm rot="10800000">
            <a:off x="4859635" y="2115344"/>
            <a:ext cx="431800" cy="431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PAnswers" title="Answer Text"/>
          <p:cNvSpPr txBox="1">
            <a:spLocks/>
          </p:cNvSpPr>
          <p:nvPr>
            <p:custDataLst>
              <p:tags r:id="rId3"/>
            </p:custDataLst>
          </p:nvPr>
        </p:nvSpPr>
        <p:spPr>
          <a:xfrm>
            <a:off x="5075535" y="598488"/>
            <a:ext cx="3672408" cy="30337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Arial" panose="020B0604020202020204" pitchFamily="34" charset="0"/>
              <a:buAutoNum type="alphaUcPeriod"/>
            </a:pPr>
            <a:r>
              <a:rPr lang="en-GB" sz="1800" dirty="0"/>
              <a:t>Pre-bedtime capillary blood glucose</a:t>
            </a:r>
          </a:p>
          <a:p>
            <a:pPr>
              <a:spcBef>
                <a:spcPts val="1200"/>
              </a:spcBef>
              <a:buFont typeface="Arial" panose="020B0604020202020204" pitchFamily="34" charset="0"/>
              <a:buAutoNum type="alphaUcPeriod"/>
            </a:pPr>
            <a:r>
              <a:rPr lang="en-GB" sz="1800" dirty="0"/>
              <a:t>Pre-breakfast capillary blood glucose</a:t>
            </a:r>
          </a:p>
          <a:p>
            <a:pPr>
              <a:spcBef>
                <a:spcPts val="1200"/>
              </a:spcBef>
              <a:buFont typeface="Arial" panose="020B0604020202020204" pitchFamily="34" charset="0"/>
              <a:buAutoNum type="alphaUcPeriod"/>
            </a:pPr>
            <a:r>
              <a:rPr lang="en-GB" sz="1800" dirty="0"/>
              <a:t>Pre-evening meal capillary blood glucose</a:t>
            </a:r>
          </a:p>
          <a:p>
            <a:pPr>
              <a:spcBef>
                <a:spcPts val="1200"/>
              </a:spcBef>
              <a:buFont typeface="Arial" panose="020B0604020202020204" pitchFamily="34" charset="0"/>
              <a:buAutoNum type="alphaUcPeriod"/>
            </a:pPr>
            <a:r>
              <a:rPr lang="en-GB" sz="1800" dirty="0"/>
              <a:t>Pre-lunch capillary blood glucose</a:t>
            </a:r>
          </a:p>
          <a:p>
            <a:pPr>
              <a:spcBef>
                <a:spcPts val="1200"/>
              </a:spcBef>
              <a:buFont typeface="Arial" panose="020B0604020202020204" pitchFamily="34" charset="0"/>
              <a:buAutoNum type="alphaUcPeriod"/>
            </a:pPr>
            <a:r>
              <a:rPr lang="en-GB" sz="1800" dirty="0"/>
              <a:t>Pre-morning snack</a:t>
            </a:r>
          </a:p>
        </p:txBody>
      </p:sp>
    </p:spTree>
    <p:custDataLst>
      <p:tags r:id="rId1"/>
    </p:custDataLst>
    <p:extLst>
      <p:ext uri="{BB962C8B-B14F-4D97-AF65-F5344CB8AC3E}">
        <p14:creationId xmlns:p14="http://schemas.microsoft.com/office/powerpoint/2010/main" val="315726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7259-746A-650D-9EFE-B204F68A97A0}"/>
              </a:ext>
            </a:extLst>
          </p:cNvPr>
          <p:cNvSpPr>
            <a:spLocks noGrp="1"/>
          </p:cNvSpPr>
          <p:nvPr>
            <p:ph type="title"/>
          </p:nvPr>
        </p:nvSpPr>
        <p:spPr>
          <a:xfrm>
            <a:off x="457200" y="274638"/>
            <a:ext cx="8229600" cy="562074"/>
          </a:xfrm>
        </p:spPr>
        <p:txBody>
          <a:bodyPr>
            <a:noAutofit/>
          </a:bodyPr>
          <a:lstStyle/>
          <a:p>
            <a:r>
              <a:rPr lang="en-GB" sz="3600" b="1" dirty="0">
                <a:solidFill>
                  <a:srgbClr val="00B050"/>
                </a:solidFill>
                <a:latin typeface="+mn-lt"/>
              </a:rPr>
              <a:t>Tips</a:t>
            </a:r>
          </a:p>
        </p:txBody>
      </p:sp>
      <p:sp>
        <p:nvSpPr>
          <p:cNvPr id="3" name="Content Placeholder 2">
            <a:extLst>
              <a:ext uri="{FF2B5EF4-FFF2-40B4-BE49-F238E27FC236}">
                <a16:creationId xmlns:a16="http://schemas.microsoft.com/office/drawing/2014/main" id="{DD9FEF57-F8E0-8764-5642-C57CE91B76CE}"/>
              </a:ext>
            </a:extLst>
          </p:cNvPr>
          <p:cNvSpPr>
            <a:spLocks noGrp="1"/>
          </p:cNvSpPr>
          <p:nvPr>
            <p:ph idx="1"/>
          </p:nvPr>
        </p:nvSpPr>
        <p:spPr>
          <a:xfrm>
            <a:off x="457200" y="980728"/>
            <a:ext cx="8507288" cy="5832648"/>
          </a:xfrm>
          <a:solidFill>
            <a:schemeClr val="accent3">
              <a:lumMod val="20000"/>
              <a:lumOff val="80000"/>
            </a:schemeClr>
          </a:solidFill>
        </p:spPr>
        <p:txBody>
          <a:bodyPr>
            <a:normAutofit fontScale="70000" lnSpcReduction="20000"/>
          </a:bodyPr>
          <a:lstStyle/>
          <a:p>
            <a:pPr>
              <a:lnSpc>
                <a:spcPct val="120000"/>
              </a:lnSpc>
            </a:pPr>
            <a:r>
              <a:rPr lang="en-GB" dirty="0"/>
              <a:t>Interactions Appendix 1 BNF – search ‘Appendix’</a:t>
            </a:r>
          </a:p>
          <a:p>
            <a:pPr lvl="1">
              <a:lnSpc>
                <a:spcPct val="120000"/>
              </a:lnSpc>
            </a:pPr>
            <a:r>
              <a:rPr lang="en-GB" dirty="0"/>
              <a:t>Useful tables, e.g. drugs causing long QT, serotonin </a:t>
            </a:r>
            <a:r>
              <a:rPr lang="en-GB" dirty="0" err="1"/>
              <a:t>synd</a:t>
            </a:r>
            <a:r>
              <a:rPr lang="en-GB" dirty="0"/>
              <a:t>, anti-muscarinic effects, … etc; Useful to know about; not exhaustive – see table caveats</a:t>
            </a:r>
          </a:p>
          <a:p>
            <a:pPr>
              <a:lnSpc>
                <a:spcPct val="120000"/>
              </a:lnSpc>
            </a:pPr>
            <a:r>
              <a:rPr lang="en-GB" dirty="0"/>
              <a:t>For dose increases / decreases relating to low / high measures, e.g., </a:t>
            </a:r>
            <a:r>
              <a:rPr lang="en-GB" dirty="0" err="1"/>
              <a:t>abx</a:t>
            </a:r>
            <a:r>
              <a:rPr lang="en-GB" dirty="0"/>
              <a:t> level, blood glucose (TDM or MAN or DAT question)</a:t>
            </a:r>
          </a:p>
          <a:p>
            <a:pPr lvl="1">
              <a:lnSpc>
                <a:spcPct val="120000"/>
              </a:lnSpc>
            </a:pPr>
            <a:r>
              <a:rPr lang="en-GB" dirty="0"/>
              <a:t>Change dose in the region of 10% - 15% up or down from current (not 50%) </a:t>
            </a:r>
          </a:p>
          <a:p>
            <a:pPr>
              <a:lnSpc>
                <a:spcPct val="120000"/>
              </a:lnSpc>
            </a:pPr>
            <a:r>
              <a:rPr lang="en-GB" dirty="0"/>
              <a:t>Palliative care: Avoid IV routes for analgesia, symptom relief</a:t>
            </a:r>
          </a:p>
          <a:p>
            <a:pPr lvl="1">
              <a:lnSpc>
                <a:spcPct val="120000"/>
              </a:lnSpc>
            </a:pPr>
            <a:r>
              <a:rPr lang="en-GB" dirty="0"/>
              <a:t>Use oral, topical, SC</a:t>
            </a:r>
          </a:p>
          <a:p>
            <a:pPr>
              <a:lnSpc>
                <a:spcPct val="120000"/>
              </a:lnSpc>
            </a:pPr>
            <a:r>
              <a:rPr lang="en-GB" dirty="0"/>
              <a:t>Opioid dose conversions – READ the question</a:t>
            </a:r>
          </a:p>
          <a:p>
            <a:pPr lvl="1">
              <a:lnSpc>
                <a:spcPct val="120000"/>
              </a:lnSpc>
            </a:pPr>
            <a:r>
              <a:rPr lang="en-GB" dirty="0"/>
              <a:t>Can be as simple as a patient on prn Oramorph &amp; good pain control needing to have a switch to a longer-acting prep: SO, add up the total </a:t>
            </a:r>
            <a:r>
              <a:rPr lang="en-GB" dirty="0" err="1"/>
              <a:t>oramorph</a:t>
            </a:r>
            <a:r>
              <a:rPr lang="en-GB" dirty="0"/>
              <a:t> for the day, divide in 2 for bd dosing, e.g. </a:t>
            </a:r>
            <a:r>
              <a:rPr lang="en-GB" dirty="0" err="1"/>
              <a:t>oramorph</a:t>
            </a:r>
            <a:r>
              <a:rPr lang="en-GB" dirty="0"/>
              <a:t> 200mg over 24h would be changed to MST </a:t>
            </a:r>
            <a:r>
              <a:rPr lang="en-GB" dirty="0" err="1"/>
              <a:t>Continus</a:t>
            </a:r>
            <a:r>
              <a:rPr lang="en-GB" dirty="0"/>
              <a:t> 100mg bd</a:t>
            </a:r>
          </a:p>
          <a:p>
            <a:pPr lvl="1">
              <a:lnSpc>
                <a:spcPct val="120000"/>
              </a:lnSpc>
            </a:pPr>
            <a:r>
              <a:rPr lang="en-GB" dirty="0"/>
              <a:t>Good Tables in BNF Palliative Care section for drug conversions; oral </a:t>
            </a:r>
            <a:r>
              <a:rPr lang="en-GB" dirty="0">
                <a:sym typeface="Wingdings" panose="05000000000000000000" pitchFamily="2" charset="2"/>
              </a:rPr>
              <a:t> topical, etc.</a:t>
            </a:r>
            <a:endParaRPr lang="en-GB" dirty="0"/>
          </a:p>
        </p:txBody>
      </p:sp>
    </p:spTree>
    <p:extLst>
      <p:ext uri="{BB962C8B-B14F-4D97-AF65-F5344CB8AC3E}">
        <p14:creationId xmlns:p14="http://schemas.microsoft.com/office/powerpoint/2010/main" val="1173511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sulin profiles"/>
          <p:cNvPicPr>
            <a:picLocks noChangeAspect="1" noChangeArrowheads="1"/>
          </p:cNvPicPr>
          <p:nvPr/>
        </p:nvPicPr>
        <p:blipFill rotWithShape="1">
          <a:blip r:embed="rId2">
            <a:extLst>
              <a:ext uri="{28A0092B-C50C-407E-A947-70E740481C1C}">
                <a14:useLocalDpi xmlns:a14="http://schemas.microsoft.com/office/drawing/2010/main" val="0"/>
              </a:ext>
            </a:extLst>
          </a:blip>
          <a:srcRect t="31775"/>
          <a:stretch/>
        </p:blipFill>
        <p:spPr bwMode="auto">
          <a:xfrm>
            <a:off x="492332" y="2301702"/>
            <a:ext cx="8159335" cy="417932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2446264" y="1701248"/>
            <a:ext cx="0" cy="3960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843808" y="1701248"/>
            <a:ext cx="0" cy="39600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229726" y="1701248"/>
            <a:ext cx="0" cy="3960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563888" y="1701248"/>
            <a:ext cx="0" cy="39600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139952" y="1701248"/>
            <a:ext cx="0" cy="3960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499992" y="1701248"/>
            <a:ext cx="0" cy="39600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043608" y="1701248"/>
            <a:ext cx="0" cy="3960000"/>
          </a:xfrm>
          <a:prstGeom prst="line">
            <a:avLst/>
          </a:prstGeom>
          <a:ln w="285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586723" y="818251"/>
            <a:ext cx="902811" cy="338554"/>
          </a:xfrm>
          <a:prstGeom prst="rect">
            <a:avLst/>
          </a:prstGeom>
          <a:noFill/>
        </p:spPr>
        <p:txBody>
          <a:bodyPr wrap="none" rtlCol="0">
            <a:spAutoFit/>
          </a:bodyPr>
          <a:lstStyle/>
          <a:p>
            <a:r>
              <a:rPr lang="en-GB" sz="1600" b="1" dirty="0"/>
              <a:t>Bedtime</a:t>
            </a:r>
          </a:p>
        </p:txBody>
      </p:sp>
      <p:sp>
        <p:nvSpPr>
          <p:cNvPr id="21" name="TextBox 20"/>
          <p:cNvSpPr txBox="1"/>
          <p:nvPr/>
        </p:nvSpPr>
        <p:spPr>
          <a:xfrm rot="16200000">
            <a:off x="1842187" y="821887"/>
            <a:ext cx="1232645" cy="338554"/>
          </a:xfrm>
          <a:prstGeom prst="rect">
            <a:avLst/>
          </a:prstGeom>
          <a:noFill/>
        </p:spPr>
        <p:txBody>
          <a:bodyPr wrap="none" rtlCol="0">
            <a:spAutoFit/>
          </a:bodyPr>
          <a:lstStyle/>
          <a:p>
            <a:r>
              <a:rPr lang="en-GB" sz="1600" b="1" dirty="0"/>
              <a:t>Pre-prandial</a:t>
            </a:r>
          </a:p>
        </p:txBody>
      </p:sp>
      <p:sp>
        <p:nvSpPr>
          <p:cNvPr id="22" name="TextBox 21"/>
          <p:cNvSpPr txBox="1"/>
          <p:nvPr/>
        </p:nvSpPr>
        <p:spPr>
          <a:xfrm rot="16200000">
            <a:off x="2185876" y="801586"/>
            <a:ext cx="1315873" cy="338554"/>
          </a:xfrm>
          <a:prstGeom prst="rect">
            <a:avLst/>
          </a:prstGeom>
          <a:noFill/>
        </p:spPr>
        <p:txBody>
          <a:bodyPr wrap="none" rtlCol="0">
            <a:spAutoFit/>
          </a:bodyPr>
          <a:lstStyle/>
          <a:p>
            <a:r>
              <a:rPr lang="en-GB" sz="1600" b="1" dirty="0"/>
              <a:t>Post-prandial</a:t>
            </a:r>
          </a:p>
        </p:txBody>
      </p:sp>
      <p:sp>
        <p:nvSpPr>
          <p:cNvPr id="23" name="TextBox 22"/>
          <p:cNvSpPr txBox="1"/>
          <p:nvPr/>
        </p:nvSpPr>
        <p:spPr>
          <a:xfrm rot="16200000">
            <a:off x="2615771" y="821887"/>
            <a:ext cx="1232645" cy="338554"/>
          </a:xfrm>
          <a:prstGeom prst="rect">
            <a:avLst/>
          </a:prstGeom>
          <a:noFill/>
        </p:spPr>
        <p:txBody>
          <a:bodyPr wrap="none" rtlCol="0">
            <a:spAutoFit/>
          </a:bodyPr>
          <a:lstStyle/>
          <a:p>
            <a:r>
              <a:rPr lang="en-GB" sz="1600" b="1" dirty="0"/>
              <a:t>Pre-prandial</a:t>
            </a:r>
          </a:p>
        </p:txBody>
      </p:sp>
      <p:sp>
        <p:nvSpPr>
          <p:cNvPr id="24" name="TextBox 23"/>
          <p:cNvSpPr txBox="1"/>
          <p:nvPr/>
        </p:nvSpPr>
        <p:spPr>
          <a:xfrm rot="16200000">
            <a:off x="2916330" y="801586"/>
            <a:ext cx="1315873" cy="338554"/>
          </a:xfrm>
          <a:prstGeom prst="rect">
            <a:avLst/>
          </a:prstGeom>
          <a:noFill/>
        </p:spPr>
        <p:txBody>
          <a:bodyPr wrap="none" rtlCol="0">
            <a:spAutoFit/>
          </a:bodyPr>
          <a:lstStyle/>
          <a:p>
            <a:r>
              <a:rPr lang="en-GB" sz="1600" b="1" dirty="0"/>
              <a:t>Post-prandial</a:t>
            </a:r>
          </a:p>
        </p:txBody>
      </p:sp>
      <p:sp>
        <p:nvSpPr>
          <p:cNvPr id="25" name="TextBox 24"/>
          <p:cNvSpPr txBox="1"/>
          <p:nvPr/>
        </p:nvSpPr>
        <p:spPr>
          <a:xfrm rot="16200000">
            <a:off x="3525998" y="821887"/>
            <a:ext cx="1232645" cy="338554"/>
          </a:xfrm>
          <a:prstGeom prst="rect">
            <a:avLst/>
          </a:prstGeom>
          <a:noFill/>
        </p:spPr>
        <p:txBody>
          <a:bodyPr wrap="none" rtlCol="0">
            <a:spAutoFit/>
          </a:bodyPr>
          <a:lstStyle/>
          <a:p>
            <a:r>
              <a:rPr lang="en-GB" sz="1600" b="1" dirty="0"/>
              <a:t>Pre-prandial</a:t>
            </a:r>
          </a:p>
        </p:txBody>
      </p:sp>
      <p:sp>
        <p:nvSpPr>
          <p:cNvPr id="26" name="TextBox 25"/>
          <p:cNvSpPr txBox="1"/>
          <p:nvPr/>
        </p:nvSpPr>
        <p:spPr>
          <a:xfrm rot="16200000">
            <a:off x="3852435" y="801586"/>
            <a:ext cx="1315873" cy="338554"/>
          </a:xfrm>
          <a:prstGeom prst="rect">
            <a:avLst/>
          </a:prstGeom>
          <a:noFill/>
        </p:spPr>
        <p:txBody>
          <a:bodyPr wrap="none" rtlCol="0">
            <a:spAutoFit/>
          </a:bodyPr>
          <a:lstStyle/>
          <a:p>
            <a:r>
              <a:rPr lang="en-GB" sz="1600" b="1" dirty="0"/>
              <a:t>Post-prandial</a:t>
            </a:r>
          </a:p>
        </p:txBody>
      </p:sp>
    </p:spTree>
    <p:extLst>
      <p:ext uri="{BB962C8B-B14F-4D97-AF65-F5344CB8AC3E}">
        <p14:creationId xmlns:p14="http://schemas.microsoft.com/office/powerpoint/2010/main" val="1618758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sulin profiles"/>
          <p:cNvPicPr>
            <a:picLocks noChangeAspect="1" noChangeArrowheads="1"/>
          </p:cNvPicPr>
          <p:nvPr/>
        </p:nvPicPr>
        <p:blipFill rotWithShape="1">
          <a:blip r:embed="rId2">
            <a:extLst>
              <a:ext uri="{28A0092B-C50C-407E-A947-70E740481C1C}">
                <a14:useLocalDpi xmlns:a14="http://schemas.microsoft.com/office/drawing/2010/main" val="0"/>
              </a:ext>
            </a:extLst>
          </a:blip>
          <a:srcRect t="31775" b="37408"/>
          <a:stretch/>
        </p:blipFill>
        <p:spPr bwMode="auto">
          <a:xfrm>
            <a:off x="517121" y="2060848"/>
            <a:ext cx="8159335" cy="188778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2446264" y="1504954"/>
            <a:ext cx="0" cy="2070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843808" y="1504954"/>
            <a:ext cx="0" cy="20700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229726" y="1504954"/>
            <a:ext cx="0" cy="2070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563888" y="1504954"/>
            <a:ext cx="0" cy="20700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139952" y="1504954"/>
            <a:ext cx="0" cy="2070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499992" y="1504954"/>
            <a:ext cx="0" cy="20700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043608" y="1504954"/>
            <a:ext cx="0" cy="2070000"/>
          </a:xfrm>
          <a:prstGeom prst="line">
            <a:avLst/>
          </a:prstGeom>
          <a:ln w="285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586723" y="621957"/>
            <a:ext cx="902811" cy="338554"/>
          </a:xfrm>
          <a:prstGeom prst="rect">
            <a:avLst/>
          </a:prstGeom>
          <a:noFill/>
        </p:spPr>
        <p:txBody>
          <a:bodyPr wrap="none" rtlCol="0">
            <a:spAutoFit/>
          </a:bodyPr>
          <a:lstStyle/>
          <a:p>
            <a:r>
              <a:rPr lang="en-GB" sz="1600" b="1" dirty="0"/>
              <a:t>Bedtime</a:t>
            </a:r>
          </a:p>
        </p:txBody>
      </p:sp>
      <p:sp>
        <p:nvSpPr>
          <p:cNvPr id="21" name="TextBox 20"/>
          <p:cNvSpPr txBox="1"/>
          <p:nvPr/>
        </p:nvSpPr>
        <p:spPr>
          <a:xfrm rot="16200000">
            <a:off x="1842187" y="625593"/>
            <a:ext cx="1232645" cy="338554"/>
          </a:xfrm>
          <a:prstGeom prst="rect">
            <a:avLst/>
          </a:prstGeom>
          <a:noFill/>
        </p:spPr>
        <p:txBody>
          <a:bodyPr wrap="none" rtlCol="0">
            <a:spAutoFit/>
          </a:bodyPr>
          <a:lstStyle/>
          <a:p>
            <a:r>
              <a:rPr lang="en-GB" sz="1600" b="1" dirty="0"/>
              <a:t>Pre-prandial</a:t>
            </a:r>
          </a:p>
        </p:txBody>
      </p:sp>
      <p:sp>
        <p:nvSpPr>
          <p:cNvPr id="22" name="TextBox 21"/>
          <p:cNvSpPr txBox="1"/>
          <p:nvPr/>
        </p:nvSpPr>
        <p:spPr>
          <a:xfrm rot="16200000">
            <a:off x="2185876" y="605292"/>
            <a:ext cx="1315873" cy="338554"/>
          </a:xfrm>
          <a:prstGeom prst="rect">
            <a:avLst/>
          </a:prstGeom>
          <a:noFill/>
        </p:spPr>
        <p:txBody>
          <a:bodyPr wrap="none" rtlCol="0">
            <a:spAutoFit/>
          </a:bodyPr>
          <a:lstStyle/>
          <a:p>
            <a:r>
              <a:rPr lang="en-GB" sz="1600" b="1" dirty="0"/>
              <a:t>Post-prandial</a:t>
            </a:r>
          </a:p>
        </p:txBody>
      </p:sp>
      <p:sp>
        <p:nvSpPr>
          <p:cNvPr id="23" name="TextBox 22"/>
          <p:cNvSpPr txBox="1"/>
          <p:nvPr/>
        </p:nvSpPr>
        <p:spPr>
          <a:xfrm rot="16200000">
            <a:off x="2615771" y="625593"/>
            <a:ext cx="1232645" cy="338554"/>
          </a:xfrm>
          <a:prstGeom prst="rect">
            <a:avLst/>
          </a:prstGeom>
          <a:noFill/>
        </p:spPr>
        <p:txBody>
          <a:bodyPr wrap="none" rtlCol="0">
            <a:spAutoFit/>
          </a:bodyPr>
          <a:lstStyle/>
          <a:p>
            <a:r>
              <a:rPr lang="en-GB" sz="1600" b="1" dirty="0"/>
              <a:t>Pre-prandial</a:t>
            </a:r>
          </a:p>
        </p:txBody>
      </p:sp>
      <p:sp>
        <p:nvSpPr>
          <p:cNvPr id="24" name="TextBox 23"/>
          <p:cNvSpPr txBox="1"/>
          <p:nvPr/>
        </p:nvSpPr>
        <p:spPr>
          <a:xfrm rot="16200000">
            <a:off x="2916330" y="605292"/>
            <a:ext cx="1315873" cy="338554"/>
          </a:xfrm>
          <a:prstGeom prst="rect">
            <a:avLst/>
          </a:prstGeom>
          <a:noFill/>
        </p:spPr>
        <p:txBody>
          <a:bodyPr wrap="none" rtlCol="0">
            <a:spAutoFit/>
          </a:bodyPr>
          <a:lstStyle/>
          <a:p>
            <a:r>
              <a:rPr lang="en-GB" sz="1600" b="1" dirty="0"/>
              <a:t>Post-prandial</a:t>
            </a:r>
          </a:p>
        </p:txBody>
      </p:sp>
      <p:sp>
        <p:nvSpPr>
          <p:cNvPr id="25" name="TextBox 24"/>
          <p:cNvSpPr txBox="1"/>
          <p:nvPr/>
        </p:nvSpPr>
        <p:spPr>
          <a:xfrm rot="16200000">
            <a:off x="3525998" y="625593"/>
            <a:ext cx="1232645" cy="338554"/>
          </a:xfrm>
          <a:prstGeom prst="rect">
            <a:avLst/>
          </a:prstGeom>
          <a:noFill/>
        </p:spPr>
        <p:txBody>
          <a:bodyPr wrap="none" rtlCol="0">
            <a:spAutoFit/>
          </a:bodyPr>
          <a:lstStyle/>
          <a:p>
            <a:r>
              <a:rPr lang="en-GB" sz="1600" b="1" dirty="0"/>
              <a:t>Pre-prandial</a:t>
            </a:r>
          </a:p>
        </p:txBody>
      </p:sp>
      <p:sp>
        <p:nvSpPr>
          <p:cNvPr id="26" name="TextBox 25"/>
          <p:cNvSpPr txBox="1"/>
          <p:nvPr/>
        </p:nvSpPr>
        <p:spPr>
          <a:xfrm rot="16200000">
            <a:off x="3852435" y="605292"/>
            <a:ext cx="1315873" cy="338554"/>
          </a:xfrm>
          <a:prstGeom prst="rect">
            <a:avLst/>
          </a:prstGeom>
          <a:noFill/>
        </p:spPr>
        <p:txBody>
          <a:bodyPr wrap="none" rtlCol="0">
            <a:spAutoFit/>
          </a:bodyPr>
          <a:lstStyle/>
          <a:p>
            <a:r>
              <a:rPr lang="en-GB" sz="1600" b="1" dirty="0"/>
              <a:t>Post-prandial</a:t>
            </a:r>
          </a:p>
        </p:txBody>
      </p:sp>
      <p:pic>
        <p:nvPicPr>
          <p:cNvPr id="17" name="Picture 2" descr="Image result for insulin profiles"/>
          <p:cNvPicPr>
            <a:picLocks noChangeAspect="1" noChangeArrowheads="1"/>
          </p:cNvPicPr>
          <p:nvPr/>
        </p:nvPicPr>
        <p:blipFill rotWithShape="1">
          <a:blip r:embed="rId2">
            <a:extLst>
              <a:ext uri="{28A0092B-C50C-407E-A947-70E740481C1C}">
                <a14:useLocalDpi xmlns:a14="http://schemas.microsoft.com/office/drawing/2010/main" val="0"/>
              </a:ext>
            </a:extLst>
          </a:blip>
          <a:srcRect t="92568" b="-1"/>
          <a:stretch/>
        </p:blipFill>
        <p:spPr bwMode="auto">
          <a:xfrm>
            <a:off x="522460" y="3889324"/>
            <a:ext cx="8159335" cy="4553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879926362"/>
              </p:ext>
            </p:extLst>
          </p:nvPr>
        </p:nvGraphicFramePr>
        <p:xfrm>
          <a:off x="3743544" y="3924826"/>
          <a:ext cx="4965579" cy="1760340"/>
        </p:xfrm>
        <a:graphic>
          <a:graphicData uri="http://schemas.openxmlformats.org/drawingml/2006/table">
            <a:tbl>
              <a:tblPr firstRow="1" bandRow="1">
                <a:tableStyleId>{5C22544A-7EE6-4342-B048-85BDC9FD1C3A}</a:tableStyleId>
              </a:tblPr>
              <a:tblGrid>
                <a:gridCol w="1906774">
                  <a:extLst>
                    <a:ext uri="{9D8B030D-6E8A-4147-A177-3AD203B41FA5}">
                      <a16:colId xmlns:a16="http://schemas.microsoft.com/office/drawing/2014/main" val="20000"/>
                    </a:ext>
                  </a:extLst>
                </a:gridCol>
                <a:gridCol w="3058805">
                  <a:extLst>
                    <a:ext uri="{9D8B030D-6E8A-4147-A177-3AD203B41FA5}">
                      <a16:colId xmlns:a16="http://schemas.microsoft.com/office/drawing/2014/main" val="20001"/>
                    </a:ext>
                  </a:extLst>
                </a:gridCol>
              </a:tblGrid>
              <a:tr h="352068">
                <a:tc>
                  <a:txBody>
                    <a:bodyPr/>
                    <a:lstStyle/>
                    <a:p>
                      <a:r>
                        <a:rPr lang="en-GB" sz="1400" b="1" dirty="0"/>
                        <a:t>Blood glucose level</a:t>
                      </a:r>
                    </a:p>
                  </a:txBody>
                  <a:tcPr/>
                </a:tc>
                <a:tc>
                  <a:txBody>
                    <a:bodyPr/>
                    <a:lstStyle/>
                    <a:p>
                      <a:r>
                        <a:rPr lang="en-GB" sz="1400" b="1" dirty="0"/>
                        <a:t>MAIN</a:t>
                      </a:r>
                      <a:r>
                        <a:rPr lang="en-GB" sz="1400" b="1" baseline="0" dirty="0"/>
                        <a:t> influence on the level</a:t>
                      </a:r>
                      <a:endParaRPr lang="en-GB" sz="1400" b="1" dirty="0"/>
                    </a:p>
                  </a:txBody>
                  <a:tcPr/>
                </a:tc>
                <a:extLst>
                  <a:ext uri="{0D108BD9-81ED-4DB2-BD59-A6C34878D82A}">
                    <a16:rowId xmlns:a16="http://schemas.microsoft.com/office/drawing/2014/main" val="10000"/>
                  </a:ext>
                </a:extLst>
              </a:tr>
              <a:tr h="352068">
                <a:tc>
                  <a:txBody>
                    <a:bodyPr/>
                    <a:lstStyle/>
                    <a:p>
                      <a:r>
                        <a:rPr lang="en-GB" sz="1400" b="1" dirty="0"/>
                        <a:t>Pre-breakfast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Evening</a:t>
                      </a:r>
                      <a:r>
                        <a:rPr lang="en-GB" sz="1400" baseline="0" dirty="0"/>
                        <a:t> dose</a:t>
                      </a:r>
                      <a:endParaRPr lang="en-GB" sz="1400" dirty="0"/>
                    </a:p>
                  </a:txBody>
                  <a:tcPr/>
                </a:tc>
                <a:extLst>
                  <a:ext uri="{0D108BD9-81ED-4DB2-BD59-A6C34878D82A}">
                    <a16:rowId xmlns:a16="http://schemas.microsoft.com/office/drawing/2014/main" val="10001"/>
                  </a:ext>
                </a:extLst>
              </a:tr>
              <a:tr h="352068">
                <a:tc>
                  <a:txBody>
                    <a:bodyPr/>
                    <a:lstStyle/>
                    <a:p>
                      <a:r>
                        <a:rPr lang="en-GB" sz="1400" b="1" dirty="0"/>
                        <a:t>Pre-lunch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Morning dose</a:t>
                      </a:r>
                    </a:p>
                  </a:txBody>
                  <a:tcPr/>
                </a:tc>
                <a:extLst>
                  <a:ext uri="{0D108BD9-81ED-4DB2-BD59-A6C34878D82A}">
                    <a16:rowId xmlns:a16="http://schemas.microsoft.com/office/drawing/2014/main" val="10003"/>
                  </a:ext>
                </a:extLst>
              </a:tr>
              <a:tr h="352068">
                <a:tc>
                  <a:txBody>
                    <a:bodyPr/>
                    <a:lstStyle/>
                    <a:p>
                      <a:r>
                        <a:rPr lang="en-GB" sz="1400" b="1" dirty="0"/>
                        <a:t>Pre-evening meal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Morning dose</a:t>
                      </a:r>
                    </a:p>
                  </a:txBody>
                  <a:tcPr/>
                </a:tc>
                <a:extLst>
                  <a:ext uri="{0D108BD9-81ED-4DB2-BD59-A6C34878D82A}">
                    <a16:rowId xmlns:a16="http://schemas.microsoft.com/office/drawing/2014/main" val="10005"/>
                  </a:ext>
                </a:extLst>
              </a:tr>
              <a:tr h="352068">
                <a:tc>
                  <a:txBody>
                    <a:bodyPr/>
                    <a:lstStyle/>
                    <a:p>
                      <a:r>
                        <a:rPr lang="en-GB" sz="1400" b="1" dirty="0"/>
                        <a:t>Bedtime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Evening</a:t>
                      </a:r>
                      <a:r>
                        <a:rPr lang="en-GB" sz="1400" baseline="0" dirty="0"/>
                        <a:t> dose</a:t>
                      </a:r>
                      <a:endParaRPr lang="en-GB" sz="1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01496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Image result for insulin profiles"/>
          <p:cNvPicPr>
            <a:picLocks noChangeAspect="1" noChangeArrowheads="1"/>
          </p:cNvPicPr>
          <p:nvPr/>
        </p:nvPicPr>
        <p:blipFill rotWithShape="1">
          <a:blip r:embed="rId2">
            <a:extLst>
              <a:ext uri="{28A0092B-C50C-407E-A947-70E740481C1C}">
                <a14:useLocalDpi xmlns:a14="http://schemas.microsoft.com/office/drawing/2010/main" val="0"/>
              </a:ext>
            </a:extLst>
          </a:blip>
          <a:srcRect t="63116" b="-2"/>
          <a:stretch/>
        </p:blipFill>
        <p:spPr bwMode="auto">
          <a:xfrm>
            <a:off x="522460" y="2085174"/>
            <a:ext cx="8159335" cy="22594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2446264" y="1504954"/>
            <a:ext cx="0" cy="2070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843808" y="1504954"/>
            <a:ext cx="0" cy="20700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229726" y="1504954"/>
            <a:ext cx="0" cy="2070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563888" y="1504954"/>
            <a:ext cx="0" cy="20700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139952" y="1504954"/>
            <a:ext cx="0" cy="2070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499992" y="1504954"/>
            <a:ext cx="0" cy="20700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043608" y="1504954"/>
            <a:ext cx="0" cy="2070000"/>
          </a:xfrm>
          <a:prstGeom prst="line">
            <a:avLst/>
          </a:prstGeom>
          <a:ln w="285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586723" y="621957"/>
            <a:ext cx="902811" cy="338554"/>
          </a:xfrm>
          <a:prstGeom prst="rect">
            <a:avLst/>
          </a:prstGeom>
          <a:noFill/>
        </p:spPr>
        <p:txBody>
          <a:bodyPr wrap="none" rtlCol="0">
            <a:spAutoFit/>
          </a:bodyPr>
          <a:lstStyle/>
          <a:p>
            <a:r>
              <a:rPr lang="en-GB" sz="1600" b="1" dirty="0"/>
              <a:t>Bedtime</a:t>
            </a:r>
          </a:p>
        </p:txBody>
      </p:sp>
      <p:sp>
        <p:nvSpPr>
          <p:cNvPr id="21" name="TextBox 20"/>
          <p:cNvSpPr txBox="1"/>
          <p:nvPr/>
        </p:nvSpPr>
        <p:spPr>
          <a:xfrm rot="16200000">
            <a:off x="1842187" y="625593"/>
            <a:ext cx="1232645" cy="338554"/>
          </a:xfrm>
          <a:prstGeom prst="rect">
            <a:avLst/>
          </a:prstGeom>
          <a:noFill/>
        </p:spPr>
        <p:txBody>
          <a:bodyPr wrap="none" rtlCol="0">
            <a:spAutoFit/>
          </a:bodyPr>
          <a:lstStyle/>
          <a:p>
            <a:r>
              <a:rPr lang="en-GB" sz="1600" b="1" dirty="0"/>
              <a:t>Pre-prandial</a:t>
            </a:r>
          </a:p>
        </p:txBody>
      </p:sp>
      <p:sp>
        <p:nvSpPr>
          <p:cNvPr id="22" name="TextBox 21"/>
          <p:cNvSpPr txBox="1"/>
          <p:nvPr/>
        </p:nvSpPr>
        <p:spPr>
          <a:xfrm rot="16200000">
            <a:off x="2185876" y="605292"/>
            <a:ext cx="1315873" cy="338554"/>
          </a:xfrm>
          <a:prstGeom prst="rect">
            <a:avLst/>
          </a:prstGeom>
          <a:noFill/>
        </p:spPr>
        <p:txBody>
          <a:bodyPr wrap="none" rtlCol="0">
            <a:spAutoFit/>
          </a:bodyPr>
          <a:lstStyle/>
          <a:p>
            <a:r>
              <a:rPr lang="en-GB" sz="1600" b="1" dirty="0"/>
              <a:t>Post-prandial</a:t>
            </a:r>
          </a:p>
        </p:txBody>
      </p:sp>
      <p:sp>
        <p:nvSpPr>
          <p:cNvPr id="23" name="TextBox 22"/>
          <p:cNvSpPr txBox="1"/>
          <p:nvPr/>
        </p:nvSpPr>
        <p:spPr>
          <a:xfrm rot="16200000">
            <a:off x="2615771" y="625593"/>
            <a:ext cx="1232645" cy="338554"/>
          </a:xfrm>
          <a:prstGeom prst="rect">
            <a:avLst/>
          </a:prstGeom>
          <a:noFill/>
        </p:spPr>
        <p:txBody>
          <a:bodyPr wrap="none" rtlCol="0">
            <a:spAutoFit/>
          </a:bodyPr>
          <a:lstStyle/>
          <a:p>
            <a:r>
              <a:rPr lang="en-GB" sz="1600" b="1" dirty="0"/>
              <a:t>Pre-prandial</a:t>
            </a:r>
          </a:p>
        </p:txBody>
      </p:sp>
      <p:sp>
        <p:nvSpPr>
          <p:cNvPr id="24" name="TextBox 23"/>
          <p:cNvSpPr txBox="1"/>
          <p:nvPr/>
        </p:nvSpPr>
        <p:spPr>
          <a:xfrm rot="16200000">
            <a:off x="2916330" y="605292"/>
            <a:ext cx="1315873" cy="338554"/>
          </a:xfrm>
          <a:prstGeom prst="rect">
            <a:avLst/>
          </a:prstGeom>
          <a:noFill/>
        </p:spPr>
        <p:txBody>
          <a:bodyPr wrap="none" rtlCol="0">
            <a:spAutoFit/>
          </a:bodyPr>
          <a:lstStyle/>
          <a:p>
            <a:r>
              <a:rPr lang="en-GB" sz="1600" b="1" dirty="0"/>
              <a:t>Post-prandial</a:t>
            </a:r>
          </a:p>
        </p:txBody>
      </p:sp>
      <p:sp>
        <p:nvSpPr>
          <p:cNvPr id="25" name="TextBox 24"/>
          <p:cNvSpPr txBox="1"/>
          <p:nvPr/>
        </p:nvSpPr>
        <p:spPr>
          <a:xfrm rot="16200000">
            <a:off x="3525998" y="625593"/>
            <a:ext cx="1232645" cy="338554"/>
          </a:xfrm>
          <a:prstGeom prst="rect">
            <a:avLst/>
          </a:prstGeom>
          <a:noFill/>
        </p:spPr>
        <p:txBody>
          <a:bodyPr wrap="none" rtlCol="0">
            <a:spAutoFit/>
          </a:bodyPr>
          <a:lstStyle/>
          <a:p>
            <a:r>
              <a:rPr lang="en-GB" sz="1600" b="1" dirty="0"/>
              <a:t>Pre-prandial</a:t>
            </a:r>
          </a:p>
        </p:txBody>
      </p:sp>
      <p:sp>
        <p:nvSpPr>
          <p:cNvPr id="26" name="TextBox 25"/>
          <p:cNvSpPr txBox="1"/>
          <p:nvPr/>
        </p:nvSpPr>
        <p:spPr>
          <a:xfrm rot="16200000">
            <a:off x="3852435" y="605292"/>
            <a:ext cx="1315873" cy="338554"/>
          </a:xfrm>
          <a:prstGeom prst="rect">
            <a:avLst/>
          </a:prstGeom>
          <a:noFill/>
        </p:spPr>
        <p:txBody>
          <a:bodyPr wrap="none" rtlCol="0">
            <a:spAutoFit/>
          </a:bodyPr>
          <a:lstStyle/>
          <a:p>
            <a:r>
              <a:rPr lang="en-GB" sz="1600" b="1" dirty="0"/>
              <a:t>Post-prandial</a:t>
            </a:r>
          </a:p>
        </p:txBody>
      </p:sp>
      <p:graphicFrame>
        <p:nvGraphicFramePr>
          <p:cNvPr id="2" name="Table 1"/>
          <p:cNvGraphicFramePr>
            <a:graphicFrameLocks noGrp="1"/>
          </p:cNvGraphicFramePr>
          <p:nvPr>
            <p:extLst>
              <p:ext uri="{D42A27DB-BD31-4B8C-83A1-F6EECF244321}">
                <p14:modId xmlns:p14="http://schemas.microsoft.com/office/powerpoint/2010/main" val="1959123328"/>
              </p:ext>
            </p:extLst>
          </p:nvPr>
        </p:nvGraphicFramePr>
        <p:xfrm>
          <a:off x="466725" y="4344629"/>
          <a:ext cx="4609332" cy="1524000"/>
        </p:xfrm>
        <a:graphic>
          <a:graphicData uri="http://schemas.openxmlformats.org/drawingml/2006/table">
            <a:tbl>
              <a:tblPr firstRow="1" bandRow="1">
                <a:tableStyleId>{5C22544A-7EE6-4342-B048-85BDC9FD1C3A}</a:tableStyleId>
              </a:tblPr>
              <a:tblGrid>
                <a:gridCol w="1912424">
                  <a:extLst>
                    <a:ext uri="{9D8B030D-6E8A-4147-A177-3AD203B41FA5}">
                      <a16:colId xmlns:a16="http://schemas.microsoft.com/office/drawing/2014/main" val="20000"/>
                    </a:ext>
                  </a:extLst>
                </a:gridCol>
                <a:gridCol w="2696908">
                  <a:extLst>
                    <a:ext uri="{9D8B030D-6E8A-4147-A177-3AD203B41FA5}">
                      <a16:colId xmlns:a16="http://schemas.microsoft.com/office/drawing/2014/main" val="20001"/>
                    </a:ext>
                  </a:extLst>
                </a:gridCol>
              </a:tblGrid>
              <a:tr h="284751">
                <a:tc>
                  <a:txBody>
                    <a:bodyPr/>
                    <a:lstStyle/>
                    <a:p>
                      <a:r>
                        <a:rPr lang="en-GB" sz="1400" b="1" baseline="0" dirty="0"/>
                        <a:t>Blood glucose  level</a:t>
                      </a:r>
                      <a:endParaRPr lang="en-GB" sz="1400" b="1" dirty="0"/>
                    </a:p>
                  </a:txBody>
                  <a:tcPr/>
                </a:tc>
                <a:tc>
                  <a:txBody>
                    <a:bodyPr/>
                    <a:lstStyle/>
                    <a:p>
                      <a:r>
                        <a:rPr lang="en-GB" sz="1400" b="1" dirty="0"/>
                        <a:t>MAIN</a:t>
                      </a:r>
                      <a:r>
                        <a:rPr lang="en-GB" sz="1400" b="1" baseline="0" dirty="0"/>
                        <a:t> influence on level</a:t>
                      </a:r>
                      <a:endParaRPr lang="en-GB" sz="1400" b="1" dirty="0"/>
                    </a:p>
                  </a:txBody>
                  <a:tcPr/>
                </a:tc>
                <a:extLst>
                  <a:ext uri="{0D108BD9-81ED-4DB2-BD59-A6C34878D82A}">
                    <a16:rowId xmlns:a16="http://schemas.microsoft.com/office/drawing/2014/main" val="10000"/>
                  </a:ext>
                </a:extLst>
              </a:tr>
              <a:tr h="284751">
                <a:tc>
                  <a:txBody>
                    <a:bodyPr/>
                    <a:lstStyle/>
                    <a:p>
                      <a:r>
                        <a:rPr lang="en-GB" sz="1400" b="1" dirty="0"/>
                        <a:t>Pre-breakfast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Basal dose</a:t>
                      </a:r>
                    </a:p>
                  </a:txBody>
                  <a:tcPr/>
                </a:tc>
                <a:extLst>
                  <a:ext uri="{0D108BD9-81ED-4DB2-BD59-A6C34878D82A}">
                    <a16:rowId xmlns:a16="http://schemas.microsoft.com/office/drawing/2014/main" val="10001"/>
                  </a:ext>
                </a:extLst>
              </a:tr>
              <a:tr h="284751">
                <a:tc>
                  <a:txBody>
                    <a:bodyPr/>
                    <a:lstStyle/>
                    <a:p>
                      <a:r>
                        <a:rPr lang="en-GB" sz="1400" b="1" dirty="0"/>
                        <a:t>Pre-lunch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(Breakfast</a:t>
                      </a:r>
                      <a:r>
                        <a:rPr lang="en-GB" sz="1400" baseline="0" dirty="0"/>
                        <a:t> and basal dose)</a:t>
                      </a:r>
                      <a:endParaRPr lang="en-GB" sz="1400" dirty="0"/>
                    </a:p>
                  </a:txBody>
                  <a:tcPr/>
                </a:tc>
                <a:extLst>
                  <a:ext uri="{0D108BD9-81ED-4DB2-BD59-A6C34878D82A}">
                    <a16:rowId xmlns:a16="http://schemas.microsoft.com/office/drawing/2014/main" val="10003"/>
                  </a:ext>
                </a:extLst>
              </a:tr>
              <a:tr h="284751">
                <a:tc>
                  <a:txBody>
                    <a:bodyPr/>
                    <a:lstStyle/>
                    <a:p>
                      <a:r>
                        <a:rPr lang="en-GB" sz="1400" b="1" dirty="0"/>
                        <a:t>Pre-evening meal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(Lunch </a:t>
                      </a:r>
                      <a:r>
                        <a:rPr lang="en-GB" sz="1400" baseline="0" dirty="0"/>
                        <a:t>and basal dose)</a:t>
                      </a:r>
                      <a:endParaRPr lang="en-GB" sz="1400" dirty="0"/>
                    </a:p>
                  </a:txBody>
                  <a:tcPr/>
                </a:tc>
                <a:extLst>
                  <a:ext uri="{0D108BD9-81ED-4DB2-BD59-A6C34878D82A}">
                    <a16:rowId xmlns:a16="http://schemas.microsoft.com/office/drawing/2014/main" val="10005"/>
                  </a:ext>
                </a:extLst>
              </a:tr>
              <a:tr h="284751">
                <a:tc>
                  <a:txBody>
                    <a:bodyPr/>
                    <a:lstStyle/>
                    <a:p>
                      <a:r>
                        <a:rPr lang="en-GB" sz="1400" b="1" dirty="0"/>
                        <a:t>Bedtime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(Evening meal </a:t>
                      </a:r>
                      <a:r>
                        <a:rPr lang="en-GB" sz="1400" baseline="0" dirty="0"/>
                        <a:t>and basal dose)</a:t>
                      </a:r>
                      <a:endParaRPr lang="en-GB" sz="1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68531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80918"/>
            <a:ext cx="3528392" cy="5745245"/>
          </a:xfrm>
        </p:spPr>
        <p:txBody>
          <a:bodyPr>
            <a:normAutofit lnSpcReduction="10000"/>
          </a:bodyPr>
          <a:lstStyle/>
          <a:p>
            <a:pPr>
              <a:spcBef>
                <a:spcPts val="1200"/>
              </a:spcBef>
              <a:buAutoNum type="alphaUcPeriod"/>
            </a:pPr>
            <a:r>
              <a:rPr lang="en-GB" sz="1600" dirty="0"/>
              <a:t>Decrease the breakfast </a:t>
            </a:r>
            <a:r>
              <a:rPr lang="en-GB" sz="1600" dirty="0" err="1"/>
              <a:t>NovoMix</a:t>
            </a:r>
            <a:r>
              <a:rPr lang="en-GB" sz="1600" dirty="0"/>
              <a:t>® 30 dose to 16 units SC</a:t>
            </a:r>
          </a:p>
          <a:p>
            <a:pPr>
              <a:spcBef>
                <a:spcPts val="1200"/>
              </a:spcBef>
              <a:buAutoNum type="alphaUcPeriod"/>
            </a:pPr>
            <a:r>
              <a:rPr lang="en-GB" sz="1600" dirty="0"/>
              <a:t>Decrease the evening meal </a:t>
            </a:r>
            <a:r>
              <a:rPr lang="en-GB" sz="1600" dirty="0" err="1"/>
              <a:t>NovoMix</a:t>
            </a:r>
            <a:r>
              <a:rPr lang="en-GB" sz="1600" dirty="0"/>
              <a:t>® 30 dose to 12 units SC</a:t>
            </a:r>
          </a:p>
          <a:p>
            <a:pPr>
              <a:spcBef>
                <a:spcPts val="1200"/>
              </a:spcBef>
              <a:buAutoNum type="alphaUcPeriod"/>
            </a:pPr>
            <a:r>
              <a:rPr lang="en-GB" sz="1600" dirty="0"/>
              <a:t>Give </a:t>
            </a:r>
            <a:r>
              <a:rPr lang="en-GB" sz="1600" dirty="0" err="1"/>
              <a:t>Actrapid</a:t>
            </a:r>
            <a:r>
              <a:rPr lang="en-GB" sz="1600" dirty="0"/>
              <a:t>® insulin 6 units SC with the evening meal</a:t>
            </a:r>
          </a:p>
          <a:p>
            <a:pPr>
              <a:spcBef>
                <a:spcPts val="1200"/>
              </a:spcBef>
              <a:buAutoNum type="alphaUcPeriod"/>
            </a:pPr>
            <a:r>
              <a:rPr lang="en-GB" sz="1600" dirty="0"/>
              <a:t>Increase the breakfast </a:t>
            </a:r>
            <a:r>
              <a:rPr lang="en-GB" sz="1600" dirty="0" err="1"/>
              <a:t>NovoMix</a:t>
            </a:r>
            <a:r>
              <a:rPr lang="en-GB" sz="1600" dirty="0"/>
              <a:t>® 30 dose to 22 units SC</a:t>
            </a:r>
          </a:p>
          <a:p>
            <a:pPr>
              <a:spcBef>
                <a:spcPts val="1200"/>
              </a:spcBef>
              <a:buAutoNum type="alphaUcPeriod"/>
            </a:pPr>
            <a:r>
              <a:rPr lang="en-GB" sz="1600" dirty="0"/>
              <a:t>Increase the breakfast </a:t>
            </a:r>
            <a:r>
              <a:rPr lang="en-GB" sz="1600" dirty="0" err="1"/>
              <a:t>NovoMix</a:t>
            </a:r>
            <a:r>
              <a:rPr lang="en-GB" sz="1600" dirty="0"/>
              <a:t>® 30 dose to 30 units SC</a:t>
            </a:r>
          </a:p>
          <a:p>
            <a:pPr>
              <a:spcBef>
                <a:spcPts val="1200"/>
              </a:spcBef>
              <a:buAutoNum type="alphaUcPeriod"/>
            </a:pPr>
            <a:r>
              <a:rPr lang="en-GB" sz="1600" dirty="0"/>
              <a:t>Increase the calorific content of the lunchtime meal</a:t>
            </a:r>
          </a:p>
          <a:p>
            <a:pPr>
              <a:spcBef>
                <a:spcPts val="1200"/>
              </a:spcBef>
              <a:buAutoNum type="alphaUcPeriod"/>
            </a:pPr>
            <a:r>
              <a:rPr lang="en-GB" sz="1600" dirty="0"/>
              <a:t>Increase the evening meal </a:t>
            </a:r>
            <a:r>
              <a:rPr lang="en-GB" sz="1600" dirty="0" err="1"/>
              <a:t>NovoMix</a:t>
            </a:r>
            <a:r>
              <a:rPr lang="en-GB" sz="1600" dirty="0"/>
              <a:t>® 30 dose to 18 units SC</a:t>
            </a:r>
          </a:p>
          <a:p>
            <a:pPr>
              <a:spcBef>
                <a:spcPts val="1200"/>
              </a:spcBef>
              <a:buAutoNum type="alphaUcPeriod"/>
            </a:pPr>
            <a:r>
              <a:rPr lang="en-GB" sz="1600" dirty="0"/>
              <a:t>Increase the evening meal </a:t>
            </a:r>
            <a:r>
              <a:rPr lang="en-GB" sz="1600" dirty="0" err="1"/>
              <a:t>NovoMix</a:t>
            </a:r>
            <a:r>
              <a:rPr lang="en-GB" sz="1600" dirty="0"/>
              <a:t>® 30 dose to 24 units SC</a:t>
            </a:r>
          </a:p>
          <a:p>
            <a:pPr>
              <a:spcBef>
                <a:spcPts val="1200"/>
              </a:spcBef>
              <a:buAutoNum type="alphaUcPeriod"/>
            </a:pPr>
            <a:r>
              <a:rPr lang="en-GB" sz="1600" dirty="0"/>
              <a:t>No changes to insulin doses</a:t>
            </a:r>
          </a:p>
          <a:p>
            <a:pPr>
              <a:spcBef>
                <a:spcPts val="1200"/>
              </a:spcBef>
              <a:buAutoNum type="alphaUcPeriod"/>
            </a:pPr>
            <a:r>
              <a:rPr lang="en-GB" sz="1600" dirty="0"/>
              <a:t>Switch from </a:t>
            </a:r>
            <a:r>
              <a:rPr lang="en-GB" sz="1600" dirty="0" err="1"/>
              <a:t>NovoMix</a:t>
            </a:r>
            <a:r>
              <a:rPr lang="en-GB" sz="1600" dirty="0"/>
              <a:t>® 30 SC to insulin glargine 36 units SC nightly</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73229" y="6818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Data Interpretation Item</a:t>
            </a:r>
          </a:p>
        </p:txBody>
      </p:sp>
      <p:sp>
        <p:nvSpPr>
          <p:cNvPr id="7" name="Title 1"/>
          <p:cNvSpPr txBox="1">
            <a:spLocks/>
          </p:cNvSpPr>
          <p:nvPr/>
        </p:nvSpPr>
        <p:spPr>
          <a:xfrm>
            <a:off x="3816543" y="68180"/>
            <a:ext cx="738187" cy="312738"/>
          </a:xfrm>
          <a:prstGeom prst="rect">
            <a:avLst/>
          </a:prstGeom>
          <a:solidFill>
            <a:srgbClr val="BFBFBF"/>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DAT027</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456180" y="6818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73229" y="467880"/>
            <a:ext cx="4381500" cy="3539430"/>
          </a:xfrm>
          <a:prstGeom prst="rect">
            <a:avLst/>
          </a:prstGeom>
          <a:noFill/>
          <a:ln>
            <a:solidFill>
              <a:srgbClr val="000000"/>
            </a:solidFill>
          </a:ln>
        </p:spPr>
        <p:txBody>
          <a:bodyPr>
            <a:spAutoFit/>
          </a:bodyPr>
          <a:lstStyle/>
          <a:p>
            <a:r>
              <a:rPr lang="en-US" sz="1600" b="1" dirty="0"/>
              <a:t>Case presentation</a:t>
            </a:r>
          </a:p>
          <a:p>
            <a:pPr fontAlgn="base"/>
            <a:r>
              <a:rPr lang="en-GB" sz="1600" dirty="0"/>
              <a:t>A 27-year-old woman attends the diabetes clinic for routine review. She reports no hypoglycaemic symptoms or episodes. </a:t>
            </a:r>
            <a:r>
              <a:rPr lang="en-GB" sz="1600" b="1" dirty="0"/>
              <a:t>PMH.</a:t>
            </a:r>
            <a:r>
              <a:rPr lang="en-GB" sz="1600" dirty="0"/>
              <a:t> Type 1 diabetes. </a:t>
            </a:r>
            <a:r>
              <a:rPr lang="en-GB" sz="1600" b="1" dirty="0"/>
              <a:t>DH.</a:t>
            </a:r>
            <a:r>
              <a:rPr lang="en-GB" sz="1600" dirty="0"/>
              <a:t> </a:t>
            </a:r>
            <a:r>
              <a:rPr lang="en-GB" sz="1600" dirty="0" err="1"/>
              <a:t>NovoMix</a:t>
            </a:r>
            <a:r>
              <a:rPr lang="en-GB" sz="1600" baseline="30000" dirty="0"/>
              <a:t>®</a:t>
            </a:r>
            <a:r>
              <a:rPr lang="en-GB" sz="1600" dirty="0"/>
              <a:t> 30 (biphasic insulin </a:t>
            </a:r>
            <a:r>
              <a:rPr lang="en-GB" sz="1600" dirty="0" err="1"/>
              <a:t>aspart</a:t>
            </a:r>
            <a:r>
              <a:rPr lang="en-GB" sz="1600" dirty="0"/>
              <a:t>) 20 units SC at breakfast and 16 units SC with evening meal.</a:t>
            </a:r>
          </a:p>
          <a:p>
            <a:pPr fontAlgn="base"/>
            <a:endParaRPr lang="en-GB" sz="1600" dirty="0"/>
          </a:p>
          <a:p>
            <a:pPr fontAlgn="base"/>
            <a:r>
              <a:rPr lang="en-GB" sz="1600" dirty="0"/>
              <a:t>For the past 2 weeks, pre-prandial and bedtime capillary blood glucose monitoring shows:</a:t>
            </a:r>
          </a:p>
          <a:p>
            <a:pPr fontAlgn="base"/>
            <a:r>
              <a:rPr lang="en-GB" sz="1600" dirty="0"/>
              <a:t>08.00 h: 10-13 </a:t>
            </a:r>
            <a:r>
              <a:rPr lang="en-GB" sz="1600" dirty="0" err="1"/>
              <a:t>mmol</a:t>
            </a:r>
            <a:r>
              <a:rPr lang="en-GB" sz="1600" dirty="0"/>
              <a:t>/L</a:t>
            </a:r>
          </a:p>
          <a:p>
            <a:pPr fontAlgn="base"/>
            <a:r>
              <a:rPr lang="en-GB" sz="1600" dirty="0"/>
              <a:t>12.00 h: 6-11 </a:t>
            </a:r>
            <a:r>
              <a:rPr lang="en-GB" sz="1600" dirty="0" err="1"/>
              <a:t>mmol</a:t>
            </a:r>
            <a:r>
              <a:rPr lang="en-GB" sz="1600" dirty="0"/>
              <a:t>/L</a:t>
            </a:r>
          </a:p>
          <a:p>
            <a:pPr fontAlgn="base"/>
            <a:r>
              <a:rPr lang="en-GB" sz="1600" dirty="0"/>
              <a:t>18.00 h: 7-11 </a:t>
            </a:r>
            <a:r>
              <a:rPr lang="en-GB" sz="1600" dirty="0" err="1"/>
              <a:t>mmol</a:t>
            </a:r>
            <a:r>
              <a:rPr lang="en-GB" sz="1600" dirty="0"/>
              <a:t>/L</a:t>
            </a:r>
          </a:p>
          <a:p>
            <a:pPr fontAlgn="base"/>
            <a:r>
              <a:rPr lang="en-GB" sz="1600" dirty="0"/>
              <a:t>22.00 h: 11-14 </a:t>
            </a:r>
            <a:r>
              <a:rPr lang="en-GB" sz="1600" dirty="0" err="1"/>
              <a:t>mmol</a:t>
            </a:r>
            <a:r>
              <a:rPr lang="en-GB" sz="1600" dirty="0"/>
              <a:t>/L</a:t>
            </a:r>
          </a:p>
        </p:txBody>
      </p:sp>
      <p:sp>
        <p:nvSpPr>
          <p:cNvPr id="10" name="TextBox 9"/>
          <p:cNvSpPr txBox="1"/>
          <p:nvPr/>
        </p:nvSpPr>
        <p:spPr>
          <a:xfrm>
            <a:off x="173230" y="5448126"/>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GB" sz="1600" dirty="0"/>
              <a:t>Select the </a:t>
            </a:r>
            <a:r>
              <a:rPr lang="en-GB" sz="1600" i="1" dirty="0"/>
              <a:t>most appropriate</a:t>
            </a:r>
            <a:r>
              <a:rPr lang="en-GB" sz="1600" dirty="0"/>
              <a:t> management option at this stage to improve glycaemic control.</a:t>
            </a:r>
            <a:br>
              <a:rPr lang="en-GB" sz="1600" dirty="0"/>
            </a:br>
            <a:r>
              <a:rPr lang="en-GB" sz="1600" i="1" dirty="0"/>
              <a:t>(mark it with a tick)</a:t>
            </a:r>
            <a:endParaRPr lang="en-US" sz="1600" dirty="0"/>
          </a:p>
        </p:txBody>
      </p:sp>
    </p:spTree>
    <p:custDataLst>
      <p:tags r:id="rId1"/>
    </p:custDataLst>
    <p:extLst>
      <p:ext uri="{BB962C8B-B14F-4D97-AF65-F5344CB8AC3E}">
        <p14:creationId xmlns:p14="http://schemas.microsoft.com/office/powerpoint/2010/main" val="174883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80918"/>
            <a:ext cx="3528392" cy="5745245"/>
          </a:xfrm>
        </p:spPr>
        <p:txBody>
          <a:bodyPr>
            <a:normAutofit lnSpcReduction="10000"/>
          </a:bodyPr>
          <a:lstStyle/>
          <a:p>
            <a:pPr>
              <a:spcBef>
                <a:spcPts val="1200"/>
              </a:spcBef>
              <a:buAutoNum type="alphaUcPeriod"/>
            </a:pPr>
            <a:r>
              <a:rPr lang="en-GB" sz="1600" dirty="0"/>
              <a:t>Decrease the breakfast </a:t>
            </a:r>
            <a:r>
              <a:rPr lang="en-GB" sz="1600" dirty="0" err="1"/>
              <a:t>NovoMix</a:t>
            </a:r>
            <a:r>
              <a:rPr lang="en-GB" sz="1600" dirty="0"/>
              <a:t>® 30 dose to 16 units SC</a:t>
            </a:r>
          </a:p>
          <a:p>
            <a:pPr>
              <a:spcBef>
                <a:spcPts val="1200"/>
              </a:spcBef>
              <a:buAutoNum type="alphaUcPeriod"/>
            </a:pPr>
            <a:r>
              <a:rPr lang="en-GB" sz="1600" dirty="0"/>
              <a:t>Decrease the evening meal </a:t>
            </a:r>
            <a:r>
              <a:rPr lang="en-GB" sz="1600" dirty="0" err="1"/>
              <a:t>NovoMix</a:t>
            </a:r>
            <a:r>
              <a:rPr lang="en-GB" sz="1600" dirty="0"/>
              <a:t>® 30 dose to 12 units SC</a:t>
            </a:r>
          </a:p>
          <a:p>
            <a:pPr>
              <a:spcBef>
                <a:spcPts val="1200"/>
              </a:spcBef>
              <a:buAutoNum type="alphaUcPeriod"/>
            </a:pPr>
            <a:r>
              <a:rPr lang="en-GB" sz="1600" dirty="0"/>
              <a:t>Give </a:t>
            </a:r>
            <a:r>
              <a:rPr lang="en-GB" sz="1600" dirty="0" err="1"/>
              <a:t>Actrapid</a:t>
            </a:r>
            <a:r>
              <a:rPr lang="en-GB" sz="1600" dirty="0"/>
              <a:t>® insulin 6 units SC with the evening meal</a:t>
            </a:r>
          </a:p>
          <a:p>
            <a:pPr>
              <a:spcBef>
                <a:spcPts val="1200"/>
              </a:spcBef>
              <a:buAutoNum type="alphaUcPeriod"/>
            </a:pPr>
            <a:r>
              <a:rPr lang="en-GB" sz="1600" dirty="0"/>
              <a:t>Increase the breakfast </a:t>
            </a:r>
            <a:r>
              <a:rPr lang="en-GB" sz="1600" dirty="0" err="1"/>
              <a:t>NovoMix</a:t>
            </a:r>
            <a:r>
              <a:rPr lang="en-GB" sz="1600" dirty="0"/>
              <a:t>® 30 dose to 22 units SC</a:t>
            </a:r>
          </a:p>
          <a:p>
            <a:pPr>
              <a:spcBef>
                <a:spcPts val="1200"/>
              </a:spcBef>
              <a:buAutoNum type="alphaUcPeriod"/>
            </a:pPr>
            <a:r>
              <a:rPr lang="en-GB" sz="1600" dirty="0"/>
              <a:t>Increase the breakfast </a:t>
            </a:r>
            <a:r>
              <a:rPr lang="en-GB" sz="1600" dirty="0" err="1"/>
              <a:t>NovoMix</a:t>
            </a:r>
            <a:r>
              <a:rPr lang="en-GB" sz="1600" dirty="0"/>
              <a:t>® 30 dose to 30 units SC</a:t>
            </a:r>
          </a:p>
          <a:p>
            <a:pPr>
              <a:spcBef>
                <a:spcPts val="1200"/>
              </a:spcBef>
              <a:buAutoNum type="alphaUcPeriod"/>
            </a:pPr>
            <a:r>
              <a:rPr lang="en-GB" sz="1600" dirty="0"/>
              <a:t>Increase the calorific content of the lunchtime meal</a:t>
            </a:r>
          </a:p>
          <a:p>
            <a:pPr>
              <a:spcBef>
                <a:spcPts val="1200"/>
              </a:spcBef>
              <a:buAutoNum type="alphaUcPeriod"/>
            </a:pPr>
            <a:r>
              <a:rPr lang="en-GB" sz="1600" dirty="0"/>
              <a:t>Increase the evening meal </a:t>
            </a:r>
            <a:r>
              <a:rPr lang="en-GB" sz="1600" dirty="0" err="1"/>
              <a:t>NovoMix</a:t>
            </a:r>
            <a:r>
              <a:rPr lang="en-GB" sz="1600" dirty="0"/>
              <a:t>® 30 dose to 18 units SC</a:t>
            </a:r>
          </a:p>
          <a:p>
            <a:pPr>
              <a:spcBef>
                <a:spcPts val="1200"/>
              </a:spcBef>
              <a:buAutoNum type="alphaUcPeriod"/>
            </a:pPr>
            <a:r>
              <a:rPr lang="en-GB" sz="1600" dirty="0"/>
              <a:t>Increase the evening meal </a:t>
            </a:r>
            <a:r>
              <a:rPr lang="en-GB" sz="1600" dirty="0" err="1"/>
              <a:t>NovoMix</a:t>
            </a:r>
            <a:r>
              <a:rPr lang="en-GB" sz="1600" dirty="0"/>
              <a:t>® 30 dose to 24 units SC</a:t>
            </a:r>
          </a:p>
          <a:p>
            <a:pPr>
              <a:spcBef>
                <a:spcPts val="1200"/>
              </a:spcBef>
              <a:buAutoNum type="alphaUcPeriod"/>
            </a:pPr>
            <a:r>
              <a:rPr lang="en-GB" sz="1600" dirty="0"/>
              <a:t>No changes to insulin doses</a:t>
            </a:r>
          </a:p>
          <a:p>
            <a:pPr>
              <a:spcBef>
                <a:spcPts val="1200"/>
              </a:spcBef>
              <a:buAutoNum type="alphaUcPeriod"/>
            </a:pPr>
            <a:r>
              <a:rPr lang="en-GB" sz="1600" dirty="0"/>
              <a:t>Switch from </a:t>
            </a:r>
            <a:r>
              <a:rPr lang="en-GB" sz="1600" dirty="0" err="1"/>
              <a:t>NovoMix</a:t>
            </a:r>
            <a:r>
              <a:rPr lang="en-GB" sz="1600" dirty="0"/>
              <a:t>® 30 SC to insulin glargine 36 units SC nightly</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73229" y="6818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Data Interpretation Item</a:t>
            </a:r>
          </a:p>
        </p:txBody>
      </p:sp>
      <p:sp>
        <p:nvSpPr>
          <p:cNvPr id="7" name="Title 1"/>
          <p:cNvSpPr txBox="1">
            <a:spLocks/>
          </p:cNvSpPr>
          <p:nvPr/>
        </p:nvSpPr>
        <p:spPr>
          <a:xfrm>
            <a:off x="3816543" y="68180"/>
            <a:ext cx="738187" cy="312738"/>
          </a:xfrm>
          <a:prstGeom prst="rect">
            <a:avLst/>
          </a:prstGeom>
          <a:solidFill>
            <a:srgbClr val="BFBFBF"/>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DAT027</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456180" y="6818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73229" y="467880"/>
            <a:ext cx="4381500" cy="3539430"/>
          </a:xfrm>
          <a:prstGeom prst="rect">
            <a:avLst/>
          </a:prstGeom>
          <a:noFill/>
          <a:ln>
            <a:solidFill>
              <a:srgbClr val="000000"/>
            </a:solidFill>
          </a:ln>
        </p:spPr>
        <p:txBody>
          <a:bodyPr>
            <a:spAutoFit/>
          </a:bodyPr>
          <a:lstStyle/>
          <a:p>
            <a:r>
              <a:rPr lang="en-US" sz="1600" b="1" dirty="0"/>
              <a:t>Case presentation</a:t>
            </a:r>
          </a:p>
          <a:p>
            <a:pPr fontAlgn="base"/>
            <a:r>
              <a:rPr lang="en-GB" sz="1600" dirty="0"/>
              <a:t>A 27-year-old woman attends the diabetes clinic for routine review. She does not report any hypoglycaemic symptoms or episodes. </a:t>
            </a:r>
            <a:r>
              <a:rPr lang="en-GB" sz="1600" b="1" dirty="0"/>
              <a:t>PMH.</a:t>
            </a:r>
            <a:r>
              <a:rPr lang="en-GB" sz="1600" dirty="0"/>
              <a:t> Type 1 diabetes. </a:t>
            </a:r>
            <a:r>
              <a:rPr lang="en-GB" sz="1600" b="1" dirty="0"/>
              <a:t>DH.</a:t>
            </a:r>
            <a:r>
              <a:rPr lang="en-GB" sz="1600" dirty="0"/>
              <a:t> </a:t>
            </a:r>
            <a:r>
              <a:rPr lang="en-GB" sz="1600" dirty="0" err="1"/>
              <a:t>NovoMix</a:t>
            </a:r>
            <a:r>
              <a:rPr lang="en-GB" sz="1600" baseline="30000" dirty="0"/>
              <a:t>®</a:t>
            </a:r>
            <a:r>
              <a:rPr lang="en-GB" sz="1600" dirty="0"/>
              <a:t> 30 (biphasic insulin </a:t>
            </a:r>
            <a:r>
              <a:rPr lang="en-GB" sz="1600" dirty="0" err="1"/>
              <a:t>aspart</a:t>
            </a:r>
            <a:r>
              <a:rPr lang="en-GB" sz="1600" dirty="0"/>
              <a:t>) 20 units SC at breakfast and 16 units SC with evening meal.</a:t>
            </a:r>
          </a:p>
          <a:p>
            <a:pPr fontAlgn="base"/>
            <a:endParaRPr lang="en-GB" sz="1600" dirty="0"/>
          </a:p>
          <a:p>
            <a:pPr fontAlgn="base"/>
            <a:r>
              <a:rPr lang="en-GB" sz="1600" dirty="0"/>
              <a:t>For the past 2 weeks, pre-prandial and bedtime capillary blood glucose monitoring shows:</a:t>
            </a:r>
          </a:p>
          <a:p>
            <a:pPr fontAlgn="base"/>
            <a:r>
              <a:rPr lang="en-GB" sz="1600" dirty="0"/>
              <a:t>08.00 h: 7-10 mmol/L</a:t>
            </a:r>
          </a:p>
          <a:p>
            <a:pPr fontAlgn="base"/>
            <a:r>
              <a:rPr lang="en-GB" sz="1600" dirty="0"/>
              <a:t>12.00 h: 6-11 </a:t>
            </a:r>
            <a:r>
              <a:rPr lang="en-GB" sz="1600" dirty="0" err="1"/>
              <a:t>mmol</a:t>
            </a:r>
            <a:r>
              <a:rPr lang="en-GB" sz="1600" dirty="0"/>
              <a:t>/L</a:t>
            </a:r>
          </a:p>
          <a:p>
            <a:pPr fontAlgn="base"/>
            <a:r>
              <a:rPr lang="en-GB" sz="1600" dirty="0"/>
              <a:t>18.00 h: 7-11 </a:t>
            </a:r>
            <a:r>
              <a:rPr lang="en-GB" sz="1600" dirty="0" err="1"/>
              <a:t>mmol</a:t>
            </a:r>
            <a:r>
              <a:rPr lang="en-GB" sz="1600" dirty="0"/>
              <a:t>/L</a:t>
            </a:r>
          </a:p>
          <a:p>
            <a:pPr fontAlgn="base"/>
            <a:r>
              <a:rPr lang="en-GB" sz="1600" dirty="0"/>
              <a:t>22.00 h: 11-14 </a:t>
            </a:r>
            <a:r>
              <a:rPr lang="en-GB" sz="1600" dirty="0" err="1"/>
              <a:t>mmol</a:t>
            </a:r>
            <a:r>
              <a:rPr lang="en-GB" sz="1600" dirty="0"/>
              <a:t>/L</a:t>
            </a:r>
          </a:p>
        </p:txBody>
      </p:sp>
      <p:sp>
        <p:nvSpPr>
          <p:cNvPr id="10" name="TextBox 9"/>
          <p:cNvSpPr txBox="1"/>
          <p:nvPr/>
        </p:nvSpPr>
        <p:spPr>
          <a:xfrm>
            <a:off x="187196" y="4869160"/>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GB" sz="1600" dirty="0"/>
              <a:t>Select the </a:t>
            </a:r>
            <a:r>
              <a:rPr lang="en-GB" sz="1600" i="1" dirty="0"/>
              <a:t>most appropriate</a:t>
            </a:r>
            <a:r>
              <a:rPr lang="en-GB" sz="1600" dirty="0"/>
              <a:t> management option at this stage to improve glycaemic control.</a:t>
            </a:r>
            <a:br>
              <a:rPr lang="en-GB" sz="1600" dirty="0"/>
            </a:br>
            <a:r>
              <a:rPr lang="en-GB" sz="1600" i="1" dirty="0"/>
              <a:t>(mark it with a tick)</a:t>
            </a:r>
            <a:endParaRPr lang="en-US" sz="1600" dirty="0"/>
          </a:p>
        </p:txBody>
      </p:sp>
      <p:sp>
        <p:nvSpPr>
          <p:cNvPr id="14" name="CAI1" title="Correct Answer Indicator"/>
          <p:cNvSpPr/>
          <p:nvPr>
            <p:custDataLst>
              <p:tags r:id="rId3"/>
            </p:custDataLst>
          </p:nvPr>
        </p:nvSpPr>
        <p:spPr>
          <a:xfrm rot="10800000">
            <a:off x="4421376" y="3944877"/>
            <a:ext cx="368300" cy="368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06582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Adjusting insulin – general principles</a:t>
            </a:r>
          </a:p>
        </p:txBody>
      </p:sp>
      <p:sp>
        <p:nvSpPr>
          <p:cNvPr id="3" name="Content Placeholder 2"/>
          <p:cNvSpPr>
            <a:spLocks noGrp="1"/>
          </p:cNvSpPr>
          <p:nvPr>
            <p:ph idx="1"/>
          </p:nvPr>
        </p:nvSpPr>
        <p:spPr>
          <a:xfrm>
            <a:off x="457200" y="1628800"/>
            <a:ext cx="8579296" cy="4781128"/>
          </a:xfrm>
        </p:spPr>
        <p:txBody>
          <a:bodyPr>
            <a:normAutofit fontScale="77500" lnSpcReduction="20000"/>
          </a:bodyPr>
          <a:lstStyle/>
          <a:p>
            <a:r>
              <a:rPr lang="en-GB" dirty="0"/>
              <a:t>Which insulin to adjust depends on timing of hypo/hyperglycaemia</a:t>
            </a:r>
          </a:p>
          <a:p>
            <a:pPr lvl="1"/>
            <a:r>
              <a:rPr lang="en-GB" dirty="0"/>
              <a:t>Typical target of 4-10 </a:t>
            </a:r>
            <a:r>
              <a:rPr lang="en-GB" dirty="0" err="1"/>
              <a:t>mmol</a:t>
            </a:r>
            <a:r>
              <a:rPr lang="en-GB" dirty="0"/>
              <a:t>/L</a:t>
            </a:r>
          </a:p>
          <a:p>
            <a:endParaRPr lang="en-GB" dirty="0"/>
          </a:p>
          <a:p>
            <a:r>
              <a:rPr lang="en-GB" dirty="0"/>
              <a:t>Ideally, in clinical practice, review pattern over 48 hours (might not always be possible)</a:t>
            </a:r>
          </a:p>
          <a:p>
            <a:endParaRPr lang="en-GB" dirty="0"/>
          </a:p>
          <a:p>
            <a:r>
              <a:rPr lang="en-GB" dirty="0">
                <a:solidFill>
                  <a:srgbClr val="FF0000"/>
                </a:solidFill>
              </a:rPr>
              <a:t>Typically adjust by ~10% of dose</a:t>
            </a:r>
            <a:r>
              <a:rPr lang="en-GB" dirty="0"/>
              <a:t> (varies with experience), e.g.</a:t>
            </a:r>
          </a:p>
          <a:p>
            <a:pPr lvl="1"/>
            <a:r>
              <a:rPr lang="en-GB" dirty="0"/>
              <a:t>Reducing from 24 units </a:t>
            </a:r>
            <a:r>
              <a:rPr lang="en-GB" dirty="0">
                <a:sym typeface="Wingdings" panose="05000000000000000000" pitchFamily="2" charset="2"/>
              </a:rPr>
              <a:t> new dose 22 units</a:t>
            </a:r>
          </a:p>
          <a:p>
            <a:pPr lvl="1"/>
            <a:r>
              <a:rPr lang="en-GB" dirty="0"/>
              <a:t>Increasing from 16 units </a:t>
            </a:r>
            <a:r>
              <a:rPr lang="en-GB" dirty="0">
                <a:sym typeface="Wingdings" panose="05000000000000000000" pitchFamily="2" charset="2"/>
              </a:rPr>
              <a:t> new dose 18 units</a:t>
            </a:r>
          </a:p>
          <a:p>
            <a:endParaRPr lang="en-GB" dirty="0">
              <a:sym typeface="Wingdings" panose="05000000000000000000" pitchFamily="2" charset="2"/>
            </a:endParaRPr>
          </a:p>
          <a:p>
            <a:r>
              <a:rPr lang="en-GB" i="1" dirty="0">
                <a:sym typeface="Wingdings" panose="05000000000000000000" pitchFamily="2" charset="2"/>
              </a:rPr>
              <a:t>Heed the patient – a most important option in real life</a:t>
            </a:r>
            <a:endParaRPr lang="en-GB" i="1" dirty="0"/>
          </a:p>
          <a:p>
            <a:pPr lvl="1"/>
            <a:endParaRPr lang="en-GB" dirty="0"/>
          </a:p>
        </p:txBody>
      </p:sp>
    </p:spTree>
    <p:extLst>
      <p:ext uri="{BB962C8B-B14F-4D97-AF65-F5344CB8AC3E}">
        <p14:creationId xmlns:p14="http://schemas.microsoft.com/office/powerpoint/2010/main" val="2129052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Adjusting insulin – general principles (do NOTs)</a:t>
            </a:r>
          </a:p>
        </p:txBody>
      </p:sp>
      <p:sp>
        <p:nvSpPr>
          <p:cNvPr id="3" name="Content Placeholder 2"/>
          <p:cNvSpPr>
            <a:spLocks noGrp="1"/>
          </p:cNvSpPr>
          <p:nvPr>
            <p:ph idx="1"/>
          </p:nvPr>
        </p:nvSpPr>
        <p:spPr>
          <a:xfrm>
            <a:off x="457200" y="1916832"/>
            <a:ext cx="8229600" cy="4209331"/>
          </a:xfrm>
        </p:spPr>
        <p:txBody>
          <a:bodyPr>
            <a:normAutofit fontScale="85000" lnSpcReduction="20000"/>
          </a:bodyPr>
          <a:lstStyle/>
          <a:p>
            <a:r>
              <a:rPr lang="en-GB" b="1" dirty="0"/>
              <a:t>Do not </a:t>
            </a:r>
            <a:r>
              <a:rPr lang="en-GB" dirty="0"/>
              <a:t>prescribe stat doses of rapid-acting insulin to ‘correct’ hyperglycaemia</a:t>
            </a:r>
          </a:p>
          <a:p>
            <a:pPr lvl="1"/>
            <a:r>
              <a:rPr lang="en-GB" dirty="0"/>
              <a:t>Can precipitate hypoglycaemia</a:t>
            </a:r>
          </a:p>
          <a:p>
            <a:pPr marL="457200" lvl="1" indent="0">
              <a:buNone/>
            </a:pPr>
            <a:endParaRPr lang="en-GB" dirty="0"/>
          </a:p>
          <a:p>
            <a:r>
              <a:rPr lang="en-GB" dirty="0"/>
              <a:t>Do not change the total daily dose of insulin into one night-time dose</a:t>
            </a:r>
          </a:p>
          <a:p>
            <a:pPr lvl="1"/>
            <a:r>
              <a:rPr lang="en-GB" dirty="0"/>
              <a:t>Dangerous</a:t>
            </a:r>
          </a:p>
          <a:p>
            <a:endParaRPr lang="en-GB" dirty="0"/>
          </a:p>
          <a:p>
            <a:r>
              <a:rPr lang="en-GB" dirty="0"/>
              <a:t>Do not specify changes in calorific content of meals</a:t>
            </a:r>
          </a:p>
          <a:p>
            <a:r>
              <a:rPr lang="en-GB" dirty="0"/>
              <a:t>Get help from experts – real life</a:t>
            </a:r>
          </a:p>
        </p:txBody>
      </p:sp>
    </p:spTree>
    <p:extLst>
      <p:ext uri="{BB962C8B-B14F-4D97-AF65-F5344CB8AC3E}">
        <p14:creationId xmlns:p14="http://schemas.microsoft.com/office/powerpoint/2010/main" val="3398693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Adjusting insulin – biphasic insulins</a:t>
            </a:r>
          </a:p>
        </p:txBody>
      </p:sp>
      <p:sp>
        <p:nvSpPr>
          <p:cNvPr id="3" name="Content Placeholder 2"/>
          <p:cNvSpPr>
            <a:spLocks noGrp="1"/>
          </p:cNvSpPr>
          <p:nvPr>
            <p:ph idx="1"/>
          </p:nvPr>
        </p:nvSpPr>
        <p:spPr/>
        <p:txBody>
          <a:bodyPr>
            <a:normAutofit/>
          </a:bodyPr>
          <a:lstStyle/>
          <a:p>
            <a:r>
              <a:rPr lang="en-GB" sz="2800" dirty="0"/>
              <a:t>E.g. </a:t>
            </a:r>
            <a:r>
              <a:rPr lang="en-GB" sz="2800" dirty="0" err="1"/>
              <a:t>Humulin</a:t>
            </a:r>
            <a:r>
              <a:rPr lang="en-GB" sz="2800" dirty="0"/>
              <a:t> M3 or </a:t>
            </a:r>
            <a:r>
              <a:rPr lang="en-GB" sz="2800" dirty="0" err="1"/>
              <a:t>Novomix</a:t>
            </a:r>
            <a:r>
              <a:rPr lang="en-GB" sz="2800" dirty="0"/>
              <a:t> 30</a:t>
            </a:r>
          </a:p>
          <a:p>
            <a:r>
              <a:rPr lang="en-GB" sz="2800" dirty="0"/>
              <a:t>Typically dosed at breakfast and evening meal</a:t>
            </a:r>
          </a:p>
          <a:p>
            <a:pPr lvl="1"/>
            <a:endParaRPr lang="en-GB" sz="2400" dirty="0"/>
          </a:p>
        </p:txBody>
      </p:sp>
      <p:graphicFrame>
        <p:nvGraphicFramePr>
          <p:cNvPr id="4" name="Table 3"/>
          <p:cNvGraphicFramePr>
            <a:graphicFrameLocks noGrp="1"/>
          </p:cNvGraphicFramePr>
          <p:nvPr>
            <p:extLst>
              <p:ext uri="{D42A27DB-BD31-4B8C-83A1-F6EECF244321}">
                <p14:modId xmlns:p14="http://schemas.microsoft.com/office/powerpoint/2010/main" val="2070467830"/>
              </p:ext>
            </p:extLst>
          </p:nvPr>
        </p:nvGraphicFramePr>
        <p:xfrm>
          <a:off x="179512" y="3068960"/>
          <a:ext cx="8856984" cy="3456385"/>
        </p:xfrm>
        <a:graphic>
          <a:graphicData uri="http://schemas.openxmlformats.org/drawingml/2006/table">
            <a:tbl>
              <a:tblPr firstRow="1" bandRow="1">
                <a:tableStyleId>{5C22544A-7EE6-4342-B048-85BDC9FD1C3A}</a:tableStyleId>
              </a:tblPr>
              <a:tblGrid>
                <a:gridCol w="1829955">
                  <a:extLst>
                    <a:ext uri="{9D8B030D-6E8A-4147-A177-3AD203B41FA5}">
                      <a16:colId xmlns:a16="http://schemas.microsoft.com/office/drawing/2014/main" val="4111562293"/>
                    </a:ext>
                  </a:extLst>
                </a:gridCol>
                <a:gridCol w="2130485">
                  <a:extLst>
                    <a:ext uri="{9D8B030D-6E8A-4147-A177-3AD203B41FA5}">
                      <a16:colId xmlns:a16="http://schemas.microsoft.com/office/drawing/2014/main" val="2990690229"/>
                    </a:ext>
                  </a:extLst>
                </a:gridCol>
                <a:gridCol w="2682298">
                  <a:extLst>
                    <a:ext uri="{9D8B030D-6E8A-4147-A177-3AD203B41FA5}">
                      <a16:colId xmlns:a16="http://schemas.microsoft.com/office/drawing/2014/main" val="4219789971"/>
                    </a:ext>
                  </a:extLst>
                </a:gridCol>
                <a:gridCol w="2214246">
                  <a:extLst>
                    <a:ext uri="{9D8B030D-6E8A-4147-A177-3AD203B41FA5}">
                      <a16:colId xmlns:a16="http://schemas.microsoft.com/office/drawing/2014/main" val="3340213743"/>
                    </a:ext>
                  </a:extLst>
                </a:gridCol>
              </a:tblGrid>
              <a:tr h="415677">
                <a:tc>
                  <a:txBody>
                    <a:bodyPr/>
                    <a:lstStyle/>
                    <a:p>
                      <a:r>
                        <a:rPr lang="en-GB" sz="1600" dirty="0"/>
                        <a:t>Abnormality?</a:t>
                      </a:r>
                    </a:p>
                  </a:txBody>
                  <a:tcPr anchor="ctr"/>
                </a:tc>
                <a:tc>
                  <a:txBody>
                    <a:bodyPr/>
                    <a:lstStyle/>
                    <a:p>
                      <a:r>
                        <a:rPr lang="en-GB" sz="1600" dirty="0"/>
                        <a:t>When?</a:t>
                      </a:r>
                    </a:p>
                  </a:txBody>
                  <a:tcPr anchor="ctr"/>
                </a:tc>
                <a:tc>
                  <a:txBody>
                    <a:bodyPr/>
                    <a:lstStyle/>
                    <a:p>
                      <a:r>
                        <a:rPr lang="en-GB" sz="1600" dirty="0"/>
                        <a:t>Plan to change dose </a:t>
                      </a:r>
                      <a:r>
                        <a:rPr lang="en-GB" sz="1600" u="sng" dirty="0"/>
                        <a:t>before</a:t>
                      </a:r>
                    </a:p>
                  </a:txBody>
                  <a:tcPr anchor="ctr"/>
                </a:tc>
                <a:tc>
                  <a:txBody>
                    <a:bodyPr/>
                    <a:lstStyle/>
                    <a:p>
                      <a:r>
                        <a:rPr lang="en-GB" sz="1600" dirty="0"/>
                        <a:t>How much?</a:t>
                      </a:r>
                    </a:p>
                  </a:txBody>
                  <a:tcPr anchor="ctr"/>
                </a:tc>
                <a:extLst>
                  <a:ext uri="{0D108BD9-81ED-4DB2-BD59-A6C34878D82A}">
                    <a16:rowId xmlns:a16="http://schemas.microsoft.com/office/drawing/2014/main" val="1012231510"/>
                  </a:ext>
                </a:extLst>
              </a:tr>
              <a:tr h="6491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High BM (e.g. persistently &gt;10 </a:t>
                      </a:r>
                      <a:r>
                        <a:rPr lang="en-GB" sz="1600" dirty="0" err="1"/>
                        <a:t>mmol</a:t>
                      </a:r>
                      <a:r>
                        <a:rPr lang="en-GB" sz="1600" dirty="0"/>
                        <a:t>/L)</a:t>
                      </a:r>
                    </a:p>
                  </a:txBody>
                  <a:tcPr anchor="ctr"/>
                </a:tc>
                <a:tc>
                  <a:txBody>
                    <a:bodyPr/>
                    <a:lstStyle/>
                    <a:p>
                      <a:r>
                        <a:rPr lang="en-GB" sz="1600" dirty="0"/>
                        <a:t>Before lunch / evening meal</a:t>
                      </a:r>
                    </a:p>
                  </a:txBody>
                  <a:tcPr anchor="ctr"/>
                </a:tc>
                <a:tc>
                  <a:txBody>
                    <a:bodyPr/>
                    <a:lstStyle/>
                    <a:p>
                      <a:r>
                        <a:rPr lang="en-GB" sz="1600" dirty="0"/>
                        <a:t>Increase the breakfast dose</a:t>
                      </a:r>
                    </a:p>
                  </a:txBody>
                  <a:tcPr anchor="ctr"/>
                </a:tc>
                <a:tc rowSpan="2">
                  <a:txBody>
                    <a:bodyPr/>
                    <a:lstStyle/>
                    <a:p>
                      <a:r>
                        <a:rPr lang="en-GB" sz="1600" dirty="0"/>
                        <a:t>Typically</a:t>
                      </a:r>
                      <a:r>
                        <a:rPr lang="en-GB" sz="1600" baseline="0" dirty="0"/>
                        <a:t> increase by ~10%</a:t>
                      </a:r>
                      <a:endParaRPr lang="en-GB" sz="1600" dirty="0"/>
                    </a:p>
                  </a:txBody>
                  <a:tcPr anchor="ctr"/>
                </a:tc>
                <a:extLst>
                  <a:ext uri="{0D108BD9-81ED-4DB2-BD59-A6C34878D82A}">
                    <a16:rowId xmlns:a16="http://schemas.microsoft.com/office/drawing/2014/main" val="863113952"/>
                  </a:ext>
                </a:extLst>
              </a:tr>
              <a:tr h="649140">
                <a:tc vMerge="1">
                  <a:txBody>
                    <a:bodyPr/>
                    <a:lstStyle/>
                    <a:p>
                      <a:endParaRPr lang="en-GB" dirty="0"/>
                    </a:p>
                  </a:txBody>
                  <a:tcPr/>
                </a:tc>
                <a:tc>
                  <a:txBody>
                    <a:bodyPr/>
                    <a:lstStyle/>
                    <a:p>
                      <a:r>
                        <a:rPr lang="en-GB" sz="1600" dirty="0"/>
                        <a:t>Before bed / before breakfast</a:t>
                      </a:r>
                    </a:p>
                  </a:txBody>
                  <a:tcPr anchor="ctr"/>
                </a:tc>
                <a:tc>
                  <a:txBody>
                    <a:bodyPr/>
                    <a:lstStyle/>
                    <a:p>
                      <a:r>
                        <a:rPr lang="en-GB" sz="1600" dirty="0"/>
                        <a:t>Increase the evening meal dose</a:t>
                      </a:r>
                    </a:p>
                  </a:txBody>
                  <a:tcPr anchor="ctr"/>
                </a:tc>
                <a:tc vMerge="1">
                  <a:txBody>
                    <a:bodyPr/>
                    <a:lstStyle/>
                    <a:p>
                      <a:endParaRPr lang="en-GB" dirty="0"/>
                    </a:p>
                  </a:txBody>
                  <a:tcPr/>
                </a:tc>
                <a:extLst>
                  <a:ext uri="{0D108BD9-81ED-4DB2-BD59-A6C34878D82A}">
                    <a16:rowId xmlns:a16="http://schemas.microsoft.com/office/drawing/2014/main" val="2654467436"/>
                  </a:ext>
                </a:extLst>
              </a:tr>
              <a:tr h="6491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Low BM (e.g. &lt;4 </a:t>
                      </a:r>
                      <a:r>
                        <a:rPr lang="en-GB" sz="1600" dirty="0" err="1"/>
                        <a:t>mmol</a:t>
                      </a:r>
                      <a:r>
                        <a:rPr lang="en-GB" sz="1600" dirty="0"/>
                        <a:t>/L)</a:t>
                      </a:r>
                    </a:p>
                    <a:p>
                      <a:endParaRPr lang="en-GB" sz="1600" dirty="0"/>
                    </a:p>
                    <a:p>
                      <a:r>
                        <a:rPr lang="en-GB" sz="1600" b="1" dirty="0">
                          <a:solidFill>
                            <a:srgbClr val="FF0000"/>
                          </a:solidFill>
                        </a:rPr>
                        <a:t>(Treat hypo</a:t>
                      </a:r>
                      <a:r>
                        <a:rPr lang="en-GB" sz="1600" b="1" baseline="0" dirty="0">
                          <a:solidFill>
                            <a:srgbClr val="FF0000"/>
                          </a:solidFill>
                        </a:rPr>
                        <a:t>glycaemia first!)</a:t>
                      </a:r>
                      <a:endParaRPr lang="en-GB" sz="1600" b="1" dirty="0">
                        <a:solidFill>
                          <a:srgbClr val="FF0000"/>
                        </a:solidFill>
                      </a:endParaRPr>
                    </a:p>
                  </a:txBody>
                  <a:tcPr anchor="ctr"/>
                </a:tc>
                <a:tc>
                  <a:txBody>
                    <a:bodyPr/>
                    <a:lstStyle/>
                    <a:p>
                      <a:r>
                        <a:rPr lang="en-GB" sz="1600" dirty="0"/>
                        <a:t>Before lunch / evening meal</a:t>
                      </a:r>
                    </a:p>
                  </a:txBody>
                  <a:tcPr anchor="ctr"/>
                </a:tc>
                <a:tc>
                  <a:txBody>
                    <a:bodyPr/>
                    <a:lstStyle/>
                    <a:p>
                      <a:r>
                        <a:rPr lang="en-GB" sz="1600" dirty="0"/>
                        <a:t>Reduce the breakfast dose</a:t>
                      </a: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Typically</a:t>
                      </a:r>
                      <a:r>
                        <a:rPr lang="en-GB" sz="1600" baseline="0" dirty="0"/>
                        <a:t> reduce by ~10%</a:t>
                      </a:r>
                      <a:endParaRPr lang="en-GB" sz="1600" dirty="0"/>
                    </a:p>
                    <a:p>
                      <a:r>
                        <a:rPr lang="en-GB" sz="1600" dirty="0"/>
                        <a:t>(but may be more if dangerous hypos)</a:t>
                      </a:r>
                    </a:p>
                  </a:txBody>
                  <a:tcPr anchor="ctr"/>
                </a:tc>
                <a:extLst>
                  <a:ext uri="{0D108BD9-81ED-4DB2-BD59-A6C34878D82A}">
                    <a16:rowId xmlns:a16="http://schemas.microsoft.com/office/drawing/2014/main" val="3888992077"/>
                  </a:ext>
                </a:extLst>
              </a:tr>
              <a:tr h="1093288">
                <a:tc vMerge="1">
                  <a:txBody>
                    <a:bodyPr/>
                    <a:lstStyle/>
                    <a:p>
                      <a:endParaRPr lang="en-GB" dirty="0"/>
                    </a:p>
                  </a:txBody>
                  <a:tcPr/>
                </a:tc>
                <a:tc>
                  <a:txBody>
                    <a:bodyPr/>
                    <a:lstStyle/>
                    <a:p>
                      <a:r>
                        <a:rPr lang="en-GB" sz="1600" dirty="0"/>
                        <a:t>Before bed / before breakfast</a:t>
                      </a:r>
                    </a:p>
                  </a:txBody>
                  <a:tcPr anchor="ctr"/>
                </a:tc>
                <a:tc>
                  <a:txBody>
                    <a:bodyPr/>
                    <a:lstStyle/>
                    <a:p>
                      <a:r>
                        <a:rPr lang="en-GB" sz="1600" dirty="0"/>
                        <a:t>Reduce the evening meal dose</a:t>
                      </a:r>
                    </a:p>
                  </a:txBody>
                  <a:tcPr anchor="ctr"/>
                </a:tc>
                <a:tc vMerge="1">
                  <a:txBody>
                    <a:bodyPr/>
                    <a:lstStyle/>
                    <a:p>
                      <a:endParaRPr lang="en-GB" dirty="0"/>
                    </a:p>
                  </a:txBody>
                  <a:tcPr/>
                </a:tc>
                <a:extLst>
                  <a:ext uri="{0D108BD9-81ED-4DB2-BD59-A6C34878D82A}">
                    <a16:rowId xmlns:a16="http://schemas.microsoft.com/office/drawing/2014/main" val="344842856"/>
                  </a:ext>
                </a:extLst>
              </a:tr>
            </a:tbl>
          </a:graphicData>
        </a:graphic>
      </p:graphicFrame>
    </p:spTree>
    <p:extLst>
      <p:ext uri="{BB962C8B-B14F-4D97-AF65-F5344CB8AC3E}">
        <p14:creationId xmlns:p14="http://schemas.microsoft.com/office/powerpoint/2010/main" val="2618675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80918"/>
            <a:ext cx="3528392" cy="5745245"/>
          </a:xfrm>
        </p:spPr>
        <p:txBody>
          <a:bodyPr>
            <a:normAutofit/>
          </a:bodyPr>
          <a:lstStyle/>
          <a:p>
            <a:pPr>
              <a:buAutoNum type="alphaUcPeriod"/>
            </a:pPr>
            <a:r>
              <a:rPr lang="en-GB" sz="1800" dirty="0"/>
              <a:t>Decrease bedtime Lantus to 8 units</a:t>
            </a:r>
          </a:p>
          <a:p>
            <a:pPr>
              <a:buAutoNum type="alphaUcPeriod"/>
            </a:pPr>
            <a:r>
              <a:rPr lang="en-GB" sz="1800" dirty="0"/>
              <a:t>Decrease breakfast </a:t>
            </a:r>
            <a:r>
              <a:rPr lang="en-GB" sz="1800" dirty="0" err="1"/>
              <a:t>Actrapid</a:t>
            </a:r>
            <a:r>
              <a:rPr lang="en-GB" sz="1800" dirty="0"/>
              <a:t> to 4 units</a:t>
            </a:r>
          </a:p>
          <a:p>
            <a:pPr>
              <a:buAutoNum type="alphaUcPeriod"/>
            </a:pPr>
            <a:r>
              <a:rPr lang="en-GB" sz="1800" dirty="0"/>
              <a:t>Decrease evening-meal </a:t>
            </a:r>
            <a:r>
              <a:rPr lang="en-GB" sz="1800" dirty="0" err="1"/>
              <a:t>Actrapid</a:t>
            </a:r>
            <a:r>
              <a:rPr lang="en-GB" sz="1800" dirty="0"/>
              <a:t> to 6 units</a:t>
            </a:r>
          </a:p>
          <a:p>
            <a:pPr>
              <a:buAutoNum type="alphaUcPeriod"/>
            </a:pPr>
            <a:r>
              <a:rPr lang="en-GB" sz="1800" dirty="0"/>
              <a:t>Decrease lunchtime </a:t>
            </a:r>
            <a:r>
              <a:rPr lang="en-GB" sz="1800" dirty="0" err="1"/>
              <a:t>Actrapid</a:t>
            </a:r>
            <a:r>
              <a:rPr lang="en-GB" sz="1800" dirty="0"/>
              <a:t> to 6 units</a:t>
            </a:r>
          </a:p>
          <a:p>
            <a:pPr>
              <a:buAutoNum type="alphaUcPeriod"/>
            </a:pPr>
            <a:r>
              <a:rPr lang="en-GB" sz="1800" dirty="0"/>
              <a:t>Increase bedtime Lantus to 12 units</a:t>
            </a:r>
          </a:p>
          <a:p>
            <a:pPr>
              <a:buAutoNum type="alphaUcPeriod"/>
            </a:pPr>
            <a:r>
              <a:rPr lang="en-GB" sz="1800" dirty="0"/>
              <a:t>Increase breakfast </a:t>
            </a:r>
            <a:r>
              <a:rPr lang="en-GB" sz="1800" dirty="0" err="1"/>
              <a:t>Actrapid</a:t>
            </a:r>
            <a:r>
              <a:rPr lang="en-GB" sz="1800" dirty="0"/>
              <a:t> to 8 units</a:t>
            </a:r>
          </a:p>
          <a:p>
            <a:pPr>
              <a:buAutoNum type="alphaUcPeriod"/>
            </a:pPr>
            <a:r>
              <a:rPr lang="en-GB" sz="1800" dirty="0"/>
              <a:t>Increase evening-meal </a:t>
            </a:r>
            <a:r>
              <a:rPr lang="en-GB" sz="1800" dirty="0" err="1"/>
              <a:t>Actrapid</a:t>
            </a:r>
            <a:r>
              <a:rPr lang="en-GB" sz="1800" dirty="0"/>
              <a:t> to 10 units</a:t>
            </a:r>
          </a:p>
          <a:p>
            <a:pPr>
              <a:buAutoNum type="alphaUcPeriod"/>
            </a:pPr>
            <a:r>
              <a:rPr lang="en-GB" sz="1800" dirty="0"/>
              <a:t>Increase lunchtime </a:t>
            </a:r>
            <a:r>
              <a:rPr lang="en-GB" sz="1800" dirty="0" err="1"/>
              <a:t>Actrapid</a:t>
            </a:r>
            <a:r>
              <a:rPr lang="en-GB" sz="1800" dirty="0"/>
              <a:t> to 10 units</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73229" y="6818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Data Interpretation Item</a:t>
            </a:r>
          </a:p>
        </p:txBody>
      </p:sp>
      <p:sp>
        <p:nvSpPr>
          <p:cNvPr id="7" name="Title 1"/>
          <p:cNvSpPr txBox="1">
            <a:spLocks/>
          </p:cNvSpPr>
          <p:nvPr/>
        </p:nvSpPr>
        <p:spPr>
          <a:xfrm>
            <a:off x="3816543" y="68180"/>
            <a:ext cx="738187" cy="312738"/>
          </a:xfrm>
          <a:prstGeom prst="rect">
            <a:avLst/>
          </a:prstGeom>
          <a:solidFill>
            <a:srgbClr val="BFBFBF"/>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DAT028</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456180" y="6818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73229" y="467880"/>
            <a:ext cx="4381500" cy="3293209"/>
          </a:xfrm>
          <a:prstGeom prst="rect">
            <a:avLst/>
          </a:prstGeom>
          <a:noFill/>
          <a:ln>
            <a:solidFill>
              <a:srgbClr val="000000"/>
            </a:solidFill>
          </a:ln>
        </p:spPr>
        <p:txBody>
          <a:bodyPr>
            <a:spAutoFit/>
          </a:bodyPr>
          <a:lstStyle/>
          <a:p>
            <a:r>
              <a:rPr lang="en-US" sz="1600" b="1" dirty="0"/>
              <a:t>Case presentation</a:t>
            </a:r>
          </a:p>
          <a:p>
            <a:pPr fontAlgn="base"/>
            <a:r>
              <a:rPr lang="en-GB" sz="1600" dirty="0"/>
              <a:t>A 27-year-old woman attends the diabetes clinic for routine review. </a:t>
            </a:r>
            <a:r>
              <a:rPr lang="en-GB" sz="1600" b="1" dirty="0"/>
              <a:t>PMH.</a:t>
            </a:r>
            <a:r>
              <a:rPr lang="en-GB" sz="1600" dirty="0"/>
              <a:t> Type 1 diabetes. </a:t>
            </a:r>
            <a:r>
              <a:rPr lang="en-GB" sz="1600" b="1" dirty="0"/>
              <a:t>DH.</a:t>
            </a:r>
            <a:r>
              <a:rPr lang="en-GB" sz="1600" dirty="0"/>
              <a:t> Lantus 10 units at bedtime, </a:t>
            </a:r>
            <a:r>
              <a:rPr lang="en-GB" sz="1600" dirty="0" err="1"/>
              <a:t>Actrapid</a:t>
            </a:r>
            <a:r>
              <a:rPr lang="en-GB" sz="1600" dirty="0"/>
              <a:t> 6 units at breakfast, 8 units at lunchtime, 8 units at evening meal</a:t>
            </a:r>
          </a:p>
          <a:p>
            <a:pPr fontAlgn="base"/>
            <a:endParaRPr lang="en-GB" sz="1600" dirty="0"/>
          </a:p>
          <a:p>
            <a:pPr fontAlgn="base"/>
            <a:r>
              <a:rPr lang="en-GB" sz="1600" dirty="0"/>
              <a:t>For the past 2 weeks, pre-prandial and bedtime capillary blood glucose monitoring shows:</a:t>
            </a:r>
          </a:p>
          <a:p>
            <a:pPr fontAlgn="base"/>
            <a:r>
              <a:rPr lang="en-GB" sz="1600" dirty="0"/>
              <a:t>08.00 h: 3-5 </a:t>
            </a:r>
            <a:r>
              <a:rPr lang="en-GB" sz="1600" dirty="0" err="1"/>
              <a:t>mmol</a:t>
            </a:r>
            <a:r>
              <a:rPr lang="en-GB" sz="1600" dirty="0"/>
              <a:t>/L</a:t>
            </a:r>
          </a:p>
          <a:p>
            <a:pPr fontAlgn="base"/>
            <a:r>
              <a:rPr lang="en-GB" sz="1600" dirty="0"/>
              <a:t>12.00 h: 6-9 </a:t>
            </a:r>
            <a:r>
              <a:rPr lang="en-GB" sz="1600" dirty="0" err="1"/>
              <a:t>mmol</a:t>
            </a:r>
            <a:r>
              <a:rPr lang="en-GB" sz="1600" dirty="0"/>
              <a:t>/L</a:t>
            </a:r>
          </a:p>
          <a:p>
            <a:pPr fontAlgn="base"/>
            <a:r>
              <a:rPr lang="en-GB" sz="1600" dirty="0"/>
              <a:t>18.00 h: 6-9 </a:t>
            </a:r>
            <a:r>
              <a:rPr lang="en-GB" sz="1600" dirty="0" err="1"/>
              <a:t>mmol</a:t>
            </a:r>
            <a:r>
              <a:rPr lang="en-GB" sz="1600" dirty="0"/>
              <a:t>/L</a:t>
            </a:r>
          </a:p>
          <a:p>
            <a:pPr fontAlgn="base"/>
            <a:r>
              <a:rPr lang="en-GB" sz="1600" dirty="0"/>
              <a:t>22.00 h: 6-8 </a:t>
            </a:r>
            <a:r>
              <a:rPr lang="en-GB" sz="1600" dirty="0" err="1"/>
              <a:t>mmol</a:t>
            </a:r>
            <a:r>
              <a:rPr lang="en-GB" sz="1600" dirty="0"/>
              <a:t>/L</a:t>
            </a:r>
          </a:p>
        </p:txBody>
      </p:sp>
      <p:sp>
        <p:nvSpPr>
          <p:cNvPr id="10" name="TextBox 9"/>
          <p:cNvSpPr txBox="1"/>
          <p:nvPr/>
        </p:nvSpPr>
        <p:spPr>
          <a:xfrm>
            <a:off x="253873" y="4509120"/>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GB" sz="1600" dirty="0"/>
              <a:t>Select the </a:t>
            </a:r>
            <a:r>
              <a:rPr lang="en-GB" sz="1600" i="1" dirty="0"/>
              <a:t>most appropriate</a:t>
            </a:r>
            <a:r>
              <a:rPr lang="en-GB" sz="1600" dirty="0"/>
              <a:t> management option at this stage to improve glycaemic control.</a:t>
            </a:r>
            <a:br>
              <a:rPr lang="en-GB" sz="1600" dirty="0"/>
            </a:br>
            <a:r>
              <a:rPr lang="en-GB" sz="1600" i="1" dirty="0"/>
              <a:t>(mark it with a tick)</a:t>
            </a:r>
            <a:endParaRPr lang="en-US" sz="1600" dirty="0"/>
          </a:p>
        </p:txBody>
      </p:sp>
    </p:spTree>
    <p:custDataLst>
      <p:tags r:id="rId1"/>
    </p:custDataLst>
    <p:extLst>
      <p:ext uri="{BB962C8B-B14F-4D97-AF65-F5344CB8AC3E}">
        <p14:creationId xmlns:p14="http://schemas.microsoft.com/office/powerpoint/2010/main" val="258884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80918"/>
            <a:ext cx="3528392" cy="5745245"/>
          </a:xfrm>
        </p:spPr>
        <p:txBody>
          <a:bodyPr>
            <a:normAutofit/>
          </a:bodyPr>
          <a:lstStyle/>
          <a:p>
            <a:pPr>
              <a:buAutoNum type="alphaUcPeriod"/>
            </a:pPr>
            <a:r>
              <a:rPr lang="en-GB" sz="1800" dirty="0"/>
              <a:t>Decrease bedtime Lantus to 8 units</a:t>
            </a:r>
          </a:p>
          <a:p>
            <a:pPr>
              <a:buAutoNum type="alphaUcPeriod"/>
            </a:pPr>
            <a:r>
              <a:rPr lang="en-GB" sz="1800" dirty="0"/>
              <a:t>Decrease breakfast </a:t>
            </a:r>
            <a:r>
              <a:rPr lang="en-GB" sz="1800" dirty="0" err="1"/>
              <a:t>Actrapid</a:t>
            </a:r>
            <a:r>
              <a:rPr lang="en-GB" sz="1800" dirty="0"/>
              <a:t> to 4 units</a:t>
            </a:r>
          </a:p>
          <a:p>
            <a:pPr>
              <a:buAutoNum type="alphaUcPeriod"/>
            </a:pPr>
            <a:r>
              <a:rPr lang="en-GB" sz="1800" dirty="0"/>
              <a:t>Decrease evening-meal </a:t>
            </a:r>
            <a:r>
              <a:rPr lang="en-GB" sz="1800" dirty="0" err="1"/>
              <a:t>Actrapid</a:t>
            </a:r>
            <a:r>
              <a:rPr lang="en-GB" sz="1800" dirty="0"/>
              <a:t> to 6 units</a:t>
            </a:r>
          </a:p>
          <a:p>
            <a:pPr>
              <a:buAutoNum type="alphaUcPeriod"/>
            </a:pPr>
            <a:r>
              <a:rPr lang="en-GB" sz="1800" dirty="0"/>
              <a:t>Decrease lunchtime </a:t>
            </a:r>
            <a:r>
              <a:rPr lang="en-GB" sz="1800" dirty="0" err="1"/>
              <a:t>Actrapid</a:t>
            </a:r>
            <a:r>
              <a:rPr lang="en-GB" sz="1800" dirty="0"/>
              <a:t> to 6 units</a:t>
            </a:r>
          </a:p>
          <a:p>
            <a:pPr>
              <a:buAutoNum type="alphaUcPeriod"/>
            </a:pPr>
            <a:r>
              <a:rPr lang="en-GB" sz="1800" dirty="0"/>
              <a:t>Increase bedtime Lantus to 12 units</a:t>
            </a:r>
          </a:p>
          <a:p>
            <a:pPr>
              <a:buAutoNum type="alphaUcPeriod"/>
            </a:pPr>
            <a:r>
              <a:rPr lang="en-GB" sz="1800" dirty="0"/>
              <a:t>Increase breakfast </a:t>
            </a:r>
            <a:r>
              <a:rPr lang="en-GB" sz="1800" dirty="0" err="1"/>
              <a:t>Actrapid</a:t>
            </a:r>
            <a:r>
              <a:rPr lang="en-GB" sz="1800" dirty="0"/>
              <a:t> to 8 units</a:t>
            </a:r>
          </a:p>
          <a:p>
            <a:pPr>
              <a:buAutoNum type="alphaUcPeriod"/>
            </a:pPr>
            <a:r>
              <a:rPr lang="en-GB" sz="1800" dirty="0"/>
              <a:t>Increase evening-meal </a:t>
            </a:r>
            <a:r>
              <a:rPr lang="en-GB" sz="1800" dirty="0" err="1"/>
              <a:t>Actrapid</a:t>
            </a:r>
            <a:r>
              <a:rPr lang="en-GB" sz="1800" dirty="0"/>
              <a:t> to 10 units</a:t>
            </a:r>
          </a:p>
          <a:p>
            <a:pPr>
              <a:buAutoNum type="alphaUcPeriod"/>
            </a:pPr>
            <a:r>
              <a:rPr lang="en-GB" sz="1800" dirty="0"/>
              <a:t>Increase lunchtime </a:t>
            </a:r>
            <a:r>
              <a:rPr lang="en-GB" sz="1800" dirty="0" err="1"/>
              <a:t>Actrapid</a:t>
            </a:r>
            <a:r>
              <a:rPr lang="en-GB" sz="1800" dirty="0"/>
              <a:t> to 10 units</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73229" y="6818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Data Interpretation Item</a:t>
            </a:r>
          </a:p>
        </p:txBody>
      </p:sp>
      <p:sp>
        <p:nvSpPr>
          <p:cNvPr id="7" name="Title 1"/>
          <p:cNvSpPr txBox="1">
            <a:spLocks/>
          </p:cNvSpPr>
          <p:nvPr/>
        </p:nvSpPr>
        <p:spPr>
          <a:xfrm>
            <a:off x="3816543" y="68180"/>
            <a:ext cx="738187" cy="312738"/>
          </a:xfrm>
          <a:prstGeom prst="rect">
            <a:avLst/>
          </a:prstGeom>
          <a:solidFill>
            <a:srgbClr val="BFBFBF"/>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DAT028</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456180" y="6818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73229" y="467880"/>
            <a:ext cx="4381500" cy="3293209"/>
          </a:xfrm>
          <a:prstGeom prst="rect">
            <a:avLst/>
          </a:prstGeom>
          <a:noFill/>
          <a:ln>
            <a:solidFill>
              <a:srgbClr val="000000"/>
            </a:solidFill>
          </a:ln>
        </p:spPr>
        <p:txBody>
          <a:bodyPr>
            <a:spAutoFit/>
          </a:bodyPr>
          <a:lstStyle/>
          <a:p>
            <a:r>
              <a:rPr lang="en-US" sz="1600" b="1" dirty="0"/>
              <a:t>Case presentation</a:t>
            </a:r>
          </a:p>
          <a:p>
            <a:pPr fontAlgn="base"/>
            <a:r>
              <a:rPr lang="en-GB" sz="1600" dirty="0"/>
              <a:t>A 27-year-old woman attends the diabetes clinic for routine review. </a:t>
            </a:r>
            <a:r>
              <a:rPr lang="en-GB" sz="1600" b="1" dirty="0"/>
              <a:t>PMH.</a:t>
            </a:r>
            <a:r>
              <a:rPr lang="en-GB" sz="1600" dirty="0"/>
              <a:t> Type 1 diabetes. </a:t>
            </a:r>
            <a:r>
              <a:rPr lang="en-GB" sz="1600" b="1" dirty="0"/>
              <a:t>DH.</a:t>
            </a:r>
            <a:r>
              <a:rPr lang="en-GB" sz="1600" dirty="0"/>
              <a:t> Lantus 10 units at bedtime, </a:t>
            </a:r>
            <a:r>
              <a:rPr lang="en-GB" sz="1600" dirty="0" err="1"/>
              <a:t>Actrapid</a:t>
            </a:r>
            <a:r>
              <a:rPr lang="en-GB" sz="1600" dirty="0"/>
              <a:t> 6 units at breakfast, 8 units at lunchtime, 8 units at evening meal</a:t>
            </a:r>
          </a:p>
          <a:p>
            <a:pPr fontAlgn="base"/>
            <a:endParaRPr lang="en-GB" sz="1600" dirty="0"/>
          </a:p>
          <a:p>
            <a:pPr fontAlgn="base"/>
            <a:r>
              <a:rPr lang="en-GB" sz="1600" dirty="0"/>
              <a:t>For the past 2 weeks, pre-prandial and bedtime capillary blood glucose monitoring shows:</a:t>
            </a:r>
          </a:p>
          <a:p>
            <a:pPr fontAlgn="base"/>
            <a:r>
              <a:rPr lang="en-GB" sz="1600" dirty="0"/>
              <a:t>08.00 h: 3-5 </a:t>
            </a:r>
            <a:r>
              <a:rPr lang="en-GB" sz="1600" dirty="0" err="1"/>
              <a:t>mmol</a:t>
            </a:r>
            <a:r>
              <a:rPr lang="en-GB" sz="1600" dirty="0"/>
              <a:t>/L</a:t>
            </a:r>
          </a:p>
          <a:p>
            <a:pPr fontAlgn="base"/>
            <a:r>
              <a:rPr lang="en-GB" sz="1600" dirty="0"/>
              <a:t>12.00 h: 6-9 </a:t>
            </a:r>
            <a:r>
              <a:rPr lang="en-GB" sz="1600" dirty="0" err="1"/>
              <a:t>mmol</a:t>
            </a:r>
            <a:r>
              <a:rPr lang="en-GB" sz="1600" dirty="0"/>
              <a:t>/L</a:t>
            </a:r>
          </a:p>
          <a:p>
            <a:pPr fontAlgn="base"/>
            <a:r>
              <a:rPr lang="en-GB" sz="1600" dirty="0"/>
              <a:t>18.00 h: 6-9 </a:t>
            </a:r>
            <a:r>
              <a:rPr lang="en-GB" sz="1600" dirty="0" err="1"/>
              <a:t>mmol</a:t>
            </a:r>
            <a:r>
              <a:rPr lang="en-GB" sz="1600" dirty="0"/>
              <a:t>/L</a:t>
            </a:r>
          </a:p>
          <a:p>
            <a:pPr fontAlgn="base"/>
            <a:r>
              <a:rPr lang="en-GB" sz="1600" dirty="0"/>
              <a:t>22.00 h: 6-8 </a:t>
            </a:r>
            <a:r>
              <a:rPr lang="en-GB" sz="1600" dirty="0" err="1"/>
              <a:t>mmol</a:t>
            </a:r>
            <a:r>
              <a:rPr lang="en-GB" sz="1600" dirty="0"/>
              <a:t>/L</a:t>
            </a:r>
          </a:p>
        </p:txBody>
      </p:sp>
      <p:sp>
        <p:nvSpPr>
          <p:cNvPr id="10" name="TextBox 9"/>
          <p:cNvSpPr txBox="1"/>
          <p:nvPr/>
        </p:nvSpPr>
        <p:spPr>
          <a:xfrm>
            <a:off x="173229" y="4293096"/>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GB" sz="1600" dirty="0"/>
              <a:t>Select the </a:t>
            </a:r>
            <a:r>
              <a:rPr lang="en-GB" sz="1600" i="1" dirty="0"/>
              <a:t>most appropriate</a:t>
            </a:r>
            <a:r>
              <a:rPr lang="en-GB" sz="1600" dirty="0"/>
              <a:t> management option at this stage to improve glycaemic control.</a:t>
            </a:r>
            <a:br>
              <a:rPr lang="en-GB" sz="1600" dirty="0"/>
            </a:br>
            <a:r>
              <a:rPr lang="en-GB" sz="1600" i="1" dirty="0"/>
              <a:t>(mark it with a tick)</a:t>
            </a:r>
            <a:endParaRPr lang="en-US" sz="1600" dirty="0"/>
          </a:p>
        </p:txBody>
      </p:sp>
      <p:sp>
        <p:nvSpPr>
          <p:cNvPr id="14" name="CAI1" title="Correct Answer Indicator"/>
          <p:cNvSpPr/>
          <p:nvPr>
            <p:custDataLst>
              <p:tags r:id="rId3"/>
            </p:custDataLst>
          </p:nvPr>
        </p:nvSpPr>
        <p:spPr>
          <a:xfrm rot="10800000">
            <a:off x="4750700" y="492220"/>
            <a:ext cx="279400" cy="279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61464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33E90-5B8A-43B8-278E-17CC5858B904}"/>
              </a:ext>
            </a:extLst>
          </p:cNvPr>
          <p:cNvSpPr>
            <a:spLocks noGrp="1"/>
          </p:cNvSpPr>
          <p:nvPr>
            <p:ph type="title"/>
          </p:nvPr>
        </p:nvSpPr>
        <p:spPr>
          <a:xfrm>
            <a:off x="457200" y="274638"/>
            <a:ext cx="8229600" cy="562074"/>
          </a:xfrm>
        </p:spPr>
        <p:txBody>
          <a:bodyPr>
            <a:normAutofit fontScale="90000"/>
          </a:bodyPr>
          <a:lstStyle/>
          <a:p>
            <a:r>
              <a:rPr lang="en-GB" sz="4400" b="1" dirty="0">
                <a:solidFill>
                  <a:srgbClr val="00B050"/>
                </a:solidFill>
                <a:latin typeface="+mn-lt"/>
              </a:rPr>
              <a:t>Tips</a:t>
            </a:r>
            <a:endParaRPr lang="en-GB" dirty="0"/>
          </a:p>
        </p:txBody>
      </p:sp>
      <p:sp>
        <p:nvSpPr>
          <p:cNvPr id="3" name="Content Placeholder 2">
            <a:extLst>
              <a:ext uri="{FF2B5EF4-FFF2-40B4-BE49-F238E27FC236}">
                <a16:creationId xmlns:a16="http://schemas.microsoft.com/office/drawing/2014/main" id="{D47B523F-7BBA-0BBF-5A57-3BD4D2FBEF6C}"/>
              </a:ext>
            </a:extLst>
          </p:cNvPr>
          <p:cNvSpPr>
            <a:spLocks noGrp="1"/>
          </p:cNvSpPr>
          <p:nvPr>
            <p:ph idx="1"/>
          </p:nvPr>
        </p:nvSpPr>
        <p:spPr>
          <a:xfrm>
            <a:off x="457200" y="1124744"/>
            <a:ext cx="8435280" cy="5184576"/>
          </a:xfrm>
          <a:solidFill>
            <a:schemeClr val="accent3">
              <a:lumMod val="20000"/>
              <a:lumOff val="80000"/>
            </a:schemeClr>
          </a:solidFill>
        </p:spPr>
        <p:txBody>
          <a:bodyPr>
            <a:normAutofit fontScale="70000" lnSpcReduction="20000"/>
          </a:bodyPr>
          <a:lstStyle/>
          <a:p>
            <a:pPr>
              <a:lnSpc>
                <a:spcPct val="120000"/>
              </a:lnSpc>
            </a:pPr>
            <a:r>
              <a:rPr lang="en-GB" dirty="0"/>
              <a:t>Anticoagulants – DOAC PWS questions: </a:t>
            </a:r>
          </a:p>
          <a:p>
            <a:pPr lvl="1">
              <a:lnSpc>
                <a:spcPct val="120000"/>
              </a:lnSpc>
            </a:pPr>
            <a:r>
              <a:rPr lang="en-GB" dirty="0"/>
              <a:t>Check your chosen DOAC has that indication – differing indications; Check dose v renal function </a:t>
            </a:r>
          </a:p>
          <a:p>
            <a:pPr lvl="1">
              <a:lnSpc>
                <a:spcPct val="120000"/>
              </a:lnSpc>
            </a:pPr>
            <a:r>
              <a:rPr lang="en-GB" dirty="0"/>
              <a:t>Care with </a:t>
            </a:r>
            <a:r>
              <a:rPr lang="en-GB" u="sng" dirty="0"/>
              <a:t>medical</a:t>
            </a:r>
            <a:r>
              <a:rPr lang="en-GB" dirty="0"/>
              <a:t> v orthopaedic / surgical thromboprophylaxis</a:t>
            </a:r>
          </a:p>
          <a:p>
            <a:pPr>
              <a:lnSpc>
                <a:spcPct val="120000"/>
              </a:lnSpc>
            </a:pPr>
            <a:r>
              <a:rPr lang="en-GB" dirty="0" err="1"/>
              <a:t>Pabrinex</a:t>
            </a:r>
            <a:r>
              <a:rPr lang="en-GB" dirty="0"/>
              <a:t> is not a PWS item as not available in the PSA platform’s drug list </a:t>
            </a:r>
          </a:p>
          <a:p>
            <a:pPr lvl="1">
              <a:lnSpc>
                <a:spcPct val="120000"/>
              </a:lnSpc>
            </a:pPr>
            <a:r>
              <a:rPr lang="en-GB" dirty="0"/>
              <a:t>But of course, it could show up in a best-of-5 MAN / other Q</a:t>
            </a:r>
          </a:p>
          <a:p>
            <a:pPr>
              <a:lnSpc>
                <a:spcPct val="120000"/>
              </a:lnSpc>
            </a:pPr>
            <a:r>
              <a:rPr lang="en-GB" dirty="0"/>
              <a:t>Crossover - topics can appear in any section</a:t>
            </a:r>
          </a:p>
          <a:p>
            <a:pPr lvl="1">
              <a:lnSpc>
                <a:spcPct val="120000"/>
              </a:lnSpc>
            </a:pPr>
            <a:r>
              <a:rPr lang="en-GB" dirty="0"/>
              <a:t>e.g. ADR / interactions / COM / REV </a:t>
            </a:r>
          </a:p>
          <a:p>
            <a:pPr>
              <a:lnSpc>
                <a:spcPct val="120000"/>
              </a:lnSpc>
            </a:pPr>
            <a:r>
              <a:rPr lang="en-GB" dirty="0"/>
              <a:t>Stuck on finding the right Treatment Guideline but you know a drug used, e.g., warfarin reversal with high INR/bleeding</a:t>
            </a:r>
          </a:p>
          <a:p>
            <a:pPr lvl="1">
              <a:lnSpc>
                <a:spcPct val="120000"/>
              </a:lnSpc>
            </a:pPr>
            <a:r>
              <a:rPr lang="en-GB" dirty="0"/>
              <a:t>‘Navigate to Section’ of the drug monograph may have a ‘</a:t>
            </a:r>
            <a:r>
              <a:rPr lang="en-GB" b="1" i="1" dirty="0"/>
              <a:t>Related Treatment Summaries</a:t>
            </a:r>
            <a:r>
              <a:rPr lang="en-GB" dirty="0"/>
              <a:t>’ section that will help guide you</a:t>
            </a:r>
          </a:p>
          <a:p>
            <a:endParaRPr lang="en-GB" dirty="0"/>
          </a:p>
        </p:txBody>
      </p:sp>
    </p:spTree>
    <p:extLst>
      <p:ext uri="{BB962C8B-B14F-4D97-AF65-F5344CB8AC3E}">
        <p14:creationId xmlns:p14="http://schemas.microsoft.com/office/powerpoint/2010/main" val="2164298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40"/>
            <a:ext cx="8229600" cy="1143000"/>
          </a:xfrm>
        </p:spPr>
        <p:txBody>
          <a:bodyPr/>
          <a:lstStyle/>
          <a:p>
            <a:r>
              <a:rPr lang="en-GB" b="1" dirty="0"/>
              <a:t>Adjusting insulin – basal-bolus</a:t>
            </a:r>
          </a:p>
        </p:txBody>
      </p:sp>
      <p:sp>
        <p:nvSpPr>
          <p:cNvPr id="4" name="Content Placeholder 2"/>
          <p:cNvSpPr>
            <a:spLocks noGrp="1"/>
          </p:cNvSpPr>
          <p:nvPr>
            <p:ph idx="1"/>
          </p:nvPr>
        </p:nvSpPr>
        <p:spPr>
          <a:xfrm>
            <a:off x="179512" y="1196752"/>
            <a:ext cx="8712968" cy="5400600"/>
          </a:xfrm>
        </p:spPr>
        <p:txBody>
          <a:bodyPr>
            <a:normAutofit/>
          </a:bodyPr>
          <a:lstStyle/>
          <a:p>
            <a:r>
              <a:rPr lang="en-GB" sz="2400" dirty="0"/>
              <a:t>Basal – e.g. Lantus, </a:t>
            </a:r>
            <a:r>
              <a:rPr lang="en-GB" sz="2400" dirty="0" err="1"/>
              <a:t>Levemir</a:t>
            </a:r>
            <a:r>
              <a:rPr lang="en-GB" sz="2400" dirty="0"/>
              <a:t> or insulin glargine; typically at night</a:t>
            </a:r>
          </a:p>
          <a:p>
            <a:r>
              <a:rPr lang="en-GB" sz="2400" dirty="0"/>
              <a:t>Bolus – e.g. </a:t>
            </a:r>
            <a:r>
              <a:rPr lang="en-GB" sz="2400" dirty="0" err="1"/>
              <a:t>Actrapid</a:t>
            </a:r>
            <a:r>
              <a:rPr lang="en-GB" sz="2400" dirty="0"/>
              <a:t> or soluble / short-acting insulin; at each meal time</a:t>
            </a:r>
          </a:p>
          <a:p>
            <a:pPr lvl="1"/>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421751008"/>
              </p:ext>
            </p:extLst>
          </p:nvPr>
        </p:nvGraphicFramePr>
        <p:xfrm>
          <a:off x="179512" y="2564904"/>
          <a:ext cx="8856984" cy="3888435"/>
        </p:xfrm>
        <a:graphic>
          <a:graphicData uri="http://schemas.openxmlformats.org/drawingml/2006/table">
            <a:tbl>
              <a:tblPr firstRow="1" bandRow="1">
                <a:tableStyleId>{5C22544A-7EE6-4342-B048-85BDC9FD1C3A}</a:tableStyleId>
              </a:tblPr>
              <a:tblGrid>
                <a:gridCol w="1829955">
                  <a:extLst>
                    <a:ext uri="{9D8B030D-6E8A-4147-A177-3AD203B41FA5}">
                      <a16:colId xmlns:a16="http://schemas.microsoft.com/office/drawing/2014/main" val="4111562293"/>
                    </a:ext>
                  </a:extLst>
                </a:gridCol>
                <a:gridCol w="2130485">
                  <a:extLst>
                    <a:ext uri="{9D8B030D-6E8A-4147-A177-3AD203B41FA5}">
                      <a16:colId xmlns:a16="http://schemas.microsoft.com/office/drawing/2014/main" val="2990690229"/>
                    </a:ext>
                  </a:extLst>
                </a:gridCol>
                <a:gridCol w="2682298">
                  <a:extLst>
                    <a:ext uri="{9D8B030D-6E8A-4147-A177-3AD203B41FA5}">
                      <a16:colId xmlns:a16="http://schemas.microsoft.com/office/drawing/2014/main" val="4219789971"/>
                    </a:ext>
                  </a:extLst>
                </a:gridCol>
                <a:gridCol w="2214246">
                  <a:extLst>
                    <a:ext uri="{9D8B030D-6E8A-4147-A177-3AD203B41FA5}">
                      <a16:colId xmlns:a16="http://schemas.microsoft.com/office/drawing/2014/main" val="3340213743"/>
                    </a:ext>
                  </a:extLst>
                </a:gridCol>
              </a:tblGrid>
              <a:tr h="398674">
                <a:tc>
                  <a:txBody>
                    <a:bodyPr/>
                    <a:lstStyle/>
                    <a:p>
                      <a:r>
                        <a:rPr lang="en-GB" sz="1600" dirty="0"/>
                        <a:t>Abnormality?</a:t>
                      </a:r>
                    </a:p>
                  </a:txBody>
                  <a:tcPr anchor="ctr"/>
                </a:tc>
                <a:tc>
                  <a:txBody>
                    <a:bodyPr/>
                    <a:lstStyle/>
                    <a:p>
                      <a:r>
                        <a:rPr lang="en-GB" sz="1600" dirty="0"/>
                        <a:t>When?</a:t>
                      </a:r>
                    </a:p>
                  </a:txBody>
                  <a:tcPr anchor="ctr"/>
                </a:tc>
                <a:tc>
                  <a:txBody>
                    <a:bodyPr/>
                    <a:lstStyle/>
                    <a:p>
                      <a:r>
                        <a:rPr lang="en-GB" sz="1600" dirty="0"/>
                        <a:t>Plan to change dose </a:t>
                      </a:r>
                      <a:r>
                        <a:rPr lang="en-GB" sz="1600" u="sng" dirty="0"/>
                        <a:t>before</a:t>
                      </a:r>
                    </a:p>
                  </a:txBody>
                  <a:tcPr anchor="ctr"/>
                </a:tc>
                <a:tc>
                  <a:txBody>
                    <a:bodyPr/>
                    <a:lstStyle/>
                    <a:p>
                      <a:r>
                        <a:rPr lang="en-GB" sz="1600" dirty="0"/>
                        <a:t>How much?</a:t>
                      </a:r>
                    </a:p>
                  </a:txBody>
                  <a:tcPr anchor="ctr"/>
                </a:tc>
                <a:extLst>
                  <a:ext uri="{0D108BD9-81ED-4DB2-BD59-A6C34878D82A}">
                    <a16:rowId xmlns:a16="http://schemas.microsoft.com/office/drawing/2014/main" val="1012231510"/>
                  </a:ext>
                </a:extLst>
              </a:tr>
              <a:tr h="398674">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High BM (e.g. persistently &gt;10 </a:t>
                      </a:r>
                      <a:r>
                        <a:rPr lang="en-GB" sz="1600" dirty="0" err="1"/>
                        <a:t>mmol</a:t>
                      </a:r>
                      <a:r>
                        <a:rPr lang="en-GB" sz="1600" dirty="0"/>
                        <a:t>/L)</a:t>
                      </a:r>
                    </a:p>
                  </a:txBody>
                  <a:tcPr anchor="ctr"/>
                </a:tc>
                <a:tc>
                  <a:txBody>
                    <a:bodyPr/>
                    <a:lstStyle/>
                    <a:p>
                      <a:r>
                        <a:rPr lang="en-GB" sz="1600" dirty="0"/>
                        <a:t>Before lunch</a:t>
                      </a:r>
                    </a:p>
                  </a:txBody>
                  <a:tcPr anchor="ctr"/>
                </a:tc>
                <a:tc>
                  <a:txBody>
                    <a:bodyPr/>
                    <a:lstStyle/>
                    <a:p>
                      <a:r>
                        <a:rPr lang="en-GB" sz="1600" dirty="0"/>
                        <a:t>Increase the breakfast dose</a:t>
                      </a:r>
                    </a:p>
                  </a:txBody>
                  <a:tcPr anchor="ctr"/>
                </a:tc>
                <a:tc rowSpan="4">
                  <a:txBody>
                    <a:bodyPr/>
                    <a:lstStyle/>
                    <a:p>
                      <a:r>
                        <a:rPr lang="en-GB" sz="1600" dirty="0"/>
                        <a:t>Typically</a:t>
                      </a:r>
                      <a:r>
                        <a:rPr lang="en-GB" sz="1600" baseline="0" dirty="0"/>
                        <a:t> increase by ~10%</a:t>
                      </a:r>
                      <a:endParaRPr lang="en-GB" sz="1600" dirty="0"/>
                    </a:p>
                  </a:txBody>
                  <a:tcPr anchor="ctr"/>
                </a:tc>
                <a:extLst>
                  <a:ext uri="{0D108BD9-81ED-4DB2-BD59-A6C34878D82A}">
                    <a16:rowId xmlns:a16="http://schemas.microsoft.com/office/drawing/2014/main" val="863113952"/>
                  </a:ext>
                </a:extLst>
              </a:tr>
              <a:tr h="398674">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Before evening meal</a:t>
                      </a:r>
                    </a:p>
                  </a:txBody>
                  <a:tcPr anchor="ctr"/>
                </a:tc>
                <a:tc>
                  <a:txBody>
                    <a:bodyPr/>
                    <a:lstStyle/>
                    <a:p>
                      <a:r>
                        <a:rPr lang="en-GB" sz="1600" dirty="0"/>
                        <a:t>Increase the lunch dose</a:t>
                      </a:r>
                    </a:p>
                  </a:txBody>
                  <a:tcPr anchor="ctr"/>
                </a:tc>
                <a:tc vMerge="1">
                  <a:txBody>
                    <a:bodyPr/>
                    <a:lstStyle/>
                    <a:p>
                      <a:endParaRPr lang="en-GB" dirty="0"/>
                    </a:p>
                  </a:txBody>
                  <a:tcPr/>
                </a:tc>
                <a:extLst>
                  <a:ext uri="{0D108BD9-81ED-4DB2-BD59-A6C34878D82A}">
                    <a16:rowId xmlns:a16="http://schemas.microsoft.com/office/drawing/2014/main" val="2654467436"/>
                  </a:ext>
                </a:extLst>
              </a:tr>
              <a:tr h="398674">
                <a:tc vMerge="1">
                  <a:txBody>
                    <a:bodyPr/>
                    <a:lstStyle/>
                    <a:p>
                      <a:endParaRPr lang="en-GB"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Before bed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Increase the evening dose</a:t>
                      </a:r>
                    </a:p>
                  </a:txBody>
                  <a:tcPr anchor="ctr"/>
                </a:tc>
                <a:tc vMerge="1">
                  <a:txBody>
                    <a:bodyPr/>
                    <a:lstStyle/>
                    <a:p>
                      <a:endParaRPr lang="en-GB" sz="1600" dirty="0"/>
                    </a:p>
                  </a:txBody>
                  <a:tcPr anchor="ctr"/>
                </a:tc>
                <a:extLst>
                  <a:ext uri="{0D108BD9-81ED-4DB2-BD59-A6C34878D82A}">
                    <a16:rowId xmlns:a16="http://schemas.microsoft.com/office/drawing/2014/main" val="1367617045"/>
                  </a:ext>
                </a:extLst>
              </a:tr>
              <a:tr h="622586">
                <a:tc vMerge="1">
                  <a:txBody>
                    <a:bodyPr/>
                    <a:lstStyle/>
                    <a:p>
                      <a:endParaRPr lang="en-GB"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Before breakfast</a:t>
                      </a:r>
                    </a:p>
                  </a:txBody>
                  <a:tcPr anchor="ctr"/>
                </a:tc>
                <a:tc>
                  <a:txBody>
                    <a:bodyPr/>
                    <a:lstStyle/>
                    <a:p>
                      <a:r>
                        <a:rPr lang="en-GB" sz="1600" dirty="0"/>
                        <a:t>Increase basal</a:t>
                      </a:r>
                      <a:r>
                        <a:rPr lang="en-GB" sz="1600" baseline="0" dirty="0"/>
                        <a:t> dose (if no hypo elsewhere)</a:t>
                      </a:r>
                      <a:endParaRPr lang="en-GB" sz="1600" dirty="0"/>
                    </a:p>
                  </a:txBody>
                  <a:tcPr anchor="ctr"/>
                </a:tc>
                <a:tc vMerge="1">
                  <a:txBody>
                    <a:bodyPr/>
                    <a:lstStyle/>
                    <a:p>
                      <a:endParaRPr lang="en-GB" sz="1600" dirty="0"/>
                    </a:p>
                  </a:txBody>
                  <a:tcPr anchor="ctr"/>
                </a:tc>
                <a:extLst>
                  <a:ext uri="{0D108BD9-81ED-4DB2-BD59-A6C34878D82A}">
                    <a16:rowId xmlns:a16="http://schemas.microsoft.com/office/drawing/2014/main" val="3831037754"/>
                  </a:ext>
                </a:extLst>
              </a:tr>
              <a:tr h="398674">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Low BM (e.g. &lt;4 </a:t>
                      </a:r>
                      <a:r>
                        <a:rPr lang="en-GB" sz="1600" dirty="0" err="1"/>
                        <a:t>mmol</a:t>
                      </a:r>
                      <a:r>
                        <a:rPr lang="en-GB" sz="1600" dirty="0"/>
                        <a:t>/L)</a:t>
                      </a:r>
                    </a:p>
                    <a:p>
                      <a:endParaRPr lang="en-GB" sz="1600" dirty="0"/>
                    </a:p>
                    <a:p>
                      <a:r>
                        <a:rPr lang="en-GB" sz="1600" dirty="0">
                          <a:solidFill>
                            <a:srgbClr val="FF0000"/>
                          </a:solidFill>
                        </a:rPr>
                        <a:t>(Treat hypo</a:t>
                      </a:r>
                      <a:r>
                        <a:rPr lang="en-GB" sz="1600" baseline="0" dirty="0">
                          <a:solidFill>
                            <a:srgbClr val="FF0000"/>
                          </a:solidFill>
                        </a:rPr>
                        <a:t>glycaemia first!)</a:t>
                      </a:r>
                      <a:endParaRPr lang="en-GB" sz="1600" dirty="0">
                        <a:solidFill>
                          <a:srgbClr val="FF0000"/>
                        </a:solidFill>
                      </a:endParaRPr>
                    </a:p>
                  </a:txBody>
                  <a:tcPr anchor="ctr"/>
                </a:tc>
                <a:tc>
                  <a:txBody>
                    <a:bodyPr/>
                    <a:lstStyle/>
                    <a:p>
                      <a:r>
                        <a:rPr lang="en-GB" sz="1600" dirty="0"/>
                        <a:t>Before lunch</a:t>
                      </a:r>
                    </a:p>
                  </a:txBody>
                  <a:tcPr anchor="ctr"/>
                </a:tc>
                <a:tc>
                  <a:txBody>
                    <a:bodyPr/>
                    <a:lstStyle/>
                    <a:p>
                      <a:r>
                        <a:rPr lang="en-GB" sz="1600" dirty="0"/>
                        <a:t>Reduce the breakfast dose</a:t>
                      </a:r>
                    </a:p>
                  </a:txBody>
                  <a:tcPr anchor="ct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Typically</a:t>
                      </a:r>
                      <a:r>
                        <a:rPr lang="en-GB" sz="1600" baseline="0" dirty="0"/>
                        <a:t> reduce by ~10%</a:t>
                      </a:r>
                      <a:endParaRPr lang="en-GB" sz="1600" dirty="0"/>
                    </a:p>
                    <a:p>
                      <a:r>
                        <a:rPr lang="en-GB" sz="1600" dirty="0"/>
                        <a:t>(but may be more if dangerous hypos)</a:t>
                      </a:r>
                    </a:p>
                  </a:txBody>
                  <a:tcPr anchor="ctr"/>
                </a:tc>
                <a:extLst>
                  <a:ext uri="{0D108BD9-81ED-4DB2-BD59-A6C34878D82A}">
                    <a16:rowId xmlns:a16="http://schemas.microsoft.com/office/drawing/2014/main" val="3888992077"/>
                  </a:ext>
                </a:extLst>
              </a:tr>
              <a:tr h="398674">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Before evening meal</a:t>
                      </a:r>
                    </a:p>
                  </a:txBody>
                  <a:tcPr anchor="ctr"/>
                </a:tc>
                <a:tc>
                  <a:txBody>
                    <a:bodyPr/>
                    <a:lstStyle/>
                    <a:p>
                      <a:r>
                        <a:rPr lang="en-GB" sz="1600" dirty="0"/>
                        <a:t>Reduce the lunch dose</a:t>
                      </a:r>
                    </a:p>
                  </a:txBody>
                  <a:tcPr anchor="ctr"/>
                </a:tc>
                <a:tc vMerge="1">
                  <a:txBody>
                    <a:bodyPr/>
                    <a:lstStyle/>
                    <a:p>
                      <a:endParaRPr lang="en-GB" dirty="0"/>
                    </a:p>
                  </a:txBody>
                  <a:tcPr/>
                </a:tc>
                <a:extLst>
                  <a:ext uri="{0D108BD9-81ED-4DB2-BD59-A6C34878D82A}">
                    <a16:rowId xmlns:a16="http://schemas.microsoft.com/office/drawing/2014/main" val="344842856"/>
                  </a:ext>
                </a:extLst>
              </a:tr>
              <a:tr h="398674">
                <a:tc vMerge="1">
                  <a:txBody>
                    <a:bodyPr/>
                    <a:lstStyle/>
                    <a:p>
                      <a:endParaRPr lang="en-GB"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Before bed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Reduce the evening dose</a:t>
                      </a:r>
                    </a:p>
                  </a:txBody>
                  <a:tcPr anchor="ctr"/>
                </a:tc>
                <a:tc vMerge="1">
                  <a:txBody>
                    <a:bodyPr/>
                    <a:lstStyle/>
                    <a:p>
                      <a:endParaRPr lang="en-GB" sz="1600" dirty="0"/>
                    </a:p>
                  </a:txBody>
                  <a:tcPr anchor="ctr"/>
                </a:tc>
                <a:extLst>
                  <a:ext uri="{0D108BD9-81ED-4DB2-BD59-A6C34878D82A}">
                    <a16:rowId xmlns:a16="http://schemas.microsoft.com/office/drawing/2014/main" val="4140718337"/>
                  </a:ext>
                </a:extLst>
              </a:tr>
              <a:tr h="475131">
                <a:tc vMerge="1">
                  <a:txBody>
                    <a:bodyPr/>
                    <a:lstStyle/>
                    <a:p>
                      <a:endParaRPr lang="en-GB"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Before breakfast</a:t>
                      </a:r>
                    </a:p>
                  </a:txBody>
                  <a:tcPr anchor="ctr"/>
                </a:tc>
                <a:tc>
                  <a:txBody>
                    <a:bodyPr/>
                    <a:lstStyle/>
                    <a:p>
                      <a:r>
                        <a:rPr lang="en-GB" sz="1600" dirty="0"/>
                        <a:t>Reduce basal</a:t>
                      </a:r>
                      <a:r>
                        <a:rPr lang="en-GB" sz="1600" baseline="0" dirty="0"/>
                        <a:t> dose</a:t>
                      </a:r>
                      <a:endParaRPr lang="en-GB" sz="1600" dirty="0"/>
                    </a:p>
                  </a:txBody>
                  <a:tcPr anchor="ctr"/>
                </a:tc>
                <a:tc vMerge="1">
                  <a:txBody>
                    <a:bodyPr/>
                    <a:lstStyle/>
                    <a:p>
                      <a:endParaRPr lang="en-GB" sz="1600" dirty="0"/>
                    </a:p>
                  </a:txBody>
                  <a:tcPr anchor="ctr"/>
                </a:tc>
                <a:extLst>
                  <a:ext uri="{0D108BD9-81ED-4DB2-BD59-A6C34878D82A}">
                    <a16:rowId xmlns:a16="http://schemas.microsoft.com/office/drawing/2014/main" val="4184297529"/>
                  </a:ext>
                </a:extLst>
              </a:tr>
            </a:tbl>
          </a:graphicData>
        </a:graphic>
      </p:graphicFrame>
    </p:spTree>
    <p:extLst>
      <p:ext uri="{BB962C8B-B14F-4D97-AF65-F5344CB8AC3E}">
        <p14:creationId xmlns:p14="http://schemas.microsoft.com/office/powerpoint/2010/main" val="2997158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95288"/>
            <a:ext cx="3672408" cy="5730875"/>
          </a:xfrm>
        </p:spPr>
        <p:txBody>
          <a:bodyPr>
            <a:normAutofit/>
          </a:bodyPr>
          <a:lstStyle/>
          <a:p>
            <a:pPr>
              <a:spcBef>
                <a:spcPts val="1200"/>
              </a:spcBef>
              <a:buAutoNum type="alphaUcPeriod"/>
            </a:pPr>
            <a:r>
              <a:rPr lang="en-GB" sz="1800" dirty="0"/>
              <a:t>anti-Factor </a:t>
            </a:r>
            <a:r>
              <a:rPr lang="en-GB" sz="1800" dirty="0" err="1"/>
              <a:t>Xa</a:t>
            </a:r>
            <a:r>
              <a:rPr lang="en-GB" sz="1800" dirty="0"/>
              <a:t> activity</a:t>
            </a:r>
          </a:p>
          <a:p>
            <a:pPr>
              <a:spcBef>
                <a:spcPts val="1200"/>
              </a:spcBef>
              <a:buAutoNum type="alphaUcPeriod"/>
            </a:pPr>
            <a:r>
              <a:rPr lang="en-GB" sz="1800" dirty="0" err="1"/>
              <a:t>aPTT</a:t>
            </a:r>
            <a:r>
              <a:rPr lang="en-GB" sz="1800" dirty="0"/>
              <a:t> (activated partial thromboplastin time)</a:t>
            </a:r>
          </a:p>
          <a:p>
            <a:pPr>
              <a:spcBef>
                <a:spcPts val="1200"/>
              </a:spcBef>
              <a:buAutoNum type="alphaUcPeriod"/>
            </a:pPr>
            <a:r>
              <a:rPr lang="en-GB" sz="1800" dirty="0"/>
              <a:t>Clotting time</a:t>
            </a:r>
          </a:p>
          <a:p>
            <a:pPr>
              <a:spcBef>
                <a:spcPts val="1200"/>
              </a:spcBef>
              <a:buAutoNum type="alphaUcPeriod"/>
            </a:pPr>
            <a:r>
              <a:rPr lang="en-GB" sz="1800" dirty="0"/>
              <a:t>INR</a:t>
            </a:r>
          </a:p>
          <a:p>
            <a:pPr>
              <a:spcBef>
                <a:spcPts val="1200"/>
              </a:spcBef>
              <a:buAutoNum type="alphaUcPeriod"/>
            </a:pPr>
            <a:r>
              <a:rPr lang="en-GB" sz="1800" dirty="0"/>
              <a:t>Liver function tests</a:t>
            </a:r>
          </a:p>
          <a:p>
            <a:pPr>
              <a:spcBef>
                <a:spcPts val="1200"/>
              </a:spcBef>
              <a:buAutoNum type="alphaUcPeriod"/>
            </a:pPr>
            <a:r>
              <a:rPr lang="en-GB" sz="1800" dirty="0"/>
              <a:t>Monitor clinically</a:t>
            </a:r>
          </a:p>
          <a:p>
            <a:pPr>
              <a:spcBef>
                <a:spcPts val="1200"/>
              </a:spcBef>
              <a:buAutoNum type="alphaUcPeriod"/>
            </a:pPr>
            <a:r>
              <a:rPr lang="en-GB" sz="1800" dirty="0"/>
              <a:t>Platelets</a:t>
            </a:r>
          </a:p>
          <a:p>
            <a:pPr>
              <a:spcBef>
                <a:spcPts val="1200"/>
              </a:spcBef>
              <a:buAutoNum type="alphaUcPeriod"/>
            </a:pPr>
            <a:r>
              <a:rPr lang="en-GB" sz="1800" dirty="0"/>
              <a:t>Urea and electrolytes</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7"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TDM023</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10" name="TextBox 9"/>
          <p:cNvSpPr txBox="1"/>
          <p:nvPr/>
        </p:nvSpPr>
        <p:spPr>
          <a:xfrm>
            <a:off x="107504" y="4725144"/>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assess the adverse effects of </a:t>
            </a:r>
            <a:r>
              <a:rPr lang="en-US" sz="1600" dirty="0" err="1"/>
              <a:t>edoxaban</a:t>
            </a:r>
            <a:r>
              <a:rPr lang="en-US" sz="1600" dirty="0"/>
              <a:t>.</a:t>
            </a:r>
          </a:p>
          <a:p>
            <a:pPr>
              <a:defRPr/>
            </a:pPr>
            <a:r>
              <a:rPr lang="en-US" sz="1600" dirty="0"/>
              <a:t>(</a:t>
            </a:r>
            <a:r>
              <a:rPr lang="en-US" sz="1600" i="1" dirty="0"/>
              <a:t>mark it with a tick</a:t>
            </a:r>
            <a:r>
              <a:rPr lang="en-US" sz="1600" dirty="0"/>
              <a:t>)</a:t>
            </a:r>
          </a:p>
        </p:txBody>
      </p:sp>
      <p:sp>
        <p:nvSpPr>
          <p:cNvPr id="11" name="TextBox 10">
            <a:extLst>
              <a:ext uri="{FF2B5EF4-FFF2-40B4-BE49-F238E27FC236}">
                <a16:creationId xmlns:a16="http://schemas.microsoft.com/office/drawing/2014/main" id="{430E55EC-CD3F-4795-B3B9-2F2036445C54}"/>
              </a:ext>
            </a:extLst>
          </p:cNvPr>
          <p:cNvSpPr txBox="1"/>
          <p:nvPr/>
        </p:nvSpPr>
        <p:spPr>
          <a:xfrm>
            <a:off x="107504" y="598488"/>
            <a:ext cx="4381500" cy="2062103"/>
          </a:xfrm>
          <a:prstGeom prst="rect">
            <a:avLst/>
          </a:prstGeom>
          <a:noFill/>
          <a:ln>
            <a:solidFill>
              <a:srgbClr val="000000"/>
            </a:solidFill>
          </a:ln>
        </p:spPr>
        <p:txBody>
          <a:bodyPr>
            <a:spAutoFit/>
          </a:bodyPr>
          <a:lstStyle/>
          <a:p>
            <a:r>
              <a:rPr lang="en-US" sz="1600" b="1" dirty="0"/>
              <a:t>Case presentation</a:t>
            </a:r>
          </a:p>
          <a:p>
            <a:r>
              <a:rPr lang="en-GB" sz="1600" dirty="0"/>
              <a:t>A 68-year-old man is admitted with palpitations. His ECG shows atrial fibrillation with a fast ventricular rate (144 bpm). A beta-blocker is prescribed with good effect on ventricular rate. </a:t>
            </a:r>
          </a:p>
          <a:p>
            <a:endParaRPr lang="en-GB" sz="1600" dirty="0"/>
          </a:p>
          <a:p>
            <a:r>
              <a:rPr lang="en-GB" sz="1600" dirty="0"/>
              <a:t>After a discussion about anticoagulant choices, the agreed treatment is </a:t>
            </a:r>
            <a:r>
              <a:rPr lang="en-GB" sz="1600" dirty="0" err="1"/>
              <a:t>edoxaban</a:t>
            </a:r>
            <a:r>
              <a:rPr lang="en-GB" sz="1600" dirty="0"/>
              <a:t> 60 mg orally daily.</a:t>
            </a:r>
          </a:p>
        </p:txBody>
      </p:sp>
    </p:spTree>
    <p:custDataLst>
      <p:tags r:id="rId1"/>
    </p:custDataLst>
    <p:extLst>
      <p:ext uri="{BB962C8B-B14F-4D97-AF65-F5344CB8AC3E}">
        <p14:creationId xmlns:p14="http://schemas.microsoft.com/office/powerpoint/2010/main" val="2253703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95288"/>
            <a:ext cx="3672408" cy="5730875"/>
          </a:xfrm>
        </p:spPr>
        <p:txBody>
          <a:bodyPr>
            <a:normAutofit/>
          </a:bodyPr>
          <a:lstStyle/>
          <a:p>
            <a:pPr>
              <a:spcBef>
                <a:spcPts val="1200"/>
              </a:spcBef>
              <a:buAutoNum type="alphaUcPeriod"/>
            </a:pPr>
            <a:r>
              <a:rPr lang="en-GB" sz="1800" dirty="0"/>
              <a:t>anti-Factor </a:t>
            </a:r>
            <a:r>
              <a:rPr lang="en-GB" sz="1800" dirty="0" err="1"/>
              <a:t>Xa</a:t>
            </a:r>
            <a:r>
              <a:rPr lang="en-GB" sz="1800" dirty="0"/>
              <a:t> activity</a:t>
            </a:r>
          </a:p>
          <a:p>
            <a:pPr>
              <a:spcBef>
                <a:spcPts val="1200"/>
              </a:spcBef>
              <a:buAutoNum type="alphaUcPeriod"/>
            </a:pPr>
            <a:r>
              <a:rPr lang="en-GB" sz="1800" dirty="0" err="1"/>
              <a:t>aPTT</a:t>
            </a:r>
            <a:r>
              <a:rPr lang="en-GB" sz="1800" dirty="0"/>
              <a:t> (activated partial thromboplastin time)</a:t>
            </a:r>
          </a:p>
          <a:p>
            <a:pPr>
              <a:spcBef>
                <a:spcPts val="1200"/>
              </a:spcBef>
              <a:buAutoNum type="alphaUcPeriod"/>
            </a:pPr>
            <a:r>
              <a:rPr lang="en-GB" sz="1800" dirty="0"/>
              <a:t>Clotting time</a:t>
            </a:r>
          </a:p>
          <a:p>
            <a:pPr>
              <a:spcBef>
                <a:spcPts val="1200"/>
              </a:spcBef>
              <a:buAutoNum type="alphaUcPeriod"/>
            </a:pPr>
            <a:r>
              <a:rPr lang="en-GB" sz="1800" dirty="0"/>
              <a:t>INR</a:t>
            </a:r>
          </a:p>
          <a:p>
            <a:pPr>
              <a:spcBef>
                <a:spcPts val="1200"/>
              </a:spcBef>
              <a:buAutoNum type="alphaUcPeriod"/>
            </a:pPr>
            <a:r>
              <a:rPr lang="en-GB" sz="1800" dirty="0"/>
              <a:t>Liver function tests</a:t>
            </a:r>
          </a:p>
          <a:p>
            <a:pPr>
              <a:spcBef>
                <a:spcPts val="1200"/>
              </a:spcBef>
              <a:buAutoNum type="alphaUcPeriod"/>
            </a:pPr>
            <a:r>
              <a:rPr lang="en-GB" sz="1800" dirty="0"/>
              <a:t>Monitor clinically</a:t>
            </a:r>
          </a:p>
          <a:p>
            <a:pPr>
              <a:spcBef>
                <a:spcPts val="1200"/>
              </a:spcBef>
              <a:buAutoNum type="alphaUcPeriod"/>
            </a:pPr>
            <a:r>
              <a:rPr lang="en-GB" sz="1800" dirty="0"/>
              <a:t>Platelets</a:t>
            </a:r>
          </a:p>
          <a:p>
            <a:pPr>
              <a:spcBef>
                <a:spcPts val="1200"/>
              </a:spcBef>
              <a:buAutoNum type="alphaUcPeriod"/>
            </a:pPr>
            <a:r>
              <a:rPr lang="en-GB" sz="1800" dirty="0"/>
              <a:t>Urea and electrolytes</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7"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TDM023</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2062103"/>
          </a:xfrm>
          <a:prstGeom prst="rect">
            <a:avLst/>
          </a:prstGeom>
          <a:noFill/>
          <a:ln>
            <a:solidFill>
              <a:srgbClr val="000000"/>
            </a:solidFill>
          </a:ln>
        </p:spPr>
        <p:txBody>
          <a:bodyPr>
            <a:spAutoFit/>
          </a:bodyPr>
          <a:lstStyle/>
          <a:p>
            <a:r>
              <a:rPr lang="en-US" sz="1600" b="1" dirty="0"/>
              <a:t>Case presentation</a:t>
            </a:r>
          </a:p>
          <a:p>
            <a:r>
              <a:rPr lang="en-GB" sz="1600" dirty="0"/>
              <a:t>A 68-year-old man is admitted with palpitations. His ECG shows atrial fibrillation with a fast ventricular rate (144 bpm). A beta-blocker is prescribed with good effect on ventricular rate. </a:t>
            </a:r>
          </a:p>
          <a:p>
            <a:endParaRPr lang="en-GB" sz="1600" dirty="0"/>
          </a:p>
          <a:p>
            <a:r>
              <a:rPr lang="en-GB" sz="1600" dirty="0"/>
              <a:t>After a discussion about anticoagulant choices, the agreed treatment is </a:t>
            </a:r>
            <a:r>
              <a:rPr lang="en-GB" sz="1600" dirty="0" err="1"/>
              <a:t>edoxaban</a:t>
            </a:r>
            <a:r>
              <a:rPr lang="en-GB" sz="1600" dirty="0"/>
              <a:t> 60 mg orally daily.</a:t>
            </a:r>
          </a:p>
        </p:txBody>
      </p:sp>
      <p:sp>
        <p:nvSpPr>
          <p:cNvPr id="10" name="TextBox 9"/>
          <p:cNvSpPr txBox="1"/>
          <p:nvPr/>
        </p:nvSpPr>
        <p:spPr>
          <a:xfrm>
            <a:off x="107504" y="4725144"/>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assess the adverse effects of </a:t>
            </a:r>
            <a:r>
              <a:rPr lang="en-US" sz="1600" dirty="0" err="1"/>
              <a:t>edoxaban</a:t>
            </a:r>
            <a:r>
              <a:rPr lang="en-US" sz="1600" dirty="0"/>
              <a:t>.</a:t>
            </a:r>
          </a:p>
          <a:p>
            <a:pPr>
              <a:defRPr/>
            </a:pPr>
            <a:r>
              <a:rPr lang="en-US" sz="1600" dirty="0"/>
              <a:t>(</a:t>
            </a:r>
            <a:r>
              <a:rPr lang="en-US" sz="1600" i="1" dirty="0"/>
              <a:t>mark it with a tick</a:t>
            </a:r>
            <a:r>
              <a:rPr lang="en-US" sz="1600" dirty="0"/>
              <a:t>)</a:t>
            </a:r>
          </a:p>
        </p:txBody>
      </p:sp>
      <p:sp>
        <p:nvSpPr>
          <p:cNvPr id="14" name="CAI1" title="Correct Answer Indicator"/>
          <p:cNvSpPr/>
          <p:nvPr>
            <p:custDataLst>
              <p:tags r:id="rId3"/>
            </p:custDataLst>
          </p:nvPr>
        </p:nvSpPr>
        <p:spPr>
          <a:xfrm rot="10800000">
            <a:off x="4441696" y="2810828"/>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D3615CE-1AED-92D1-8B69-8C5F311868C4}"/>
              </a:ext>
            </a:extLst>
          </p:cNvPr>
          <p:cNvSpPr txBox="1"/>
          <p:nvPr/>
        </p:nvSpPr>
        <p:spPr>
          <a:xfrm>
            <a:off x="5377800" y="5445224"/>
            <a:ext cx="3658696" cy="923330"/>
          </a:xfrm>
          <a:prstGeom prst="rect">
            <a:avLst/>
          </a:prstGeom>
          <a:noFill/>
        </p:spPr>
        <p:txBody>
          <a:bodyPr wrap="square" rtlCol="0">
            <a:spAutoFit/>
          </a:bodyPr>
          <a:lstStyle/>
          <a:p>
            <a:r>
              <a:rPr lang="en-GB" b="1" i="1" dirty="0"/>
              <a:t>As a COM Q</a:t>
            </a:r>
          </a:p>
          <a:p>
            <a:r>
              <a:rPr lang="en-GB" i="1" dirty="0"/>
              <a:t>What would you tell the patient to monitor?</a:t>
            </a:r>
          </a:p>
        </p:txBody>
      </p:sp>
    </p:spTree>
    <p:custDataLst>
      <p:tags r:id="rId1"/>
    </p:custDataLst>
    <p:extLst>
      <p:ext uri="{BB962C8B-B14F-4D97-AF65-F5344CB8AC3E}">
        <p14:creationId xmlns:p14="http://schemas.microsoft.com/office/powerpoint/2010/main" val="108874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95288"/>
            <a:ext cx="3672408" cy="5730875"/>
          </a:xfrm>
        </p:spPr>
        <p:txBody>
          <a:bodyPr>
            <a:normAutofit/>
          </a:bodyPr>
          <a:lstStyle/>
          <a:p>
            <a:pPr>
              <a:spcBef>
                <a:spcPts val="1200"/>
              </a:spcBef>
              <a:buAutoNum type="alphaUcPeriod"/>
            </a:pPr>
            <a:r>
              <a:rPr lang="en-GB" sz="1800" dirty="0"/>
              <a:t>anti-Factor </a:t>
            </a:r>
            <a:r>
              <a:rPr lang="en-GB" sz="1800" dirty="0" err="1"/>
              <a:t>Xa</a:t>
            </a:r>
            <a:r>
              <a:rPr lang="en-GB" sz="1800" dirty="0"/>
              <a:t> activity</a:t>
            </a:r>
          </a:p>
          <a:p>
            <a:pPr>
              <a:spcBef>
                <a:spcPts val="1200"/>
              </a:spcBef>
              <a:buAutoNum type="alphaUcPeriod"/>
            </a:pPr>
            <a:r>
              <a:rPr lang="en-GB" sz="1800" dirty="0" err="1"/>
              <a:t>aPTT</a:t>
            </a:r>
            <a:r>
              <a:rPr lang="en-GB" sz="1800" dirty="0"/>
              <a:t> (activated partial thromboplastin time)</a:t>
            </a:r>
          </a:p>
          <a:p>
            <a:pPr>
              <a:spcBef>
                <a:spcPts val="1200"/>
              </a:spcBef>
              <a:buAutoNum type="alphaUcPeriod"/>
            </a:pPr>
            <a:r>
              <a:rPr lang="en-GB" sz="1800" dirty="0"/>
              <a:t>Clotting time</a:t>
            </a:r>
          </a:p>
          <a:p>
            <a:pPr>
              <a:spcBef>
                <a:spcPts val="1200"/>
              </a:spcBef>
              <a:buAutoNum type="alphaUcPeriod"/>
            </a:pPr>
            <a:r>
              <a:rPr lang="en-GB" sz="1800" dirty="0"/>
              <a:t>INR</a:t>
            </a:r>
          </a:p>
          <a:p>
            <a:pPr>
              <a:spcBef>
                <a:spcPts val="1200"/>
              </a:spcBef>
              <a:buAutoNum type="alphaUcPeriod"/>
            </a:pPr>
            <a:r>
              <a:rPr lang="en-GB" sz="1800" dirty="0"/>
              <a:t>Liver function tests</a:t>
            </a:r>
          </a:p>
          <a:p>
            <a:pPr>
              <a:spcBef>
                <a:spcPts val="1200"/>
              </a:spcBef>
              <a:buAutoNum type="alphaUcPeriod"/>
            </a:pPr>
            <a:r>
              <a:rPr lang="en-GB" sz="1800" dirty="0"/>
              <a:t>Monitor clinically</a:t>
            </a:r>
          </a:p>
          <a:p>
            <a:pPr>
              <a:spcBef>
                <a:spcPts val="1200"/>
              </a:spcBef>
              <a:buAutoNum type="alphaUcPeriod"/>
            </a:pPr>
            <a:r>
              <a:rPr lang="en-GB" sz="1800" dirty="0"/>
              <a:t>Platelets</a:t>
            </a:r>
          </a:p>
          <a:p>
            <a:pPr>
              <a:spcBef>
                <a:spcPts val="1200"/>
              </a:spcBef>
              <a:buAutoNum type="alphaUcPeriod"/>
            </a:pPr>
            <a:r>
              <a:rPr lang="en-GB" sz="1800" dirty="0"/>
              <a:t>Urea and electrolytes</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7"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a:solidFill>
                  <a:sysClr val="windowText" lastClr="000000"/>
                </a:solidFill>
                <a:latin typeface="Calibri"/>
                <a:ea typeface="+mj-ea"/>
                <a:cs typeface="+mj-cs"/>
              </a:rPr>
              <a:t>TDM024</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1815882"/>
          </a:xfrm>
          <a:prstGeom prst="rect">
            <a:avLst/>
          </a:prstGeom>
          <a:noFill/>
          <a:ln>
            <a:solidFill>
              <a:srgbClr val="000000"/>
            </a:solidFill>
          </a:ln>
        </p:spPr>
        <p:txBody>
          <a:bodyPr>
            <a:spAutoFit/>
          </a:bodyPr>
          <a:lstStyle/>
          <a:p>
            <a:r>
              <a:rPr lang="en-US" sz="1600" b="1" dirty="0"/>
              <a:t>Case presentation</a:t>
            </a:r>
          </a:p>
          <a:p>
            <a:r>
              <a:rPr lang="en-GB" sz="1600" dirty="0"/>
              <a:t>A 28-year-old woman is found to have a pulmonary embolus. She is 7 weeks pregnant. She weighs 80kg.</a:t>
            </a:r>
          </a:p>
          <a:p>
            <a:endParaRPr lang="en-GB" sz="1600" dirty="0"/>
          </a:p>
          <a:p>
            <a:r>
              <a:rPr lang="en-GB" sz="1600" dirty="0"/>
              <a:t>She is started on </a:t>
            </a:r>
            <a:r>
              <a:rPr lang="en-GB" sz="1600" dirty="0" err="1"/>
              <a:t>tinzaparin</a:t>
            </a:r>
            <a:r>
              <a:rPr lang="en-GB" sz="1600" dirty="0"/>
              <a:t> 14000 units subcutaneously daily.</a:t>
            </a:r>
          </a:p>
        </p:txBody>
      </p:sp>
      <p:sp>
        <p:nvSpPr>
          <p:cNvPr id="10" name="TextBox 9"/>
          <p:cNvSpPr txBox="1"/>
          <p:nvPr/>
        </p:nvSpPr>
        <p:spPr>
          <a:xfrm>
            <a:off x="107504" y="4725144"/>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assess the anticoagulant effect of </a:t>
            </a:r>
            <a:r>
              <a:rPr lang="en-US" sz="1600" dirty="0" err="1"/>
              <a:t>tinzaparin</a:t>
            </a:r>
            <a:r>
              <a:rPr lang="en-US" sz="1600" dirty="0"/>
              <a:t>.</a:t>
            </a:r>
          </a:p>
          <a:p>
            <a:pPr>
              <a:defRPr/>
            </a:pPr>
            <a:r>
              <a:rPr lang="en-US" sz="1600" dirty="0"/>
              <a:t>(</a:t>
            </a:r>
            <a:r>
              <a:rPr lang="en-US" sz="1600" i="1" dirty="0"/>
              <a:t>mark it with a tick</a:t>
            </a:r>
            <a:r>
              <a:rPr lang="en-US" sz="1600" dirty="0"/>
              <a:t>)</a:t>
            </a:r>
          </a:p>
        </p:txBody>
      </p:sp>
    </p:spTree>
    <p:custDataLst>
      <p:tags r:id="rId1"/>
    </p:custDataLst>
    <p:extLst>
      <p:ext uri="{BB962C8B-B14F-4D97-AF65-F5344CB8AC3E}">
        <p14:creationId xmlns:p14="http://schemas.microsoft.com/office/powerpoint/2010/main" val="2982527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95288"/>
            <a:ext cx="3672408" cy="5730875"/>
          </a:xfrm>
        </p:spPr>
        <p:txBody>
          <a:bodyPr>
            <a:normAutofit/>
          </a:bodyPr>
          <a:lstStyle/>
          <a:p>
            <a:pPr>
              <a:spcBef>
                <a:spcPts val="1200"/>
              </a:spcBef>
              <a:buAutoNum type="alphaUcPeriod"/>
            </a:pPr>
            <a:r>
              <a:rPr lang="en-GB" sz="1800" dirty="0"/>
              <a:t>anti-Factor </a:t>
            </a:r>
            <a:r>
              <a:rPr lang="en-GB" sz="1800" dirty="0" err="1"/>
              <a:t>Xa</a:t>
            </a:r>
            <a:r>
              <a:rPr lang="en-GB" sz="1800" dirty="0"/>
              <a:t> activity</a:t>
            </a:r>
          </a:p>
          <a:p>
            <a:pPr>
              <a:spcBef>
                <a:spcPts val="1200"/>
              </a:spcBef>
              <a:buAutoNum type="alphaUcPeriod"/>
            </a:pPr>
            <a:r>
              <a:rPr lang="en-GB" sz="1800" dirty="0" err="1"/>
              <a:t>aPTT</a:t>
            </a:r>
            <a:r>
              <a:rPr lang="en-GB" sz="1800" dirty="0"/>
              <a:t> (activated partial thromboplastin time)</a:t>
            </a:r>
          </a:p>
          <a:p>
            <a:pPr>
              <a:spcBef>
                <a:spcPts val="1200"/>
              </a:spcBef>
              <a:buAutoNum type="alphaUcPeriod"/>
            </a:pPr>
            <a:r>
              <a:rPr lang="en-GB" sz="1800" dirty="0"/>
              <a:t>Clotting time</a:t>
            </a:r>
          </a:p>
          <a:p>
            <a:pPr>
              <a:spcBef>
                <a:spcPts val="1200"/>
              </a:spcBef>
              <a:buAutoNum type="alphaUcPeriod"/>
            </a:pPr>
            <a:r>
              <a:rPr lang="en-GB" sz="1800" dirty="0"/>
              <a:t>INR</a:t>
            </a:r>
          </a:p>
          <a:p>
            <a:pPr>
              <a:spcBef>
                <a:spcPts val="1200"/>
              </a:spcBef>
              <a:buAutoNum type="alphaUcPeriod"/>
            </a:pPr>
            <a:r>
              <a:rPr lang="en-GB" sz="1800" dirty="0"/>
              <a:t>Liver function tests</a:t>
            </a:r>
          </a:p>
          <a:p>
            <a:pPr>
              <a:spcBef>
                <a:spcPts val="1200"/>
              </a:spcBef>
              <a:buAutoNum type="alphaUcPeriod"/>
            </a:pPr>
            <a:r>
              <a:rPr lang="en-GB" sz="1800" dirty="0"/>
              <a:t>Monitor clinically</a:t>
            </a:r>
          </a:p>
          <a:p>
            <a:pPr>
              <a:spcBef>
                <a:spcPts val="1200"/>
              </a:spcBef>
              <a:buAutoNum type="alphaUcPeriod"/>
            </a:pPr>
            <a:r>
              <a:rPr lang="en-GB" sz="1800" dirty="0"/>
              <a:t>Platelets</a:t>
            </a:r>
          </a:p>
          <a:p>
            <a:pPr>
              <a:spcBef>
                <a:spcPts val="1200"/>
              </a:spcBef>
              <a:buAutoNum type="alphaUcPeriod"/>
            </a:pPr>
            <a:r>
              <a:rPr lang="en-GB" sz="1800" dirty="0"/>
              <a:t>Urea and electrolytes</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07504" y="82550"/>
            <a:ext cx="1631950" cy="312738"/>
          </a:xfrm>
          <a:prstGeom prst="rect">
            <a:avLst/>
          </a:prstGeom>
          <a:solidFill>
            <a:schemeClr val="accent6">
              <a:lumMod val="40000"/>
              <a:lumOff val="60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Drug Monitoring Item</a:t>
            </a:r>
          </a:p>
        </p:txBody>
      </p:sp>
      <p:sp>
        <p:nvSpPr>
          <p:cNvPr id="7" name="Title 1"/>
          <p:cNvSpPr txBox="1">
            <a:spLocks/>
          </p:cNvSpPr>
          <p:nvPr/>
        </p:nvSpPr>
        <p:spPr>
          <a:xfrm>
            <a:off x="3750818" y="82550"/>
            <a:ext cx="738187" cy="312738"/>
          </a:xfrm>
          <a:prstGeom prst="rect">
            <a:avLst/>
          </a:prstGeom>
          <a:solidFill>
            <a:srgbClr val="FCD5B5"/>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a:solidFill>
                  <a:sysClr val="windowText" lastClr="000000"/>
                </a:solidFill>
                <a:latin typeface="Calibri"/>
                <a:ea typeface="+mj-ea"/>
                <a:cs typeface="+mj-cs"/>
              </a:rPr>
              <a:t>TDM024</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390455"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07504" y="598488"/>
            <a:ext cx="4381500" cy="1815882"/>
          </a:xfrm>
          <a:prstGeom prst="rect">
            <a:avLst/>
          </a:prstGeom>
          <a:noFill/>
          <a:ln>
            <a:solidFill>
              <a:srgbClr val="000000"/>
            </a:solidFill>
          </a:ln>
        </p:spPr>
        <p:txBody>
          <a:bodyPr>
            <a:spAutoFit/>
          </a:bodyPr>
          <a:lstStyle/>
          <a:p>
            <a:r>
              <a:rPr lang="en-US" sz="1600" b="1" dirty="0"/>
              <a:t>Case presentation</a:t>
            </a:r>
          </a:p>
          <a:p>
            <a:r>
              <a:rPr lang="en-GB" sz="1600" dirty="0"/>
              <a:t>A 28-year-old woman is found to have a pulmonary embolus. She is 7 weeks pregnant. She weighs 80kg.</a:t>
            </a:r>
          </a:p>
          <a:p>
            <a:endParaRPr lang="en-GB" sz="1600" dirty="0"/>
          </a:p>
          <a:p>
            <a:r>
              <a:rPr lang="en-GB" sz="1600" dirty="0"/>
              <a:t>She is started on </a:t>
            </a:r>
            <a:r>
              <a:rPr lang="en-GB" sz="1600" dirty="0" err="1"/>
              <a:t>tinzaparin</a:t>
            </a:r>
            <a:r>
              <a:rPr lang="en-GB" sz="1600" dirty="0"/>
              <a:t> 14000 units subcutaneously daily.</a:t>
            </a:r>
          </a:p>
        </p:txBody>
      </p:sp>
      <p:sp>
        <p:nvSpPr>
          <p:cNvPr id="10" name="TextBox 9"/>
          <p:cNvSpPr txBox="1"/>
          <p:nvPr/>
        </p:nvSpPr>
        <p:spPr>
          <a:xfrm>
            <a:off x="107504" y="4725144"/>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monitoring option to assess the anticoagulant effect of </a:t>
            </a:r>
            <a:r>
              <a:rPr lang="en-US" sz="1600" dirty="0" err="1"/>
              <a:t>tinzaparin</a:t>
            </a:r>
            <a:r>
              <a:rPr lang="en-US" sz="1600" dirty="0"/>
              <a:t>.</a:t>
            </a:r>
          </a:p>
          <a:p>
            <a:pPr>
              <a:defRPr/>
            </a:pPr>
            <a:r>
              <a:rPr lang="en-US" sz="1600" dirty="0"/>
              <a:t>(</a:t>
            </a:r>
            <a:r>
              <a:rPr lang="en-US" sz="1600" i="1" dirty="0"/>
              <a:t>mark it with a tick</a:t>
            </a:r>
            <a:r>
              <a:rPr lang="en-US" sz="1600" dirty="0"/>
              <a:t>)</a:t>
            </a:r>
          </a:p>
        </p:txBody>
      </p:sp>
      <p:sp>
        <p:nvSpPr>
          <p:cNvPr id="14" name="CAI1" title="Correct Answer Indicator"/>
          <p:cNvSpPr/>
          <p:nvPr>
            <p:custDataLst>
              <p:tags r:id="rId3"/>
            </p:custDataLst>
          </p:nvPr>
        </p:nvSpPr>
        <p:spPr>
          <a:xfrm rot="10800000">
            <a:off x="4543296" y="441008"/>
            <a:ext cx="215900" cy="215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8173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36452839"/>
              </p:ext>
            </p:extLst>
          </p:nvPr>
        </p:nvGraphicFramePr>
        <p:xfrm>
          <a:off x="70945" y="260648"/>
          <a:ext cx="9002109" cy="6217920"/>
        </p:xfrm>
        <a:graphic>
          <a:graphicData uri="http://schemas.openxmlformats.org/drawingml/2006/table">
            <a:tbl>
              <a:tblPr firstRow="1" bandRow="1">
                <a:tableStyleId>{5C22544A-7EE6-4342-B048-85BDC9FD1C3A}</a:tableStyleId>
              </a:tblPr>
              <a:tblGrid>
                <a:gridCol w="1811900">
                  <a:extLst>
                    <a:ext uri="{9D8B030D-6E8A-4147-A177-3AD203B41FA5}">
                      <a16:colId xmlns:a16="http://schemas.microsoft.com/office/drawing/2014/main" val="20000"/>
                    </a:ext>
                  </a:extLst>
                </a:gridCol>
                <a:gridCol w="1526230">
                  <a:extLst>
                    <a:ext uri="{9D8B030D-6E8A-4147-A177-3AD203B41FA5}">
                      <a16:colId xmlns:a16="http://schemas.microsoft.com/office/drawing/2014/main" val="20001"/>
                    </a:ext>
                  </a:extLst>
                </a:gridCol>
                <a:gridCol w="2289694">
                  <a:extLst>
                    <a:ext uri="{9D8B030D-6E8A-4147-A177-3AD203B41FA5}">
                      <a16:colId xmlns:a16="http://schemas.microsoft.com/office/drawing/2014/main" val="20002"/>
                    </a:ext>
                  </a:extLst>
                </a:gridCol>
                <a:gridCol w="3374285">
                  <a:extLst>
                    <a:ext uri="{9D8B030D-6E8A-4147-A177-3AD203B41FA5}">
                      <a16:colId xmlns:a16="http://schemas.microsoft.com/office/drawing/2014/main" val="20003"/>
                    </a:ext>
                  </a:extLst>
                </a:gridCol>
              </a:tblGrid>
              <a:tr h="143204">
                <a:tc>
                  <a:txBody>
                    <a:bodyPr/>
                    <a:lstStyle/>
                    <a:p>
                      <a:endParaRPr lang="en-GB" sz="1200" dirty="0"/>
                    </a:p>
                  </a:txBody>
                  <a:tcPr marL="68580" marR="68580"/>
                </a:tc>
                <a:tc>
                  <a:txBody>
                    <a:bodyPr/>
                    <a:lstStyle/>
                    <a:p>
                      <a:r>
                        <a:rPr lang="en-GB" sz="1200" dirty="0"/>
                        <a:t>How?</a:t>
                      </a:r>
                    </a:p>
                  </a:txBody>
                  <a:tcPr marL="68580" marR="68580"/>
                </a:tc>
                <a:tc>
                  <a:txBody>
                    <a:bodyPr/>
                    <a:lstStyle/>
                    <a:p>
                      <a:r>
                        <a:rPr lang="en-GB" sz="1200" dirty="0"/>
                        <a:t>When?</a:t>
                      </a:r>
                      <a:endParaRPr lang="en-GB" sz="1400" dirty="0"/>
                    </a:p>
                  </a:txBody>
                  <a:tcPr marL="68580" marR="68580"/>
                </a:tc>
                <a:tc>
                  <a:txBody>
                    <a:bodyPr/>
                    <a:lstStyle/>
                    <a:p>
                      <a:r>
                        <a:rPr lang="en-GB" sz="1200" dirty="0"/>
                        <a:t>Other factors</a:t>
                      </a:r>
                      <a:r>
                        <a:rPr lang="en-GB" sz="1200" baseline="0" dirty="0"/>
                        <a:t> for dosing</a:t>
                      </a:r>
                      <a:endParaRPr lang="en-GB" sz="1200" dirty="0"/>
                    </a:p>
                  </a:txBody>
                  <a:tcPr marL="68580" marR="68580"/>
                </a:tc>
                <a:extLst>
                  <a:ext uri="{0D108BD9-81ED-4DB2-BD59-A6C34878D82A}">
                    <a16:rowId xmlns:a16="http://schemas.microsoft.com/office/drawing/2014/main" val="10000"/>
                  </a:ext>
                </a:extLst>
              </a:tr>
              <a:tr h="370840">
                <a:tc>
                  <a:txBody>
                    <a:bodyPr/>
                    <a:lstStyle/>
                    <a:p>
                      <a:r>
                        <a:rPr lang="en-GB" sz="1200" b="1" dirty="0"/>
                        <a:t>Warfarin</a:t>
                      </a:r>
                    </a:p>
                  </a:txBody>
                  <a:tcPr marL="68580" marR="68580"/>
                </a:tc>
                <a:tc>
                  <a:txBody>
                    <a:bodyPr/>
                    <a:lstStyle/>
                    <a:p>
                      <a:r>
                        <a:rPr lang="en-GB" sz="1200" dirty="0"/>
                        <a:t>INR</a:t>
                      </a:r>
                    </a:p>
                  </a:txBody>
                  <a:tcPr marL="68580" marR="68580"/>
                </a:tc>
                <a:tc>
                  <a:txBody>
                    <a:bodyPr/>
                    <a:lstStyle/>
                    <a:p>
                      <a:r>
                        <a:rPr lang="en-GB" sz="1200" dirty="0"/>
                        <a:t>Regularly</a:t>
                      </a:r>
                    </a:p>
                    <a:p>
                      <a:r>
                        <a:rPr lang="en-GB" sz="1200" dirty="0"/>
                        <a:t>Also</a:t>
                      </a:r>
                      <a:r>
                        <a:rPr lang="en-GB" sz="1200" baseline="0" dirty="0"/>
                        <a:t> during dose changes, interacting medications, acute illnesses, surgery/procedures</a:t>
                      </a:r>
                      <a:endParaRPr lang="en-GB" sz="1200" dirty="0"/>
                    </a:p>
                  </a:txBody>
                  <a:tcPr marL="68580" marR="68580"/>
                </a:tc>
                <a:tc>
                  <a:txBody>
                    <a:bodyPr/>
                    <a:lstStyle/>
                    <a:p>
                      <a:r>
                        <a:rPr lang="en-GB" sz="1200" dirty="0"/>
                        <a:t>Liver - Avoid in severe impairment</a:t>
                      </a:r>
                      <a:r>
                        <a:rPr lang="en-GB" sz="1200" baseline="0" dirty="0"/>
                        <a:t> (especially if PT/INR already prolonged – indicate liver synthetic failure)</a:t>
                      </a:r>
                    </a:p>
                    <a:p>
                      <a:r>
                        <a:rPr lang="en-GB" sz="1200" baseline="0" dirty="0"/>
                        <a:t>Renal - Caution in impairment. With severe renal impairment, monitor INR more frequently.</a:t>
                      </a:r>
                      <a:endParaRPr lang="en-GB" sz="1200" dirty="0"/>
                    </a:p>
                  </a:txBody>
                  <a:tcPr marL="68580" marR="68580"/>
                </a:tc>
                <a:extLst>
                  <a:ext uri="{0D108BD9-81ED-4DB2-BD59-A6C34878D82A}">
                    <a16:rowId xmlns:a16="http://schemas.microsoft.com/office/drawing/2014/main" val="10001"/>
                  </a:ext>
                </a:extLst>
              </a:tr>
              <a:tr h="370840">
                <a:tc>
                  <a:txBody>
                    <a:bodyPr/>
                    <a:lstStyle/>
                    <a:p>
                      <a:r>
                        <a:rPr lang="en-GB" sz="1200" b="1" dirty="0"/>
                        <a:t>Low molecular</a:t>
                      </a:r>
                      <a:r>
                        <a:rPr lang="en-GB" sz="1200" b="1" baseline="0" dirty="0"/>
                        <a:t> weight heparin</a:t>
                      </a:r>
                      <a:endParaRPr lang="en-GB" sz="1200" b="1" dirty="0"/>
                    </a:p>
                  </a:txBody>
                  <a:tcPr marL="68580" marR="68580"/>
                </a:tc>
                <a:tc>
                  <a:txBody>
                    <a:bodyPr/>
                    <a:lstStyle/>
                    <a:p>
                      <a:r>
                        <a:rPr lang="en-GB" sz="1200" dirty="0"/>
                        <a:t>anti-Factor </a:t>
                      </a:r>
                      <a:r>
                        <a:rPr lang="en-GB" sz="1200" dirty="0" err="1"/>
                        <a:t>Xa</a:t>
                      </a:r>
                      <a:r>
                        <a:rPr lang="en-GB" sz="1200"/>
                        <a:t> activity</a:t>
                      </a:r>
                      <a:endParaRPr lang="en-GB" sz="1200" dirty="0"/>
                    </a:p>
                  </a:txBody>
                  <a:tcPr marL="68580" marR="68580"/>
                </a:tc>
                <a:tc>
                  <a:txBody>
                    <a:bodyPr/>
                    <a:lstStyle/>
                    <a:p>
                      <a:r>
                        <a:rPr lang="en-GB" sz="1200" dirty="0"/>
                        <a:t>Not routine</a:t>
                      </a:r>
                    </a:p>
                    <a:p>
                      <a:pPr marL="285750" indent="-285750">
                        <a:buFont typeface="Arial" panose="020B0604020202020204" pitchFamily="34" charset="0"/>
                        <a:buChar char="•"/>
                      </a:pPr>
                      <a:r>
                        <a:rPr lang="en-GB" sz="1200" dirty="0"/>
                        <a:t>May be necessary in patients at </a:t>
                      </a:r>
                      <a:r>
                        <a:rPr lang="en-GB" sz="1200" b="1" i="0" u="sng" dirty="0"/>
                        <a:t>increased risk of bleeding / difficult dosing </a:t>
                      </a:r>
                      <a:r>
                        <a:rPr lang="en-GB" sz="1200" dirty="0"/>
                        <a:t>(e.g. in </a:t>
                      </a:r>
                      <a:r>
                        <a:rPr lang="en-GB" sz="1200" b="1" dirty="0"/>
                        <a:t>renal impairment; </a:t>
                      </a:r>
                      <a:r>
                        <a:rPr lang="en-GB" sz="1200" dirty="0"/>
                        <a:t>those who are </a:t>
                      </a:r>
                      <a:r>
                        <a:rPr lang="en-GB" sz="1200" b="1" dirty="0"/>
                        <a:t>underweight</a:t>
                      </a:r>
                      <a:r>
                        <a:rPr lang="en-GB" sz="1200" dirty="0"/>
                        <a:t> or </a:t>
                      </a:r>
                      <a:r>
                        <a:rPr lang="en-GB" sz="1200" b="1" dirty="0"/>
                        <a:t>overweight</a:t>
                      </a:r>
                      <a:r>
                        <a:rPr lang="en-GB" sz="1200" dirty="0"/>
                        <a:t>, </a:t>
                      </a:r>
                      <a:r>
                        <a:rPr lang="en-GB" sz="1200" b="1" dirty="0"/>
                        <a:t>pregnancy</a:t>
                      </a:r>
                      <a:r>
                        <a:rPr lang="en-GB" sz="1200" dirty="0"/>
                        <a:t>)</a:t>
                      </a:r>
                    </a:p>
                    <a:p>
                      <a:pPr marL="171450" indent="-171450">
                        <a:buFont typeface="Arial" panose="020B0604020202020204" pitchFamily="34" charset="0"/>
                        <a:buChar char="•"/>
                      </a:pPr>
                      <a:r>
                        <a:rPr lang="en-GB" sz="1200" b="1" u="sng" dirty="0"/>
                        <a:t>monitor platelets</a:t>
                      </a:r>
                      <a:r>
                        <a:rPr lang="en-GB" sz="1200" dirty="0"/>
                        <a:t> (for</a:t>
                      </a:r>
                      <a:r>
                        <a:rPr lang="en-GB" sz="1200" baseline="0" dirty="0"/>
                        <a:t> </a:t>
                      </a:r>
                      <a:r>
                        <a:rPr lang="en-GB" sz="1200" dirty="0"/>
                        <a:t>heparin-induced thrombocytopenia)</a:t>
                      </a: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Liver - Reduce dose or avoid in severe hepatic</a:t>
                      </a:r>
                      <a:r>
                        <a:rPr lang="en-GB" sz="1200" baseline="0" dirty="0"/>
                        <a:t> </a:t>
                      </a:r>
                      <a:r>
                        <a:rPr lang="en-GB" sz="1200" dirty="0"/>
                        <a:t>impairment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aseline="0" dirty="0"/>
                        <a:t>Renal - </a:t>
                      </a:r>
                      <a:r>
                        <a:rPr lang="en-GB" sz="1200" dirty="0"/>
                        <a:t>Dose may need to be reduced in impairment (or use other anticoagulant)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 - eGFR / </a:t>
                      </a:r>
                      <a:r>
                        <a:rPr lang="en-GB" sz="1200" dirty="0" err="1"/>
                        <a:t>CrCl</a:t>
                      </a:r>
                      <a:r>
                        <a:rPr lang="en-GB" sz="1200" dirty="0"/>
                        <a:t> cut offs in BNF</a:t>
                      </a:r>
                    </a:p>
                    <a:p>
                      <a:pPr marL="0" indent="0">
                        <a:buFont typeface="Arial" panose="020B0604020202020204" pitchFamily="34" charset="0"/>
                        <a:buNone/>
                      </a:pPr>
                      <a:endParaRPr lang="en-GB" sz="1200" dirty="0"/>
                    </a:p>
                  </a:txBody>
                  <a:tcPr marL="68580" marR="68580"/>
                </a:tc>
                <a:extLst>
                  <a:ext uri="{0D108BD9-81ED-4DB2-BD59-A6C34878D82A}">
                    <a16:rowId xmlns:a16="http://schemas.microsoft.com/office/drawing/2014/main" val="10002"/>
                  </a:ext>
                </a:extLst>
              </a:tr>
              <a:tr h="370840">
                <a:tc>
                  <a:txBody>
                    <a:bodyPr/>
                    <a:lstStyle/>
                    <a:p>
                      <a:r>
                        <a:rPr lang="en-GB" sz="1200" b="1" dirty="0"/>
                        <a:t>Unfractionated heparin </a:t>
                      </a:r>
                      <a:r>
                        <a:rPr lang="en-GB" sz="1200" b="1" u="sng" dirty="0"/>
                        <a:t>infusion</a:t>
                      </a:r>
                    </a:p>
                  </a:txBody>
                  <a:tcPr marL="68580" marR="68580"/>
                </a:tc>
                <a:tc>
                  <a:txBody>
                    <a:bodyPr/>
                    <a:lstStyle/>
                    <a:p>
                      <a:r>
                        <a:rPr lang="en-GB" sz="1200" dirty="0" err="1"/>
                        <a:t>aPTT</a:t>
                      </a:r>
                      <a:r>
                        <a:rPr lang="en-GB" sz="1200" baseline="0" dirty="0"/>
                        <a:t> (activated partial thromboplastin time)</a:t>
                      </a:r>
                      <a:endParaRPr lang="en-GB" sz="1200" dirty="0"/>
                    </a:p>
                  </a:txBody>
                  <a:tcPr marL="68580" marR="68580"/>
                </a:tc>
                <a:tc>
                  <a:txBody>
                    <a:bodyPr/>
                    <a:lstStyle/>
                    <a:p>
                      <a:r>
                        <a:rPr lang="en-GB" sz="1200" dirty="0"/>
                        <a:t>Regularly</a:t>
                      </a:r>
                      <a:r>
                        <a:rPr lang="en-GB" sz="1200" baseline="0" dirty="0"/>
                        <a:t> during infusion (hours – very short half-life, ~30min IV)</a:t>
                      </a:r>
                      <a:endParaRPr lang="en-GB" sz="1200" dirty="0"/>
                    </a:p>
                  </a:txBody>
                  <a:tcPr marL="68580" marR="68580"/>
                </a:tc>
                <a:tc>
                  <a:txBody>
                    <a:bodyPr/>
                    <a:lstStyle/>
                    <a:p>
                      <a:r>
                        <a:rPr lang="en-GB" sz="1200" dirty="0"/>
                        <a:t>Liver - Reduce dose or avoid in severe impairment </a:t>
                      </a:r>
                    </a:p>
                    <a:p>
                      <a:r>
                        <a:rPr lang="en-GB" sz="1200" baseline="0" dirty="0"/>
                        <a:t>Renal - </a:t>
                      </a:r>
                      <a:r>
                        <a:rPr lang="en-GB" sz="1200" dirty="0"/>
                        <a:t>Dose may need to be reduced in impairment</a:t>
                      </a:r>
                    </a:p>
                  </a:txBody>
                  <a:tcPr marL="68580" marR="68580"/>
                </a:tc>
                <a:extLst>
                  <a:ext uri="{0D108BD9-81ED-4DB2-BD59-A6C34878D82A}">
                    <a16:rowId xmlns:a16="http://schemas.microsoft.com/office/drawing/2014/main" val="10003"/>
                  </a:ext>
                </a:extLst>
              </a:tr>
              <a:tr h="370840">
                <a:tc>
                  <a:txBody>
                    <a:bodyPr/>
                    <a:lstStyle/>
                    <a:p>
                      <a:r>
                        <a:rPr lang="en-GB" sz="1200" b="1" dirty="0"/>
                        <a:t>Direct oral anticoagulant</a:t>
                      </a:r>
                      <a:r>
                        <a:rPr lang="en-GB" sz="1200" b="1" baseline="0" dirty="0"/>
                        <a:t> </a:t>
                      </a:r>
                    </a:p>
                    <a:p>
                      <a:pPr marL="285750" indent="-285750">
                        <a:buFont typeface="Arial" panose="020B0604020202020204" pitchFamily="34" charset="0"/>
                        <a:buChar char="•"/>
                      </a:pPr>
                      <a:r>
                        <a:rPr lang="en-GB" sz="1200" b="1" dirty="0"/>
                        <a:t>apixaban, rivaroxaban, </a:t>
                      </a:r>
                      <a:r>
                        <a:rPr lang="en-GB" sz="1200" b="1" dirty="0" err="1"/>
                        <a:t>edoxaban</a:t>
                      </a:r>
                      <a:r>
                        <a:rPr lang="en-GB" sz="1200" b="1" dirty="0"/>
                        <a:t> (</a:t>
                      </a:r>
                      <a:r>
                        <a:rPr lang="en-GB" sz="1200" b="0" dirty="0"/>
                        <a:t>dominant</a:t>
                      </a:r>
                      <a:r>
                        <a:rPr lang="en-GB" sz="1200" b="0" baseline="0" dirty="0"/>
                        <a:t> factor </a:t>
                      </a:r>
                      <a:r>
                        <a:rPr lang="en-GB" sz="1200" b="0" baseline="0" dirty="0" err="1"/>
                        <a:t>Xa</a:t>
                      </a:r>
                      <a:r>
                        <a:rPr lang="en-GB" sz="1200" b="0" baseline="0" dirty="0"/>
                        <a:t> inhibitors (v thrombin, </a:t>
                      </a:r>
                      <a:r>
                        <a:rPr lang="en-GB" sz="1200" b="0" baseline="0" dirty="0" err="1"/>
                        <a:t>lla</a:t>
                      </a:r>
                      <a:r>
                        <a:rPr lang="en-GB" sz="1200" b="0" baseline="0" dirty="0"/>
                        <a:t>)</a:t>
                      </a:r>
                      <a:r>
                        <a:rPr lang="en-GB" sz="1200" b="1" baseline="0" dirty="0"/>
                        <a:t>)</a:t>
                      </a:r>
                    </a:p>
                    <a:p>
                      <a:pPr marL="285750" indent="-285750">
                        <a:buFont typeface="Arial" panose="020B0604020202020204" pitchFamily="34" charset="0"/>
                        <a:buChar char="•"/>
                      </a:pPr>
                      <a:endParaRPr lang="en-GB" sz="1200" b="1" dirty="0"/>
                    </a:p>
                    <a:p>
                      <a:pPr marL="285750" indent="-285750">
                        <a:buFont typeface="Arial" panose="020B0604020202020204" pitchFamily="34" charset="0"/>
                        <a:buChar char="•"/>
                      </a:pPr>
                      <a:r>
                        <a:rPr lang="en-GB" sz="1200" b="1" dirty="0"/>
                        <a:t>dabigatran </a:t>
                      </a:r>
                      <a:r>
                        <a:rPr lang="en-GB" sz="1200" b="0" dirty="0"/>
                        <a:t>(dominant</a:t>
                      </a:r>
                      <a:r>
                        <a:rPr lang="en-GB" sz="1200" b="1" dirty="0"/>
                        <a:t> </a:t>
                      </a:r>
                      <a:r>
                        <a:rPr lang="en-GB" sz="1200" b="0" dirty="0"/>
                        <a:t>thrombin (</a:t>
                      </a:r>
                      <a:r>
                        <a:rPr lang="en-GB" sz="1200" b="0" dirty="0" err="1"/>
                        <a:t>lla</a:t>
                      </a:r>
                      <a:r>
                        <a:rPr lang="en-GB" sz="1200" b="0" dirty="0"/>
                        <a:t>)  inhibitor (v </a:t>
                      </a:r>
                      <a:r>
                        <a:rPr lang="en-GB" sz="1200" b="0" dirty="0" err="1"/>
                        <a:t>Xa</a:t>
                      </a:r>
                      <a:r>
                        <a:rPr lang="en-GB" sz="1200" b="0" dirty="0"/>
                        <a:t>)</a:t>
                      </a:r>
                      <a:r>
                        <a:rPr lang="en-GB" sz="1200" b="1" dirty="0"/>
                        <a:t>)</a:t>
                      </a:r>
                    </a:p>
                  </a:txBody>
                  <a:tcPr marL="68580" marR="68580"/>
                </a:tc>
                <a:tc>
                  <a:txBody>
                    <a:bodyPr/>
                    <a:lstStyle/>
                    <a:p>
                      <a:r>
                        <a:rPr lang="en-GB" sz="1200" dirty="0" err="1"/>
                        <a:t>Andexanat</a:t>
                      </a:r>
                      <a:r>
                        <a:rPr lang="en-GB" sz="1200" dirty="0"/>
                        <a:t>-alpha for  apixaban, rivaroxaban reversal; Specialist supervision</a:t>
                      </a:r>
                      <a:endParaRPr lang="en-GB" sz="1200" baseline="0" dirty="0"/>
                    </a:p>
                    <a:p>
                      <a:endParaRPr lang="en-GB" sz="1200" baseline="0" dirty="0"/>
                    </a:p>
                    <a:p>
                      <a:r>
                        <a:rPr lang="en-GB" sz="1200" baseline="0" dirty="0" err="1"/>
                        <a:t>darucizumab</a:t>
                      </a:r>
                      <a:r>
                        <a:rPr lang="en-GB" sz="1200" baseline="0" dirty="0"/>
                        <a:t> for dabigatran reversal; Specialist supervision</a:t>
                      </a:r>
                      <a:endParaRPr lang="en-GB" sz="1200" dirty="0"/>
                    </a:p>
                  </a:txBody>
                  <a:tcPr marL="68580" marR="68580"/>
                </a:tc>
                <a:tc>
                  <a:txBody>
                    <a:bodyPr/>
                    <a:lstStyle/>
                    <a:p>
                      <a:r>
                        <a:rPr lang="en-GB" sz="1200" dirty="0"/>
                        <a:t>Monitor</a:t>
                      </a:r>
                      <a:r>
                        <a:rPr lang="en-GB" sz="1200" baseline="0" dirty="0"/>
                        <a:t> clinically;</a:t>
                      </a:r>
                    </a:p>
                    <a:p>
                      <a:r>
                        <a:rPr lang="en-GB" sz="1200" baseline="0" dirty="0"/>
                        <a:t>Inhibit </a:t>
                      </a:r>
                      <a:r>
                        <a:rPr lang="en-GB" sz="1200" baseline="0" dirty="0" err="1"/>
                        <a:t>Xa</a:t>
                      </a:r>
                      <a:r>
                        <a:rPr lang="en-GB" sz="1200" baseline="0" dirty="0"/>
                        <a:t> and </a:t>
                      </a:r>
                      <a:r>
                        <a:rPr lang="en-GB" sz="1200" baseline="0" dirty="0" err="1"/>
                        <a:t>lla</a:t>
                      </a:r>
                      <a:r>
                        <a:rPr lang="en-GB" sz="1200" baseline="0" dirty="0"/>
                        <a:t>;  </a:t>
                      </a:r>
                      <a:r>
                        <a:rPr lang="en-GB" sz="1200" baseline="0" dirty="0" err="1"/>
                        <a:t>Xa</a:t>
                      </a:r>
                      <a:r>
                        <a:rPr lang="en-GB" sz="1200" baseline="0" dirty="0"/>
                        <a:t> inhibition ~3 x potency of </a:t>
                      </a:r>
                      <a:r>
                        <a:rPr lang="en-GB" sz="1200" baseline="0" dirty="0" err="1"/>
                        <a:t>lla</a:t>
                      </a:r>
                      <a:r>
                        <a:rPr lang="en-GB" sz="1200" baseline="0" dirty="0"/>
                        <a:t> inhibition; </a:t>
                      </a:r>
                    </a:p>
                    <a:p>
                      <a:endParaRPr lang="en-GB" sz="1200" baseline="0" dirty="0"/>
                    </a:p>
                    <a:p>
                      <a:r>
                        <a:rPr lang="en-GB" sz="1200" baseline="0" dirty="0"/>
                        <a:t>Useful ref:</a:t>
                      </a:r>
                    </a:p>
                    <a:p>
                      <a:r>
                        <a:rPr lang="en-GB" sz="1200" dirty="0">
                          <a:hlinkClick r:id="rId2"/>
                        </a:rPr>
                        <a:t>https://www.ncbi.nlm.nih.gov/pmc/articles/PMC4715843/</a:t>
                      </a:r>
                      <a:r>
                        <a:rPr lang="en-GB" sz="1200" dirty="0"/>
                        <a:t> </a:t>
                      </a:r>
                    </a:p>
                  </a:txBody>
                  <a:tcPr marL="68580" marR="68580"/>
                </a:tc>
                <a:tc>
                  <a:txBody>
                    <a:bodyPr/>
                    <a:lstStyle/>
                    <a:p>
                      <a:r>
                        <a:rPr lang="en-GB" sz="1200" dirty="0"/>
                        <a:t>Liver - caution in mild-to-moderate impairment; avoid in severe impairment and in coagulopathy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aseline="0" dirty="0"/>
                        <a:t>Renal - </a:t>
                      </a:r>
                      <a:r>
                        <a:rPr lang="en-GB" sz="1200" dirty="0"/>
                        <a:t>Dose may need to be reduced in impairment- clearance is mainly renal; eGFR /</a:t>
                      </a:r>
                      <a:r>
                        <a:rPr lang="en-GB" sz="1200" dirty="0" err="1"/>
                        <a:t>CrCl</a:t>
                      </a:r>
                      <a:r>
                        <a:rPr lang="en-GB" sz="1200" dirty="0"/>
                        <a:t> cut offs in BNF</a:t>
                      </a:r>
                    </a:p>
                    <a:p>
                      <a:endParaRPr lang="en-GB" sz="1200" dirty="0"/>
                    </a:p>
                  </a:txBody>
                  <a:tcPr marL="68580" marR="68580"/>
                </a:tc>
                <a:extLst>
                  <a:ext uri="{0D108BD9-81ED-4DB2-BD59-A6C34878D82A}">
                    <a16:rowId xmlns:a16="http://schemas.microsoft.com/office/drawing/2014/main" val="10004"/>
                  </a:ext>
                </a:extLst>
              </a:tr>
              <a:tr h="370840">
                <a:tc>
                  <a:txBody>
                    <a:bodyPr/>
                    <a:lstStyle/>
                    <a:p>
                      <a:r>
                        <a:rPr lang="en-GB" sz="1200" b="1" dirty="0" err="1"/>
                        <a:t>Fondaparinux</a:t>
                      </a:r>
                      <a:r>
                        <a:rPr lang="en-GB" sz="1200" b="1" baseline="0" dirty="0"/>
                        <a:t>  (</a:t>
                      </a:r>
                      <a:r>
                        <a:rPr lang="en-GB" sz="1200" b="0" baseline="0" dirty="0"/>
                        <a:t>activated factor X inhibitor</a:t>
                      </a:r>
                      <a:r>
                        <a:rPr lang="en-GB" sz="1200" b="1" baseline="0" dirty="0"/>
                        <a:t>)</a:t>
                      </a:r>
                      <a:endParaRPr lang="en-GB" sz="1200" b="1"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None in clinical</a:t>
                      </a:r>
                      <a:r>
                        <a:rPr lang="en-GB" sz="1200" baseline="0" dirty="0"/>
                        <a:t> use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(monitor clinically only)</a:t>
                      </a:r>
                      <a:endParaRPr lang="en-GB" sz="1200" dirty="0"/>
                    </a:p>
                  </a:txBody>
                  <a:tcPr marL="68580" marR="68580"/>
                </a:tc>
                <a:tc>
                  <a:txBody>
                    <a:bodyPr/>
                    <a:lstStyle/>
                    <a:p>
                      <a:r>
                        <a:rPr lang="en-GB" sz="1200" dirty="0"/>
                        <a:t>Monitor clinically</a:t>
                      </a: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Liver – Caution</a:t>
                      </a:r>
                      <a:r>
                        <a:rPr lang="en-GB" sz="1200" baseline="0" dirty="0"/>
                        <a:t> </a:t>
                      </a:r>
                      <a:r>
                        <a:rPr lang="en-GB" sz="1200" dirty="0"/>
                        <a:t>in severe hepatic</a:t>
                      </a:r>
                      <a:r>
                        <a:rPr lang="en-GB" sz="1200" baseline="0" dirty="0"/>
                        <a:t> </a:t>
                      </a:r>
                      <a:r>
                        <a:rPr lang="en-GB" sz="1200" dirty="0"/>
                        <a:t>impairment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aseline="0" dirty="0"/>
                        <a:t>Renal - </a:t>
                      </a:r>
                      <a:r>
                        <a:rPr lang="en-GB" sz="1200" dirty="0"/>
                        <a:t>Dose may need to be reduced in impairment (or use other anticoagulant)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 - eGFR / </a:t>
                      </a:r>
                      <a:r>
                        <a:rPr lang="en-GB" sz="1200" dirty="0" err="1"/>
                        <a:t>CrCl</a:t>
                      </a:r>
                      <a:r>
                        <a:rPr lang="en-GB" sz="1200" dirty="0"/>
                        <a:t> cut offs in BNF</a:t>
                      </a:r>
                    </a:p>
                  </a:txBody>
                  <a:tcPr marL="68580" marR="6858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430979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CCCE-5F67-4750-82FD-CF7A134E260E}"/>
              </a:ext>
            </a:extLst>
          </p:cNvPr>
          <p:cNvSpPr>
            <a:spLocks noGrp="1"/>
          </p:cNvSpPr>
          <p:nvPr>
            <p:ph type="title"/>
          </p:nvPr>
        </p:nvSpPr>
        <p:spPr/>
        <p:txBody>
          <a:bodyPr>
            <a:normAutofit fontScale="90000"/>
          </a:bodyPr>
          <a:lstStyle/>
          <a:p>
            <a:r>
              <a:rPr lang="en-GB" dirty="0"/>
              <a:t>Topics show up in multiple Q categories</a:t>
            </a:r>
          </a:p>
        </p:txBody>
      </p:sp>
      <p:sp>
        <p:nvSpPr>
          <p:cNvPr id="3" name="Content Placeholder 2">
            <a:extLst>
              <a:ext uri="{FF2B5EF4-FFF2-40B4-BE49-F238E27FC236}">
                <a16:creationId xmlns:a16="http://schemas.microsoft.com/office/drawing/2014/main" id="{B75503C6-69E2-4E3C-90DB-994B10F00D37}"/>
              </a:ext>
            </a:extLst>
          </p:cNvPr>
          <p:cNvSpPr>
            <a:spLocks noGrp="1"/>
          </p:cNvSpPr>
          <p:nvPr>
            <p:ph idx="1"/>
          </p:nvPr>
        </p:nvSpPr>
        <p:spPr/>
        <p:txBody>
          <a:bodyPr>
            <a:normAutofit/>
          </a:bodyPr>
          <a:lstStyle/>
          <a:p>
            <a:pPr marL="0" indent="0">
              <a:buNone/>
            </a:pPr>
            <a:r>
              <a:rPr lang="en-GB" dirty="0"/>
              <a:t>Topics that arise in DAT, TDM, COM, MAN</a:t>
            </a:r>
          </a:p>
          <a:p>
            <a:pPr lvl="1"/>
            <a:r>
              <a:rPr lang="en-GB" dirty="0"/>
              <a:t>Insulin / Hypoglycaemics</a:t>
            </a:r>
          </a:p>
          <a:p>
            <a:pPr lvl="1"/>
            <a:r>
              <a:rPr lang="en-GB" dirty="0"/>
              <a:t>Contraceptives</a:t>
            </a:r>
          </a:p>
          <a:p>
            <a:pPr lvl="1"/>
            <a:r>
              <a:rPr lang="en-GB" dirty="0"/>
              <a:t>HRT</a:t>
            </a:r>
          </a:p>
          <a:p>
            <a:pPr lvl="1"/>
            <a:r>
              <a:rPr lang="en-GB" dirty="0"/>
              <a:t>Sick day rules</a:t>
            </a:r>
          </a:p>
          <a:p>
            <a:pPr lvl="1"/>
            <a:r>
              <a:rPr lang="en-GB" dirty="0"/>
              <a:t>Drug levels / signs of excess or insufficiency</a:t>
            </a:r>
          </a:p>
          <a:p>
            <a:pPr marL="0" indent="0">
              <a:buNone/>
            </a:pPr>
            <a:endParaRPr lang="en-GB" dirty="0"/>
          </a:p>
        </p:txBody>
      </p:sp>
    </p:spTree>
    <p:extLst>
      <p:ext uri="{BB962C8B-B14F-4D97-AF65-F5344CB8AC3E}">
        <p14:creationId xmlns:p14="http://schemas.microsoft.com/office/powerpoint/2010/main" val="1322169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C25E854D-86CB-41E6-86B9-A644EC71575D}"/>
              </a:ext>
            </a:extLst>
          </p:cNvPr>
          <p:cNvSpPr>
            <a:spLocks noGrp="1"/>
          </p:cNvSpPr>
          <p:nvPr>
            <p:ph type="title"/>
          </p:nvPr>
        </p:nvSpPr>
        <p:spPr/>
        <p:txBody>
          <a:bodyPr>
            <a:normAutofit/>
          </a:bodyPr>
          <a:lstStyle/>
          <a:p>
            <a:r>
              <a:rPr lang="en-GB" altLang="en-US" sz="3600" b="1" dirty="0"/>
              <a:t>Sick day rules - </a:t>
            </a:r>
            <a:r>
              <a:rPr lang="en-GB" sz="3600" b="1" dirty="0"/>
              <a:t>Type I diabetes mellitus</a:t>
            </a:r>
            <a:endParaRPr lang="en-GB" altLang="en-US" sz="3600" b="1" dirty="0"/>
          </a:p>
        </p:txBody>
      </p:sp>
      <p:sp>
        <p:nvSpPr>
          <p:cNvPr id="3" name="Content Placeholder 2">
            <a:extLst>
              <a:ext uri="{FF2B5EF4-FFF2-40B4-BE49-F238E27FC236}">
                <a16:creationId xmlns:a16="http://schemas.microsoft.com/office/drawing/2014/main" id="{8548239D-B117-49CD-9F39-BB4789BE1E18}"/>
              </a:ext>
            </a:extLst>
          </p:cNvPr>
          <p:cNvSpPr>
            <a:spLocks noGrp="1"/>
          </p:cNvSpPr>
          <p:nvPr>
            <p:ph idx="1"/>
          </p:nvPr>
        </p:nvSpPr>
        <p:spPr>
          <a:xfrm>
            <a:off x="457200" y="1600200"/>
            <a:ext cx="8229600" cy="5141168"/>
          </a:xfrm>
        </p:spPr>
        <p:txBody>
          <a:bodyPr>
            <a:normAutofit fontScale="62500" lnSpcReduction="20000"/>
          </a:bodyPr>
          <a:lstStyle/>
          <a:p>
            <a:r>
              <a:rPr lang="en-GB" dirty="0"/>
              <a:t>Never omit insulin (may need increased – local guidance usually provided)</a:t>
            </a:r>
          </a:p>
          <a:p>
            <a:r>
              <a:rPr lang="en-GB" dirty="0"/>
              <a:t>Maintain adequate (sugar-free) fluid intake</a:t>
            </a:r>
          </a:p>
          <a:p>
            <a:r>
              <a:rPr lang="en-GB" dirty="0"/>
              <a:t>Maintain regular carbohydrate intake – if unable to take solids, in liquid carbohydrate format</a:t>
            </a:r>
          </a:p>
          <a:p>
            <a:endParaRPr lang="en-GB" dirty="0"/>
          </a:p>
          <a:p>
            <a:r>
              <a:rPr lang="en-GB" dirty="0"/>
              <a:t>Consider anti-emetic if nauseated</a:t>
            </a:r>
          </a:p>
          <a:p>
            <a:r>
              <a:rPr lang="en-GB" dirty="0"/>
              <a:t>Consider oral electrolyte replacement in diarrhoea</a:t>
            </a:r>
          </a:p>
          <a:p>
            <a:endParaRPr lang="en-GB" dirty="0"/>
          </a:p>
          <a:p>
            <a:r>
              <a:rPr lang="en-GB" dirty="0"/>
              <a:t>If prolonged inability to keep down fluids (e.g. &gt;4hrs), then likely needs hospital admission</a:t>
            </a:r>
          </a:p>
          <a:p>
            <a:r>
              <a:rPr lang="en-GB" dirty="0"/>
              <a:t>Increased blood glucose monitoring (e.g. 4hr-ly, and even more frequently if &gt;moderate ketones)</a:t>
            </a:r>
          </a:p>
          <a:p>
            <a:r>
              <a:rPr lang="en-GB" dirty="0"/>
              <a:t>Ketone testing 2-4 </a:t>
            </a:r>
            <a:r>
              <a:rPr lang="en-GB" dirty="0" err="1"/>
              <a:t>hrly</a:t>
            </a:r>
            <a:endParaRPr lang="en-GB" dirty="0"/>
          </a:p>
          <a:p>
            <a:pPr lvl="1"/>
            <a:r>
              <a:rPr lang="en-GB" dirty="0"/>
              <a:t>If persistently elevated, or elevated while low blood glucose – may need hospital admission</a:t>
            </a:r>
          </a:p>
          <a:p>
            <a:endParaRPr lang="en-GB" dirty="0"/>
          </a:p>
          <a:p>
            <a:r>
              <a:rPr lang="en-GB" dirty="0"/>
              <a:t>Diabetic specialist nurse should provide individualised plan</a:t>
            </a:r>
          </a:p>
          <a:p>
            <a:pPr lvl="1"/>
            <a:endParaRPr lang="en-GB" dirty="0"/>
          </a:p>
        </p:txBody>
      </p:sp>
    </p:spTree>
    <p:extLst>
      <p:ext uri="{BB962C8B-B14F-4D97-AF65-F5344CB8AC3E}">
        <p14:creationId xmlns:p14="http://schemas.microsoft.com/office/powerpoint/2010/main" val="24806894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EFD2CF19-27E3-41E1-BD00-BFE870A9795F}"/>
              </a:ext>
            </a:extLst>
          </p:cNvPr>
          <p:cNvSpPr>
            <a:spLocks noGrp="1"/>
          </p:cNvSpPr>
          <p:nvPr>
            <p:ph type="title"/>
          </p:nvPr>
        </p:nvSpPr>
        <p:spPr>
          <a:xfrm>
            <a:off x="457200" y="274638"/>
            <a:ext cx="8229600" cy="562074"/>
          </a:xfrm>
        </p:spPr>
        <p:txBody>
          <a:bodyPr>
            <a:normAutofit fontScale="90000"/>
          </a:bodyPr>
          <a:lstStyle/>
          <a:p>
            <a:r>
              <a:rPr lang="en-GB" altLang="en-US" sz="3600" b="1" dirty="0"/>
              <a:t>Sick day rules - </a:t>
            </a:r>
            <a:r>
              <a:rPr lang="en-GB" sz="3600" b="1" dirty="0"/>
              <a:t>Type II diabetes mellitus</a:t>
            </a:r>
            <a:endParaRPr lang="en-GB" altLang="en-US" sz="3600" b="1" dirty="0"/>
          </a:p>
        </p:txBody>
      </p:sp>
      <p:graphicFrame>
        <p:nvGraphicFramePr>
          <p:cNvPr id="5" name="Table 4"/>
          <p:cNvGraphicFramePr>
            <a:graphicFrameLocks noGrp="1"/>
          </p:cNvGraphicFramePr>
          <p:nvPr>
            <p:extLst>
              <p:ext uri="{D42A27DB-BD31-4B8C-83A1-F6EECF244321}">
                <p14:modId xmlns:p14="http://schemas.microsoft.com/office/powerpoint/2010/main" val="1773470350"/>
              </p:ext>
            </p:extLst>
          </p:nvPr>
        </p:nvGraphicFramePr>
        <p:xfrm>
          <a:off x="323528" y="1196752"/>
          <a:ext cx="8640960" cy="5472608"/>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6480720">
                  <a:extLst>
                    <a:ext uri="{9D8B030D-6E8A-4147-A177-3AD203B41FA5}">
                      <a16:colId xmlns:a16="http://schemas.microsoft.com/office/drawing/2014/main" val="20001"/>
                    </a:ext>
                  </a:extLst>
                </a:gridCol>
              </a:tblGrid>
              <a:tr h="422670">
                <a:tc>
                  <a:txBody>
                    <a:bodyPr/>
                    <a:lstStyle/>
                    <a:p>
                      <a:r>
                        <a:rPr lang="en-GB" sz="1400" dirty="0"/>
                        <a:t>Medications </a:t>
                      </a:r>
                    </a:p>
                  </a:txBody>
                  <a:tcPr anchor="ctr"/>
                </a:tc>
                <a:tc>
                  <a:txBody>
                    <a:bodyPr/>
                    <a:lstStyle/>
                    <a:p>
                      <a:r>
                        <a:rPr lang="en-GB" sz="1400" dirty="0"/>
                        <a:t>Advice</a:t>
                      </a:r>
                    </a:p>
                  </a:txBody>
                  <a:tcPr anchor="ctr"/>
                </a:tc>
                <a:extLst>
                  <a:ext uri="{0D108BD9-81ED-4DB2-BD59-A6C34878D82A}">
                    <a16:rowId xmlns:a16="http://schemas.microsoft.com/office/drawing/2014/main" val="10000"/>
                  </a:ext>
                </a:extLst>
              </a:tr>
              <a:tr h="945482">
                <a:tc>
                  <a:txBody>
                    <a:bodyPr/>
                    <a:lstStyle/>
                    <a:p>
                      <a:r>
                        <a:rPr lang="en-GB" sz="1400" dirty="0"/>
                        <a:t>Patients</a:t>
                      </a:r>
                      <a:r>
                        <a:rPr lang="en-GB" sz="1400" baseline="0" dirty="0"/>
                        <a:t> o</a:t>
                      </a:r>
                      <a:r>
                        <a:rPr lang="en-GB" sz="1400" dirty="0"/>
                        <a:t>n oral medication only, </a:t>
                      </a:r>
                      <a:r>
                        <a:rPr lang="en-GB" sz="1400" b="1" u="sng" dirty="0"/>
                        <a:t>not including </a:t>
                      </a:r>
                      <a:r>
                        <a:rPr lang="en-GB" sz="1400" b="1" u="sng" dirty="0" err="1"/>
                        <a:t>sulphonylureas</a:t>
                      </a:r>
                      <a:endParaRPr lang="en-GB" sz="1400" b="1" u="sng" dirty="0"/>
                    </a:p>
                  </a:txBody>
                  <a:tcPr anchor="ctr"/>
                </a:tc>
                <a:tc>
                  <a:txBody>
                    <a:bodyPr/>
                    <a:lstStyle/>
                    <a:p>
                      <a:pPr marL="285750" indent="-285750">
                        <a:buFont typeface="Arial" panose="020B0604020202020204" pitchFamily="34" charset="0"/>
                        <a:buChar char="•"/>
                      </a:pPr>
                      <a:r>
                        <a:rPr lang="en-GB" sz="1400" dirty="0"/>
                        <a:t>Continue with medication as normal (except metformin if prolonged D/V)</a:t>
                      </a:r>
                    </a:p>
                    <a:p>
                      <a:pPr marL="285750" indent="-285750">
                        <a:buFont typeface="Arial" panose="020B0604020202020204" pitchFamily="34" charset="0"/>
                        <a:buChar char="•"/>
                      </a:pPr>
                      <a:r>
                        <a:rPr lang="en-GB" sz="1400" dirty="0"/>
                        <a:t>Encourage adequate fluid and diet intake</a:t>
                      </a:r>
                    </a:p>
                    <a:p>
                      <a:pPr marL="285750" indent="-285750">
                        <a:buFont typeface="Arial" panose="020B0604020202020204" pitchFamily="34" charset="0"/>
                        <a:buChar char="•"/>
                      </a:pPr>
                      <a:r>
                        <a:rPr lang="en-GB" sz="1400" dirty="0"/>
                        <a:t>Consider providing an oral electrolyte replacement</a:t>
                      </a:r>
                    </a:p>
                  </a:txBody>
                  <a:tcPr anchor="ctr"/>
                </a:tc>
                <a:extLst>
                  <a:ext uri="{0D108BD9-81ED-4DB2-BD59-A6C34878D82A}">
                    <a16:rowId xmlns:a16="http://schemas.microsoft.com/office/drawing/2014/main" val="10001"/>
                  </a:ext>
                </a:extLst>
              </a:tr>
              <a:tr h="1080120">
                <a:tc>
                  <a:txBody>
                    <a:bodyPr/>
                    <a:lstStyle/>
                    <a:p>
                      <a:r>
                        <a:rPr lang="en-GB" sz="1400" dirty="0"/>
                        <a:t>Patients taking </a:t>
                      </a:r>
                      <a:r>
                        <a:rPr lang="en-GB" sz="1400" b="1" u="sng" dirty="0" err="1"/>
                        <a:t>sulphonylureas</a:t>
                      </a:r>
                      <a:endParaRPr lang="en-GB" sz="1400" b="1" u="sng" dirty="0"/>
                    </a:p>
                  </a:txBody>
                  <a:tcPr anchor="ctr"/>
                </a:tc>
                <a:tc>
                  <a:txBody>
                    <a:bodyPr/>
                    <a:lstStyle/>
                    <a:p>
                      <a:pPr marL="285750" indent="-285750">
                        <a:buFont typeface="Arial" panose="020B0604020202020204" pitchFamily="34" charset="0"/>
                        <a:buChar char="•"/>
                      </a:pPr>
                      <a:r>
                        <a:rPr lang="en-GB" sz="1400" dirty="0"/>
                        <a:t>Minimum of daily self-blood glucose monitoring</a:t>
                      </a:r>
                    </a:p>
                    <a:p>
                      <a:pPr marL="285750" indent="-285750">
                        <a:buFont typeface="Arial" panose="020B0604020202020204" pitchFamily="34" charset="0"/>
                        <a:buChar char="•"/>
                      </a:pPr>
                      <a:r>
                        <a:rPr lang="en-GB" sz="1400" dirty="0"/>
                        <a:t>Advice should be provided regarding the increased risk of hypoglycaemia and reinforce the importance of taking some form of regular carbohydrate </a:t>
                      </a:r>
                    </a:p>
                    <a:p>
                      <a:pPr marL="285750" indent="-285750">
                        <a:buFont typeface="Arial" panose="020B0604020202020204" pitchFamily="34" charset="0"/>
                        <a:buChar char="•"/>
                      </a:pPr>
                      <a:r>
                        <a:rPr lang="en-GB" sz="1400" dirty="0"/>
                        <a:t>Seek advice if blood glucose persistently elevated (e.g. &gt; 17)</a:t>
                      </a:r>
                    </a:p>
                  </a:txBody>
                  <a:tcPr anchor="ctr"/>
                </a:tc>
                <a:extLst>
                  <a:ext uri="{0D108BD9-81ED-4DB2-BD59-A6C34878D82A}">
                    <a16:rowId xmlns:a16="http://schemas.microsoft.com/office/drawing/2014/main" val="10002"/>
                  </a:ext>
                </a:extLst>
              </a:tr>
              <a:tr h="792088">
                <a:tc>
                  <a:txBody>
                    <a:bodyPr/>
                    <a:lstStyle/>
                    <a:p>
                      <a:r>
                        <a:rPr lang="en-GB" sz="1400" dirty="0"/>
                        <a:t>Gliptins (dipeptidylpeptidase-4 inhibitors) e.g., sitagliptin</a:t>
                      </a:r>
                    </a:p>
                  </a:txBody>
                  <a:tcPr anchor="ctr"/>
                </a:tc>
                <a:tc>
                  <a:txBody>
                    <a:bodyPr/>
                    <a:lstStyle/>
                    <a:p>
                      <a:pPr marL="285750" indent="-285750">
                        <a:buFont typeface="Arial" panose="020B0604020202020204" pitchFamily="34" charset="0"/>
                        <a:buChar char="•"/>
                      </a:pPr>
                      <a:r>
                        <a:rPr lang="en-GB" sz="1400" dirty="0"/>
                        <a:t>Not associated with hypoglycaemia – newer agents – wise to d/w diabetic </a:t>
                      </a:r>
                      <a:r>
                        <a:rPr lang="en-GB" sz="1400" dirty="0" err="1"/>
                        <a:t>spp</a:t>
                      </a:r>
                      <a:r>
                        <a:rPr lang="en-GB" sz="1400" dirty="0"/>
                        <a:t> nurse / team</a:t>
                      </a:r>
                    </a:p>
                  </a:txBody>
                  <a:tcPr anchor="ctr"/>
                </a:tc>
                <a:extLst>
                  <a:ext uri="{0D108BD9-81ED-4DB2-BD59-A6C34878D82A}">
                    <a16:rowId xmlns:a16="http://schemas.microsoft.com/office/drawing/2014/main" val="1494855853"/>
                  </a:ext>
                </a:extLst>
              </a:tr>
              <a:tr h="864096">
                <a:tc>
                  <a:txBody>
                    <a:bodyPr/>
                    <a:lstStyle/>
                    <a:p>
                      <a:r>
                        <a:rPr lang="en-GB" sz="1400" dirty="0"/>
                        <a:t>SGLT-2i (sodium glucose co-transporter-2 inhibitors) e.g. dapagliflozin</a:t>
                      </a:r>
                    </a:p>
                  </a:txBody>
                  <a:tcPr anchor="ctr"/>
                </a:tc>
                <a:tc>
                  <a:txBody>
                    <a:bodyPr/>
                    <a:lstStyle/>
                    <a:p>
                      <a:pPr marL="285750" indent="-285750">
                        <a:buFont typeface="Arial" panose="020B0604020202020204" pitchFamily="34" charset="0"/>
                        <a:buChar char="•"/>
                      </a:pPr>
                      <a:r>
                        <a:rPr lang="en-GB" sz="1400" dirty="0"/>
                        <a:t>Careful - DKA risk – see BNF Safety Information / Warnings – Monitor ketones - wise to d/w diabetic </a:t>
                      </a:r>
                      <a:r>
                        <a:rPr lang="en-GB" sz="1400" dirty="0" err="1"/>
                        <a:t>spp</a:t>
                      </a:r>
                      <a:r>
                        <a:rPr lang="en-GB" sz="1400" dirty="0"/>
                        <a:t> nurse / team</a:t>
                      </a:r>
                    </a:p>
                    <a:p>
                      <a:pPr marL="285750" indent="-285750">
                        <a:buFont typeface="Arial" panose="020B0604020202020204" pitchFamily="34" charset="0"/>
                        <a:buChar char="•"/>
                      </a:pPr>
                      <a:r>
                        <a:rPr lang="en-GB" sz="1400" dirty="0"/>
                        <a:t>[SGLT-2i</a:t>
                      </a:r>
                      <a:r>
                        <a:rPr lang="en-GB" sz="1400" baseline="0" dirty="0"/>
                        <a:t> h</a:t>
                      </a:r>
                      <a:r>
                        <a:rPr lang="en-GB" sz="1400" dirty="0"/>
                        <a:t>eart failure indication</a:t>
                      </a:r>
                      <a:r>
                        <a:rPr lang="en-GB" sz="1400" baseline="0" dirty="0"/>
                        <a:t> - A</a:t>
                      </a:r>
                      <a:r>
                        <a:rPr lang="en-GB" sz="1400" dirty="0"/>
                        <a:t>void in T1DM </a:t>
                      </a:r>
                      <a:r>
                        <a:rPr lang="en-GB" sz="1400" dirty="0" err="1"/>
                        <a:t>pt</a:t>
                      </a:r>
                      <a:r>
                        <a:rPr lang="en-GB" sz="1400" dirty="0"/>
                        <a:t> with heart failure; Care - CKD]</a:t>
                      </a:r>
                    </a:p>
                  </a:txBody>
                  <a:tcPr anchor="ctr"/>
                </a:tc>
                <a:extLst>
                  <a:ext uri="{0D108BD9-81ED-4DB2-BD59-A6C34878D82A}">
                    <a16:rowId xmlns:a16="http://schemas.microsoft.com/office/drawing/2014/main" val="3392691765"/>
                  </a:ext>
                </a:extLst>
              </a:tr>
              <a:tr h="1368152">
                <a:tc>
                  <a:txBody>
                    <a:bodyPr/>
                    <a:lstStyle/>
                    <a:p>
                      <a:r>
                        <a:rPr lang="en-GB" sz="1400" dirty="0"/>
                        <a:t>Patients taking </a:t>
                      </a:r>
                      <a:r>
                        <a:rPr lang="en-GB" sz="1400" b="1" u="sng" dirty="0"/>
                        <a:t>insulin</a:t>
                      </a:r>
                      <a:r>
                        <a:rPr lang="en-GB" sz="1400" dirty="0"/>
                        <a:t> therapy</a:t>
                      </a:r>
                    </a:p>
                  </a:txBody>
                  <a:tcPr anchor="ctr"/>
                </a:tc>
                <a:tc>
                  <a:txBody>
                    <a:bodyPr/>
                    <a:lstStyle/>
                    <a:p>
                      <a:pPr marL="285750" indent="-285750">
                        <a:buFont typeface="Arial" panose="020B0604020202020204" pitchFamily="34" charset="0"/>
                        <a:buChar char="•"/>
                      </a:pPr>
                      <a:r>
                        <a:rPr lang="en-GB" sz="1400" dirty="0"/>
                        <a:t>Never omit insulin (if regular prescription)</a:t>
                      </a:r>
                    </a:p>
                    <a:p>
                      <a:pPr marL="285750" indent="-285750">
                        <a:buFont typeface="Arial" panose="020B0604020202020204" pitchFamily="34" charset="0"/>
                        <a:buChar char="•"/>
                      </a:pPr>
                      <a:r>
                        <a:rPr lang="en-GB" sz="1400" dirty="0"/>
                        <a:t>Emphasis on the importance of regular carbohydrate intake</a:t>
                      </a:r>
                    </a:p>
                    <a:p>
                      <a:pPr marL="285750" indent="-285750">
                        <a:buFont typeface="Arial" panose="020B0604020202020204" pitchFamily="34" charset="0"/>
                        <a:buChar char="•"/>
                      </a:pPr>
                      <a:r>
                        <a:rPr lang="en-GB" sz="1400" dirty="0"/>
                        <a:t>Minimum twice-daily self-blood glucose monitoring</a:t>
                      </a:r>
                    </a:p>
                    <a:p>
                      <a:pPr marL="285750" indent="-285750">
                        <a:buFont typeface="Arial" panose="020B0604020202020204" pitchFamily="34" charset="0"/>
                        <a:buChar char="•"/>
                      </a:pPr>
                      <a:r>
                        <a:rPr lang="en-GB" sz="1400" dirty="0"/>
                        <a:t>Seek advice if blood glucose persistently elevated (e.g. &gt; 17)</a:t>
                      </a:r>
                    </a:p>
                    <a:p>
                      <a:pPr marL="285750" indent="-285750">
                        <a:buFont typeface="Arial" panose="020B0604020202020204" pitchFamily="34" charset="0"/>
                        <a:buChar char="•"/>
                      </a:pPr>
                      <a:r>
                        <a:rPr lang="en-GB" sz="1400" dirty="0"/>
                        <a:t>Diabetic specialist nurse should provide individualised plan</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47158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778BCA-D256-4E82-8DF7-03D08BD9FB64}"/>
              </a:ext>
            </a:extLst>
          </p:cNvPr>
          <p:cNvPicPr>
            <a:picLocks noChangeAspect="1"/>
          </p:cNvPicPr>
          <p:nvPr/>
        </p:nvPicPr>
        <p:blipFill>
          <a:blip r:embed="rId2"/>
          <a:stretch>
            <a:fillRect/>
          </a:stretch>
        </p:blipFill>
        <p:spPr>
          <a:xfrm>
            <a:off x="611560" y="465540"/>
            <a:ext cx="5515258" cy="2714765"/>
          </a:xfrm>
          <a:prstGeom prst="rect">
            <a:avLst/>
          </a:prstGeom>
        </p:spPr>
      </p:pic>
      <p:sp>
        <p:nvSpPr>
          <p:cNvPr id="7" name="TextBox 6">
            <a:extLst>
              <a:ext uri="{FF2B5EF4-FFF2-40B4-BE49-F238E27FC236}">
                <a16:creationId xmlns:a16="http://schemas.microsoft.com/office/drawing/2014/main" id="{478E584A-425F-43E6-9CBE-3940092CC22B}"/>
              </a:ext>
            </a:extLst>
          </p:cNvPr>
          <p:cNvSpPr txBox="1"/>
          <p:nvPr/>
        </p:nvSpPr>
        <p:spPr>
          <a:xfrm>
            <a:off x="395536" y="0"/>
            <a:ext cx="8496944" cy="369332"/>
          </a:xfrm>
          <a:prstGeom prst="rect">
            <a:avLst/>
          </a:prstGeom>
          <a:noFill/>
        </p:spPr>
        <p:txBody>
          <a:bodyPr wrap="square">
            <a:spAutoFit/>
          </a:bodyPr>
          <a:lstStyle/>
          <a:p>
            <a:r>
              <a:rPr lang="en-GB" dirty="0">
                <a:hlinkClick r:id="rId3"/>
              </a:rPr>
              <a:t>https://bnf.nice.org.uk/drug/dapagliflozin.html#indicationsAndDoses</a:t>
            </a:r>
            <a:r>
              <a:rPr lang="en-GB" dirty="0"/>
              <a:t> </a:t>
            </a:r>
          </a:p>
        </p:txBody>
      </p:sp>
      <p:pic>
        <p:nvPicPr>
          <p:cNvPr id="9" name="Picture 8">
            <a:extLst>
              <a:ext uri="{FF2B5EF4-FFF2-40B4-BE49-F238E27FC236}">
                <a16:creationId xmlns:a16="http://schemas.microsoft.com/office/drawing/2014/main" id="{F3D67FE4-E78C-4009-9302-BEF148E64D69}"/>
              </a:ext>
            </a:extLst>
          </p:cNvPr>
          <p:cNvPicPr>
            <a:picLocks noChangeAspect="1"/>
          </p:cNvPicPr>
          <p:nvPr/>
        </p:nvPicPr>
        <p:blipFill>
          <a:blip r:embed="rId4"/>
          <a:stretch>
            <a:fillRect/>
          </a:stretch>
        </p:blipFill>
        <p:spPr>
          <a:xfrm>
            <a:off x="4350271" y="2924944"/>
            <a:ext cx="3724466" cy="1514553"/>
          </a:xfrm>
          <a:prstGeom prst="rect">
            <a:avLst/>
          </a:prstGeom>
        </p:spPr>
      </p:pic>
      <p:pic>
        <p:nvPicPr>
          <p:cNvPr id="11" name="Picture 10">
            <a:extLst>
              <a:ext uri="{FF2B5EF4-FFF2-40B4-BE49-F238E27FC236}">
                <a16:creationId xmlns:a16="http://schemas.microsoft.com/office/drawing/2014/main" id="{26E01389-1DEA-44F0-98D7-5E3B83A93CDD}"/>
              </a:ext>
            </a:extLst>
          </p:cNvPr>
          <p:cNvPicPr>
            <a:picLocks noChangeAspect="1"/>
          </p:cNvPicPr>
          <p:nvPr/>
        </p:nvPicPr>
        <p:blipFill rotWithShape="1">
          <a:blip r:embed="rId5"/>
          <a:srcRect t="13333"/>
          <a:stretch/>
        </p:blipFill>
        <p:spPr>
          <a:xfrm>
            <a:off x="4231202" y="4480482"/>
            <a:ext cx="3962604" cy="371494"/>
          </a:xfrm>
          <a:prstGeom prst="rect">
            <a:avLst/>
          </a:prstGeom>
        </p:spPr>
      </p:pic>
      <p:pic>
        <p:nvPicPr>
          <p:cNvPr id="13" name="Picture 12">
            <a:extLst>
              <a:ext uri="{FF2B5EF4-FFF2-40B4-BE49-F238E27FC236}">
                <a16:creationId xmlns:a16="http://schemas.microsoft.com/office/drawing/2014/main" id="{9B56B992-D2B7-4141-9556-A8DD6BCBA3A0}"/>
              </a:ext>
            </a:extLst>
          </p:cNvPr>
          <p:cNvPicPr>
            <a:picLocks noChangeAspect="1"/>
          </p:cNvPicPr>
          <p:nvPr/>
        </p:nvPicPr>
        <p:blipFill>
          <a:blip r:embed="rId6"/>
          <a:stretch>
            <a:fillRect/>
          </a:stretch>
        </p:blipFill>
        <p:spPr>
          <a:xfrm>
            <a:off x="4350271" y="4892962"/>
            <a:ext cx="3733992" cy="371494"/>
          </a:xfrm>
          <a:prstGeom prst="rect">
            <a:avLst/>
          </a:prstGeom>
        </p:spPr>
      </p:pic>
      <p:pic>
        <p:nvPicPr>
          <p:cNvPr id="15" name="Picture 14">
            <a:extLst>
              <a:ext uri="{FF2B5EF4-FFF2-40B4-BE49-F238E27FC236}">
                <a16:creationId xmlns:a16="http://schemas.microsoft.com/office/drawing/2014/main" id="{91D80BB4-C739-4BA7-A308-95A19C0C163B}"/>
              </a:ext>
            </a:extLst>
          </p:cNvPr>
          <p:cNvPicPr>
            <a:picLocks noChangeAspect="1"/>
          </p:cNvPicPr>
          <p:nvPr/>
        </p:nvPicPr>
        <p:blipFill>
          <a:blip r:embed="rId7"/>
          <a:stretch>
            <a:fillRect/>
          </a:stretch>
        </p:blipFill>
        <p:spPr>
          <a:xfrm>
            <a:off x="533917" y="3878497"/>
            <a:ext cx="3295819" cy="2028929"/>
          </a:xfrm>
          <a:prstGeom prst="rect">
            <a:avLst/>
          </a:prstGeom>
        </p:spPr>
      </p:pic>
      <p:pic>
        <p:nvPicPr>
          <p:cNvPr id="3" name="Picture 2" descr="A screenshot of a computer screen&#10;&#10;Description automatically generated">
            <a:extLst>
              <a:ext uri="{FF2B5EF4-FFF2-40B4-BE49-F238E27FC236}">
                <a16:creationId xmlns:a16="http://schemas.microsoft.com/office/drawing/2014/main" id="{65D112BC-5399-93EC-41F6-FA3389C0D7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1202" y="5244095"/>
            <a:ext cx="4110161" cy="1521656"/>
          </a:xfrm>
          <a:prstGeom prst="rect">
            <a:avLst/>
          </a:prstGeom>
        </p:spPr>
      </p:pic>
    </p:spTree>
    <p:extLst>
      <p:ext uri="{BB962C8B-B14F-4D97-AF65-F5344CB8AC3E}">
        <p14:creationId xmlns:p14="http://schemas.microsoft.com/office/powerpoint/2010/main" val="80393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7950" y="8255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fontAlgn="auto">
              <a:spcAft>
                <a:spcPts val="0"/>
              </a:spcAft>
              <a:defRPr/>
            </a:pPr>
            <a:r>
              <a:rPr lang="en-US" sz="1200" b="1" dirty="0">
                <a:solidFill>
                  <a:sysClr val="windowText" lastClr="000000"/>
                </a:solidFill>
                <a:latin typeface="Calibri"/>
                <a:ea typeface="+mj-ea"/>
                <a:cs typeface="+mj-cs"/>
              </a:rPr>
              <a:t>Data Interpretation Item</a:t>
            </a:r>
          </a:p>
        </p:txBody>
      </p:sp>
      <p:sp>
        <p:nvSpPr>
          <p:cNvPr id="9" name="Title 1"/>
          <p:cNvSpPr txBox="1">
            <a:spLocks/>
          </p:cNvSpPr>
          <p:nvPr/>
        </p:nvSpPr>
        <p:spPr>
          <a:xfrm>
            <a:off x="3751263" y="82550"/>
            <a:ext cx="738187" cy="312738"/>
          </a:xfrm>
          <a:prstGeom prst="rect">
            <a:avLst/>
          </a:prstGeom>
          <a:solidFill>
            <a:srgbClr val="BFBFBF"/>
          </a:solidFill>
          <a:ln w="12700" cap="flat" cmpd="sng" algn="ctr">
            <a:solidFill>
              <a:sysClr val="windowText" lastClr="000000"/>
            </a:solidFill>
            <a:prstDash val="solid"/>
            <a:round/>
            <a:headEnd type="none" w="med" len="med"/>
            <a:tailEnd type="none" w="med" len="med"/>
          </a:ln>
        </p:spPr>
        <p:txBody>
          <a:bodyPr anchor="ctr"/>
          <a:lstStyle/>
          <a:p>
            <a:pPr algn="ctr" defTabSz="457200" fontAlgn="auto">
              <a:spcAft>
                <a:spcPts val="0"/>
              </a:spcAft>
              <a:defRPr/>
            </a:pPr>
            <a:r>
              <a:rPr lang="en-US" sz="1050" kern="0" dirty="0">
                <a:solidFill>
                  <a:sysClr val="windowText" lastClr="000000"/>
                </a:solidFill>
                <a:latin typeface="Calibri"/>
                <a:ea typeface="+mj-ea"/>
                <a:cs typeface="+mj-cs"/>
              </a:rPr>
              <a:t>DAT001</a:t>
            </a:r>
            <a:endParaRPr lang="en-US" sz="1050" dirty="0">
              <a:solidFill>
                <a:sysClr val="windowText" lastClr="000000"/>
              </a:solidFill>
              <a:latin typeface="Calibri"/>
              <a:ea typeface="+mj-ea"/>
              <a:cs typeface="+mj-cs"/>
            </a:endParaRPr>
          </a:p>
        </p:txBody>
      </p:sp>
      <p:sp>
        <p:nvSpPr>
          <p:cNvPr id="11" name="Title 1"/>
          <p:cNvSpPr txBox="1">
            <a:spLocks/>
          </p:cNvSpPr>
          <p:nvPr/>
        </p:nvSpPr>
        <p:spPr>
          <a:xfrm>
            <a:off x="3390900"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fontAlgn="auto">
              <a:spcAft>
                <a:spcPts val="0"/>
              </a:spcAft>
              <a:defRPr/>
            </a:pPr>
            <a:r>
              <a:rPr lang="en-US" sz="1400" b="1" dirty="0">
                <a:solidFill>
                  <a:sysClr val="windowText" lastClr="000000"/>
                </a:solidFill>
                <a:latin typeface="Calibri"/>
                <a:ea typeface="+mj-ea"/>
                <a:cs typeface="+mj-cs"/>
              </a:rPr>
              <a:t>ID</a:t>
            </a:r>
          </a:p>
        </p:txBody>
      </p:sp>
      <p:sp>
        <p:nvSpPr>
          <p:cNvPr id="12" name="Title 1"/>
          <p:cNvSpPr txBox="1">
            <a:spLocks/>
          </p:cNvSpPr>
          <p:nvPr/>
        </p:nvSpPr>
        <p:spPr>
          <a:xfrm>
            <a:off x="4657725" y="82550"/>
            <a:ext cx="2416175" cy="312738"/>
          </a:xfrm>
          <a:prstGeom prst="rect">
            <a:avLst/>
          </a:prstGeom>
          <a:solidFill>
            <a:sysClr val="window" lastClr="FFFFFF">
              <a:lumMod val="95000"/>
            </a:sysClr>
          </a:solidFill>
          <a:ln w="12700" cap="flat" cmpd="sng" algn="ctr">
            <a:solidFill>
              <a:sysClr val="windowText" lastClr="000000"/>
            </a:solidFill>
            <a:prstDash val="solid"/>
            <a:round/>
            <a:headEnd type="none" w="med" len="med"/>
            <a:tailEnd type="none" w="med" len="med"/>
          </a:ln>
        </p:spPr>
        <p:txBody>
          <a:bodyPr anchor="ctr"/>
          <a:lstStyle/>
          <a:p>
            <a:pPr algn="ctr" defTabSz="457200" fontAlgn="auto">
              <a:spcAft>
                <a:spcPts val="0"/>
              </a:spcAft>
              <a:defRPr/>
            </a:pPr>
            <a:r>
              <a:rPr lang="en-US" sz="1100" kern="0" dirty="0">
                <a:solidFill>
                  <a:sysClr val="windowText" lastClr="000000"/>
                </a:solidFill>
                <a:latin typeface="Calibri"/>
                <a:ea typeface="+mj-ea"/>
                <a:cs typeface="+mj-cs"/>
              </a:rPr>
              <a:t>This question item is worth </a:t>
            </a:r>
            <a:r>
              <a:rPr lang="en-US" sz="1100" b="1" kern="0" dirty="0">
                <a:solidFill>
                  <a:sysClr val="windowText" lastClr="000000"/>
                </a:solidFill>
                <a:latin typeface="Calibri"/>
                <a:ea typeface="+mj-ea"/>
                <a:cs typeface="+mj-cs"/>
              </a:rPr>
              <a:t>2 marks</a:t>
            </a:r>
            <a:endParaRPr lang="en-US" sz="1100" b="1" dirty="0">
              <a:solidFill>
                <a:sysClr val="windowText" lastClr="000000"/>
              </a:solidFill>
              <a:latin typeface="Calibri"/>
              <a:ea typeface="+mj-ea"/>
              <a:cs typeface="+mj-cs"/>
            </a:endParaRPr>
          </a:p>
        </p:txBody>
      </p:sp>
      <p:sp>
        <p:nvSpPr>
          <p:cNvPr id="13" name="Title 1"/>
          <p:cNvSpPr txBox="1">
            <a:spLocks/>
          </p:cNvSpPr>
          <p:nvPr/>
        </p:nvSpPr>
        <p:spPr>
          <a:xfrm>
            <a:off x="7423150" y="82550"/>
            <a:ext cx="908050" cy="312738"/>
          </a:xfrm>
          <a:prstGeom prst="rect">
            <a:avLst/>
          </a:prstGeom>
          <a:ln w="3175" cap="flat" cmpd="sng" algn="ctr">
            <a:solidFill>
              <a:sysClr val="windowText" lastClr="000000"/>
            </a:solidFill>
            <a:prstDash val="solid"/>
            <a:round/>
            <a:headEnd type="none" w="med" len="med"/>
            <a:tailEnd type="none" w="med" len="med"/>
          </a:ln>
        </p:spPr>
        <p:txBody>
          <a:bodyPr anchor="ctr"/>
          <a:lstStyle/>
          <a:p>
            <a:pPr algn="ctr" defTabSz="457200" fontAlgn="auto">
              <a:spcAft>
                <a:spcPts val="0"/>
              </a:spcAft>
              <a:defRPr/>
            </a:pPr>
            <a:r>
              <a:rPr lang="en-US" sz="800" dirty="0">
                <a:solidFill>
                  <a:sysClr val="windowText" lastClr="000000"/>
                </a:solidFill>
                <a:latin typeface="Calibri"/>
                <a:ea typeface="+mj-ea"/>
                <a:cs typeface="+mj-cs"/>
              </a:rPr>
              <a:t>You may use  the BNF at any time </a:t>
            </a:r>
          </a:p>
        </p:txBody>
      </p:sp>
      <p:pic>
        <p:nvPicPr>
          <p:cNvPr id="39950" name="Picture 13"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graphicFrame>
        <p:nvGraphicFramePr>
          <p:cNvPr id="15" name="Table 14"/>
          <p:cNvGraphicFramePr>
            <a:graphicFrameLocks noGrp="1"/>
          </p:cNvGraphicFramePr>
          <p:nvPr>
            <p:extLst>
              <p:ext uri="{D42A27DB-BD31-4B8C-83A1-F6EECF244321}">
                <p14:modId xmlns:p14="http://schemas.microsoft.com/office/powerpoint/2010/main" val="4254082835"/>
              </p:ext>
            </p:extLst>
          </p:nvPr>
        </p:nvGraphicFramePr>
        <p:xfrm>
          <a:off x="4754288" y="594679"/>
          <a:ext cx="4239850" cy="2034222"/>
        </p:xfrm>
        <a:graphic>
          <a:graphicData uri="http://schemas.openxmlformats.org/drawingml/2006/table">
            <a:tbl>
              <a:tblPr firstRow="1" bandRow="1">
                <a:tableStyleId>{5940675A-B579-460E-94D1-54222C63F5DA}</a:tableStyleId>
              </a:tblPr>
              <a:tblGrid>
                <a:gridCol w="274912">
                  <a:extLst>
                    <a:ext uri="{9D8B030D-6E8A-4147-A177-3AD203B41FA5}">
                      <a16:colId xmlns:a16="http://schemas.microsoft.com/office/drawing/2014/main" val="20000"/>
                    </a:ext>
                  </a:extLst>
                </a:gridCol>
                <a:gridCol w="344297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313688">
                  <a:extLst>
                    <a:ext uri="{9D8B030D-6E8A-4147-A177-3AD203B41FA5}">
                      <a16:colId xmlns:a16="http://schemas.microsoft.com/office/drawing/2014/main" val="20003"/>
                    </a:ext>
                  </a:extLst>
                </a:gridCol>
              </a:tblGrid>
              <a:tr h="449262">
                <a:tc gridSpan="2">
                  <a:txBody>
                    <a:bodyPr/>
                    <a:lstStyle/>
                    <a:p>
                      <a:pPr algn="ctr">
                        <a:spcAft>
                          <a:spcPts val="0"/>
                        </a:spcAft>
                      </a:pPr>
                      <a:r>
                        <a:rPr lang="en-GB" sz="1600" b="1" dirty="0"/>
                        <a:t>DECISION OPTIONS</a:t>
                      </a:r>
                    </a:p>
                    <a:p>
                      <a:pPr algn="ctr">
                        <a:spcAft>
                          <a:spcPts val="0"/>
                        </a:spcAft>
                      </a:pPr>
                      <a:endParaRPr lang="en-GB" sz="500" b="1" dirty="0"/>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a:p>
                  </a:txBody>
                  <a:tcPr/>
                </a:tc>
                <a:tc>
                  <a:txBody>
                    <a:bodyPr/>
                    <a:lstStyle/>
                    <a:p>
                      <a:pPr>
                        <a:spcAft>
                          <a:spcPts val="1800"/>
                        </a:spcAft>
                      </a:pPr>
                      <a:endParaRPr lang="en-GB" sz="800" dirty="0"/>
                    </a:p>
                  </a:txBody>
                  <a:tcPr vert="vert270">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1800"/>
                        </a:spcAft>
                      </a:pPr>
                      <a:endParaRPr lang="en-GB" sz="900" dirty="0"/>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181609">
                <a:tc gridSpan="2">
                  <a:txBody>
                    <a:bodyPr/>
                    <a:lstStyle/>
                    <a:p>
                      <a:endParaRPr lang="en-GB" sz="800" b="1" dirty="0"/>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sz="1050" b="1" dirty="0"/>
                    </a:p>
                  </a:txBody>
                  <a:tcPr anchor="b">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GB" sz="800" b="1" dirty="0"/>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219636">
                <a:tc>
                  <a:txBody>
                    <a:bodyPr/>
                    <a:lstStyle/>
                    <a:p>
                      <a:r>
                        <a:rPr lang="en-GB" sz="1200" b="1" dirty="0"/>
                        <a:t>A</a:t>
                      </a:r>
                    </a:p>
                  </a:txBody>
                  <a:tcPr anchor="ctr">
                    <a:lnT w="12700" cap="flat" cmpd="sng" algn="ctr">
                      <a:solidFill>
                        <a:srgbClr val="000000"/>
                      </a:solidFill>
                      <a:prstDash val="solid"/>
                      <a:round/>
                      <a:headEnd type="none" w="med" len="med"/>
                      <a:tailEnd type="none" w="med" len="med"/>
                    </a:lnT>
                  </a:tcPr>
                </a:tc>
                <a:tc>
                  <a:txBody>
                    <a:bodyPr/>
                    <a:lstStyle/>
                    <a:p>
                      <a:r>
                        <a:rPr lang="en-GB" sz="1200" dirty="0"/>
                        <a:t>Gentamicin 60mg once daily</a:t>
                      </a: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2"/>
                  </a:ext>
                </a:extLst>
              </a:tr>
              <a:tr h="219636">
                <a:tc>
                  <a:txBody>
                    <a:bodyPr/>
                    <a:lstStyle/>
                    <a:p>
                      <a:r>
                        <a:rPr lang="en-GB" sz="1200" b="1" dirty="0"/>
                        <a:t>B</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No</a:t>
                      </a:r>
                      <a:r>
                        <a:rPr lang="en-GB" sz="1200" baseline="0" dirty="0"/>
                        <a:t> change to therapy required</a:t>
                      </a:r>
                      <a:endParaRPr lang="en-GB" sz="1200" dirty="0"/>
                    </a:p>
                  </a:txBody>
                  <a:tcPr anchor="ctr">
                    <a:lnR w="12700" cap="flat" cmpd="sng" algn="ctr">
                      <a:solidFill>
                        <a:srgbClr val="00000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3"/>
                  </a:ext>
                </a:extLst>
              </a:tr>
              <a:tr h="219636">
                <a:tc>
                  <a:txBody>
                    <a:bodyPr/>
                    <a:lstStyle/>
                    <a:p>
                      <a:r>
                        <a:rPr lang="en-GB" sz="1200" b="1" dirty="0"/>
                        <a:t>C</a:t>
                      </a:r>
                    </a:p>
                  </a:txBody>
                  <a:tcPr anchor="ctr"/>
                </a:tc>
                <a:tc>
                  <a:txBody>
                    <a:bodyPr/>
                    <a:lstStyle/>
                    <a:p>
                      <a:r>
                        <a:rPr lang="en-GB" sz="1200" dirty="0"/>
                        <a:t>Gentamicin</a:t>
                      </a:r>
                      <a:r>
                        <a:rPr lang="en-GB" sz="1200" baseline="0" dirty="0"/>
                        <a:t> 75mg twice daily</a:t>
                      </a:r>
                      <a:endParaRPr lang="en-GB" sz="1200" dirty="0"/>
                    </a:p>
                  </a:txBody>
                  <a:tcPr anchor="ctr">
                    <a:lnR w="12700" cap="flat" cmpd="sng" algn="ctr">
                      <a:solidFill>
                        <a:srgbClr val="00000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4"/>
                  </a:ext>
                </a:extLst>
              </a:tr>
              <a:tr h="219636">
                <a:tc>
                  <a:txBody>
                    <a:bodyPr/>
                    <a:lstStyle/>
                    <a:p>
                      <a:r>
                        <a:rPr lang="en-GB" sz="1200" b="1" dirty="0"/>
                        <a:t>D</a:t>
                      </a:r>
                    </a:p>
                  </a:txBody>
                  <a:tcPr anchor="ctr"/>
                </a:tc>
                <a:tc>
                  <a:txBody>
                    <a:bodyPr/>
                    <a:lstStyle/>
                    <a:p>
                      <a:r>
                        <a:rPr lang="en-GB" sz="1200" dirty="0"/>
                        <a:t>Gentamicin</a:t>
                      </a:r>
                      <a:r>
                        <a:rPr lang="en-GB" sz="1200" baseline="0" dirty="0"/>
                        <a:t> 45mg twice daily</a:t>
                      </a:r>
                      <a:endParaRPr lang="en-GB" sz="1200" dirty="0"/>
                    </a:p>
                  </a:txBody>
                  <a:tcPr anchor="ctr">
                    <a:lnR w="12700" cap="flat" cmpd="sng" algn="ctr">
                      <a:solidFill>
                        <a:srgbClr val="00000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5"/>
                  </a:ext>
                </a:extLst>
              </a:tr>
              <a:tr h="219636">
                <a:tc>
                  <a:txBody>
                    <a:bodyPr/>
                    <a:lstStyle/>
                    <a:p>
                      <a:r>
                        <a:rPr lang="en-GB" sz="1200" b="1" dirty="0"/>
                        <a:t>E</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Stop gentamicin</a:t>
                      </a:r>
                    </a:p>
                  </a:txBody>
                  <a:tcPr anchor="ctr">
                    <a:lnR w="12700" cap="flat" cmpd="sng" algn="ctr">
                      <a:solidFill>
                        <a:srgbClr val="00000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b="1" dirty="0">
                        <a:solidFill>
                          <a:srgbClr val="FF0000"/>
                        </a:solidFill>
                      </a:endParaRPr>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6" name="TextBox 15"/>
          <p:cNvSpPr txBox="1"/>
          <p:nvPr/>
        </p:nvSpPr>
        <p:spPr>
          <a:xfrm>
            <a:off x="107950" y="598488"/>
            <a:ext cx="4381500" cy="1569660"/>
          </a:xfrm>
          <a:prstGeom prst="rect">
            <a:avLst/>
          </a:prstGeom>
          <a:noFill/>
          <a:ln>
            <a:solidFill>
              <a:srgbClr val="000000"/>
            </a:solidFill>
          </a:ln>
        </p:spPr>
        <p:txBody>
          <a:bodyPr>
            <a:spAutoFit/>
          </a:bodyPr>
          <a:lstStyle/>
          <a:p>
            <a:r>
              <a:rPr lang="en-US" sz="1200" b="1" dirty="0"/>
              <a:t>Case presentation</a:t>
            </a:r>
          </a:p>
          <a:p>
            <a:r>
              <a:rPr lang="en-GB" sz="1200" dirty="0"/>
              <a:t>A 34-year-old woman is on twice daily gentamicin based on weight [60mg 12-hrly] for streptococcal infective endocarditis</a:t>
            </a:r>
          </a:p>
          <a:p>
            <a:endParaRPr lang="en-GB" sz="1200" dirty="0"/>
          </a:p>
          <a:p>
            <a:r>
              <a:rPr lang="en-GB" sz="1200" dirty="0"/>
              <a:t>After 4 doses:</a:t>
            </a:r>
          </a:p>
          <a:p>
            <a:endParaRPr lang="en-GB" sz="1200" dirty="0"/>
          </a:p>
          <a:p>
            <a:r>
              <a:rPr lang="en-GB" sz="1200" dirty="0"/>
              <a:t>Pre dose trough:	0.6 mg/L [&lt;1}</a:t>
            </a:r>
          </a:p>
          <a:p>
            <a:r>
              <a:rPr lang="en-GB" sz="1200" dirty="0"/>
              <a:t>Post dose peak:	6 mg/L [3-5]</a:t>
            </a:r>
          </a:p>
        </p:txBody>
      </p:sp>
      <p:sp>
        <p:nvSpPr>
          <p:cNvPr id="17" name="TextBox 16"/>
          <p:cNvSpPr txBox="1"/>
          <p:nvPr/>
        </p:nvSpPr>
        <p:spPr>
          <a:xfrm>
            <a:off x="107950" y="2274153"/>
            <a:ext cx="4381500" cy="830997"/>
          </a:xfrm>
          <a:prstGeom prst="rect">
            <a:avLst/>
          </a:prstGeom>
          <a:solidFill>
            <a:schemeClr val="bg1">
              <a:lumMod val="85000"/>
            </a:schemeClr>
          </a:solidFill>
          <a:ln>
            <a:solidFill>
              <a:srgbClr val="000000"/>
            </a:solidFill>
          </a:ln>
        </p:spPr>
        <p:txBody>
          <a:bodyPr wrap="square">
            <a:spAutoFit/>
          </a:bodyPr>
          <a:lstStyle/>
          <a:p>
            <a:pPr>
              <a:defRPr/>
            </a:pPr>
            <a:r>
              <a:rPr lang="en-US" sz="1200" b="1" dirty="0"/>
              <a:t>Question</a:t>
            </a:r>
          </a:p>
          <a:p>
            <a:pPr>
              <a:defRPr/>
            </a:pPr>
            <a:r>
              <a:rPr lang="en-US" sz="1200" dirty="0"/>
              <a:t>Select the </a:t>
            </a:r>
            <a:r>
              <a:rPr lang="en-US" sz="1200" i="1" dirty="0"/>
              <a:t>most appropriate </a:t>
            </a:r>
            <a:r>
              <a:rPr lang="en-US" sz="1200" dirty="0"/>
              <a:t>decision option with regard to the anti-biotic prescription based on these data.</a:t>
            </a:r>
          </a:p>
          <a:p>
            <a:pPr>
              <a:defRPr/>
            </a:pPr>
            <a:r>
              <a:rPr lang="en-US" sz="1200" dirty="0"/>
              <a:t>(</a:t>
            </a:r>
            <a:r>
              <a:rPr lang="en-US" sz="1200" i="1" dirty="0"/>
              <a:t>mark it with a tick</a:t>
            </a:r>
            <a:r>
              <a:rPr lang="en-US" sz="1200" dirty="0"/>
              <a:t>)</a:t>
            </a:r>
          </a:p>
        </p:txBody>
      </p:sp>
      <p:cxnSp>
        <p:nvCxnSpPr>
          <p:cNvPr id="39955" name="Straight Connector 20"/>
          <p:cNvCxnSpPr>
            <a:cxnSpLocks noChangeShapeType="1"/>
          </p:cNvCxnSpPr>
          <p:nvPr/>
        </p:nvCxnSpPr>
        <p:spPr bwMode="auto">
          <a:xfrm rot="5400000">
            <a:off x="1695451" y="3473450"/>
            <a:ext cx="5751512" cy="1587"/>
          </a:xfrm>
          <a:prstGeom prst="line">
            <a:avLst/>
          </a:prstGeom>
          <a:noFill/>
          <a:ln w="19050">
            <a:solidFill>
              <a:srgbClr val="000000"/>
            </a:solidFill>
            <a:round/>
            <a:headEnd/>
            <a:tailEnd/>
          </a:ln>
        </p:spPr>
      </p:cxnSp>
      <p:sp>
        <p:nvSpPr>
          <p:cNvPr id="18" name="Rectangle 17"/>
          <p:cNvSpPr/>
          <p:nvPr/>
        </p:nvSpPr>
        <p:spPr>
          <a:xfrm>
            <a:off x="1135781" y="6586934"/>
            <a:ext cx="7318037" cy="29845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50" dirty="0">
                <a:solidFill>
                  <a:schemeClr val="bg1">
                    <a:lumMod val="65000"/>
                  </a:schemeClr>
                </a:solidFill>
              </a:rPr>
              <a:t>Created by Department of Clinical Pharmacology, QMUL</a:t>
            </a:r>
          </a:p>
        </p:txBody>
      </p:sp>
    </p:spTree>
    <p:extLst>
      <p:ext uri="{BB962C8B-B14F-4D97-AF65-F5344CB8AC3E}">
        <p14:creationId xmlns:p14="http://schemas.microsoft.com/office/powerpoint/2010/main" val="2587827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97021"/>
            <a:ext cx="4032448" cy="1143000"/>
          </a:xfrm>
        </p:spPr>
        <p:txBody>
          <a:bodyPr>
            <a:normAutofit/>
          </a:bodyPr>
          <a:lstStyle/>
          <a:p>
            <a:r>
              <a:rPr lang="en-GB" sz="3200" b="1" dirty="0" err="1"/>
              <a:t>Peri</a:t>
            </a:r>
            <a:r>
              <a:rPr lang="en-GB" sz="3200" b="1" dirty="0"/>
              <a:t>-operative prescribing</a:t>
            </a:r>
          </a:p>
        </p:txBody>
      </p:sp>
      <p:sp>
        <p:nvSpPr>
          <p:cNvPr id="3" name="Content Placeholder 2"/>
          <p:cNvSpPr>
            <a:spLocks noGrp="1"/>
          </p:cNvSpPr>
          <p:nvPr>
            <p:ph idx="1"/>
          </p:nvPr>
        </p:nvSpPr>
        <p:spPr>
          <a:xfrm>
            <a:off x="169248" y="1440021"/>
            <a:ext cx="4104456" cy="4525963"/>
          </a:xfrm>
        </p:spPr>
        <p:txBody>
          <a:bodyPr>
            <a:normAutofit fontScale="70000" lnSpcReduction="20000"/>
          </a:bodyPr>
          <a:lstStyle/>
          <a:p>
            <a:r>
              <a:rPr lang="en-GB" dirty="0"/>
              <a:t>Depends on:</a:t>
            </a:r>
          </a:p>
          <a:p>
            <a:pPr lvl="1"/>
            <a:r>
              <a:rPr lang="en-GB" dirty="0"/>
              <a:t>Elective</a:t>
            </a:r>
          </a:p>
          <a:p>
            <a:pPr lvl="1"/>
            <a:r>
              <a:rPr lang="en-GB" dirty="0"/>
              <a:t>Emergency</a:t>
            </a:r>
          </a:p>
          <a:p>
            <a:pPr lvl="1"/>
            <a:r>
              <a:rPr lang="en-GB" dirty="0"/>
              <a:t>NBM</a:t>
            </a:r>
          </a:p>
          <a:p>
            <a:endParaRPr lang="en-GB" dirty="0"/>
          </a:p>
          <a:p>
            <a:r>
              <a:rPr lang="en-GB" dirty="0"/>
              <a:t>Common drugs involved:</a:t>
            </a:r>
          </a:p>
          <a:p>
            <a:pPr lvl="1"/>
            <a:r>
              <a:rPr lang="en-GB" dirty="0" err="1"/>
              <a:t>Antiplatelets</a:t>
            </a:r>
            <a:r>
              <a:rPr lang="en-GB" dirty="0"/>
              <a:t> / anticoagulants</a:t>
            </a:r>
          </a:p>
          <a:p>
            <a:pPr lvl="1"/>
            <a:r>
              <a:rPr lang="en-GB" dirty="0"/>
              <a:t>Diabetic medications</a:t>
            </a:r>
          </a:p>
          <a:p>
            <a:pPr lvl="2"/>
            <a:r>
              <a:rPr lang="en-GB" dirty="0"/>
              <a:t>Oral</a:t>
            </a:r>
          </a:p>
          <a:p>
            <a:pPr lvl="2"/>
            <a:r>
              <a:rPr lang="en-GB" dirty="0"/>
              <a:t>Insulin</a:t>
            </a:r>
          </a:p>
          <a:p>
            <a:pPr lvl="1"/>
            <a:r>
              <a:rPr lang="en-GB" dirty="0"/>
              <a:t>Steroids</a:t>
            </a:r>
          </a:p>
          <a:p>
            <a:pPr lvl="1"/>
            <a:r>
              <a:rPr lang="en-GB" dirty="0"/>
              <a:t>Anti-hypertensives</a:t>
            </a:r>
          </a:p>
          <a:p>
            <a:pPr lvl="1"/>
            <a:r>
              <a:rPr lang="en-GB" dirty="0"/>
              <a:t>Oral contraception / HRT</a:t>
            </a:r>
          </a:p>
        </p:txBody>
      </p:sp>
      <p:pic>
        <p:nvPicPr>
          <p:cNvPr id="3074" name="Picture 2" descr="C:\Users\Fu Liang Ng\Dropbox\Screenshots\Screenshot 2018-11-12 22.50.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449" y="116632"/>
            <a:ext cx="4598594" cy="659735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D1169D6-3153-53D0-5C37-A3543A5A7B0C}"/>
              </a:ext>
            </a:extLst>
          </p:cNvPr>
          <p:cNvSpPr txBox="1"/>
          <p:nvPr/>
        </p:nvSpPr>
        <p:spPr>
          <a:xfrm>
            <a:off x="169248" y="5637649"/>
            <a:ext cx="4572000" cy="923330"/>
          </a:xfrm>
          <a:prstGeom prst="rect">
            <a:avLst/>
          </a:prstGeom>
          <a:noFill/>
        </p:spPr>
        <p:txBody>
          <a:bodyPr wrap="square">
            <a:spAutoFit/>
          </a:bodyPr>
          <a:lstStyle/>
          <a:p>
            <a:r>
              <a:rPr lang="en-GB" dirty="0">
                <a:hlinkClick r:id="rId3"/>
              </a:rPr>
              <a:t>https://bnf.nice.org.uk/treatment-summaries/surgery-and-long-term-medication/?ref=switch</a:t>
            </a:r>
            <a:r>
              <a:rPr lang="en-GB" dirty="0"/>
              <a:t> </a:t>
            </a:r>
          </a:p>
        </p:txBody>
      </p:sp>
    </p:spTree>
    <p:extLst>
      <p:ext uri="{BB962C8B-B14F-4D97-AF65-F5344CB8AC3E}">
        <p14:creationId xmlns:p14="http://schemas.microsoft.com/office/powerpoint/2010/main" val="421076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83150755"/>
              </p:ext>
            </p:extLst>
          </p:nvPr>
        </p:nvGraphicFramePr>
        <p:xfrm>
          <a:off x="179512" y="116632"/>
          <a:ext cx="8856984" cy="6537960"/>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tblGrid>
              <a:tr h="370840">
                <a:tc>
                  <a:txBody>
                    <a:bodyPr/>
                    <a:lstStyle/>
                    <a:p>
                      <a:r>
                        <a:rPr lang="en-GB" sz="1400" b="1" dirty="0"/>
                        <a:t>Drug /</a:t>
                      </a:r>
                      <a:r>
                        <a:rPr lang="en-GB" sz="1400" b="1" baseline="0" dirty="0"/>
                        <a:t> Class</a:t>
                      </a:r>
                      <a:endParaRPr lang="en-GB" sz="1400" b="1" dirty="0"/>
                    </a:p>
                  </a:txBody>
                  <a:tcPr/>
                </a:tc>
                <a:tc>
                  <a:txBody>
                    <a:bodyPr/>
                    <a:lstStyle/>
                    <a:p>
                      <a:r>
                        <a:rPr lang="en-GB" sz="1400" b="1" dirty="0"/>
                        <a:t>“Typical” advice</a:t>
                      </a:r>
                    </a:p>
                  </a:txBody>
                  <a:tcPr/>
                </a:tc>
                <a:extLst>
                  <a:ext uri="{0D108BD9-81ED-4DB2-BD59-A6C34878D82A}">
                    <a16:rowId xmlns:a16="http://schemas.microsoft.com/office/drawing/2014/main" val="10000"/>
                  </a:ext>
                </a:extLst>
              </a:tr>
              <a:tr h="370840">
                <a:tc>
                  <a:txBody>
                    <a:bodyPr/>
                    <a:lstStyle/>
                    <a:p>
                      <a:r>
                        <a:rPr lang="en-GB" sz="1400" b="1" dirty="0"/>
                        <a:t>Steroids</a:t>
                      </a:r>
                    </a:p>
                  </a:txBody>
                  <a:tcPr/>
                </a:tc>
                <a:tc>
                  <a:txBody>
                    <a:bodyPr/>
                    <a:lstStyle/>
                    <a:p>
                      <a:r>
                        <a:rPr lang="en-GB" sz="1400" dirty="0"/>
                        <a:t>Continue and may</a:t>
                      </a:r>
                      <a:r>
                        <a:rPr lang="en-GB" sz="1400" baseline="0" dirty="0"/>
                        <a:t> need to increase</a:t>
                      </a:r>
                      <a:endParaRPr lang="en-GB" sz="1400" dirty="0"/>
                    </a:p>
                  </a:txBody>
                  <a:tcPr/>
                </a:tc>
                <a:extLst>
                  <a:ext uri="{0D108BD9-81ED-4DB2-BD59-A6C34878D82A}">
                    <a16:rowId xmlns:a16="http://schemas.microsoft.com/office/drawing/2014/main" val="10001"/>
                  </a:ext>
                </a:extLst>
              </a:tr>
              <a:tr h="370840">
                <a:tc>
                  <a:txBody>
                    <a:bodyPr/>
                    <a:lstStyle/>
                    <a:p>
                      <a:r>
                        <a:rPr lang="en-GB" sz="1400" b="1" dirty="0" err="1"/>
                        <a:t>Antiepileptics</a:t>
                      </a:r>
                      <a:r>
                        <a:rPr lang="en-GB" sz="1400" b="1" dirty="0"/>
                        <a:t>, antiparkinsonian, antipsychotics, anxiolytics, bronchodilators, </a:t>
                      </a:r>
                      <a:r>
                        <a:rPr lang="en-GB" sz="1400" b="1" i="0" kern="1200" dirty="0">
                          <a:solidFill>
                            <a:schemeClr val="dk1"/>
                          </a:solidFill>
                          <a:effectLst/>
                          <a:latin typeface="+mn-lt"/>
                          <a:ea typeface="+mn-ea"/>
                          <a:cs typeface="+mn-cs"/>
                        </a:rPr>
                        <a:t>glaucoma drugs, </a:t>
                      </a:r>
                      <a:r>
                        <a:rPr lang="en-GB" sz="1400" b="1" i="0" kern="1200" dirty="0" err="1">
                          <a:solidFill>
                            <a:schemeClr val="dk1"/>
                          </a:solidFill>
                          <a:effectLst/>
                          <a:latin typeface="+mn-lt"/>
                          <a:ea typeface="+mn-ea"/>
                          <a:cs typeface="+mn-cs"/>
                        </a:rPr>
                        <a:t>immunosuppressants</a:t>
                      </a:r>
                      <a:r>
                        <a:rPr lang="en-GB" sz="1400" b="1" i="0" kern="1200" dirty="0">
                          <a:solidFill>
                            <a:schemeClr val="dk1"/>
                          </a:solidFill>
                          <a:effectLst/>
                          <a:latin typeface="+mn-lt"/>
                          <a:ea typeface="+mn-ea"/>
                          <a:cs typeface="+mn-cs"/>
                        </a:rPr>
                        <a:t>, thyroid / </a:t>
                      </a:r>
                      <a:r>
                        <a:rPr lang="en-GB" sz="1400" b="1" i="0" kern="1200" dirty="0" err="1">
                          <a:solidFill>
                            <a:schemeClr val="dk1"/>
                          </a:solidFill>
                          <a:effectLst/>
                          <a:latin typeface="+mn-lt"/>
                          <a:ea typeface="+mn-ea"/>
                          <a:cs typeface="+mn-cs"/>
                        </a:rPr>
                        <a:t>antithyroid</a:t>
                      </a:r>
                      <a:r>
                        <a:rPr lang="en-GB" sz="1400" b="1" i="0" kern="1200" dirty="0">
                          <a:solidFill>
                            <a:schemeClr val="dk1"/>
                          </a:solidFill>
                          <a:effectLst/>
                          <a:latin typeface="+mn-lt"/>
                          <a:ea typeface="+mn-ea"/>
                          <a:cs typeface="+mn-cs"/>
                        </a:rPr>
                        <a:t> drugs</a:t>
                      </a:r>
                      <a:endParaRPr lang="en-GB" sz="1400" b="1" dirty="0"/>
                    </a:p>
                  </a:txBody>
                  <a:tcPr/>
                </a:tc>
                <a:tc>
                  <a:txBody>
                    <a:bodyPr/>
                    <a:lstStyle/>
                    <a:p>
                      <a:r>
                        <a:rPr lang="en-GB" sz="1400" dirty="0"/>
                        <a:t>Continue</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1" dirty="0"/>
                        <a:t>Some</a:t>
                      </a:r>
                      <a:r>
                        <a:rPr lang="en-GB" sz="1400" b="1" i="0" baseline="0" dirty="0"/>
                        <a:t> cardiovascular drugs</a:t>
                      </a:r>
                      <a:endParaRPr lang="en-GB" sz="1400" b="1" dirty="0"/>
                    </a:p>
                  </a:txBody>
                  <a:tcPr/>
                </a:tc>
                <a:tc>
                  <a:txBody>
                    <a:bodyPr/>
                    <a:lstStyle/>
                    <a:p>
                      <a:r>
                        <a:rPr lang="en-GB" sz="1400" dirty="0"/>
                        <a:t>Continue – anti-</a:t>
                      </a:r>
                      <a:r>
                        <a:rPr lang="en-GB" sz="1400" dirty="0" err="1"/>
                        <a:t>hypertensives</a:t>
                      </a:r>
                      <a:r>
                        <a:rPr lang="en-GB" sz="1400" dirty="0"/>
                        <a:t>,</a:t>
                      </a:r>
                      <a:r>
                        <a:rPr lang="en-GB" sz="1400" baseline="0" dirty="0"/>
                        <a:t> HF meds (but see </a:t>
                      </a:r>
                      <a:r>
                        <a:rPr lang="en-GB" sz="1400" baseline="0" dirty="0" err="1"/>
                        <a:t>ACEi</a:t>
                      </a:r>
                      <a:r>
                        <a:rPr lang="en-GB" sz="1400" baseline="0" dirty="0"/>
                        <a:t>/ARB) – in real life, check with team / senior and leave clear instructions for nursing team giving morning drugs</a:t>
                      </a:r>
                      <a:endParaRPr lang="en-GB" sz="1400" dirty="0"/>
                    </a:p>
                  </a:txBody>
                  <a:tcPr/>
                </a:tc>
                <a:extLst>
                  <a:ext uri="{0D108BD9-81ED-4DB2-BD59-A6C34878D82A}">
                    <a16:rowId xmlns:a16="http://schemas.microsoft.com/office/drawing/2014/main" val="10003"/>
                  </a:ext>
                </a:extLst>
              </a:tr>
              <a:tr h="370840">
                <a:tc>
                  <a:txBody>
                    <a:bodyPr/>
                    <a:lstStyle/>
                    <a:p>
                      <a:r>
                        <a:rPr lang="en-GB" sz="1400" b="1" dirty="0"/>
                        <a:t>Antiplatelet</a:t>
                      </a:r>
                      <a:r>
                        <a:rPr lang="en-GB" sz="1400" b="1" baseline="0" dirty="0"/>
                        <a:t> agents</a:t>
                      </a:r>
                      <a:endParaRPr lang="en-GB" sz="1400" b="1" dirty="0"/>
                    </a:p>
                  </a:txBody>
                  <a:tcPr/>
                </a:tc>
                <a:tc>
                  <a:txBody>
                    <a:bodyPr/>
                    <a:lstStyle/>
                    <a:p>
                      <a:r>
                        <a:rPr lang="en-GB" sz="1400" dirty="0"/>
                        <a:t>Discontinue</a:t>
                      </a:r>
                      <a:r>
                        <a:rPr lang="en-GB" sz="1400" baseline="0" dirty="0"/>
                        <a:t> </a:t>
                      </a:r>
                      <a:r>
                        <a:rPr lang="en-GB" sz="1400" b="1" u="sng" baseline="0" dirty="0"/>
                        <a:t>if benefits outweighs risk</a:t>
                      </a:r>
                      <a:r>
                        <a:rPr lang="en-GB" sz="1400" b="1" u="none" baseline="0" dirty="0"/>
                        <a:t> </a:t>
                      </a:r>
                      <a:r>
                        <a:rPr lang="en-GB" sz="1400" baseline="0" dirty="0"/>
                        <a:t>(e.g., continued only if </a:t>
                      </a:r>
                      <a:r>
                        <a:rPr lang="en-GB" sz="1400" i="1" u="sng" baseline="0" dirty="0"/>
                        <a:t>recent</a:t>
                      </a:r>
                      <a:r>
                        <a:rPr lang="en-GB" sz="1400" i="0" baseline="0" dirty="0"/>
                        <a:t> MI, PCI, ischaemic CVA)</a:t>
                      </a:r>
                      <a:endParaRPr lang="en-GB" sz="1400" dirty="0"/>
                    </a:p>
                  </a:txBody>
                  <a:tcPr/>
                </a:tc>
                <a:extLst>
                  <a:ext uri="{0D108BD9-81ED-4DB2-BD59-A6C34878D82A}">
                    <a16:rowId xmlns:a16="http://schemas.microsoft.com/office/drawing/2014/main" val="10004"/>
                  </a:ext>
                </a:extLst>
              </a:tr>
              <a:tr h="370840">
                <a:tc>
                  <a:txBody>
                    <a:bodyPr/>
                    <a:lstStyle/>
                    <a:p>
                      <a:r>
                        <a:rPr lang="en-GB" sz="1400" b="1" dirty="0"/>
                        <a:t>Anticoagulant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Discontinue</a:t>
                      </a:r>
                      <a:r>
                        <a:rPr lang="en-GB" sz="1400" baseline="0" dirty="0"/>
                        <a:t> </a:t>
                      </a:r>
                      <a:r>
                        <a:rPr lang="en-GB" sz="1400" b="1" u="sng" baseline="0" dirty="0"/>
                        <a:t>if benefits outweighs risk</a:t>
                      </a:r>
                      <a:endParaRPr lang="en-GB" sz="1400" b="1" u="sng" dirty="0"/>
                    </a:p>
                    <a:p>
                      <a:r>
                        <a:rPr lang="en-GB" sz="1400" dirty="0"/>
                        <a:t>(or may</a:t>
                      </a:r>
                      <a:r>
                        <a:rPr lang="en-GB" sz="1400" baseline="0" dirty="0"/>
                        <a:t> require bridging unfractionated heparin infusion)</a:t>
                      </a:r>
                      <a:endParaRPr lang="en-GB" sz="1400" dirty="0"/>
                    </a:p>
                  </a:txBody>
                  <a:tcPr/>
                </a:tc>
                <a:extLst>
                  <a:ext uri="{0D108BD9-81ED-4DB2-BD59-A6C34878D82A}">
                    <a16:rowId xmlns:a16="http://schemas.microsoft.com/office/drawing/2014/main" val="10005"/>
                  </a:ext>
                </a:extLst>
              </a:tr>
              <a:tr h="370840">
                <a:tc>
                  <a:txBody>
                    <a:bodyPr/>
                    <a:lstStyle/>
                    <a:p>
                      <a:r>
                        <a:rPr lang="en-GB" sz="1400" b="1" dirty="0" err="1"/>
                        <a:t>ACEi</a:t>
                      </a:r>
                      <a:r>
                        <a:rPr lang="en-GB" sz="1400" b="1" dirty="0"/>
                        <a:t> / ARB</a:t>
                      </a:r>
                      <a:r>
                        <a:rPr lang="en-GB" sz="1400" b="1" baseline="0" dirty="0"/>
                        <a:t> / potassium-sparing diuretics</a:t>
                      </a:r>
                      <a:endParaRPr lang="en-GB" sz="1400" b="1" dirty="0"/>
                    </a:p>
                  </a:txBody>
                  <a:tcPr/>
                </a:tc>
                <a:tc>
                  <a:txBody>
                    <a:bodyPr/>
                    <a:lstStyle/>
                    <a:p>
                      <a:r>
                        <a:rPr lang="en-GB" sz="1400" i="1" dirty="0"/>
                        <a:t>Typically</a:t>
                      </a:r>
                      <a:r>
                        <a:rPr lang="en-GB" sz="1400" dirty="0"/>
                        <a:t> (not always)</a:t>
                      </a:r>
                      <a:r>
                        <a:rPr lang="en-GB" sz="1400" baseline="0" dirty="0"/>
                        <a:t> </a:t>
                      </a:r>
                      <a:r>
                        <a:rPr lang="en-GB" sz="1400" dirty="0"/>
                        <a:t>withheld 24 hours before surgery</a:t>
                      </a:r>
                    </a:p>
                  </a:txBody>
                  <a:tcPr/>
                </a:tc>
                <a:extLst>
                  <a:ext uri="{0D108BD9-81ED-4DB2-BD59-A6C34878D82A}">
                    <a16:rowId xmlns:a16="http://schemas.microsoft.com/office/drawing/2014/main" val="10006"/>
                  </a:ext>
                </a:extLst>
              </a:tr>
              <a:tr h="370840">
                <a:tc>
                  <a:txBody>
                    <a:bodyPr/>
                    <a:lstStyle/>
                    <a:p>
                      <a:r>
                        <a:rPr lang="en-GB" sz="1400" b="1" dirty="0"/>
                        <a:t>Oral anti-diabetic medications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Can be </a:t>
                      </a:r>
                      <a:r>
                        <a:rPr lang="en-GB" sz="1400" b="1" u="sng" dirty="0"/>
                        <a:t>complex</a:t>
                      </a:r>
                      <a:r>
                        <a:rPr lang="en-GB" sz="1400" dirty="0"/>
                        <a:t> (know where to look in “Diabetes, surgery and medical illness” in BNF)</a:t>
                      </a:r>
                    </a:p>
                    <a:p>
                      <a:r>
                        <a:rPr lang="en-GB" sz="1400" dirty="0"/>
                        <a:t>Sulfonylureas</a:t>
                      </a:r>
                      <a:r>
                        <a:rPr lang="en-GB" sz="1400" baseline="0" dirty="0"/>
                        <a:t> omitted while in fasted state</a:t>
                      </a:r>
                      <a:endParaRPr lang="en-GB" sz="1400" dirty="0"/>
                    </a:p>
                  </a:txBody>
                  <a:tcPr/>
                </a:tc>
                <a:extLst>
                  <a:ext uri="{0D108BD9-81ED-4DB2-BD59-A6C34878D82A}">
                    <a16:rowId xmlns:a16="http://schemas.microsoft.com/office/drawing/2014/main" val="10007"/>
                  </a:ext>
                </a:extLst>
              </a:tr>
              <a:tr h="370840">
                <a:tc>
                  <a:txBody>
                    <a:bodyPr/>
                    <a:lstStyle/>
                    <a:p>
                      <a:r>
                        <a:rPr lang="en-GB" sz="1400" b="1" dirty="0"/>
                        <a:t>Insulin</a:t>
                      </a:r>
                    </a:p>
                  </a:txBody>
                  <a:tcPr/>
                </a:tc>
                <a:tc>
                  <a:txBody>
                    <a:bodyPr/>
                    <a:lstStyle/>
                    <a:p>
                      <a:r>
                        <a:rPr lang="en-GB" sz="1400" b="1" u="sng" dirty="0"/>
                        <a:t>Complex</a:t>
                      </a:r>
                      <a:r>
                        <a:rPr lang="en-GB" sz="1400" dirty="0"/>
                        <a:t> (know where to look in “Diabetes, surgery and medical illness” in BNF)</a:t>
                      </a:r>
                    </a:p>
                  </a:txBody>
                  <a:tcPr/>
                </a:tc>
                <a:extLst>
                  <a:ext uri="{0D108BD9-81ED-4DB2-BD59-A6C34878D82A}">
                    <a16:rowId xmlns:a16="http://schemas.microsoft.com/office/drawing/2014/main" val="10008"/>
                  </a:ext>
                </a:extLst>
              </a:tr>
              <a:tr h="370840">
                <a:tc>
                  <a:txBody>
                    <a:bodyPr/>
                    <a:lstStyle/>
                    <a:p>
                      <a:r>
                        <a:rPr lang="en-GB" sz="1400" b="1" dirty="0"/>
                        <a:t>Contraception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Can be </a:t>
                      </a:r>
                      <a:r>
                        <a:rPr lang="en-GB" sz="1400" b="1" u="sng" dirty="0"/>
                        <a:t>complex</a:t>
                      </a:r>
                      <a:r>
                        <a:rPr lang="en-GB" sz="1400" dirty="0"/>
                        <a:t> (know where to look in “Contraceptives, hormonal” in BNF)</a:t>
                      </a:r>
                    </a:p>
                    <a:p>
                      <a:r>
                        <a:rPr lang="en-GB" sz="1400" dirty="0"/>
                        <a:t>Oestrogen-containing contraceptives likely need to discontinue with </a:t>
                      </a:r>
                      <a:r>
                        <a:rPr lang="en-GB" sz="1400" b="0" i="1" u="sng" dirty="0"/>
                        <a:t>major</a:t>
                      </a:r>
                      <a:r>
                        <a:rPr lang="en-GB" sz="1400" b="0" i="1" u="sng" baseline="0" dirty="0"/>
                        <a:t> or significant </a:t>
                      </a:r>
                      <a:r>
                        <a:rPr lang="en-GB" sz="1400" b="0" i="1" u="sng" baseline="0" dirty="0" err="1"/>
                        <a:t>orthopedic</a:t>
                      </a:r>
                      <a:r>
                        <a:rPr lang="en-GB" sz="1400" b="0" i="0" u="sng" baseline="0" dirty="0"/>
                        <a:t> </a:t>
                      </a:r>
                      <a:r>
                        <a:rPr lang="en-GB" sz="1400" b="0" i="0" baseline="0" dirty="0"/>
                        <a:t>surgery </a:t>
                      </a:r>
                    </a:p>
                    <a:p>
                      <a:r>
                        <a:rPr lang="en-GB" sz="1400" b="0" i="0" baseline="0" dirty="0"/>
                        <a:t>(Progestogen-only are suitable to continue)</a:t>
                      </a:r>
                      <a:endParaRPr lang="en-GB" sz="1400" dirty="0"/>
                    </a:p>
                  </a:txBody>
                  <a:tcPr/>
                </a:tc>
                <a:extLst>
                  <a:ext uri="{0D108BD9-81ED-4DB2-BD59-A6C34878D82A}">
                    <a16:rowId xmlns:a16="http://schemas.microsoft.com/office/drawing/2014/main" val="10009"/>
                  </a:ext>
                </a:extLst>
              </a:tr>
              <a:tr h="370840">
                <a:tc>
                  <a:txBody>
                    <a:bodyPr/>
                    <a:lstStyle/>
                    <a:p>
                      <a:r>
                        <a:rPr lang="en-GB" sz="1400" b="1" dirty="0"/>
                        <a:t>HRT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Likely need to discontinue with </a:t>
                      </a:r>
                      <a:r>
                        <a:rPr lang="en-GB" sz="1400" b="0" i="1" u="sng" dirty="0"/>
                        <a:t>major</a:t>
                      </a:r>
                      <a:r>
                        <a:rPr lang="en-GB" sz="1400" b="0" i="1" u="sng" baseline="0" dirty="0"/>
                        <a:t> or significant </a:t>
                      </a:r>
                      <a:r>
                        <a:rPr lang="en-GB" sz="1400" b="0" i="1" u="sng" baseline="0" dirty="0" err="1"/>
                        <a:t>orthopedic</a:t>
                      </a:r>
                      <a:r>
                        <a:rPr lang="en-GB" sz="1400" b="0" i="0" u="sng" baseline="0" dirty="0"/>
                        <a:t> </a:t>
                      </a:r>
                      <a:r>
                        <a:rPr lang="en-GB" sz="1400" b="0" i="0" baseline="0" dirty="0"/>
                        <a:t>surgery </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08838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80918"/>
            <a:ext cx="3528392" cy="5745245"/>
          </a:xfrm>
        </p:spPr>
        <p:txBody>
          <a:bodyPr>
            <a:normAutofit/>
          </a:bodyPr>
          <a:lstStyle/>
          <a:p>
            <a:pPr>
              <a:spcBef>
                <a:spcPts val="1200"/>
              </a:spcBef>
              <a:buAutoNum type="alphaUcPeriod"/>
            </a:pPr>
            <a:r>
              <a:rPr lang="en-GB" sz="1600" dirty="0"/>
              <a:t>Co-</a:t>
            </a:r>
            <a:r>
              <a:rPr lang="en-GB" sz="1600" dirty="0" err="1"/>
              <a:t>amoxiclav</a:t>
            </a:r>
            <a:r>
              <a:rPr lang="en-GB" sz="1600" dirty="0"/>
              <a:t> 625 mg orally 8hrly</a:t>
            </a:r>
          </a:p>
          <a:p>
            <a:pPr>
              <a:spcBef>
                <a:spcPts val="1200"/>
              </a:spcBef>
              <a:buAutoNum type="alphaUcPeriod"/>
            </a:pPr>
            <a:r>
              <a:rPr lang="en-GB" sz="1600" dirty="0"/>
              <a:t>Co-</a:t>
            </a:r>
            <a:r>
              <a:rPr lang="en-GB" sz="1600" dirty="0" err="1"/>
              <a:t>amoxiclav</a:t>
            </a:r>
            <a:r>
              <a:rPr lang="en-GB" sz="1600" dirty="0"/>
              <a:t> 1.2 g intravenously 8hrly</a:t>
            </a:r>
          </a:p>
          <a:p>
            <a:pPr>
              <a:spcBef>
                <a:spcPts val="1200"/>
              </a:spcBef>
              <a:buAutoNum type="alphaUcPeriod"/>
            </a:pPr>
            <a:r>
              <a:rPr lang="en-GB" sz="1600" dirty="0"/>
              <a:t>Ceftriaxone 1 g intravenously once daily</a:t>
            </a:r>
          </a:p>
          <a:p>
            <a:pPr>
              <a:spcBef>
                <a:spcPts val="1200"/>
              </a:spcBef>
              <a:buAutoNum type="alphaUcPeriod"/>
            </a:pPr>
            <a:r>
              <a:rPr lang="en-GB" sz="1600" dirty="0"/>
              <a:t>Ciprofloxacin 500 mg orally 12hrly</a:t>
            </a:r>
          </a:p>
          <a:p>
            <a:pPr>
              <a:spcBef>
                <a:spcPts val="1200"/>
              </a:spcBef>
              <a:buAutoNum type="alphaUcPeriod"/>
            </a:pPr>
            <a:r>
              <a:rPr lang="en-GB" sz="1600" dirty="0"/>
              <a:t>Ciprofloxacin 750 mg orally 12hrly </a:t>
            </a:r>
          </a:p>
          <a:p>
            <a:pPr>
              <a:spcBef>
                <a:spcPts val="1200"/>
              </a:spcBef>
              <a:buAutoNum type="alphaUcPeriod"/>
            </a:pPr>
            <a:r>
              <a:rPr lang="en-GB" sz="1600" dirty="0"/>
              <a:t>Doxycycline 200 mg orally daily</a:t>
            </a:r>
          </a:p>
          <a:p>
            <a:pPr>
              <a:spcBef>
                <a:spcPts val="1200"/>
              </a:spcBef>
              <a:buAutoNum type="alphaUcPeriod"/>
            </a:pPr>
            <a:r>
              <a:rPr lang="en-GB" sz="1600" dirty="0"/>
              <a:t>Gentamicin 70 mg intravenously 8hrly</a:t>
            </a:r>
          </a:p>
          <a:p>
            <a:pPr>
              <a:spcBef>
                <a:spcPts val="1200"/>
              </a:spcBef>
              <a:buAutoNum type="alphaUcPeriod"/>
            </a:pPr>
            <a:r>
              <a:rPr lang="en-GB" sz="1600" dirty="0"/>
              <a:t>Nitrofurantoin 100 mg orally 12hrly</a:t>
            </a:r>
          </a:p>
          <a:p>
            <a:pPr>
              <a:spcBef>
                <a:spcPts val="1200"/>
              </a:spcBef>
              <a:buAutoNum type="alphaUcPeriod"/>
            </a:pPr>
            <a:r>
              <a:rPr lang="en-GB" sz="1600" dirty="0" err="1"/>
              <a:t>Tazosin</a:t>
            </a:r>
            <a:r>
              <a:rPr lang="en-GB" sz="1600" dirty="0"/>
              <a:t> 4.5 g intravenously 8hrly</a:t>
            </a:r>
          </a:p>
          <a:p>
            <a:pPr>
              <a:spcBef>
                <a:spcPts val="1200"/>
              </a:spcBef>
              <a:buAutoNum type="alphaUcPeriod"/>
            </a:pPr>
            <a:r>
              <a:rPr lang="en-GB" sz="1600" dirty="0" err="1"/>
              <a:t>Tigecycline</a:t>
            </a:r>
            <a:r>
              <a:rPr lang="en-GB" sz="1600" dirty="0"/>
              <a:t> 100 mg intravenously 12hrly</a:t>
            </a:r>
          </a:p>
          <a:p>
            <a:pPr>
              <a:spcBef>
                <a:spcPts val="1200"/>
              </a:spcBef>
              <a:buAutoNum type="alphaUcPeriod"/>
            </a:pPr>
            <a:endParaRPr lang="en-GB" sz="1600" dirty="0"/>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73229" y="6818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Data Interpretation Item</a:t>
            </a:r>
          </a:p>
        </p:txBody>
      </p:sp>
      <p:sp>
        <p:nvSpPr>
          <p:cNvPr id="7" name="Title 1"/>
          <p:cNvSpPr txBox="1">
            <a:spLocks/>
          </p:cNvSpPr>
          <p:nvPr/>
        </p:nvSpPr>
        <p:spPr>
          <a:xfrm>
            <a:off x="3816543" y="68180"/>
            <a:ext cx="738187" cy="312738"/>
          </a:xfrm>
          <a:prstGeom prst="rect">
            <a:avLst/>
          </a:prstGeom>
          <a:solidFill>
            <a:srgbClr val="BFBFBF"/>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DAT025</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456180" y="6818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73229" y="467880"/>
            <a:ext cx="4381500" cy="6340197"/>
          </a:xfrm>
          <a:prstGeom prst="rect">
            <a:avLst/>
          </a:prstGeom>
          <a:noFill/>
          <a:ln>
            <a:solidFill>
              <a:srgbClr val="000000"/>
            </a:solidFill>
          </a:ln>
        </p:spPr>
        <p:txBody>
          <a:bodyPr>
            <a:spAutoFit/>
          </a:bodyPr>
          <a:lstStyle/>
          <a:p>
            <a:pPr>
              <a:spcBef>
                <a:spcPct val="0"/>
              </a:spcBef>
              <a:buFontTx/>
              <a:buNone/>
            </a:pPr>
            <a:r>
              <a:rPr lang="en-US" altLang="en-US" sz="1400" b="1" dirty="0"/>
              <a:t>Case presentation</a:t>
            </a:r>
          </a:p>
          <a:p>
            <a:pPr>
              <a:spcBef>
                <a:spcPct val="0"/>
              </a:spcBef>
              <a:buFontTx/>
              <a:buNone/>
            </a:pPr>
            <a:r>
              <a:rPr lang="en-GB" altLang="en-US" sz="1400" dirty="0"/>
              <a:t>A 72-year-old woman has been admitted with confusion and a fever. Her urine dip was positive for nitrites and leucocytes. She has been treated with nitrofurantoin 100 mg orally 12hr-ly for the last day. </a:t>
            </a:r>
            <a:r>
              <a:rPr lang="en-GB" altLang="en-US" sz="1400" b="1" dirty="0"/>
              <a:t>PMH. </a:t>
            </a:r>
            <a:r>
              <a:rPr lang="en-GB" altLang="en-US" sz="1400" dirty="0"/>
              <a:t>Nil. </a:t>
            </a:r>
            <a:r>
              <a:rPr lang="en-GB" altLang="en-US" sz="1400" b="1" dirty="0"/>
              <a:t>DH.</a:t>
            </a:r>
            <a:r>
              <a:rPr lang="en-GB" altLang="en-US" sz="1400" dirty="0"/>
              <a:t> Nil. Anaphylaxis to penicillin. She weighs 68 kg.</a:t>
            </a:r>
            <a:endParaRPr lang="en-GB" altLang="en-US" sz="1400" b="1" dirty="0"/>
          </a:p>
          <a:p>
            <a:pPr>
              <a:spcBef>
                <a:spcPct val="0"/>
              </a:spcBef>
              <a:buFontTx/>
              <a:buNone/>
            </a:pPr>
            <a:endParaRPr lang="en-GB" altLang="en-US" sz="1400" b="1" dirty="0"/>
          </a:p>
          <a:p>
            <a:pPr>
              <a:spcBef>
                <a:spcPct val="0"/>
              </a:spcBef>
              <a:buFontTx/>
              <a:buNone/>
            </a:pPr>
            <a:r>
              <a:rPr lang="en-GB" altLang="en-US" sz="1400" dirty="0"/>
              <a:t>After a day of antibiotic therapy, microbiological results from her urine sample are available.</a:t>
            </a:r>
          </a:p>
          <a:p>
            <a:pPr>
              <a:spcBef>
                <a:spcPct val="0"/>
              </a:spcBef>
              <a:buFontTx/>
              <a:buNone/>
            </a:pPr>
            <a:r>
              <a:rPr lang="en-GB" altLang="en-US" sz="1400" dirty="0"/>
              <a:t>She continues to take medications orally.</a:t>
            </a:r>
          </a:p>
          <a:p>
            <a:pPr>
              <a:spcBef>
                <a:spcPct val="0"/>
              </a:spcBef>
              <a:buFontTx/>
              <a:buNone/>
            </a:pPr>
            <a:endParaRPr lang="en-GB" altLang="en-US" sz="1400" dirty="0"/>
          </a:p>
          <a:p>
            <a:pPr>
              <a:spcBef>
                <a:spcPct val="0"/>
              </a:spcBef>
              <a:buFontTx/>
              <a:buNone/>
            </a:pPr>
            <a:r>
              <a:rPr lang="en-GB" altLang="en-US" sz="1400" dirty="0" err="1"/>
              <a:t>eGFR</a:t>
            </a:r>
            <a:r>
              <a:rPr lang="en-GB" altLang="en-US" sz="1400" dirty="0"/>
              <a:t> 54 mL/min</a:t>
            </a:r>
          </a:p>
          <a:p>
            <a:pPr>
              <a:spcBef>
                <a:spcPct val="0"/>
              </a:spcBef>
              <a:buFontTx/>
              <a:buNone/>
            </a:pPr>
            <a:endParaRPr lang="en-GB" altLang="en-US" sz="1400" dirty="0"/>
          </a:p>
          <a:p>
            <a:pPr>
              <a:spcBef>
                <a:spcPct val="0"/>
              </a:spcBef>
              <a:buFontTx/>
              <a:buNone/>
            </a:pPr>
            <a:r>
              <a:rPr lang="en-GB" altLang="en-US" sz="1400" dirty="0"/>
              <a:t>Urine MC&amp;S results:</a:t>
            </a:r>
          </a:p>
          <a:p>
            <a:pPr>
              <a:spcBef>
                <a:spcPct val="0"/>
              </a:spcBef>
              <a:buFontTx/>
              <a:buNone/>
            </a:pPr>
            <a:r>
              <a:rPr lang="en-GB" altLang="en-US" sz="1400" b="1" dirty="0"/>
              <a:t>Escherichia Coli &gt;100,000/ml</a:t>
            </a:r>
          </a:p>
          <a:p>
            <a:pPr>
              <a:spcBef>
                <a:spcPct val="0"/>
              </a:spcBef>
              <a:buFontTx/>
              <a:buNone/>
            </a:pPr>
            <a:endParaRPr lang="en-GB" altLang="en-US" sz="1400" b="1" dirty="0"/>
          </a:p>
          <a:p>
            <a:pPr>
              <a:spcBef>
                <a:spcPct val="0"/>
              </a:spcBef>
              <a:buFontTx/>
              <a:buNone/>
            </a:pPr>
            <a:r>
              <a:rPr lang="en-GB" altLang="en-US" sz="1400" b="1" dirty="0"/>
              <a:t>Amoxicillin 			R</a:t>
            </a:r>
          </a:p>
          <a:p>
            <a:pPr>
              <a:spcBef>
                <a:spcPct val="0"/>
              </a:spcBef>
              <a:buFontTx/>
              <a:buNone/>
            </a:pPr>
            <a:r>
              <a:rPr lang="en-GB" altLang="en-US" sz="1400" b="1" dirty="0"/>
              <a:t>Amoxicillin/</a:t>
            </a:r>
            <a:r>
              <a:rPr lang="en-GB" altLang="en-US" sz="1400" b="1" dirty="0" err="1"/>
              <a:t>clavulinic</a:t>
            </a:r>
            <a:r>
              <a:rPr lang="en-GB" altLang="en-US" sz="1400" b="1" dirty="0"/>
              <a:t> acid	S</a:t>
            </a:r>
          </a:p>
          <a:p>
            <a:pPr>
              <a:spcBef>
                <a:spcPct val="0"/>
              </a:spcBef>
              <a:buFontTx/>
              <a:buNone/>
            </a:pPr>
            <a:r>
              <a:rPr lang="en-GB" altLang="en-US" sz="1400" b="1" dirty="0" err="1"/>
              <a:t>Ceftazolin</a:t>
            </a:r>
            <a:r>
              <a:rPr lang="en-GB" altLang="en-US" sz="1400" b="1" dirty="0"/>
              <a:t>			S</a:t>
            </a:r>
          </a:p>
          <a:p>
            <a:pPr>
              <a:spcBef>
                <a:spcPct val="0"/>
              </a:spcBef>
              <a:buFontTx/>
              <a:buNone/>
            </a:pPr>
            <a:r>
              <a:rPr lang="en-GB" altLang="en-US" sz="1400" b="1" dirty="0"/>
              <a:t>Ceftriaxone			S</a:t>
            </a:r>
          </a:p>
          <a:p>
            <a:pPr>
              <a:spcBef>
                <a:spcPct val="0"/>
              </a:spcBef>
              <a:buFontTx/>
              <a:buNone/>
            </a:pPr>
            <a:r>
              <a:rPr lang="en-GB" altLang="en-US" sz="1400" b="1" dirty="0"/>
              <a:t>Ciprofloxacin		S</a:t>
            </a:r>
          </a:p>
          <a:p>
            <a:pPr>
              <a:spcBef>
                <a:spcPct val="0"/>
              </a:spcBef>
              <a:buFontTx/>
              <a:buNone/>
            </a:pPr>
            <a:r>
              <a:rPr lang="en-GB" altLang="en-US" sz="1400" b="1" dirty="0"/>
              <a:t>Doxycycline			R</a:t>
            </a:r>
          </a:p>
          <a:p>
            <a:pPr>
              <a:spcBef>
                <a:spcPct val="0"/>
              </a:spcBef>
              <a:buFontTx/>
              <a:buNone/>
            </a:pPr>
            <a:r>
              <a:rPr lang="en-GB" altLang="en-US" sz="1400" b="1" dirty="0" err="1"/>
              <a:t>Ertapenem</a:t>
            </a:r>
            <a:r>
              <a:rPr lang="en-GB" altLang="en-US" sz="1400" b="1" dirty="0"/>
              <a:t>			S</a:t>
            </a:r>
          </a:p>
          <a:p>
            <a:pPr>
              <a:spcBef>
                <a:spcPct val="0"/>
              </a:spcBef>
              <a:buFontTx/>
              <a:buNone/>
            </a:pPr>
            <a:r>
              <a:rPr lang="en-GB" altLang="en-US" sz="1400" b="1" dirty="0"/>
              <a:t>Gentamicin			R</a:t>
            </a:r>
          </a:p>
          <a:p>
            <a:pPr>
              <a:spcBef>
                <a:spcPct val="0"/>
              </a:spcBef>
              <a:buFontTx/>
              <a:buNone/>
            </a:pPr>
            <a:r>
              <a:rPr lang="en-GB" altLang="en-US" sz="1400" b="1" dirty="0"/>
              <a:t>Nitrofurantoin		R</a:t>
            </a:r>
          </a:p>
          <a:p>
            <a:pPr>
              <a:spcBef>
                <a:spcPct val="0"/>
              </a:spcBef>
              <a:buFontTx/>
              <a:buNone/>
            </a:pPr>
            <a:r>
              <a:rPr lang="en-GB" altLang="en-US" sz="1400" b="1" dirty="0" err="1"/>
              <a:t>Ofloxacin</a:t>
            </a:r>
            <a:r>
              <a:rPr lang="en-GB" altLang="en-US" sz="1400" b="1" dirty="0"/>
              <a:t>			R</a:t>
            </a:r>
          </a:p>
          <a:p>
            <a:pPr>
              <a:spcBef>
                <a:spcPct val="0"/>
              </a:spcBef>
              <a:buFontTx/>
              <a:buNone/>
            </a:pPr>
            <a:r>
              <a:rPr lang="en-GB" altLang="en-US" sz="1400" b="1" dirty="0"/>
              <a:t>Piperacillin/</a:t>
            </a:r>
            <a:r>
              <a:rPr lang="en-GB" altLang="en-US" sz="1400" b="1" dirty="0" err="1"/>
              <a:t>tazobactam</a:t>
            </a:r>
            <a:r>
              <a:rPr lang="en-GB" altLang="en-US" sz="1400" b="1" dirty="0"/>
              <a:t>		S</a:t>
            </a:r>
          </a:p>
          <a:p>
            <a:pPr>
              <a:spcBef>
                <a:spcPct val="0"/>
              </a:spcBef>
              <a:buFontTx/>
              <a:buNone/>
            </a:pPr>
            <a:r>
              <a:rPr lang="en-GB" altLang="en-US" sz="1400" b="1" dirty="0" err="1"/>
              <a:t>Tigecycline</a:t>
            </a:r>
            <a:r>
              <a:rPr lang="en-GB" altLang="en-US" sz="1400" b="1" dirty="0"/>
              <a:t>			R</a:t>
            </a:r>
          </a:p>
          <a:p>
            <a:pPr>
              <a:spcBef>
                <a:spcPct val="0"/>
              </a:spcBef>
              <a:buFontTx/>
              <a:buNone/>
            </a:pPr>
            <a:r>
              <a:rPr lang="en-GB" altLang="en-US" sz="1400" b="1" dirty="0"/>
              <a:t>Trimethoprim		R</a:t>
            </a:r>
          </a:p>
        </p:txBody>
      </p:sp>
      <p:sp>
        <p:nvSpPr>
          <p:cNvPr id="10" name="TextBox 9"/>
          <p:cNvSpPr txBox="1"/>
          <p:nvPr/>
        </p:nvSpPr>
        <p:spPr>
          <a:xfrm>
            <a:off x="4651883" y="5413359"/>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antibiotic based on these data.</a:t>
            </a:r>
          </a:p>
          <a:p>
            <a:pPr>
              <a:defRPr/>
            </a:pPr>
            <a:r>
              <a:rPr lang="en-US" sz="1600" dirty="0"/>
              <a:t>(</a:t>
            </a:r>
            <a:r>
              <a:rPr lang="en-US" sz="1600" i="1" dirty="0"/>
              <a:t>mark it with a tick</a:t>
            </a:r>
            <a:r>
              <a:rPr lang="en-US" sz="1600" dirty="0"/>
              <a:t>)</a:t>
            </a:r>
          </a:p>
        </p:txBody>
      </p:sp>
    </p:spTree>
    <p:custDataLst>
      <p:tags r:id="rId1"/>
    </p:custDataLst>
    <p:extLst>
      <p:ext uri="{BB962C8B-B14F-4D97-AF65-F5344CB8AC3E}">
        <p14:creationId xmlns:p14="http://schemas.microsoft.com/office/powerpoint/2010/main" val="20906693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80918"/>
            <a:ext cx="3528392" cy="5745245"/>
          </a:xfrm>
        </p:spPr>
        <p:txBody>
          <a:bodyPr>
            <a:normAutofit/>
          </a:bodyPr>
          <a:lstStyle/>
          <a:p>
            <a:pPr>
              <a:spcBef>
                <a:spcPts val="1200"/>
              </a:spcBef>
              <a:buAutoNum type="alphaUcPeriod"/>
            </a:pPr>
            <a:r>
              <a:rPr lang="en-GB" sz="1600" dirty="0"/>
              <a:t>Co-</a:t>
            </a:r>
            <a:r>
              <a:rPr lang="en-GB" sz="1600" dirty="0" err="1"/>
              <a:t>amoxiclav</a:t>
            </a:r>
            <a:r>
              <a:rPr lang="en-GB" sz="1600" dirty="0"/>
              <a:t> 625 mg orally 8hrly</a:t>
            </a:r>
          </a:p>
          <a:p>
            <a:pPr>
              <a:spcBef>
                <a:spcPts val="1200"/>
              </a:spcBef>
              <a:buAutoNum type="alphaUcPeriod"/>
            </a:pPr>
            <a:r>
              <a:rPr lang="en-GB" sz="1600" dirty="0"/>
              <a:t>Co-</a:t>
            </a:r>
            <a:r>
              <a:rPr lang="en-GB" sz="1600" dirty="0" err="1"/>
              <a:t>amoxiclav</a:t>
            </a:r>
            <a:r>
              <a:rPr lang="en-GB" sz="1600" dirty="0"/>
              <a:t> 1.2 g intravenously 8hrly</a:t>
            </a:r>
          </a:p>
          <a:p>
            <a:pPr>
              <a:spcBef>
                <a:spcPts val="1200"/>
              </a:spcBef>
              <a:buAutoNum type="alphaUcPeriod"/>
            </a:pPr>
            <a:r>
              <a:rPr lang="en-GB" sz="1600" dirty="0"/>
              <a:t>Ceftriaxone 1 g intravenously once daily</a:t>
            </a:r>
          </a:p>
          <a:p>
            <a:pPr>
              <a:spcBef>
                <a:spcPts val="1200"/>
              </a:spcBef>
              <a:buAutoNum type="alphaUcPeriod"/>
            </a:pPr>
            <a:r>
              <a:rPr lang="en-GB" sz="1600" dirty="0"/>
              <a:t>Ciprofloxacin 500 mg orally 12hrly</a:t>
            </a:r>
          </a:p>
          <a:p>
            <a:pPr>
              <a:spcBef>
                <a:spcPts val="1200"/>
              </a:spcBef>
              <a:buAutoNum type="alphaUcPeriod"/>
            </a:pPr>
            <a:r>
              <a:rPr lang="en-GB" sz="1600" dirty="0"/>
              <a:t>Ciprofloxacin 750 mg orally 12hrly </a:t>
            </a:r>
          </a:p>
          <a:p>
            <a:pPr>
              <a:spcBef>
                <a:spcPts val="1200"/>
              </a:spcBef>
              <a:buAutoNum type="alphaUcPeriod"/>
            </a:pPr>
            <a:r>
              <a:rPr lang="en-GB" sz="1600" dirty="0"/>
              <a:t>Doxycycline 200 mg orally daily</a:t>
            </a:r>
          </a:p>
          <a:p>
            <a:pPr>
              <a:spcBef>
                <a:spcPts val="1200"/>
              </a:spcBef>
              <a:buAutoNum type="alphaUcPeriod"/>
            </a:pPr>
            <a:r>
              <a:rPr lang="en-GB" sz="1600" dirty="0"/>
              <a:t>Gentamicin 70 mg intravenously 8hrly</a:t>
            </a:r>
          </a:p>
          <a:p>
            <a:pPr>
              <a:spcBef>
                <a:spcPts val="1200"/>
              </a:spcBef>
              <a:buAutoNum type="alphaUcPeriod"/>
            </a:pPr>
            <a:r>
              <a:rPr lang="en-GB" sz="1600" dirty="0"/>
              <a:t>Nitrofurantoin 100 mg orally 12hrly</a:t>
            </a:r>
          </a:p>
          <a:p>
            <a:pPr>
              <a:spcBef>
                <a:spcPts val="1200"/>
              </a:spcBef>
              <a:buAutoNum type="alphaUcPeriod"/>
            </a:pPr>
            <a:r>
              <a:rPr lang="en-GB" sz="1600" dirty="0" err="1"/>
              <a:t>Tazosin</a:t>
            </a:r>
            <a:r>
              <a:rPr lang="en-GB" sz="1600" dirty="0"/>
              <a:t> 4.5 g intravenously 8hrly</a:t>
            </a:r>
          </a:p>
          <a:p>
            <a:pPr>
              <a:spcBef>
                <a:spcPts val="1200"/>
              </a:spcBef>
              <a:buAutoNum type="alphaUcPeriod"/>
            </a:pPr>
            <a:r>
              <a:rPr lang="en-GB" sz="1600" dirty="0" err="1"/>
              <a:t>Tigecycline</a:t>
            </a:r>
            <a:r>
              <a:rPr lang="en-GB" sz="1600" dirty="0"/>
              <a:t> 100 mg intravenously 12hrly</a:t>
            </a:r>
          </a:p>
          <a:p>
            <a:pPr>
              <a:spcBef>
                <a:spcPts val="1200"/>
              </a:spcBef>
              <a:buAutoNum type="alphaUcPeriod"/>
            </a:pPr>
            <a:endParaRPr lang="en-GB" sz="1600" dirty="0"/>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73229" y="6818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Data Interpretation Item</a:t>
            </a:r>
          </a:p>
        </p:txBody>
      </p:sp>
      <p:sp>
        <p:nvSpPr>
          <p:cNvPr id="7" name="Title 1"/>
          <p:cNvSpPr txBox="1">
            <a:spLocks/>
          </p:cNvSpPr>
          <p:nvPr/>
        </p:nvSpPr>
        <p:spPr>
          <a:xfrm>
            <a:off x="3816543" y="68180"/>
            <a:ext cx="738187" cy="312738"/>
          </a:xfrm>
          <a:prstGeom prst="rect">
            <a:avLst/>
          </a:prstGeom>
          <a:solidFill>
            <a:srgbClr val="BFBFBF"/>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DAT025</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456180" y="6818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73229" y="467880"/>
            <a:ext cx="4381500" cy="6340197"/>
          </a:xfrm>
          <a:prstGeom prst="rect">
            <a:avLst/>
          </a:prstGeom>
          <a:noFill/>
          <a:ln>
            <a:solidFill>
              <a:srgbClr val="000000"/>
            </a:solidFill>
          </a:ln>
        </p:spPr>
        <p:txBody>
          <a:bodyPr>
            <a:spAutoFit/>
          </a:bodyPr>
          <a:lstStyle/>
          <a:p>
            <a:pPr>
              <a:spcBef>
                <a:spcPct val="0"/>
              </a:spcBef>
              <a:buFontTx/>
              <a:buNone/>
            </a:pPr>
            <a:r>
              <a:rPr lang="en-US" altLang="en-US" sz="1400" b="1" dirty="0"/>
              <a:t>Case presentation</a:t>
            </a:r>
          </a:p>
          <a:p>
            <a:pPr>
              <a:spcBef>
                <a:spcPct val="0"/>
              </a:spcBef>
              <a:buFontTx/>
              <a:buNone/>
            </a:pPr>
            <a:r>
              <a:rPr lang="en-GB" altLang="en-US" sz="1400" dirty="0"/>
              <a:t>A 72-year-old woman has been admitted with confusion and a fever. Her urine dip was positive for nitrites and leucocytes. She has been treated with nitrofurantoin 100 mg orally 12hr-ly for the last day. </a:t>
            </a:r>
            <a:r>
              <a:rPr lang="en-GB" altLang="en-US" sz="1400" b="1" dirty="0"/>
              <a:t>PMH. </a:t>
            </a:r>
            <a:r>
              <a:rPr lang="en-GB" altLang="en-US" sz="1400" dirty="0"/>
              <a:t>Nil. </a:t>
            </a:r>
            <a:r>
              <a:rPr lang="en-GB" altLang="en-US" sz="1400" b="1" dirty="0"/>
              <a:t>DH.</a:t>
            </a:r>
            <a:r>
              <a:rPr lang="en-GB" altLang="en-US" sz="1400" dirty="0"/>
              <a:t> Nil. Anaphylaxis to penicillin. She weighs 68 kg.</a:t>
            </a:r>
            <a:endParaRPr lang="en-GB" altLang="en-US" sz="1400" b="1" dirty="0"/>
          </a:p>
          <a:p>
            <a:pPr>
              <a:spcBef>
                <a:spcPct val="0"/>
              </a:spcBef>
              <a:buFontTx/>
              <a:buNone/>
            </a:pPr>
            <a:endParaRPr lang="en-GB" altLang="en-US" sz="1400" b="1" dirty="0"/>
          </a:p>
          <a:p>
            <a:pPr>
              <a:spcBef>
                <a:spcPct val="0"/>
              </a:spcBef>
              <a:buFontTx/>
              <a:buNone/>
            </a:pPr>
            <a:r>
              <a:rPr lang="en-GB" altLang="en-US" sz="1400" dirty="0"/>
              <a:t>After a day of antibiotic therapy, microbiological results from her urine sample is available.</a:t>
            </a:r>
          </a:p>
          <a:p>
            <a:pPr>
              <a:spcBef>
                <a:spcPct val="0"/>
              </a:spcBef>
              <a:buFontTx/>
              <a:buNone/>
            </a:pPr>
            <a:r>
              <a:rPr lang="en-GB" altLang="en-US" sz="1400" dirty="0"/>
              <a:t>She continues to take medications orally.</a:t>
            </a:r>
          </a:p>
          <a:p>
            <a:pPr>
              <a:spcBef>
                <a:spcPct val="0"/>
              </a:spcBef>
              <a:buFontTx/>
              <a:buNone/>
            </a:pPr>
            <a:endParaRPr lang="en-GB" altLang="en-US" sz="1400" dirty="0"/>
          </a:p>
          <a:p>
            <a:pPr>
              <a:spcBef>
                <a:spcPct val="0"/>
              </a:spcBef>
              <a:buFontTx/>
              <a:buNone/>
            </a:pPr>
            <a:r>
              <a:rPr lang="en-GB" altLang="en-US" sz="1400" dirty="0" err="1"/>
              <a:t>eGFR</a:t>
            </a:r>
            <a:r>
              <a:rPr lang="en-GB" altLang="en-US" sz="1400" dirty="0"/>
              <a:t> 54 mL/min</a:t>
            </a:r>
          </a:p>
          <a:p>
            <a:pPr>
              <a:spcBef>
                <a:spcPct val="0"/>
              </a:spcBef>
              <a:buFontTx/>
              <a:buNone/>
            </a:pPr>
            <a:endParaRPr lang="en-GB" altLang="en-US" sz="1400" dirty="0"/>
          </a:p>
          <a:p>
            <a:pPr>
              <a:spcBef>
                <a:spcPct val="0"/>
              </a:spcBef>
              <a:buFontTx/>
              <a:buNone/>
            </a:pPr>
            <a:r>
              <a:rPr lang="en-GB" altLang="en-US" sz="1400" dirty="0"/>
              <a:t>Urine MC&amp;S results:</a:t>
            </a:r>
          </a:p>
          <a:p>
            <a:pPr>
              <a:spcBef>
                <a:spcPct val="0"/>
              </a:spcBef>
              <a:buFontTx/>
              <a:buNone/>
            </a:pPr>
            <a:r>
              <a:rPr lang="en-GB" altLang="en-US" sz="1400" b="1" dirty="0"/>
              <a:t>Escherichia Coli &gt;100,000/ml</a:t>
            </a:r>
          </a:p>
          <a:p>
            <a:pPr>
              <a:spcBef>
                <a:spcPct val="0"/>
              </a:spcBef>
              <a:buFontTx/>
              <a:buNone/>
            </a:pPr>
            <a:endParaRPr lang="en-GB" altLang="en-US" sz="1400" b="1" dirty="0"/>
          </a:p>
          <a:p>
            <a:pPr>
              <a:spcBef>
                <a:spcPct val="0"/>
              </a:spcBef>
              <a:buFontTx/>
              <a:buNone/>
            </a:pPr>
            <a:r>
              <a:rPr lang="en-GB" altLang="en-US" sz="1400" b="1" dirty="0"/>
              <a:t>Amoxicillin 			R</a:t>
            </a:r>
          </a:p>
          <a:p>
            <a:pPr>
              <a:spcBef>
                <a:spcPct val="0"/>
              </a:spcBef>
              <a:buFontTx/>
              <a:buNone/>
            </a:pPr>
            <a:r>
              <a:rPr lang="en-GB" altLang="en-US" sz="1400" b="1" dirty="0"/>
              <a:t>Amoxicillin/</a:t>
            </a:r>
            <a:r>
              <a:rPr lang="en-GB" altLang="en-US" sz="1400" b="1" dirty="0" err="1"/>
              <a:t>clavulinic</a:t>
            </a:r>
            <a:r>
              <a:rPr lang="en-GB" altLang="en-US" sz="1400" b="1" dirty="0"/>
              <a:t> acid	S</a:t>
            </a:r>
          </a:p>
          <a:p>
            <a:pPr>
              <a:spcBef>
                <a:spcPct val="0"/>
              </a:spcBef>
              <a:buFontTx/>
              <a:buNone/>
            </a:pPr>
            <a:r>
              <a:rPr lang="en-GB" altLang="en-US" sz="1400" b="1" dirty="0" err="1"/>
              <a:t>Ceftazolin</a:t>
            </a:r>
            <a:r>
              <a:rPr lang="en-GB" altLang="en-US" sz="1400" b="1" dirty="0"/>
              <a:t>			S</a:t>
            </a:r>
          </a:p>
          <a:p>
            <a:pPr>
              <a:spcBef>
                <a:spcPct val="0"/>
              </a:spcBef>
              <a:buFontTx/>
              <a:buNone/>
            </a:pPr>
            <a:r>
              <a:rPr lang="en-GB" altLang="en-US" sz="1400" b="1" dirty="0"/>
              <a:t>Ceftriaxone			S</a:t>
            </a:r>
          </a:p>
          <a:p>
            <a:pPr>
              <a:spcBef>
                <a:spcPct val="0"/>
              </a:spcBef>
              <a:buFontTx/>
              <a:buNone/>
            </a:pPr>
            <a:r>
              <a:rPr lang="en-GB" altLang="en-US" sz="1400" b="1" dirty="0"/>
              <a:t>Ciprofloxacin		S</a:t>
            </a:r>
          </a:p>
          <a:p>
            <a:pPr>
              <a:spcBef>
                <a:spcPct val="0"/>
              </a:spcBef>
              <a:buFontTx/>
              <a:buNone/>
            </a:pPr>
            <a:r>
              <a:rPr lang="en-GB" altLang="en-US" sz="1400" b="1" dirty="0"/>
              <a:t>Doxycycline			R</a:t>
            </a:r>
          </a:p>
          <a:p>
            <a:pPr>
              <a:spcBef>
                <a:spcPct val="0"/>
              </a:spcBef>
              <a:buFontTx/>
              <a:buNone/>
            </a:pPr>
            <a:r>
              <a:rPr lang="en-GB" altLang="en-US" sz="1400" b="1" dirty="0" err="1"/>
              <a:t>Ertapenem</a:t>
            </a:r>
            <a:r>
              <a:rPr lang="en-GB" altLang="en-US" sz="1400" b="1" dirty="0"/>
              <a:t>			S</a:t>
            </a:r>
          </a:p>
          <a:p>
            <a:pPr>
              <a:spcBef>
                <a:spcPct val="0"/>
              </a:spcBef>
              <a:buFontTx/>
              <a:buNone/>
            </a:pPr>
            <a:r>
              <a:rPr lang="en-GB" altLang="en-US" sz="1400" b="1" dirty="0"/>
              <a:t>Gentamicin			R</a:t>
            </a:r>
          </a:p>
          <a:p>
            <a:pPr>
              <a:spcBef>
                <a:spcPct val="0"/>
              </a:spcBef>
              <a:buFontTx/>
              <a:buNone/>
            </a:pPr>
            <a:r>
              <a:rPr lang="en-GB" altLang="en-US" sz="1400" b="1" dirty="0"/>
              <a:t>Nitrofurantoin		R</a:t>
            </a:r>
          </a:p>
          <a:p>
            <a:pPr>
              <a:spcBef>
                <a:spcPct val="0"/>
              </a:spcBef>
              <a:buFontTx/>
              <a:buNone/>
            </a:pPr>
            <a:r>
              <a:rPr lang="en-GB" altLang="en-US" sz="1400" b="1" dirty="0" err="1"/>
              <a:t>Ofloxacin</a:t>
            </a:r>
            <a:r>
              <a:rPr lang="en-GB" altLang="en-US" sz="1400" b="1" dirty="0"/>
              <a:t>			R</a:t>
            </a:r>
          </a:p>
          <a:p>
            <a:pPr>
              <a:spcBef>
                <a:spcPct val="0"/>
              </a:spcBef>
              <a:buFontTx/>
              <a:buNone/>
            </a:pPr>
            <a:r>
              <a:rPr lang="en-GB" altLang="en-US" sz="1400" b="1" dirty="0"/>
              <a:t>Piperacillin/</a:t>
            </a:r>
            <a:r>
              <a:rPr lang="en-GB" altLang="en-US" sz="1400" b="1" dirty="0" err="1"/>
              <a:t>tazobactam</a:t>
            </a:r>
            <a:r>
              <a:rPr lang="en-GB" altLang="en-US" sz="1400" b="1" dirty="0"/>
              <a:t>		S</a:t>
            </a:r>
          </a:p>
          <a:p>
            <a:pPr>
              <a:spcBef>
                <a:spcPct val="0"/>
              </a:spcBef>
              <a:buFontTx/>
              <a:buNone/>
            </a:pPr>
            <a:r>
              <a:rPr lang="en-GB" altLang="en-US" sz="1400" b="1" dirty="0" err="1"/>
              <a:t>Tigecycline</a:t>
            </a:r>
            <a:r>
              <a:rPr lang="en-GB" altLang="en-US" sz="1400" b="1" dirty="0"/>
              <a:t>			R</a:t>
            </a:r>
          </a:p>
          <a:p>
            <a:pPr>
              <a:spcBef>
                <a:spcPct val="0"/>
              </a:spcBef>
              <a:buFontTx/>
              <a:buNone/>
            </a:pPr>
            <a:r>
              <a:rPr lang="en-GB" altLang="en-US" sz="1400" b="1" dirty="0"/>
              <a:t>Trimethoprim		R</a:t>
            </a:r>
          </a:p>
        </p:txBody>
      </p:sp>
      <p:sp>
        <p:nvSpPr>
          <p:cNvPr id="10" name="TextBox 9"/>
          <p:cNvSpPr txBox="1"/>
          <p:nvPr/>
        </p:nvSpPr>
        <p:spPr>
          <a:xfrm>
            <a:off x="4651883" y="5413359"/>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antibiotic based on these data.</a:t>
            </a:r>
          </a:p>
          <a:p>
            <a:pPr>
              <a:defRPr/>
            </a:pPr>
            <a:r>
              <a:rPr lang="en-US" sz="1600" dirty="0"/>
              <a:t>(</a:t>
            </a:r>
            <a:r>
              <a:rPr lang="en-US" sz="1600" i="1" dirty="0"/>
              <a:t>mark it with a tick</a:t>
            </a:r>
            <a:r>
              <a:rPr lang="en-US" sz="1600" dirty="0"/>
              <a:t>)</a:t>
            </a:r>
          </a:p>
        </p:txBody>
      </p:sp>
      <p:sp>
        <p:nvSpPr>
          <p:cNvPr id="14" name="CAI1" title="Correct Answer Indicator"/>
          <p:cNvSpPr/>
          <p:nvPr>
            <p:custDataLst>
              <p:tags r:id="rId3"/>
            </p:custDataLst>
          </p:nvPr>
        </p:nvSpPr>
        <p:spPr>
          <a:xfrm rot="10800000">
            <a:off x="4462016" y="2056471"/>
            <a:ext cx="317500" cy="317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45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2088"/>
            <a:ext cx="8229600" cy="1143000"/>
          </a:xfrm>
        </p:spPr>
        <p:txBody>
          <a:bodyPr>
            <a:normAutofit fontScale="90000"/>
          </a:bodyPr>
          <a:lstStyle/>
          <a:p>
            <a:r>
              <a:rPr lang="en-GB" b="1" dirty="0"/>
              <a:t>Antimicrobial choice based on MC&amp;S</a:t>
            </a:r>
          </a:p>
        </p:txBody>
      </p:sp>
      <p:sp>
        <p:nvSpPr>
          <p:cNvPr id="3" name="Content Placeholder 2"/>
          <p:cNvSpPr>
            <a:spLocks noGrp="1"/>
          </p:cNvSpPr>
          <p:nvPr>
            <p:ph idx="1"/>
          </p:nvPr>
        </p:nvSpPr>
        <p:spPr>
          <a:xfrm>
            <a:off x="467544" y="1196752"/>
            <a:ext cx="8229600" cy="5357736"/>
          </a:xfrm>
        </p:spPr>
        <p:txBody>
          <a:bodyPr>
            <a:normAutofit/>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139178736"/>
              </p:ext>
            </p:extLst>
          </p:nvPr>
        </p:nvGraphicFramePr>
        <p:xfrm>
          <a:off x="179512" y="1136344"/>
          <a:ext cx="8856984" cy="5630964"/>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1339967866"/>
                    </a:ext>
                  </a:extLst>
                </a:gridCol>
                <a:gridCol w="6480720">
                  <a:extLst>
                    <a:ext uri="{9D8B030D-6E8A-4147-A177-3AD203B41FA5}">
                      <a16:colId xmlns:a16="http://schemas.microsoft.com/office/drawing/2014/main" val="3589101549"/>
                    </a:ext>
                  </a:extLst>
                </a:gridCol>
              </a:tblGrid>
              <a:tr h="409853">
                <a:tc>
                  <a:txBody>
                    <a:bodyPr/>
                    <a:lstStyle/>
                    <a:p>
                      <a:r>
                        <a:rPr lang="en-GB" sz="1800" dirty="0"/>
                        <a:t>Factors</a:t>
                      </a:r>
                    </a:p>
                  </a:txBody>
                  <a:tcPr anchor="ctr"/>
                </a:tc>
                <a:tc>
                  <a:txBody>
                    <a:bodyPr/>
                    <a:lstStyle/>
                    <a:p>
                      <a:endParaRPr lang="en-GB" sz="1800"/>
                    </a:p>
                  </a:txBody>
                  <a:tcPr anchor="ctr"/>
                </a:tc>
                <a:extLst>
                  <a:ext uri="{0D108BD9-81ED-4DB2-BD59-A6C34878D82A}">
                    <a16:rowId xmlns:a16="http://schemas.microsoft.com/office/drawing/2014/main" val="1069247131"/>
                  </a:ext>
                </a:extLst>
              </a:tr>
              <a:tr h="717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Which antibiotic</a:t>
                      </a:r>
                      <a:r>
                        <a:rPr lang="en-GB" sz="1800" baseline="0" dirty="0"/>
                        <a:t> </a:t>
                      </a:r>
                      <a:r>
                        <a:rPr lang="en-GB" sz="1800" dirty="0"/>
                        <a:t>is the organism sensitive to?</a:t>
                      </a:r>
                    </a:p>
                  </a:txBody>
                  <a:tcPr anchor="ctr"/>
                </a:tc>
                <a:tc>
                  <a:txBody>
                    <a:bodyPr/>
                    <a:lstStyle/>
                    <a:p>
                      <a:r>
                        <a:rPr lang="en-GB" sz="1800" dirty="0"/>
                        <a:t>Look at microbiology reports </a:t>
                      </a:r>
                    </a:p>
                    <a:p>
                      <a:r>
                        <a:rPr lang="en-GB" sz="1800" dirty="0"/>
                        <a:t>(</a:t>
                      </a:r>
                      <a:r>
                        <a:rPr lang="en-GB" sz="1800" b="1" u="sng" dirty="0"/>
                        <a:t>S = sensitive/susceptible</a:t>
                      </a:r>
                      <a:r>
                        <a:rPr lang="en-GB" sz="1800" dirty="0"/>
                        <a:t>, I = intermediate, R = resistant)</a:t>
                      </a:r>
                    </a:p>
                  </a:txBody>
                  <a:tcPr anchor="ctr"/>
                </a:tc>
                <a:extLst>
                  <a:ext uri="{0D108BD9-81ED-4DB2-BD59-A6C34878D82A}">
                    <a16:rowId xmlns:a16="http://schemas.microsoft.com/office/drawing/2014/main" val="4182846107"/>
                  </a:ext>
                </a:extLst>
              </a:tr>
              <a:tr h="717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Is there an antibiotic allergy?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Remember cross-reactivity!</a:t>
                      </a:r>
                    </a:p>
                  </a:txBody>
                  <a:tcPr anchor="ctr"/>
                </a:tc>
                <a:extLst>
                  <a:ext uri="{0D108BD9-81ED-4DB2-BD59-A6C34878D82A}">
                    <a16:rowId xmlns:a16="http://schemas.microsoft.com/office/drawing/2014/main" val="228380673"/>
                  </a:ext>
                </a:extLst>
              </a:tr>
              <a:tr h="1332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Choose oral vs intravenous</a:t>
                      </a:r>
                    </a:p>
                    <a:p>
                      <a:endParaRPr lang="en-GB" sz="1800" dirty="0"/>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Is there indication for intravenous route (e.g. severe infection)?</a:t>
                      </a:r>
                    </a:p>
                    <a:p>
                      <a:pPr marL="285750" lvl="0" indent="-285750">
                        <a:buFont typeface="Arial" panose="020B0604020202020204" pitchFamily="34" charset="0"/>
                        <a:buChar char="•"/>
                      </a:pPr>
                      <a:r>
                        <a:rPr lang="en-GB" sz="1800" dirty="0"/>
                        <a:t>Can/will the patient take oral medications?</a:t>
                      </a:r>
                    </a:p>
                    <a:p>
                      <a:pPr marL="285750" lvl="0" indent="-285750">
                        <a:buFont typeface="Arial" panose="020B0604020202020204" pitchFamily="34" charset="0"/>
                        <a:buChar char="•"/>
                      </a:pPr>
                      <a:r>
                        <a:rPr lang="en-GB" sz="1800" dirty="0"/>
                        <a:t>Is there vomiting or severe confusion declining oral medications?</a:t>
                      </a:r>
                    </a:p>
                  </a:txBody>
                  <a:tcPr anchor="ctr"/>
                </a:tc>
                <a:extLst>
                  <a:ext uri="{0D108BD9-81ED-4DB2-BD59-A6C34878D82A}">
                    <a16:rowId xmlns:a16="http://schemas.microsoft.com/office/drawing/2014/main" val="1352996253"/>
                  </a:ext>
                </a:extLst>
              </a:tr>
              <a:tr h="717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Renal </a:t>
                      </a:r>
                      <a:r>
                        <a:rPr lang="en-GB" sz="1800" baseline="0" dirty="0"/>
                        <a:t>(and liver) </a:t>
                      </a:r>
                      <a:r>
                        <a:rPr lang="en-GB" sz="1800" dirty="0"/>
                        <a:t>function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Does</a:t>
                      </a:r>
                      <a:r>
                        <a:rPr lang="en-GB" sz="1800" baseline="0" dirty="0"/>
                        <a:t> </a:t>
                      </a:r>
                      <a:r>
                        <a:rPr lang="en-GB" sz="1800" dirty="0"/>
                        <a:t>it change choice / dosing?</a:t>
                      </a:r>
                    </a:p>
                  </a:txBody>
                  <a:tcPr anchor="ctr"/>
                </a:tc>
                <a:extLst>
                  <a:ext uri="{0D108BD9-81ED-4DB2-BD59-A6C34878D82A}">
                    <a16:rowId xmlns:a16="http://schemas.microsoft.com/office/drawing/2014/main" val="838007130"/>
                  </a:ext>
                </a:extLst>
              </a:tr>
              <a:tr h="1639411">
                <a:tc>
                  <a:txBody>
                    <a:bodyPr/>
                    <a:lstStyle/>
                    <a:p>
                      <a:r>
                        <a:rPr lang="en-GB" sz="1800" dirty="0"/>
                        <a:t>Check past medical history – any other contraindications</a:t>
                      </a:r>
                    </a:p>
                  </a:txBody>
                  <a:tcPr anchor="ctr"/>
                </a:tc>
                <a:tc>
                  <a:txBody>
                    <a:bodyPr/>
                    <a:lstStyle/>
                    <a:p>
                      <a:pPr marL="285750" indent="-285750">
                        <a:buFont typeface="Arial" panose="020B0604020202020204" pitchFamily="34" charset="0"/>
                        <a:buChar char="•"/>
                      </a:pPr>
                      <a:r>
                        <a:rPr lang="en-GB" sz="1800" dirty="0"/>
                        <a:t>E.g. Quinolones with long QT, G6PD</a:t>
                      </a:r>
                    </a:p>
                    <a:p>
                      <a:pPr marL="285750" indent="-285750">
                        <a:buFont typeface="Arial" panose="020B0604020202020204" pitchFamily="34" charset="0"/>
                        <a:buChar char="•"/>
                      </a:pPr>
                      <a:r>
                        <a:rPr lang="en-GB" sz="1800" dirty="0"/>
                        <a:t>E.g. Nitrofurantoin with G6PD, folate deficient (or predisposition)</a:t>
                      </a:r>
                    </a:p>
                    <a:p>
                      <a:pPr marL="285750" indent="-285750">
                        <a:buFont typeface="Arial" panose="020B0604020202020204" pitchFamily="34" charset="0"/>
                        <a:buChar char="•"/>
                      </a:pPr>
                      <a:r>
                        <a:rPr lang="en-GB" sz="1800" dirty="0"/>
                        <a:t>E.g. Trimethoprim with folate deficiency (or predisposition)</a:t>
                      </a:r>
                    </a:p>
                    <a:p>
                      <a:pPr marL="285750" indent="-285750">
                        <a:buFont typeface="Arial" panose="020B0604020202020204" pitchFamily="34" charset="0"/>
                        <a:buChar char="•"/>
                      </a:pPr>
                      <a:r>
                        <a:rPr lang="en-GB" sz="1800" dirty="0"/>
                        <a:t>Also, for female, childbearing age, check ask/check re pregnant / breastfeeding </a:t>
                      </a:r>
                    </a:p>
                  </a:txBody>
                  <a:tcPr anchor="ctr"/>
                </a:tc>
                <a:extLst>
                  <a:ext uri="{0D108BD9-81ED-4DB2-BD59-A6C34878D82A}">
                    <a16:rowId xmlns:a16="http://schemas.microsoft.com/office/drawing/2014/main" val="239680035"/>
                  </a:ext>
                </a:extLst>
              </a:tr>
            </a:tbl>
          </a:graphicData>
        </a:graphic>
      </p:graphicFrame>
    </p:spTree>
    <p:extLst>
      <p:ext uri="{BB962C8B-B14F-4D97-AF65-F5344CB8AC3E}">
        <p14:creationId xmlns:p14="http://schemas.microsoft.com/office/powerpoint/2010/main" val="3006306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2088"/>
            <a:ext cx="8229600" cy="1143000"/>
          </a:xfrm>
        </p:spPr>
        <p:txBody>
          <a:bodyPr>
            <a:normAutofit/>
          </a:bodyPr>
          <a:lstStyle/>
          <a:p>
            <a:r>
              <a:rPr lang="en-GB" b="1" dirty="0"/>
              <a:t>Cross-reactivity (worked example)</a:t>
            </a:r>
          </a:p>
        </p:txBody>
      </p:sp>
      <p:sp>
        <p:nvSpPr>
          <p:cNvPr id="4" name="Content Placeholder 3"/>
          <p:cNvSpPr>
            <a:spLocks noGrp="1"/>
          </p:cNvSpPr>
          <p:nvPr>
            <p:ph idx="1"/>
          </p:nvPr>
        </p:nvSpPr>
        <p:spPr/>
        <p:txBody>
          <a:bodyPr/>
          <a:lstStyle/>
          <a:p>
            <a:endParaRPr lang="en-GB" dirty="0"/>
          </a:p>
        </p:txBody>
      </p:sp>
      <p:pic>
        <p:nvPicPr>
          <p:cNvPr id="1026" name="Picture 2" descr="C:\Users\Fu Liang Ng\Dropbox\Screenshots\Screenshot 2018-11-16 23.49.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52" y="1052736"/>
            <a:ext cx="5195465" cy="494229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C:\Users\Fu Liang Ng\Dropbox\Screenshots\Screenshot 2018-11-16 23.49.4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879" y="4797152"/>
            <a:ext cx="5195465" cy="1949875"/>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1691680" y="4581128"/>
            <a:ext cx="2173199"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7854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4E1F-192C-F37A-1960-43DDEDD3D8D6}"/>
              </a:ext>
            </a:extLst>
          </p:cNvPr>
          <p:cNvSpPr>
            <a:spLocks noGrp="1"/>
          </p:cNvSpPr>
          <p:nvPr>
            <p:ph type="title"/>
          </p:nvPr>
        </p:nvSpPr>
        <p:spPr/>
        <p:txBody>
          <a:bodyPr>
            <a:normAutofit/>
          </a:bodyPr>
          <a:lstStyle/>
          <a:p>
            <a:r>
              <a:rPr lang="en-GB" dirty="0"/>
              <a:t>DOACs </a:t>
            </a:r>
            <a:r>
              <a:rPr lang="en-GB" sz="1800" b="1" dirty="0"/>
              <a:t>See some cases/&amp; tips in Additional Materials at the end of this pc </a:t>
            </a:r>
          </a:p>
        </p:txBody>
      </p:sp>
      <p:pic>
        <p:nvPicPr>
          <p:cNvPr id="5" name="Content Placeholder 4">
            <a:extLst>
              <a:ext uri="{FF2B5EF4-FFF2-40B4-BE49-F238E27FC236}">
                <a16:creationId xmlns:a16="http://schemas.microsoft.com/office/drawing/2014/main" id="{876DA4B9-CA51-EA92-7BFB-D7786A3E9E8E}"/>
              </a:ext>
            </a:extLst>
          </p:cNvPr>
          <p:cNvPicPr>
            <a:picLocks noGrp="1" noChangeAspect="1"/>
          </p:cNvPicPr>
          <p:nvPr>
            <p:ph idx="1"/>
          </p:nvPr>
        </p:nvPicPr>
        <p:blipFill>
          <a:blip r:embed="rId2"/>
          <a:stretch>
            <a:fillRect/>
          </a:stretch>
        </p:blipFill>
        <p:spPr>
          <a:xfrm>
            <a:off x="171701" y="1531467"/>
            <a:ext cx="4170988" cy="2317216"/>
          </a:xfrm>
        </p:spPr>
      </p:pic>
      <p:sp>
        <p:nvSpPr>
          <p:cNvPr id="7" name="TextBox 6">
            <a:extLst>
              <a:ext uri="{FF2B5EF4-FFF2-40B4-BE49-F238E27FC236}">
                <a16:creationId xmlns:a16="http://schemas.microsoft.com/office/drawing/2014/main" id="{0D7A642F-DBB5-174D-68F8-3B7EEB0359D4}"/>
              </a:ext>
            </a:extLst>
          </p:cNvPr>
          <p:cNvSpPr txBox="1"/>
          <p:nvPr/>
        </p:nvSpPr>
        <p:spPr>
          <a:xfrm>
            <a:off x="395536" y="1076981"/>
            <a:ext cx="8064896" cy="307777"/>
          </a:xfrm>
          <a:prstGeom prst="rect">
            <a:avLst/>
          </a:prstGeom>
          <a:noFill/>
        </p:spPr>
        <p:txBody>
          <a:bodyPr wrap="square">
            <a:spAutoFit/>
          </a:bodyPr>
          <a:lstStyle/>
          <a:p>
            <a:r>
              <a:rPr lang="en-GB" sz="1400" dirty="0">
                <a:hlinkClick r:id="rId3"/>
              </a:rPr>
              <a:t>https://bnf.nice.org.uk/treatment-summaries/oral-anticoagulants/#direct-acting-oral-anticoagulants</a:t>
            </a:r>
            <a:r>
              <a:rPr lang="en-GB" sz="1400" dirty="0"/>
              <a:t> </a:t>
            </a:r>
          </a:p>
        </p:txBody>
      </p:sp>
      <p:pic>
        <p:nvPicPr>
          <p:cNvPr id="9" name="Picture 8">
            <a:extLst>
              <a:ext uri="{FF2B5EF4-FFF2-40B4-BE49-F238E27FC236}">
                <a16:creationId xmlns:a16="http://schemas.microsoft.com/office/drawing/2014/main" id="{2260E239-0155-2E9C-EEC4-D3A332FFA8F7}"/>
              </a:ext>
            </a:extLst>
          </p:cNvPr>
          <p:cNvPicPr>
            <a:picLocks noChangeAspect="1"/>
          </p:cNvPicPr>
          <p:nvPr/>
        </p:nvPicPr>
        <p:blipFill>
          <a:blip r:embed="rId4"/>
          <a:stretch>
            <a:fillRect/>
          </a:stretch>
        </p:blipFill>
        <p:spPr>
          <a:xfrm>
            <a:off x="4341115" y="2243274"/>
            <a:ext cx="4664943" cy="2985926"/>
          </a:xfrm>
          <a:prstGeom prst="rect">
            <a:avLst/>
          </a:prstGeom>
        </p:spPr>
      </p:pic>
      <p:sp>
        <p:nvSpPr>
          <p:cNvPr id="10" name="TextBox 9">
            <a:extLst>
              <a:ext uri="{FF2B5EF4-FFF2-40B4-BE49-F238E27FC236}">
                <a16:creationId xmlns:a16="http://schemas.microsoft.com/office/drawing/2014/main" id="{49A7C65D-C88D-E9B4-D5B6-97E442008574}"/>
              </a:ext>
            </a:extLst>
          </p:cNvPr>
          <p:cNvSpPr txBox="1"/>
          <p:nvPr/>
        </p:nvSpPr>
        <p:spPr>
          <a:xfrm flipH="1">
            <a:off x="179512" y="5380672"/>
            <a:ext cx="8640960" cy="1200329"/>
          </a:xfrm>
          <a:prstGeom prst="rect">
            <a:avLst/>
          </a:prstGeom>
          <a:noFill/>
        </p:spPr>
        <p:txBody>
          <a:bodyPr wrap="square" rtlCol="0">
            <a:spAutoFit/>
          </a:bodyPr>
          <a:lstStyle/>
          <a:p>
            <a:r>
              <a:rPr lang="en-GB" dirty="0">
                <a:solidFill>
                  <a:srgbClr val="FF0000"/>
                </a:solidFill>
              </a:rPr>
              <a:t>Unlike Vitamin K for warfarin reversal, DOAC reversal agents have limited indications. Prescribing is on specialist advice. They are also extremely expensive.</a:t>
            </a:r>
          </a:p>
          <a:p>
            <a:endParaRPr lang="en-GB" dirty="0">
              <a:solidFill>
                <a:srgbClr val="FF0000"/>
              </a:solidFill>
            </a:endParaRPr>
          </a:p>
          <a:p>
            <a:r>
              <a:rPr lang="en-GB" dirty="0">
                <a:solidFill>
                  <a:srgbClr val="FF0000"/>
                </a:solidFill>
              </a:rPr>
              <a:t>Check &amp; compare the costs for the warfarin &amp; DOAC  reversal agents</a:t>
            </a:r>
          </a:p>
        </p:txBody>
      </p:sp>
    </p:spTree>
    <p:extLst>
      <p:ext uri="{BB962C8B-B14F-4D97-AF65-F5344CB8AC3E}">
        <p14:creationId xmlns:p14="http://schemas.microsoft.com/office/powerpoint/2010/main" val="18436678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40F5E-D6EF-423D-B9A1-581B8794EF53}"/>
              </a:ext>
            </a:extLst>
          </p:cNvPr>
          <p:cNvSpPr>
            <a:spLocks noGrp="1"/>
          </p:cNvSpPr>
          <p:nvPr>
            <p:ph type="title"/>
          </p:nvPr>
        </p:nvSpPr>
        <p:spPr>
          <a:xfrm>
            <a:off x="457200" y="260648"/>
            <a:ext cx="8229600" cy="1143000"/>
          </a:xfrm>
        </p:spPr>
        <p:txBody>
          <a:bodyPr>
            <a:normAutofit/>
          </a:bodyPr>
          <a:lstStyle/>
          <a:p>
            <a:r>
              <a:rPr lang="en-GB" sz="3200" b="1" dirty="0"/>
              <a:t>DOACs – some tips</a:t>
            </a:r>
          </a:p>
        </p:txBody>
      </p:sp>
      <p:sp>
        <p:nvSpPr>
          <p:cNvPr id="3" name="Content Placeholder 2">
            <a:extLst>
              <a:ext uri="{FF2B5EF4-FFF2-40B4-BE49-F238E27FC236}">
                <a16:creationId xmlns:a16="http://schemas.microsoft.com/office/drawing/2014/main" id="{0E4FEF3B-6785-4612-8620-16C2F5D7572B}"/>
              </a:ext>
            </a:extLst>
          </p:cNvPr>
          <p:cNvSpPr>
            <a:spLocks noGrp="1"/>
          </p:cNvSpPr>
          <p:nvPr>
            <p:ph idx="1"/>
          </p:nvPr>
        </p:nvSpPr>
        <p:spPr>
          <a:xfrm>
            <a:off x="457200" y="1124744"/>
            <a:ext cx="8229600" cy="5001419"/>
          </a:xfrm>
        </p:spPr>
        <p:txBody>
          <a:bodyPr>
            <a:noAutofit/>
          </a:bodyPr>
          <a:lstStyle/>
          <a:p>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Calibri" panose="020F0502020204030204" pitchFamily="34" charset="0"/>
                <a:ea typeface="Calibri" panose="020F0502020204030204" pitchFamily="34" charset="0"/>
                <a:cs typeface="Times New Roman" panose="02020603050405020304" pitchFamily="18" charset="0"/>
              </a:rPr>
              <a:t>Pt with PE, stable, needing anti-coagulation</a:t>
            </a:r>
          </a:p>
          <a:p>
            <a:r>
              <a:rPr lang="en-GB" sz="2000" dirty="0">
                <a:effectLst/>
                <a:latin typeface="Calibri" panose="020F0502020204030204" pitchFamily="34" charset="0"/>
                <a:ea typeface="Calibri" panose="020F0502020204030204" pitchFamily="34" charset="0"/>
                <a:cs typeface="Times New Roman" panose="02020603050405020304" pitchFamily="18" charset="0"/>
                <a:hlinkClick r:id="rId2"/>
              </a:rPr>
              <a:t>https://bnf.nice.org.uk/treatment-summary/venous-thromboembolism.html</a:t>
            </a:r>
            <a:r>
              <a:rPr lang="en-GB" sz="2000" dirty="0">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latin typeface="Calibri" panose="020F0502020204030204" pitchFamily="34" charset="0"/>
                <a:ea typeface="Calibri" panose="020F0502020204030204" pitchFamily="34" charset="0"/>
                <a:cs typeface="Times New Roman" panose="02020603050405020304" pitchFamily="18" charset="0"/>
              </a:rPr>
              <a:t>A</a:t>
            </a:r>
            <a:r>
              <a:rPr lang="en-GB" sz="2000" dirty="0">
                <a:effectLst/>
                <a:latin typeface="Calibri" panose="020F0502020204030204" pitchFamily="34" charset="0"/>
                <a:ea typeface="Calibri" panose="020F0502020204030204" pitchFamily="34" charset="0"/>
                <a:cs typeface="Times New Roman" panose="02020603050405020304" pitchFamily="18" charset="0"/>
              </a:rPr>
              <a:t>pixaban / rivaroxaban ok – have PE indication &amp; NICE first line </a:t>
            </a:r>
          </a:p>
          <a:p>
            <a:r>
              <a:rPr lang="en-GB" sz="2000" dirty="0">
                <a:latin typeface="Calibri" panose="020F0502020204030204" pitchFamily="34" charset="0"/>
                <a:ea typeface="Calibri" panose="020F0502020204030204" pitchFamily="34" charset="0"/>
                <a:cs typeface="Times New Roman" panose="02020603050405020304" pitchFamily="18" charset="0"/>
              </a:rPr>
              <a:t>But</a:t>
            </a:r>
            <a:r>
              <a:rPr lang="en-GB" sz="2000" dirty="0">
                <a:effectLst/>
                <a:latin typeface="Calibri" panose="020F0502020204030204" pitchFamily="34" charset="0"/>
                <a:ea typeface="Calibri" panose="020F0502020204030204" pitchFamily="34" charset="0"/>
                <a:cs typeface="Times New Roman" panose="02020603050405020304" pitchFamily="18" charset="0"/>
              </a:rPr>
              <a:t> note high starting dose for a week or so; LMWH less good choice owing to NICE guidance (in BNF)</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Read patient details &amp; any results in these Q v carefully, e.g</a:t>
            </a:r>
            <a:r>
              <a:rPr lang="en-GB" sz="2000" dirty="0">
                <a:latin typeface="Calibri" panose="020F0502020204030204" pitchFamily="34" charset="0"/>
                <a:ea typeface="Calibri" panose="020F0502020204030204" pitchFamily="34" charset="0"/>
                <a:cs typeface="Times New Roman" panose="02020603050405020304" pitchFamily="18" charset="0"/>
              </a:rPr>
              <a:t>.</a:t>
            </a:r>
            <a:r>
              <a:rPr lang="en-GB" sz="2000" dirty="0">
                <a:effectLst/>
                <a:latin typeface="Calibri" panose="020F0502020204030204" pitchFamily="34" charset="0"/>
                <a:ea typeface="Calibri" panose="020F0502020204030204" pitchFamily="34" charset="0"/>
                <a:cs typeface="Times New Roman" panose="02020603050405020304" pitchFamily="18" charset="0"/>
              </a:rPr>
              <a:t>, renal function impaired enough to need lower doses</a:t>
            </a:r>
          </a:p>
          <a:p>
            <a:r>
              <a:rPr lang="en-GB" sz="2000" dirty="0">
                <a:latin typeface="Calibri" panose="020F0502020204030204" pitchFamily="34" charset="0"/>
                <a:ea typeface="Calibri" panose="020F0502020204030204" pitchFamily="34" charset="0"/>
                <a:cs typeface="Times New Roman" panose="02020603050405020304" pitchFamily="18" charset="0"/>
              </a:rPr>
              <a:t>Renal impairment cut-offs vary by drug – </a:t>
            </a:r>
            <a:r>
              <a:rPr lang="en-GB" sz="2000" dirty="0" err="1">
                <a:latin typeface="Calibri" panose="020F0502020204030204" pitchFamily="34" charset="0"/>
                <a:ea typeface="Calibri" panose="020F0502020204030204" pitchFamily="34" charset="0"/>
                <a:cs typeface="Times New Roman" panose="02020603050405020304" pitchFamily="18" charset="0"/>
              </a:rPr>
              <a:t>apix</a:t>
            </a:r>
            <a:r>
              <a:rPr lang="en-GB" sz="2000" dirty="0">
                <a:latin typeface="Calibri" panose="020F0502020204030204" pitchFamily="34" charset="0"/>
                <a:ea typeface="Calibri" panose="020F0502020204030204" pitchFamily="34" charset="0"/>
                <a:cs typeface="Times New Roman" panose="02020603050405020304" pitchFamily="18" charset="0"/>
              </a:rPr>
              <a:t> (avoid if &lt;15ml/min) is lower than dabigatran (avoid if &lt;30ml/min) – Plus reduced daily doses may apply</a:t>
            </a:r>
          </a:p>
          <a:p>
            <a:r>
              <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Just check drug plus its indication – can be risky to recall!</a:t>
            </a:r>
            <a:endParaRPr lang="en-GB"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38309155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80918"/>
            <a:ext cx="3528392" cy="5745245"/>
          </a:xfrm>
        </p:spPr>
        <p:txBody>
          <a:bodyPr>
            <a:normAutofit/>
          </a:bodyPr>
          <a:lstStyle/>
          <a:p>
            <a:pPr marL="514350" indent="-514350">
              <a:spcBef>
                <a:spcPts val="1200"/>
              </a:spcBef>
              <a:buFont typeface="Arial" panose="020B0604020202020204" pitchFamily="34" charset="0"/>
              <a:buAutoNum type="alphaUcPeriod"/>
            </a:pPr>
            <a:r>
              <a:rPr lang="en-GB" sz="1800" dirty="0"/>
              <a:t>Change to ezetimibe 10 mg orally nightly</a:t>
            </a:r>
          </a:p>
          <a:p>
            <a:pPr marL="514350" indent="-514350">
              <a:spcBef>
                <a:spcPts val="1200"/>
              </a:spcBef>
              <a:buFont typeface="Arial" panose="020B0604020202020204" pitchFamily="34" charset="0"/>
              <a:buAutoNum type="alphaUcPeriod"/>
            </a:pPr>
            <a:r>
              <a:rPr lang="en-GB" sz="1800" dirty="0"/>
              <a:t>Change to simvastatin 40 mg orally nightly</a:t>
            </a:r>
          </a:p>
          <a:p>
            <a:pPr marL="514350" indent="-514350">
              <a:spcBef>
                <a:spcPts val="1200"/>
              </a:spcBef>
              <a:buFont typeface="Arial" panose="020B0604020202020204" pitchFamily="34" charset="0"/>
              <a:buAutoNum type="alphaUcPeriod"/>
            </a:pPr>
            <a:r>
              <a:rPr lang="en-GB" sz="1800" dirty="0"/>
              <a:t>Decrease atorvastatin to 10 mg orally nightly</a:t>
            </a:r>
          </a:p>
          <a:p>
            <a:pPr marL="514350" indent="-514350">
              <a:spcBef>
                <a:spcPts val="1200"/>
              </a:spcBef>
              <a:buFont typeface="Arial" panose="020B0604020202020204" pitchFamily="34" charset="0"/>
              <a:buAutoNum type="alphaUcPeriod"/>
            </a:pPr>
            <a:r>
              <a:rPr lang="en-GB" sz="1800" dirty="0"/>
              <a:t>Increase atorvastatin to 40 mg orally nightly</a:t>
            </a:r>
          </a:p>
          <a:p>
            <a:pPr marL="514350" indent="-514350">
              <a:spcBef>
                <a:spcPts val="1200"/>
              </a:spcBef>
              <a:buFont typeface="Arial" panose="020B0604020202020204" pitchFamily="34" charset="0"/>
              <a:buAutoNum type="alphaUcPeriod"/>
            </a:pPr>
            <a:r>
              <a:rPr lang="en-GB" sz="1800" dirty="0"/>
              <a:t>No changes to medications, continue to monitor lipid profile</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73229" y="6818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Data Interpretation Item</a:t>
            </a:r>
          </a:p>
        </p:txBody>
      </p:sp>
      <p:sp>
        <p:nvSpPr>
          <p:cNvPr id="7" name="Title 1"/>
          <p:cNvSpPr txBox="1">
            <a:spLocks/>
          </p:cNvSpPr>
          <p:nvPr/>
        </p:nvSpPr>
        <p:spPr>
          <a:xfrm>
            <a:off x="3816543" y="68180"/>
            <a:ext cx="738187" cy="312738"/>
          </a:xfrm>
          <a:prstGeom prst="rect">
            <a:avLst/>
          </a:prstGeom>
          <a:solidFill>
            <a:srgbClr val="BFBFBF"/>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DAT022</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456180" y="6818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73229" y="467880"/>
            <a:ext cx="4381500" cy="4401205"/>
          </a:xfrm>
          <a:prstGeom prst="rect">
            <a:avLst/>
          </a:prstGeom>
          <a:noFill/>
          <a:ln>
            <a:solidFill>
              <a:srgbClr val="000000"/>
            </a:solidFill>
          </a:ln>
        </p:spPr>
        <p:txBody>
          <a:bodyPr>
            <a:spAutoFit/>
          </a:bodyPr>
          <a:lstStyle/>
          <a:p>
            <a:r>
              <a:rPr lang="en-US" sz="1400" b="1" dirty="0"/>
              <a:t>Case presentation</a:t>
            </a:r>
          </a:p>
          <a:p>
            <a:r>
              <a:rPr lang="en-GB" sz="1400" dirty="0"/>
              <a:t>A 65-year old man has been started on atorvastatin 20 mg orally nightly for cardiovascular primary prevention; his 10-year QRISK2 score is &gt;10%. </a:t>
            </a:r>
            <a:r>
              <a:rPr lang="en-GB" sz="1400" b="1" dirty="0"/>
              <a:t>PMH</a:t>
            </a:r>
            <a:r>
              <a:rPr lang="en-GB" sz="1400" dirty="0"/>
              <a:t>. Hypertension, current smoker. </a:t>
            </a:r>
            <a:r>
              <a:rPr lang="en-GB" sz="1400" b="1" dirty="0"/>
              <a:t>DH. </a:t>
            </a:r>
            <a:r>
              <a:rPr lang="en-GB" sz="1400" dirty="0"/>
              <a:t>Atorvastatin 20 mg orally nightly, amlodipine 10 mg orally daily.</a:t>
            </a:r>
          </a:p>
          <a:p>
            <a:endParaRPr lang="en-GB" sz="1400" dirty="0"/>
          </a:p>
          <a:p>
            <a:r>
              <a:rPr lang="en-GB" sz="1400" dirty="0"/>
              <a:t>He is asymptomatic and returns for monitoring of his lipid levels 3 months after starting therapy.</a:t>
            </a:r>
          </a:p>
          <a:p>
            <a:endParaRPr lang="en-GB" sz="1400" dirty="0"/>
          </a:p>
          <a:p>
            <a:r>
              <a:rPr lang="en-GB" sz="1400" b="1" dirty="0"/>
              <a:t>Investigations</a:t>
            </a:r>
          </a:p>
          <a:p>
            <a:r>
              <a:rPr lang="en-GB" sz="1400" dirty="0"/>
              <a:t>Pre-treatment:</a:t>
            </a:r>
          </a:p>
          <a:p>
            <a:r>
              <a:rPr lang="en-GB" sz="1400" dirty="0"/>
              <a:t>Cholesterol 6.0 </a:t>
            </a:r>
            <a:r>
              <a:rPr lang="en-GB" sz="1400" dirty="0" err="1"/>
              <a:t>mmol</a:t>
            </a:r>
            <a:r>
              <a:rPr lang="en-GB" sz="1400" dirty="0"/>
              <a:t>/L (&lt;5.2)</a:t>
            </a:r>
          </a:p>
          <a:p>
            <a:r>
              <a:rPr lang="en-GB" sz="1400" dirty="0"/>
              <a:t>Non-HDL Cholesterol 4.0 </a:t>
            </a:r>
            <a:r>
              <a:rPr lang="en-GB" sz="1400" dirty="0" err="1"/>
              <a:t>mmol</a:t>
            </a:r>
            <a:r>
              <a:rPr lang="en-GB" sz="1400" dirty="0"/>
              <a:t>/L (&lt;3.4)</a:t>
            </a:r>
          </a:p>
          <a:p>
            <a:r>
              <a:rPr lang="en-GB" sz="1400" dirty="0"/>
              <a:t>HDL Cholesterol 1.1 </a:t>
            </a:r>
            <a:r>
              <a:rPr lang="en-GB" sz="1400" dirty="0" err="1"/>
              <a:t>mmol</a:t>
            </a:r>
            <a:r>
              <a:rPr lang="en-GB" sz="1400" dirty="0"/>
              <a:t>/L (&gt;1.55)</a:t>
            </a:r>
          </a:p>
          <a:p>
            <a:endParaRPr lang="en-GB" sz="1400" dirty="0"/>
          </a:p>
          <a:p>
            <a:r>
              <a:rPr lang="en-GB" sz="1400" dirty="0"/>
              <a:t>3 months after starting:</a:t>
            </a:r>
          </a:p>
          <a:p>
            <a:r>
              <a:rPr lang="en-GB" sz="1400" dirty="0"/>
              <a:t>Cholesterol 5.1 mmol/L (&lt;5.2)</a:t>
            </a:r>
          </a:p>
          <a:p>
            <a:r>
              <a:rPr lang="en-GB" sz="1400" dirty="0"/>
              <a:t>Non-HDL Cholesterol 3.0 </a:t>
            </a:r>
            <a:r>
              <a:rPr lang="en-GB" sz="1400" dirty="0" err="1"/>
              <a:t>mmol</a:t>
            </a:r>
            <a:r>
              <a:rPr lang="en-GB" sz="1400" dirty="0"/>
              <a:t>/L (&lt;3.4)</a:t>
            </a:r>
          </a:p>
          <a:p>
            <a:r>
              <a:rPr lang="en-GB" sz="1400" dirty="0"/>
              <a:t>HDL Cholesterol 1.2 </a:t>
            </a:r>
            <a:r>
              <a:rPr lang="en-GB" sz="1400" dirty="0" err="1"/>
              <a:t>mmol</a:t>
            </a:r>
            <a:r>
              <a:rPr lang="en-GB" sz="1400" dirty="0"/>
              <a:t>/L (&gt;1.55)</a:t>
            </a:r>
          </a:p>
        </p:txBody>
      </p:sp>
      <p:sp>
        <p:nvSpPr>
          <p:cNvPr id="10" name="TextBox 9"/>
          <p:cNvSpPr txBox="1"/>
          <p:nvPr/>
        </p:nvSpPr>
        <p:spPr>
          <a:xfrm>
            <a:off x="173230" y="5157192"/>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decision option with regard to his atorvastatin based on these data.</a:t>
            </a:r>
          </a:p>
          <a:p>
            <a:pPr>
              <a:defRPr/>
            </a:pPr>
            <a:r>
              <a:rPr lang="en-US" sz="1600" dirty="0"/>
              <a:t>(</a:t>
            </a:r>
            <a:r>
              <a:rPr lang="en-US" sz="1600" i="1" dirty="0"/>
              <a:t>mark it with a tick</a:t>
            </a:r>
            <a:r>
              <a:rPr lang="en-US" sz="1600" dirty="0"/>
              <a:t>)</a:t>
            </a:r>
          </a:p>
        </p:txBody>
      </p:sp>
    </p:spTree>
    <p:custDataLst>
      <p:tags r:id="rId1"/>
    </p:custDataLst>
    <p:extLst>
      <p:ext uri="{BB962C8B-B14F-4D97-AF65-F5344CB8AC3E}">
        <p14:creationId xmlns:p14="http://schemas.microsoft.com/office/powerpoint/2010/main" val="22521549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80918"/>
            <a:ext cx="3528392" cy="5745245"/>
          </a:xfrm>
        </p:spPr>
        <p:txBody>
          <a:bodyPr>
            <a:normAutofit/>
          </a:bodyPr>
          <a:lstStyle/>
          <a:p>
            <a:pPr marL="514350" indent="-514350">
              <a:spcBef>
                <a:spcPts val="1200"/>
              </a:spcBef>
              <a:buFont typeface="Arial" panose="020B0604020202020204" pitchFamily="34" charset="0"/>
              <a:buAutoNum type="alphaUcPeriod"/>
            </a:pPr>
            <a:r>
              <a:rPr lang="en-GB" sz="1800" dirty="0"/>
              <a:t>Change to ezetimibe 10 mg orally nightly</a:t>
            </a:r>
          </a:p>
          <a:p>
            <a:pPr marL="514350" indent="-514350">
              <a:spcBef>
                <a:spcPts val="1200"/>
              </a:spcBef>
              <a:buFont typeface="Arial" panose="020B0604020202020204" pitchFamily="34" charset="0"/>
              <a:buAutoNum type="alphaUcPeriod"/>
            </a:pPr>
            <a:r>
              <a:rPr lang="en-GB" sz="1800" dirty="0"/>
              <a:t>Change to simvastatin 40 mg orally nightly</a:t>
            </a:r>
          </a:p>
          <a:p>
            <a:pPr marL="514350" indent="-514350">
              <a:spcBef>
                <a:spcPts val="1200"/>
              </a:spcBef>
              <a:buFont typeface="Arial" panose="020B0604020202020204" pitchFamily="34" charset="0"/>
              <a:buAutoNum type="alphaUcPeriod"/>
            </a:pPr>
            <a:r>
              <a:rPr lang="en-GB" sz="1800" dirty="0"/>
              <a:t>Decrease atorvastatin to 10 mg orally nightly</a:t>
            </a:r>
          </a:p>
          <a:p>
            <a:pPr marL="514350" indent="-514350">
              <a:spcBef>
                <a:spcPts val="1200"/>
              </a:spcBef>
              <a:buFont typeface="Arial" panose="020B0604020202020204" pitchFamily="34" charset="0"/>
              <a:buAutoNum type="alphaUcPeriod"/>
            </a:pPr>
            <a:r>
              <a:rPr lang="en-GB" sz="1800" dirty="0"/>
              <a:t>Increase atorvastatin to 40 mg orally nightly</a:t>
            </a:r>
          </a:p>
          <a:p>
            <a:pPr marL="514350" indent="-514350">
              <a:spcBef>
                <a:spcPts val="1200"/>
              </a:spcBef>
              <a:buFont typeface="Arial" panose="020B0604020202020204" pitchFamily="34" charset="0"/>
              <a:buAutoNum type="alphaUcPeriod"/>
            </a:pPr>
            <a:r>
              <a:rPr lang="en-GB" sz="1800" dirty="0"/>
              <a:t>No changes to medications, continue to monitor lipid profile</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73229" y="6818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Data Interpretation Item</a:t>
            </a:r>
          </a:p>
        </p:txBody>
      </p:sp>
      <p:sp>
        <p:nvSpPr>
          <p:cNvPr id="7" name="Title 1"/>
          <p:cNvSpPr txBox="1">
            <a:spLocks/>
          </p:cNvSpPr>
          <p:nvPr/>
        </p:nvSpPr>
        <p:spPr>
          <a:xfrm>
            <a:off x="3816543" y="68180"/>
            <a:ext cx="738187" cy="312738"/>
          </a:xfrm>
          <a:prstGeom prst="rect">
            <a:avLst/>
          </a:prstGeom>
          <a:solidFill>
            <a:srgbClr val="BFBFBF"/>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DAT022</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456180" y="6818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73229" y="467880"/>
            <a:ext cx="4381500" cy="4401205"/>
          </a:xfrm>
          <a:prstGeom prst="rect">
            <a:avLst/>
          </a:prstGeom>
          <a:noFill/>
          <a:ln>
            <a:solidFill>
              <a:srgbClr val="000000"/>
            </a:solidFill>
          </a:ln>
        </p:spPr>
        <p:txBody>
          <a:bodyPr>
            <a:spAutoFit/>
          </a:bodyPr>
          <a:lstStyle/>
          <a:p>
            <a:r>
              <a:rPr lang="en-US" sz="1400" b="1" dirty="0"/>
              <a:t>Case presentation</a:t>
            </a:r>
          </a:p>
          <a:p>
            <a:r>
              <a:rPr lang="en-GB" sz="1400" dirty="0"/>
              <a:t>A 65-year old man has been started on atorvastatin 20 mg orally nightly for primary prevention of cardiovascular disease as his 10-year QRISK2 score was more than 10%. </a:t>
            </a:r>
            <a:r>
              <a:rPr lang="en-GB" sz="1400" b="1" dirty="0"/>
              <a:t>PMH</a:t>
            </a:r>
            <a:r>
              <a:rPr lang="en-GB" sz="1400" dirty="0"/>
              <a:t>. Hypertension, current smoker. </a:t>
            </a:r>
            <a:r>
              <a:rPr lang="en-GB" sz="1400" b="1" dirty="0"/>
              <a:t>DH. </a:t>
            </a:r>
            <a:r>
              <a:rPr lang="en-GB" sz="1400" dirty="0"/>
              <a:t>Atorvastatin 20 mg orally nightly, amlodipine 10 mg orally daily.</a:t>
            </a:r>
          </a:p>
          <a:p>
            <a:endParaRPr lang="en-GB" sz="1400" dirty="0"/>
          </a:p>
          <a:p>
            <a:r>
              <a:rPr lang="en-GB" sz="1400" dirty="0"/>
              <a:t>He is asymptomatic, and returns for monitoring of his lipid levels 3 months after starting therapy.</a:t>
            </a:r>
          </a:p>
          <a:p>
            <a:endParaRPr lang="en-GB" sz="1400" dirty="0"/>
          </a:p>
          <a:p>
            <a:r>
              <a:rPr lang="en-GB" sz="1400" b="1" dirty="0"/>
              <a:t>Investigations</a:t>
            </a:r>
          </a:p>
          <a:p>
            <a:r>
              <a:rPr lang="en-GB" sz="1400" dirty="0"/>
              <a:t>Pre-treatment:</a:t>
            </a:r>
          </a:p>
          <a:p>
            <a:r>
              <a:rPr lang="en-GB" sz="1400" dirty="0"/>
              <a:t>Cholesterol 6.0 </a:t>
            </a:r>
            <a:r>
              <a:rPr lang="en-GB" sz="1400" dirty="0" err="1"/>
              <a:t>mmol</a:t>
            </a:r>
            <a:r>
              <a:rPr lang="en-GB" sz="1400" dirty="0"/>
              <a:t>/L (&lt;5.2)</a:t>
            </a:r>
          </a:p>
          <a:p>
            <a:r>
              <a:rPr lang="en-GB" sz="1400" dirty="0"/>
              <a:t>Non-HDL Cholesterol 4.0 </a:t>
            </a:r>
            <a:r>
              <a:rPr lang="en-GB" sz="1400" dirty="0" err="1"/>
              <a:t>mmol</a:t>
            </a:r>
            <a:r>
              <a:rPr lang="en-GB" sz="1400" dirty="0"/>
              <a:t>/L (&lt;3.4)</a:t>
            </a:r>
          </a:p>
          <a:p>
            <a:r>
              <a:rPr lang="en-GB" sz="1400" dirty="0"/>
              <a:t>HDL Cholesterol 1.1 </a:t>
            </a:r>
            <a:r>
              <a:rPr lang="en-GB" sz="1400" dirty="0" err="1"/>
              <a:t>mmol</a:t>
            </a:r>
            <a:r>
              <a:rPr lang="en-GB" sz="1400" dirty="0"/>
              <a:t>/L (&gt;1.55)</a:t>
            </a:r>
          </a:p>
          <a:p>
            <a:endParaRPr lang="en-GB" sz="1400" dirty="0"/>
          </a:p>
          <a:p>
            <a:r>
              <a:rPr lang="en-GB" sz="1400" dirty="0"/>
              <a:t>3 months after starting:</a:t>
            </a:r>
          </a:p>
          <a:p>
            <a:r>
              <a:rPr lang="en-GB" sz="1400" dirty="0"/>
              <a:t>Cholesterol 5.1 mmol/L (&lt;5.2)</a:t>
            </a:r>
          </a:p>
          <a:p>
            <a:r>
              <a:rPr lang="en-GB" sz="1400" dirty="0"/>
              <a:t>Non-HDL Cholesterol 3.0 </a:t>
            </a:r>
            <a:r>
              <a:rPr lang="en-GB" sz="1400" dirty="0" err="1"/>
              <a:t>mmol</a:t>
            </a:r>
            <a:r>
              <a:rPr lang="en-GB" sz="1400" dirty="0"/>
              <a:t>/L (&lt;3.4)</a:t>
            </a:r>
          </a:p>
          <a:p>
            <a:r>
              <a:rPr lang="en-GB" sz="1400" dirty="0"/>
              <a:t>HDL Cholesterol 1.2 </a:t>
            </a:r>
            <a:r>
              <a:rPr lang="en-GB" sz="1400" dirty="0" err="1"/>
              <a:t>mmol</a:t>
            </a:r>
            <a:r>
              <a:rPr lang="en-GB" sz="1400" dirty="0"/>
              <a:t>/L (&gt;1.55)</a:t>
            </a:r>
          </a:p>
        </p:txBody>
      </p:sp>
      <p:sp>
        <p:nvSpPr>
          <p:cNvPr id="10" name="TextBox 9"/>
          <p:cNvSpPr txBox="1"/>
          <p:nvPr/>
        </p:nvSpPr>
        <p:spPr>
          <a:xfrm>
            <a:off x="173230" y="5157192"/>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decision option with regard to his atorvastatin based on these data.</a:t>
            </a:r>
          </a:p>
          <a:p>
            <a:pPr>
              <a:defRPr/>
            </a:pPr>
            <a:r>
              <a:rPr lang="en-US" sz="1600" dirty="0"/>
              <a:t>(</a:t>
            </a:r>
            <a:r>
              <a:rPr lang="en-US" sz="1600" i="1" dirty="0"/>
              <a:t>mark it with a tick</a:t>
            </a:r>
            <a:r>
              <a:rPr lang="en-US" sz="1600" dirty="0"/>
              <a:t>)</a:t>
            </a:r>
          </a:p>
        </p:txBody>
      </p:sp>
      <p:sp>
        <p:nvSpPr>
          <p:cNvPr id="14" name="CAI1" title="Correct Answer Indicator"/>
          <p:cNvSpPr/>
          <p:nvPr>
            <p:custDataLst>
              <p:tags r:id="rId3"/>
            </p:custDataLst>
          </p:nvPr>
        </p:nvSpPr>
        <p:spPr>
          <a:xfrm rot="10800000">
            <a:off x="4370576" y="2521291"/>
            <a:ext cx="431800" cy="431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61077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7950" y="8255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fontAlgn="auto">
              <a:spcAft>
                <a:spcPts val="0"/>
              </a:spcAft>
              <a:defRPr/>
            </a:pPr>
            <a:r>
              <a:rPr lang="en-US" sz="1200" b="1" dirty="0">
                <a:solidFill>
                  <a:sysClr val="windowText" lastClr="000000"/>
                </a:solidFill>
                <a:latin typeface="Calibri"/>
                <a:ea typeface="+mj-ea"/>
                <a:cs typeface="+mj-cs"/>
              </a:rPr>
              <a:t>Data Interpretation Item</a:t>
            </a:r>
          </a:p>
        </p:txBody>
      </p:sp>
      <p:sp>
        <p:nvSpPr>
          <p:cNvPr id="9" name="Title 1"/>
          <p:cNvSpPr txBox="1">
            <a:spLocks/>
          </p:cNvSpPr>
          <p:nvPr/>
        </p:nvSpPr>
        <p:spPr>
          <a:xfrm>
            <a:off x="3751263" y="82550"/>
            <a:ext cx="738187" cy="312738"/>
          </a:xfrm>
          <a:prstGeom prst="rect">
            <a:avLst/>
          </a:prstGeom>
          <a:solidFill>
            <a:srgbClr val="BFBFBF"/>
          </a:solidFill>
          <a:ln w="12700" cap="flat" cmpd="sng" algn="ctr">
            <a:solidFill>
              <a:sysClr val="windowText" lastClr="000000"/>
            </a:solidFill>
            <a:prstDash val="solid"/>
            <a:round/>
            <a:headEnd type="none" w="med" len="med"/>
            <a:tailEnd type="none" w="med" len="med"/>
          </a:ln>
        </p:spPr>
        <p:txBody>
          <a:bodyPr anchor="ctr"/>
          <a:lstStyle/>
          <a:p>
            <a:pPr algn="ctr" defTabSz="457200" fontAlgn="auto">
              <a:spcAft>
                <a:spcPts val="0"/>
              </a:spcAft>
              <a:defRPr/>
            </a:pPr>
            <a:r>
              <a:rPr lang="en-US" sz="1050" kern="0" dirty="0">
                <a:solidFill>
                  <a:sysClr val="windowText" lastClr="000000"/>
                </a:solidFill>
                <a:latin typeface="Calibri"/>
                <a:ea typeface="+mj-ea"/>
                <a:cs typeface="+mj-cs"/>
              </a:rPr>
              <a:t>DAT001</a:t>
            </a:r>
            <a:endParaRPr lang="en-US" sz="1050" dirty="0">
              <a:solidFill>
                <a:sysClr val="windowText" lastClr="000000"/>
              </a:solidFill>
              <a:latin typeface="Calibri"/>
              <a:ea typeface="+mj-ea"/>
              <a:cs typeface="+mj-cs"/>
            </a:endParaRPr>
          </a:p>
        </p:txBody>
      </p:sp>
      <p:sp>
        <p:nvSpPr>
          <p:cNvPr id="11" name="Title 1"/>
          <p:cNvSpPr txBox="1">
            <a:spLocks/>
          </p:cNvSpPr>
          <p:nvPr/>
        </p:nvSpPr>
        <p:spPr>
          <a:xfrm>
            <a:off x="3390900"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fontAlgn="auto">
              <a:spcAft>
                <a:spcPts val="0"/>
              </a:spcAft>
              <a:defRPr/>
            </a:pPr>
            <a:r>
              <a:rPr lang="en-US" sz="1400" b="1" dirty="0">
                <a:solidFill>
                  <a:sysClr val="windowText" lastClr="000000"/>
                </a:solidFill>
                <a:latin typeface="Calibri"/>
                <a:ea typeface="+mj-ea"/>
                <a:cs typeface="+mj-cs"/>
              </a:rPr>
              <a:t>ID</a:t>
            </a:r>
          </a:p>
        </p:txBody>
      </p:sp>
      <p:sp>
        <p:nvSpPr>
          <p:cNvPr id="12" name="Title 1"/>
          <p:cNvSpPr txBox="1">
            <a:spLocks/>
          </p:cNvSpPr>
          <p:nvPr/>
        </p:nvSpPr>
        <p:spPr>
          <a:xfrm>
            <a:off x="4657725" y="82550"/>
            <a:ext cx="2416175" cy="312738"/>
          </a:xfrm>
          <a:prstGeom prst="rect">
            <a:avLst/>
          </a:prstGeom>
          <a:solidFill>
            <a:sysClr val="window" lastClr="FFFFFF">
              <a:lumMod val="95000"/>
            </a:sysClr>
          </a:solidFill>
          <a:ln w="12700" cap="flat" cmpd="sng" algn="ctr">
            <a:solidFill>
              <a:sysClr val="windowText" lastClr="000000"/>
            </a:solidFill>
            <a:prstDash val="solid"/>
            <a:round/>
            <a:headEnd type="none" w="med" len="med"/>
            <a:tailEnd type="none" w="med" len="med"/>
          </a:ln>
        </p:spPr>
        <p:txBody>
          <a:bodyPr anchor="ctr"/>
          <a:lstStyle/>
          <a:p>
            <a:pPr algn="ctr" defTabSz="457200" fontAlgn="auto">
              <a:spcAft>
                <a:spcPts val="0"/>
              </a:spcAft>
              <a:defRPr/>
            </a:pPr>
            <a:r>
              <a:rPr lang="en-US" sz="1100" kern="0" dirty="0">
                <a:solidFill>
                  <a:sysClr val="windowText" lastClr="000000"/>
                </a:solidFill>
                <a:latin typeface="Calibri"/>
                <a:ea typeface="+mj-ea"/>
                <a:cs typeface="+mj-cs"/>
              </a:rPr>
              <a:t>This question item is worth </a:t>
            </a:r>
            <a:r>
              <a:rPr lang="en-US" sz="1100" b="1" kern="0" dirty="0">
                <a:solidFill>
                  <a:sysClr val="windowText" lastClr="000000"/>
                </a:solidFill>
                <a:latin typeface="Calibri"/>
                <a:ea typeface="+mj-ea"/>
                <a:cs typeface="+mj-cs"/>
              </a:rPr>
              <a:t>2 marks</a:t>
            </a:r>
            <a:endParaRPr lang="en-US" sz="1100" b="1" dirty="0">
              <a:solidFill>
                <a:sysClr val="windowText" lastClr="000000"/>
              </a:solidFill>
              <a:latin typeface="Calibri"/>
              <a:ea typeface="+mj-ea"/>
              <a:cs typeface="+mj-cs"/>
            </a:endParaRPr>
          </a:p>
        </p:txBody>
      </p:sp>
      <p:sp>
        <p:nvSpPr>
          <p:cNvPr id="13" name="Title 1"/>
          <p:cNvSpPr txBox="1">
            <a:spLocks/>
          </p:cNvSpPr>
          <p:nvPr/>
        </p:nvSpPr>
        <p:spPr>
          <a:xfrm>
            <a:off x="7423150" y="82550"/>
            <a:ext cx="908050" cy="312738"/>
          </a:xfrm>
          <a:prstGeom prst="rect">
            <a:avLst/>
          </a:prstGeom>
          <a:ln w="3175" cap="flat" cmpd="sng" algn="ctr">
            <a:solidFill>
              <a:sysClr val="windowText" lastClr="000000"/>
            </a:solidFill>
            <a:prstDash val="solid"/>
            <a:round/>
            <a:headEnd type="none" w="med" len="med"/>
            <a:tailEnd type="none" w="med" len="med"/>
          </a:ln>
        </p:spPr>
        <p:txBody>
          <a:bodyPr anchor="ctr"/>
          <a:lstStyle/>
          <a:p>
            <a:pPr algn="ctr" defTabSz="457200" fontAlgn="auto">
              <a:spcAft>
                <a:spcPts val="0"/>
              </a:spcAft>
              <a:defRPr/>
            </a:pPr>
            <a:r>
              <a:rPr lang="en-US" sz="800" dirty="0">
                <a:solidFill>
                  <a:sysClr val="windowText" lastClr="000000"/>
                </a:solidFill>
                <a:latin typeface="Calibri"/>
                <a:ea typeface="+mj-ea"/>
                <a:cs typeface="+mj-cs"/>
              </a:rPr>
              <a:t>You may use  the BNF at any time </a:t>
            </a:r>
          </a:p>
        </p:txBody>
      </p:sp>
      <p:pic>
        <p:nvPicPr>
          <p:cNvPr id="39950" name="Picture 13"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graphicFrame>
        <p:nvGraphicFramePr>
          <p:cNvPr id="15" name="Table 14"/>
          <p:cNvGraphicFramePr>
            <a:graphicFrameLocks noGrp="1"/>
          </p:cNvGraphicFramePr>
          <p:nvPr/>
        </p:nvGraphicFramePr>
        <p:xfrm>
          <a:off x="4754288" y="594679"/>
          <a:ext cx="4239850" cy="2034222"/>
        </p:xfrm>
        <a:graphic>
          <a:graphicData uri="http://schemas.openxmlformats.org/drawingml/2006/table">
            <a:tbl>
              <a:tblPr firstRow="1" bandRow="1">
                <a:tableStyleId>{5940675A-B579-460E-94D1-54222C63F5DA}</a:tableStyleId>
              </a:tblPr>
              <a:tblGrid>
                <a:gridCol w="274912">
                  <a:extLst>
                    <a:ext uri="{9D8B030D-6E8A-4147-A177-3AD203B41FA5}">
                      <a16:colId xmlns:a16="http://schemas.microsoft.com/office/drawing/2014/main" val="20000"/>
                    </a:ext>
                  </a:extLst>
                </a:gridCol>
                <a:gridCol w="344297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313688">
                  <a:extLst>
                    <a:ext uri="{9D8B030D-6E8A-4147-A177-3AD203B41FA5}">
                      <a16:colId xmlns:a16="http://schemas.microsoft.com/office/drawing/2014/main" val="20003"/>
                    </a:ext>
                  </a:extLst>
                </a:gridCol>
              </a:tblGrid>
              <a:tr h="449262">
                <a:tc gridSpan="2">
                  <a:txBody>
                    <a:bodyPr/>
                    <a:lstStyle/>
                    <a:p>
                      <a:pPr algn="ctr">
                        <a:spcAft>
                          <a:spcPts val="0"/>
                        </a:spcAft>
                      </a:pPr>
                      <a:r>
                        <a:rPr lang="en-GB" sz="1600" b="1" dirty="0"/>
                        <a:t>DECISION OPTIONS</a:t>
                      </a:r>
                    </a:p>
                    <a:p>
                      <a:pPr algn="ctr">
                        <a:spcAft>
                          <a:spcPts val="0"/>
                        </a:spcAft>
                      </a:pPr>
                      <a:endParaRPr lang="en-GB" sz="500" b="1" dirty="0"/>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a:p>
                  </a:txBody>
                  <a:tcPr/>
                </a:tc>
                <a:tc>
                  <a:txBody>
                    <a:bodyPr/>
                    <a:lstStyle/>
                    <a:p>
                      <a:pPr>
                        <a:spcAft>
                          <a:spcPts val="1800"/>
                        </a:spcAft>
                      </a:pPr>
                      <a:endParaRPr lang="en-GB" sz="800" dirty="0"/>
                    </a:p>
                  </a:txBody>
                  <a:tcPr vert="vert270">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1800"/>
                        </a:spcAft>
                      </a:pPr>
                      <a:endParaRPr lang="en-GB" sz="900" dirty="0"/>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181609">
                <a:tc gridSpan="2">
                  <a:txBody>
                    <a:bodyPr/>
                    <a:lstStyle/>
                    <a:p>
                      <a:endParaRPr lang="en-GB" sz="800" b="1" dirty="0"/>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sz="1050" b="1" dirty="0"/>
                    </a:p>
                  </a:txBody>
                  <a:tcPr anchor="b">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GB" sz="800" b="1" dirty="0"/>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219636">
                <a:tc>
                  <a:txBody>
                    <a:bodyPr/>
                    <a:lstStyle/>
                    <a:p>
                      <a:r>
                        <a:rPr lang="en-GB" sz="1200" b="1" dirty="0"/>
                        <a:t>A</a:t>
                      </a:r>
                    </a:p>
                  </a:txBody>
                  <a:tcPr anchor="ctr">
                    <a:lnT w="12700" cap="flat" cmpd="sng" algn="ctr">
                      <a:solidFill>
                        <a:srgbClr val="000000"/>
                      </a:solidFill>
                      <a:prstDash val="solid"/>
                      <a:round/>
                      <a:headEnd type="none" w="med" len="med"/>
                      <a:tailEnd type="none" w="med" len="med"/>
                    </a:lnT>
                  </a:tcPr>
                </a:tc>
                <a:tc>
                  <a:txBody>
                    <a:bodyPr/>
                    <a:lstStyle/>
                    <a:p>
                      <a:r>
                        <a:rPr lang="en-GB" sz="1200" dirty="0"/>
                        <a:t>Gentamicin 60mg once daily</a:t>
                      </a:r>
                    </a:p>
                  </a:txBody>
                  <a:tcPr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2"/>
                  </a:ext>
                </a:extLst>
              </a:tr>
              <a:tr h="219636">
                <a:tc>
                  <a:txBody>
                    <a:bodyPr/>
                    <a:lstStyle/>
                    <a:p>
                      <a:r>
                        <a:rPr lang="en-GB" sz="1200" b="1" dirty="0"/>
                        <a:t>B</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No</a:t>
                      </a:r>
                      <a:r>
                        <a:rPr lang="en-GB" sz="1200" baseline="0" dirty="0"/>
                        <a:t> change to therapy required</a:t>
                      </a:r>
                      <a:endParaRPr lang="en-GB" sz="1200" dirty="0"/>
                    </a:p>
                  </a:txBody>
                  <a:tcPr anchor="ctr">
                    <a:lnR w="12700" cap="flat" cmpd="sng" algn="ctr">
                      <a:solidFill>
                        <a:srgbClr val="00000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3"/>
                  </a:ext>
                </a:extLst>
              </a:tr>
              <a:tr h="219636">
                <a:tc>
                  <a:txBody>
                    <a:bodyPr/>
                    <a:lstStyle/>
                    <a:p>
                      <a:r>
                        <a:rPr lang="en-GB" sz="1200" b="1" dirty="0"/>
                        <a:t>C</a:t>
                      </a:r>
                    </a:p>
                  </a:txBody>
                  <a:tcPr anchor="ctr"/>
                </a:tc>
                <a:tc>
                  <a:txBody>
                    <a:bodyPr/>
                    <a:lstStyle/>
                    <a:p>
                      <a:r>
                        <a:rPr lang="en-GB" sz="1200" dirty="0"/>
                        <a:t>Gentamicin</a:t>
                      </a:r>
                      <a:r>
                        <a:rPr lang="en-GB" sz="1200" baseline="0" dirty="0"/>
                        <a:t> 75mg twice daily</a:t>
                      </a:r>
                      <a:endParaRPr lang="en-GB" sz="1200" dirty="0"/>
                    </a:p>
                  </a:txBody>
                  <a:tcPr anchor="ctr">
                    <a:lnR w="12700" cap="flat" cmpd="sng" algn="ctr">
                      <a:solidFill>
                        <a:srgbClr val="00000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4"/>
                  </a:ext>
                </a:extLst>
              </a:tr>
              <a:tr h="219636">
                <a:tc>
                  <a:txBody>
                    <a:bodyPr/>
                    <a:lstStyle/>
                    <a:p>
                      <a:r>
                        <a:rPr lang="en-GB" sz="1200" b="1" dirty="0"/>
                        <a:t>D</a:t>
                      </a:r>
                    </a:p>
                  </a:txBody>
                  <a:tcPr anchor="ctr"/>
                </a:tc>
                <a:tc>
                  <a:txBody>
                    <a:bodyPr/>
                    <a:lstStyle/>
                    <a:p>
                      <a:r>
                        <a:rPr lang="en-GB" sz="1200" dirty="0"/>
                        <a:t>Gentamicin</a:t>
                      </a:r>
                      <a:r>
                        <a:rPr lang="en-GB" sz="1200" baseline="0" dirty="0"/>
                        <a:t> 45mg twice daily</a:t>
                      </a:r>
                      <a:endParaRPr lang="en-GB" sz="1200" dirty="0"/>
                    </a:p>
                  </a:txBody>
                  <a:tcPr anchor="ctr">
                    <a:lnR w="12700" cap="flat" cmpd="sng" algn="ctr">
                      <a:solidFill>
                        <a:srgbClr val="00000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b="1" dirty="0">
                          <a:solidFill>
                            <a:srgbClr val="FF0000"/>
                          </a:solidFill>
                          <a:latin typeface="ＭＳ ゴシック"/>
                          <a:ea typeface="ＭＳ ゴシック"/>
                          <a:cs typeface="ＭＳ ゴシック"/>
                          <a:sym typeface="Wingdings"/>
                        </a:rPr>
                        <a:t></a:t>
                      </a:r>
                      <a:endParaRPr lang="en-GB" sz="900" b="1" dirty="0">
                        <a:solidFill>
                          <a:srgbClr val="FF0000"/>
                        </a:solidFill>
                      </a:endParaRPr>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5"/>
                  </a:ext>
                </a:extLst>
              </a:tr>
              <a:tr h="219636">
                <a:tc>
                  <a:txBody>
                    <a:bodyPr/>
                    <a:lstStyle/>
                    <a:p>
                      <a:r>
                        <a:rPr lang="en-GB" sz="1200" b="1" dirty="0"/>
                        <a:t>E</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Stop gentamicin</a:t>
                      </a:r>
                    </a:p>
                  </a:txBody>
                  <a:tcPr anchor="ctr">
                    <a:lnR w="12700" cap="flat" cmpd="sng" algn="ctr">
                      <a:solidFill>
                        <a:srgbClr val="000000"/>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p>
                  </a:txBody>
                  <a:tcPr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b="1" dirty="0">
                        <a:solidFill>
                          <a:srgbClr val="FF0000"/>
                        </a:solidFill>
                      </a:endParaRPr>
                    </a:p>
                  </a:txBody>
                  <a:tcPr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6" name="TextBox 15"/>
          <p:cNvSpPr txBox="1"/>
          <p:nvPr/>
        </p:nvSpPr>
        <p:spPr>
          <a:xfrm>
            <a:off x="107950" y="598488"/>
            <a:ext cx="4381500" cy="1569660"/>
          </a:xfrm>
          <a:prstGeom prst="rect">
            <a:avLst/>
          </a:prstGeom>
          <a:noFill/>
          <a:ln>
            <a:solidFill>
              <a:srgbClr val="000000"/>
            </a:solidFill>
          </a:ln>
        </p:spPr>
        <p:txBody>
          <a:bodyPr>
            <a:spAutoFit/>
          </a:bodyPr>
          <a:lstStyle/>
          <a:p>
            <a:r>
              <a:rPr lang="en-US" sz="1200" b="1" dirty="0"/>
              <a:t>Case presentation</a:t>
            </a:r>
          </a:p>
          <a:p>
            <a:r>
              <a:rPr lang="en-GB" sz="1200" dirty="0"/>
              <a:t>A 34-year-old woman is on twice daily gentamicin based on weight [60mg 12-hrly] for streptococcal infective endocarditis</a:t>
            </a:r>
          </a:p>
          <a:p>
            <a:endParaRPr lang="en-GB" sz="1200" dirty="0"/>
          </a:p>
          <a:p>
            <a:r>
              <a:rPr lang="en-GB" sz="1200" dirty="0"/>
              <a:t>After 4 doses:</a:t>
            </a:r>
          </a:p>
          <a:p>
            <a:endParaRPr lang="en-GB" sz="1200" dirty="0"/>
          </a:p>
          <a:p>
            <a:r>
              <a:rPr lang="en-GB" sz="1200" dirty="0"/>
              <a:t>Pre dose trough:	0.6 mg/L [&lt;1}</a:t>
            </a:r>
          </a:p>
          <a:p>
            <a:r>
              <a:rPr lang="en-GB" sz="1200" dirty="0"/>
              <a:t>Post dose peak:	6 mg/L [3-5]</a:t>
            </a:r>
          </a:p>
        </p:txBody>
      </p:sp>
      <p:sp>
        <p:nvSpPr>
          <p:cNvPr id="17" name="TextBox 16"/>
          <p:cNvSpPr txBox="1"/>
          <p:nvPr/>
        </p:nvSpPr>
        <p:spPr>
          <a:xfrm>
            <a:off x="107950" y="2274153"/>
            <a:ext cx="4381500" cy="830997"/>
          </a:xfrm>
          <a:prstGeom prst="rect">
            <a:avLst/>
          </a:prstGeom>
          <a:solidFill>
            <a:schemeClr val="bg1">
              <a:lumMod val="85000"/>
            </a:schemeClr>
          </a:solidFill>
          <a:ln>
            <a:solidFill>
              <a:srgbClr val="000000"/>
            </a:solidFill>
          </a:ln>
        </p:spPr>
        <p:txBody>
          <a:bodyPr wrap="square">
            <a:spAutoFit/>
          </a:bodyPr>
          <a:lstStyle/>
          <a:p>
            <a:pPr>
              <a:defRPr/>
            </a:pPr>
            <a:r>
              <a:rPr lang="en-US" sz="1200" b="1" dirty="0"/>
              <a:t>Question</a:t>
            </a:r>
          </a:p>
          <a:p>
            <a:pPr>
              <a:defRPr/>
            </a:pPr>
            <a:r>
              <a:rPr lang="en-US" sz="1200" dirty="0"/>
              <a:t>Select the </a:t>
            </a:r>
            <a:r>
              <a:rPr lang="en-US" sz="1200" i="1" dirty="0"/>
              <a:t>most appropriate </a:t>
            </a:r>
            <a:r>
              <a:rPr lang="en-US" sz="1200" dirty="0"/>
              <a:t>decision option with regard to the anti-biotic prescription based on these data.</a:t>
            </a:r>
          </a:p>
          <a:p>
            <a:pPr>
              <a:defRPr/>
            </a:pPr>
            <a:r>
              <a:rPr lang="en-US" sz="1200" dirty="0"/>
              <a:t>(</a:t>
            </a:r>
            <a:r>
              <a:rPr lang="en-US" sz="1200" i="1" dirty="0"/>
              <a:t>mark it with a tick</a:t>
            </a:r>
            <a:r>
              <a:rPr lang="en-US" sz="1200" dirty="0"/>
              <a:t>)</a:t>
            </a:r>
          </a:p>
        </p:txBody>
      </p:sp>
      <p:cxnSp>
        <p:nvCxnSpPr>
          <p:cNvPr id="39955" name="Straight Connector 20"/>
          <p:cNvCxnSpPr>
            <a:cxnSpLocks noChangeShapeType="1"/>
          </p:cNvCxnSpPr>
          <p:nvPr/>
        </p:nvCxnSpPr>
        <p:spPr bwMode="auto">
          <a:xfrm rot="5400000">
            <a:off x="1695451" y="3473450"/>
            <a:ext cx="5751512" cy="1587"/>
          </a:xfrm>
          <a:prstGeom prst="line">
            <a:avLst/>
          </a:prstGeom>
          <a:noFill/>
          <a:ln w="19050">
            <a:solidFill>
              <a:srgbClr val="000000"/>
            </a:solidFill>
            <a:round/>
            <a:headEnd/>
            <a:tailEnd/>
          </a:ln>
        </p:spPr>
      </p:cxnSp>
      <p:graphicFrame>
        <p:nvGraphicFramePr>
          <p:cNvPr id="23" name="Table 22"/>
          <p:cNvGraphicFramePr>
            <a:graphicFrameLocks noGrp="1"/>
          </p:cNvGraphicFramePr>
          <p:nvPr>
            <p:extLst>
              <p:ext uri="{D42A27DB-BD31-4B8C-83A1-F6EECF244321}">
                <p14:modId xmlns:p14="http://schemas.microsoft.com/office/powerpoint/2010/main" val="3390940610"/>
              </p:ext>
            </p:extLst>
          </p:nvPr>
        </p:nvGraphicFramePr>
        <p:xfrm>
          <a:off x="4754287" y="2797197"/>
          <a:ext cx="4239851" cy="3338256"/>
        </p:xfrm>
        <a:graphic>
          <a:graphicData uri="http://schemas.openxmlformats.org/drawingml/2006/table">
            <a:tbl>
              <a:tblPr firstRow="1" bandRow="1">
                <a:tableStyleId>{B301B821-A1FF-4177-AEE7-76D212191A09}</a:tableStyleId>
              </a:tblPr>
              <a:tblGrid>
                <a:gridCol w="935313">
                  <a:extLst>
                    <a:ext uri="{9D8B030D-6E8A-4147-A177-3AD203B41FA5}">
                      <a16:colId xmlns:a16="http://schemas.microsoft.com/office/drawing/2014/main" val="20000"/>
                    </a:ext>
                  </a:extLst>
                </a:gridCol>
                <a:gridCol w="3304538">
                  <a:extLst>
                    <a:ext uri="{9D8B030D-6E8A-4147-A177-3AD203B41FA5}">
                      <a16:colId xmlns:a16="http://schemas.microsoft.com/office/drawing/2014/main" val="20001"/>
                    </a:ext>
                  </a:extLst>
                </a:gridCol>
              </a:tblGrid>
              <a:tr h="284795">
                <a:tc gridSpan="2">
                  <a:txBody>
                    <a:bodyPr/>
                    <a:lstStyle/>
                    <a:p>
                      <a:r>
                        <a:rPr lang="en-US" sz="1400" dirty="0"/>
                        <a:t>Answer box</a:t>
                      </a:r>
                    </a:p>
                  </a:txBody>
                  <a:tcPr/>
                </a:tc>
                <a:tc hMerge="1">
                  <a:txBody>
                    <a:bodyPr/>
                    <a:lstStyle/>
                    <a:p>
                      <a:endParaRPr lang="en-US" dirty="0"/>
                    </a:p>
                  </a:txBody>
                  <a:tcPr/>
                </a:tc>
                <a:extLst>
                  <a:ext uri="{0D108BD9-81ED-4DB2-BD59-A6C34878D82A}">
                    <a16:rowId xmlns:a16="http://schemas.microsoft.com/office/drawing/2014/main" val="10000"/>
                  </a:ext>
                </a:extLst>
              </a:tr>
              <a:tr h="211857">
                <a:tc>
                  <a:txBody>
                    <a:bodyPr/>
                    <a:lstStyle/>
                    <a:p>
                      <a:r>
                        <a:rPr lang="en-US" sz="800" b="1" dirty="0"/>
                        <a:t>Option A</a:t>
                      </a:r>
                    </a:p>
                  </a:txBody>
                  <a:tcPr/>
                </a:tc>
                <a:tc>
                  <a:txBody>
                    <a:bodyPr/>
                    <a:lstStyle/>
                    <a:p>
                      <a:r>
                        <a:rPr lang="en-US" sz="800" dirty="0"/>
                        <a:t>Justification</a:t>
                      </a:r>
                    </a:p>
                  </a:txBody>
                  <a:tcPr/>
                </a:tc>
                <a:extLst>
                  <a:ext uri="{0D108BD9-81ED-4DB2-BD59-A6C34878D82A}">
                    <a16:rowId xmlns:a16="http://schemas.microsoft.com/office/drawing/2014/main" val="10001"/>
                  </a:ext>
                </a:extLst>
              </a:tr>
              <a:tr h="328965">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Would</a:t>
                      </a:r>
                      <a:r>
                        <a:rPr lang="en-US" sz="1000" baseline="0" dirty="0"/>
                        <a:t> be appropriate if trough level is high</a:t>
                      </a:r>
                      <a:endParaRPr lang="en-US" sz="1000" dirty="0"/>
                    </a:p>
                  </a:txBody>
                  <a:tcPr/>
                </a:tc>
                <a:tc hMerge="1">
                  <a:txBody>
                    <a:bodyPr/>
                    <a:lstStyle/>
                    <a:p>
                      <a:endParaRPr lang="en-US" sz="1100"/>
                    </a:p>
                  </a:txBody>
                  <a:tcPr/>
                </a:tc>
                <a:extLst>
                  <a:ext uri="{0D108BD9-81ED-4DB2-BD59-A6C34878D82A}">
                    <a16:rowId xmlns:a16="http://schemas.microsoft.com/office/drawing/2014/main" val="10002"/>
                  </a:ext>
                </a:extLst>
              </a:tr>
              <a:tr h="211857">
                <a:tc>
                  <a:txBody>
                    <a:bodyPr/>
                    <a:lstStyle/>
                    <a:p>
                      <a:r>
                        <a:rPr lang="en-US" sz="800" b="1" dirty="0"/>
                        <a:t>Option 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t>Justification</a:t>
                      </a:r>
                    </a:p>
                  </a:txBody>
                  <a:tcPr/>
                </a:tc>
                <a:extLst>
                  <a:ext uri="{0D108BD9-81ED-4DB2-BD59-A6C34878D82A}">
                    <a16:rowId xmlns:a16="http://schemas.microsoft.com/office/drawing/2014/main" val="10003"/>
                  </a:ext>
                </a:extLst>
              </a:tr>
              <a:tr h="36169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Peak is too</a:t>
                      </a:r>
                      <a:r>
                        <a:rPr lang="en-US" sz="1000" baseline="0" dirty="0"/>
                        <a:t> high</a:t>
                      </a:r>
                      <a:endParaRPr lang="en-US" sz="1000" dirty="0"/>
                    </a:p>
                  </a:txBody>
                  <a:tcPr/>
                </a:tc>
                <a:tc hMerge="1">
                  <a:txBody>
                    <a:bodyPr/>
                    <a:lstStyle/>
                    <a:p>
                      <a:endParaRPr lang="en-US" sz="1100"/>
                    </a:p>
                  </a:txBody>
                  <a:tcPr/>
                </a:tc>
                <a:extLst>
                  <a:ext uri="{0D108BD9-81ED-4DB2-BD59-A6C34878D82A}">
                    <a16:rowId xmlns:a16="http://schemas.microsoft.com/office/drawing/2014/main" val="10004"/>
                  </a:ext>
                </a:extLst>
              </a:tr>
              <a:tr h="211857">
                <a:tc>
                  <a:txBody>
                    <a:bodyPr/>
                    <a:lstStyle/>
                    <a:p>
                      <a:r>
                        <a:rPr lang="en-US" sz="800" b="1" dirty="0"/>
                        <a:t>Option C</a:t>
                      </a:r>
                    </a:p>
                  </a:txBody>
                  <a:tcPr/>
                </a:tc>
                <a:tc>
                  <a:txBody>
                    <a:bodyPr/>
                    <a:lstStyle/>
                    <a:p>
                      <a:r>
                        <a:rPr lang="en-US" sz="800" dirty="0"/>
                        <a:t>Justification</a:t>
                      </a:r>
                    </a:p>
                  </a:txBody>
                  <a:tcPr/>
                </a:tc>
                <a:extLst>
                  <a:ext uri="{0D108BD9-81ED-4DB2-BD59-A6C34878D82A}">
                    <a16:rowId xmlns:a16="http://schemas.microsoft.com/office/drawing/2014/main" val="10005"/>
                  </a:ext>
                </a:extLst>
              </a:tr>
              <a:tr h="28351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This</a:t>
                      </a:r>
                      <a:r>
                        <a:rPr lang="en-US" sz="1000" baseline="0" dirty="0"/>
                        <a:t> will increase peak levels</a:t>
                      </a:r>
                      <a:endParaRPr lang="en-US" sz="1000" dirty="0"/>
                    </a:p>
                  </a:txBody>
                  <a:tcPr/>
                </a:tc>
                <a:tc hMerge="1">
                  <a:txBody>
                    <a:bodyPr/>
                    <a:lstStyle/>
                    <a:p>
                      <a:endParaRPr lang="en-US"/>
                    </a:p>
                  </a:txBody>
                  <a:tcPr/>
                </a:tc>
                <a:extLst>
                  <a:ext uri="{0D108BD9-81ED-4DB2-BD59-A6C34878D82A}">
                    <a16:rowId xmlns:a16="http://schemas.microsoft.com/office/drawing/2014/main" val="10006"/>
                  </a:ext>
                </a:extLst>
              </a:tr>
              <a:tr h="211857">
                <a:tc>
                  <a:txBody>
                    <a:bodyPr/>
                    <a:lstStyle/>
                    <a:p>
                      <a:r>
                        <a:rPr lang="en-US" sz="800" b="1" dirty="0"/>
                        <a:t>Option D</a:t>
                      </a:r>
                    </a:p>
                  </a:txBody>
                  <a:tcPr/>
                </a:tc>
                <a:tc>
                  <a:txBody>
                    <a:bodyPr/>
                    <a:lstStyle/>
                    <a:p>
                      <a:r>
                        <a:rPr lang="en-US" sz="800" dirty="0"/>
                        <a:t>Justification</a:t>
                      </a:r>
                    </a:p>
                  </a:txBody>
                  <a:tcPr/>
                </a:tc>
                <a:extLst>
                  <a:ext uri="{0D108BD9-81ED-4DB2-BD59-A6C34878D82A}">
                    <a16:rowId xmlns:a16="http://schemas.microsoft.com/office/drawing/2014/main" val="10007"/>
                  </a:ext>
                </a:extLst>
              </a:tr>
              <a:tr h="29701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If peak levels, high, reduce by 25% and keep dosing interval</a:t>
                      </a:r>
                      <a:r>
                        <a:rPr lang="en-US" sz="1000" baseline="0" dirty="0"/>
                        <a:t> same [Application of BNF info; % decrease not in BNF - clinical work; see </a:t>
                      </a:r>
                      <a:r>
                        <a:rPr lang="en-US" sz="1000" baseline="0" dirty="0" err="1"/>
                        <a:t>MicroGuide</a:t>
                      </a:r>
                      <a:r>
                        <a:rPr lang="en-US" sz="1000" baseline="0" dirty="0"/>
                        <a:t> Barts Health]</a:t>
                      </a:r>
                      <a:endParaRPr lang="en-US" sz="1000" dirty="0"/>
                    </a:p>
                  </a:txBody>
                  <a:tcPr/>
                </a:tc>
                <a:tc hMerge="1">
                  <a:txBody>
                    <a:bodyPr/>
                    <a:lstStyle/>
                    <a:p>
                      <a:endParaRPr lang="en-US"/>
                    </a:p>
                  </a:txBody>
                  <a:tcPr/>
                </a:tc>
                <a:extLst>
                  <a:ext uri="{0D108BD9-81ED-4DB2-BD59-A6C34878D82A}">
                    <a16:rowId xmlns:a16="http://schemas.microsoft.com/office/drawing/2014/main" val="10008"/>
                  </a:ext>
                </a:extLst>
              </a:tr>
              <a:tr h="211857">
                <a:tc>
                  <a:txBody>
                    <a:bodyPr/>
                    <a:lstStyle/>
                    <a:p>
                      <a:r>
                        <a:rPr lang="en-US" sz="800" b="1" dirty="0"/>
                        <a:t>Option E</a:t>
                      </a:r>
                    </a:p>
                  </a:txBody>
                  <a:tcPr/>
                </a:tc>
                <a:tc>
                  <a:txBody>
                    <a:bodyPr/>
                    <a:lstStyle/>
                    <a:p>
                      <a:r>
                        <a:rPr lang="en-US" sz="800" dirty="0"/>
                        <a:t>Justification</a:t>
                      </a:r>
                    </a:p>
                  </a:txBody>
                  <a:tcPr/>
                </a:tc>
                <a:extLst>
                  <a:ext uri="{0D108BD9-81ED-4DB2-BD59-A6C34878D82A}">
                    <a16:rowId xmlns:a16="http://schemas.microsoft.com/office/drawing/2014/main" val="10009"/>
                  </a:ext>
                </a:extLst>
              </a:tr>
              <a:tr h="443843">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Not needed</a:t>
                      </a:r>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18" name="Rectangle 17"/>
          <p:cNvSpPr/>
          <p:nvPr/>
        </p:nvSpPr>
        <p:spPr>
          <a:xfrm>
            <a:off x="1135781" y="6586934"/>
            <a:ext cx="7318037" cy="29845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050" dirty="0">
                <a:solidFill>
                  <a:schemeClr val="bg1">
                    <a:lumMod val="65000"/>
                  </a:schemeClr>
                </a:solidFill>
              </a:rPr>
              <a:t>Created by Department of Clinical Pharmacology, QMUL</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80918"/>
            <a:ext cx="3528392" cy="5745245"/>
          </a:xfrm>
        </p:spPr>
        <p:txBody>
          <a:bodyPr>
            <a:normAutofit/>
          </a:bodyPr>
          <a:lstStyle/>
          <a:p>
            <a:pPr marL="514350" indent="-514350">
              <a:spcBef>
                <a:spcPts val="1200"/>
              </a:spcBef>
              <a:buFont typeface="Arial" panose="020B0604020202020204" pitchFamily="34" charset="0"/>
              <a:buAutoNum type="alphaUcPeriod"/>
            </a:pPr>
            <a:r>
              <a:rPr lang="en-GB" sz="1800" dirty="0"/>
              <a:t>Change to simvastatin 40 mg orally nightly</a:t>
            </a:r>
          </a:p>
          <a:p>
            <a:pPr marL="514350" indent="-514350">
              <a:spcBef>
                <a:spcPts val="1200"/>
              </a:spcBef>
              <a:buFont typeface="Arial" panose="020B0604020202020204" pitchFamily="34" charset="0"/>
              <a:buAutoNum type="alphaUcPeriod"/>
            </a:pPr>
            <a:r>
              <a:rPr lang="en-GB" sz="1800" dirty="0"/>
              <a:t>Decrease atorvastatin to 10 mg orally nightly</a:t>
            </a:r>
          </a:p>
          <a:p>
            <a:pPr marL="514350" indent="-514350">
              <a:spcBef>
                <a:spcPts val="1200"/>
              </a:spcBef>
              <a:buFont typeface="Arial" panose="020B0604020202020204" pitchFamily="34" charset="0"/>
              <a:buAutoNum type="alphaUcPeriod"/>
            </a:pPr>
            <a:r>
              <a:rPr lang="en-GB" sz="1800" dirty="0"/>
              <a:t>Increase atorvastatin to 40 mg orally nightly</a:t>
            </a:r>
          </a:p>
          <a:p>
            <a:pPr marL="514350" indent="-514350">
              <a:spcBef>
                <a:spcPts val="1200"/>
              </a:spcBef>
              <a:buFont typeface="Arial" panose="020B0604020202020204" pitchFamily="34" charset="0"/>
              <a:buAutoNum type="alphaUcPeriod"/>
            </a:pPr>
            <a:r>
              <a:rPr lang="en-GB" sz="1800" dirty="0"/>
              <a:t>No changes to medications, continue to monitor creatinine kinase</a:t>
            </a:r>
          </a:p>
          <a:p>
            <a:pPr marL="514350" indent="-514350">
              <a:spcBef>
                <a:spcPts val="1200"/>
              </a:spcBef>
              <a:buFont typeface="Arial" panose="020B0604020202020204" pitchFamily="34" charset="0"/>
              <a:buAutoNum type="alphaUcPeriod"/>
            </a:pPr>
            <a:r>
              <a:rPr lang="en-GB" sz="1800" dirty="0"/>
              <a:t>Stop atorvastatin</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73229" y="6818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Data Interpretation Item</a:t>
            </a:r>
          </a:p>
        </p:txBody>
      </p:sp>
      <p:sp>
        <p:nvSpPr>
          <p:cNvPr id="7" name="Title 1"/>
          <p:cNvSpPr txBox="1">
            <a:spLocks/>
          </p:cNvSpPr>
          <p:nvPr/>
        </p:nvSpPr>
        <p:spPr>
          <a:xfrm>
            <a:off x="3816543" y="68180"/>
            <a:ext cx="738187" cy="312738"/>
          </a:xfrm>
          <a:prstGeom prst="rect">
            <a:avLst/>
          </a:prstGeom>
          <a:solidFill>
            <a:srgbClr val="BFBFBF"/>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DAT023</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456180" y="6818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73229" y="467880"/>
            <a:ext cx="4381500" cy="3539430"/>
          </a:xfrm>
          <a:prstGeom prst="rect">
            <a:avLst/>
          </a:prstGeom>
          <a:noFill/>
          <a:ln>
            <a:solidFill>
              <a:srgbClr val="000000"/>
            </a:solidFill>
          </a:ln>
        </p:spPr>
        <p:txBody>
          <a:bodyPr>
            <a:spAutoFit/>
          </a:bodyPr>
          <a:lstStyle/>
          <a:p>
            <a:r>
              <a:rPr lang="en-US" sz="1600" b="1" dirty="0"/>
              <a:t>Case presentation</a:t>
            </a:r>
          </a:p>
          <a:p>
            <a:r>
              <a:rPr lang="en-GB" sz="1600" dirty="0"/>
              <a:t>A 65-year old man has been started on atorvastatin 20 mg orally nightly for cardiovascular primary prevention; his 10-year QRISK2 score is &gt;10%. </a:t>
            </a:r>
            <a:r>
              <a:rPr lang="en-GB" sz="1600" b="1" dirty="0"/>
              <a:t>PMH</a:t>
            </a:r>
            <a:r>
              <a:rPr lang="en-GB" sz="1600" dirty="0"/>
              <a:t>. Hypertension, current smoker. </a:t>
            </a:r>
            <a:r>
              <a:rPr lang="en-GB" sz="1600" b="1" dirty="0"/>
              <a:t>DH. </a:t>
            </a:r>
            <a:r>
              <a:rPr lang="en-GB" sz="1600" dirty="0"/>
              <a:t>Atorvastatin 20 mg orally nightly, amlodipine 10 mg orally daily.</a:t>
            </a:r>
          </a:p>
          <a:p>
            <a:endParaRPr lang="en-GB" sz="1600" dirty="0"/>
          </a:p>
          <a:p>
            <a:r>
              <a:rPr lang="en-GB" sz="1600" dirty="0"/>
              <a:t>He is asymptomatic and returns for monitoring of creatine kinase 3 months after starting therapy. This was normal before starting treatment.</a:t>
            </a:r>
          </a:p>
          <a:p>
            <a:endParaRPr lang="en-GB" sz="1600" dirty="0"/>
          </a:p>
          <a:p>
            <a:r>
              <a:rPr lang="en-GB" sz="1600" b="1" dirty="0"/>
              <a:t>Investigations</a:t>
            </a:r>
          </a:p>
          <a:p>
            <a:r>
              <a:rPr lang="en-GB" sz="1600" dirty="0"/>
              <a:t>Creatine kinase 750 U/L (24–195)</a:t>
            </a:r>
          </a:p>
        </p:txBody>
      </p:sp>
      <p:sp>
        <p:nvSpPr>
          <p:cNvPr id="10" name="TextBox 9"/>
          <p:cNvSpPr txBox="1"/>
          <p:nvPr/>
        </p:nvSpPr>
        <p:spPr>
          <a:xfrm>
            <a:off x="173230" y="5157192"/>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decision option with regard to his atorvastatin based on these data.</a:t>
            </a:r>
          </a:p>
          <a:p>
            <a:pPr>
              <a:defRPr/>
            </a:pPr>
            <a:r>
              <a:rPr lang="en-US" sz="1600" dirty="0"/>
              <a:t>(</a:t>
            </a:r>
            <a:r>
              <a:rPr lang="en-US" sz="1600" i="1" dirty="0"/>
              <a:t>mark it with a tick</a:t>
            </a:r>
            <a:r>
              <a:rPr lang="en-US" sz="1600" dirty="0"/>
              <a:t>)</a:t>
            </a:r>
          </a:p>
        </p:txBody>
      </p:sp>
    </p:spTree>
    <p:custDataLst>
      <p:tags r:id="rId1"/>
    </p:custDataLst>
    <p:extLst>
      <p:ext uri="{BB962C8B-B14F-4D97-AF65-F5344CB8AC3E}">
        <p14:creationId xmlns:p14="http://schemas.microsoft.com/office/powerpoint/2010/main" val="15923514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Answers" title="Answer Text"/>
          <p:cNvSpPr>
            <a:spLocks noGrp="1"/>
          </p:cNvSpPr>
          <p:nvPr>
            <p:ph type="body" idx="1"/>
            <p:custDataLst>
              <p:tags r:id="rId2"/>
            </p:custDataLst>
          </p:nvPr>
        </p:nvSpPr>
        <p:spPr>
          <a:xfrm>
            <a:off x="4716016" y="380918"/>
            <a:ext cx="3528392" cy="5745245"/>
          </a:xfrm>
        </p:spPr>
        <p:txBody>
          <a:bodyPr>
            <a:normAutofit/>
          </a:bodyPr>
          <a:lstStyle/>
          <a:p>
            <a:pPr marL="514350" indent="-514350">
              <a:spcBef>
                <a:spcPts val="1200"/>
              </a:spcBef>
              <a:buFont typeface="Arial" panose="020B0604020202020204" pitchFamily="34" charset="0"/>
              <a:buAutoNum type="alphaUcPeriod"/>
            </a:pPr>
            <a:r>
              <a:rPr lang="en-GB" sz="1800" dirty="0"/>
              <a:t>Change to simvastatin 40 mg orally nightly</a:t>
            </a:r>
          </a:p>
          <a:p>
            <a:pPr marL="514350" indent="-514350">
              <a:spcBef>
                <a:spcPts val="1200"/>
              </a:spcBef>
              <a:buFont typeface="Arial" panose="020B0604020202020204" pitchFamily="34" charset="0"/>
              <a:buAutoNum type="alphaUcPeriod"/>
            </a:pPr>
            <a:r>
              <a:rPr lang="en-GB" sz="1800" dirty="0"/>
              <a:t>Decrease atorvastatin to 10 mg orally nightly</a:t>
            </a:r>
          </a:p>
          <a:p>
            <a:pPr marL="514350" indent="-514350">
              <a:spcBef>
                <a:spcPts val="1200"/>
              </a:spcBef>
              <a:buFont typeface="Arial" panose="020B0604020202020204" pitchFamily="34" charset="0"/>
              <a:buAutoNum type="alphaUcPeriod"/>
            </a:pPr>
            <a:r>
              <a:rPr lang="en-GB" sz="1800" dirty="0"/>
              <a:t>Increase atorvastatin to 40 mg orally nightly</a:t>
            </a:r>
          </a:p>
          <a:p>
            <a:pPr marL="514350" indent="-514350">
              <a:spcBef>
                <a:spcPts val="1200"/>
              </a:spcBef>
              <a:buFont typeface="Arial" panose="020B0604020202020204" pitchFamily="34" charset="0"/>
              <a:buAutoNum type="alphaUcPeriod"/>
            </a:pPr>
            <a:r>
              <a:rPr lang="en-GB" sz="1800" dirty="0"/>
              <a:t>No changes to medications, continue to monitor creatinine kinase</a:t>
            </a:r>
          </a:p>
          <a:p>
            <a:pPr marL="514350" indent="-514350">
              <a:spcBef>
                <a:spcPts val="1200"/>
              </a:spcBef>
              <a:buFont typeface="Arial" panose="020B0604020202020204" pitchFamily="34" charset="0"/>
              <a:buAutoNum type="alphaUcPeriod"/>
            </a:pPr>
            <a:r>
              <a:rPr lang="en-GB" sz="1800" dirty="0"/>
              <a:t>Stop atorvastatin</a:t>
            </a:r>
          </a:p>
        </p:txBody>
      </p:sp>
      <p:sp>
        <p:nvSpPr>
          <p:cNvPr id="4" name="TPPolling" title="Polling Shape"/>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73229" y="68180"/>
            <a:ext cx="1828800" cy="312738"/>
          </a:xfrm>
          <a:prstGeom prst="rect">
            <a:avLst/>
          </a:prstGeom>
          <a:solidFill>
            <a:schemeClr val="bg1">
              <a:lumMod val="75000"/>
            </a:schemeClr>
          </a:solidFill>
          <a:ln w="12700" cap="flat" cmpd="sng" algn="ctr">
            <a:solidFill>
              <a:sysClr val="windowText" lastClr="000000"/>
            </a:solidFill>
            <a:prstDash val="solid"/>
            <a:round/>
            <a:headEnd type="none" w="med" len="med"/>
            <a:tailEnd type="none" w="med" len="med"/>
          </a:ln>
        </p:spPr>
        <p:txBody>
          <a:bodyPr anchor="ctr"/>
          <a:lstStyle/>
          <a:p>
            <a:pPr defTabSz="457200">
              <a:defRPr/>
            </a:pPr>
            <a:r>
              <a:rPr lang="en-US" sz="1200" b="1" dirty="0">
                <a:solidFill>
                  <a:sysClr val="windowText" lastClr="000000"/>
                </a:solidFill>
                <a:latin typeface="Calibri"/>
                <a:ea typeface="+mj-ea"/>
                <a:cs typeface="+mj-cs"/>
              </a:rPr>
              <a:t>Data Interpretation Item</a:t>
            </a:r>
          </a:p>
        </p:txBody>
      </p:sp>
      <p:sp>
        <p:nvSpPr>
          <p:cNvPr id="7" name="Title 1"/>
          <p:cNvSpPr txBox="1">
            <a:spLocks/>
          </p:cNvSpPr>
          <p:nvPr/>
        </p:nvSpPr>
        <p:spPr>
          <a:xfrm>
            <a:off x="3816543" y="68180"/>
            <a:ext cx="738187" cy="312738"/>
          </a:xfrm>
          <a:prstGeom prst="rect">
            <a:avLst/>
          </a:prstGeom>
          <a:solidFill>
            <a:srgbClr val="BFBFBF"/>
          </a:solidFill>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050" kern="0" dirty="0">
                <a:solidFill>
                  <a:sysClr val="windowText" lastClr="000000"/>
                </a:solidFill>
                <a:latin typeface="Calibri"/>
                <a:ea typeface="+mj-ea"/>
                <a:cs typeface="+mj-cs"/>
              </a:rPr>
              <a:t>DAT023</a:t>
            </a:r>
            <a:endParaRPr lang="en-US" sz="1050" dirty="0">
              <a:solidFill>
                <a:sysClr val="windowText" lastClr="000000"/>
              </a:solidFill>
              <a:latin typeface="Calibri"/>
              <a:ea typeface="+mj-ea"/>
              <a:cs typeface="+mj-cs"/>
            </a:endParaRPr>
          </a:p>
        </p:txBody>
      </p:sp>
      <p:sp>
        <p:nvSpPr>
          <p:cNvPr id="8" name="Title 1"/>
          <p:cNvSpPr txBox="1">
            <a:spLocks/>
          </p:cNvSpPr>
          <p:nvPr/>
        </p:nvSpPr>
        <p:spPr>
          <a:xfrm>
            <a:off x="3456180" y="6818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a:defRPr/>
            </a:pPr>
            <a:r>
              <a:rPr lang="en-US" sz="1400" b="1" dirty="0">
                <a:solidFill>
                  <a:sysClr val="windowText" lastClr="000000"/>
                </a:solidFill>
                <a:latin typeface="Calibri"/>
                <a:ea typeface="+mj-ea"/>
                <a:cs typeface="+mj-cs"/>
              </a:rPr>
              <a:t>ID</a:t>
            </a:r>
          </a:p>
        </p:txBody>
      </p:sp>
      <p:sp>
        <p:nvSpPr>
          <p:cNvPr id="9" name="TextBox 8"/>
          <p:cNvSpPr txBox="1"/>
          <p:nvPr/>
        </p:nvSpPr>
        <p:spPr>
          <a:xfrm>
            <a:off x="173229" y="467880"/>
            <a:ext cx="4381500" cy="3539430"/>
          </a:xfrm>
          <a:prstGeom prst="rect">
            <a:avLst/>
          </a:prstGeom>
          <a:noFill/>
          <a:ln>
            <a:solidFill>
              <a:srgbClr val="000000"/>
            </a:solidFill>
          </a:ln>
        </p:spPr>
        <p:txBody>
          <a:bodyPr>
            <a:spAutoFit/>
          </a:bodyPr>
          <a:lstStyle/>
          <a:p>
            <a:r>
              <a:rPr lang="en-US" sz="1600" b="1" dirty="0"/>
              <a:t>Case presentation</a:t>
            </a:r>
          </a:p>
          <a:p>
            <a:r>
              <a:rPr lang="en-GB" sz="1600" dirty="0"/>
              <a:t>A 65-year old man has been started on atorvastatin 20 mg orally nightly for primary prevention of cardiovascular disease as his 10-year QRISK2 score was more than 10%. </a:t>
            </a:r>
            <a:r>
              <a:rPr lang="en-GB" sz="1600" b="1" dirty="0"/>
              <a:t>PMH</a:t>
            </a:r>
            <a:r>
              <a:rPr lang="en-GB" sz="1600" dirty="0"/>
              <a:t>. Hypertension, current smoker. </a:t>
            </a:r>
            <a:r>
              <a:rPr lang="en-GB" sz="1600" b="1" dirty="0"/>
              <a:t>DH. </a:t>
            </a:r>
            <a:r>
              <a:rPr lang="en-GB" sz="1600" dirty="0"/>
              <a:t>Atorvastatin 20 mg orally nightly, amlodipine 10 mg orally daily.</a:t>
            </a:r>
          </a:p>
          <a:p>
            <a:endParaRPr lang="en-GB" sz="1600" dirty="0"/>
          </a:p>
          <a:p>
            <a:r>
              <a:rPr lang="en-GB" sz="1600" dirty="0"/>
              <a:t>He is asymptomatic and returns for monitoring of creatine kinase 3 months after starting therapy. This was normal before starting treatment.</a:t>
            </a:r>
          </a:p>
          <a:p>
            <a:endParaRPr lang="en-GB" sz="1600" dirty="0"/>
          </a:p>
          <a:p>
            <a:r>
              <a:rPr lang="en-GB" sz="1600" b="1" dirty="0"/>
              <a:t>Investigations</a:t>
            </a:r>
          </a:p>
          <a:p>
            <a:r>
              <a:rPr lang="en-GB" sz="1600" dirty="0" err="1"/>
              <a:t>Creatine</a:t>
            </a:r>
            <a:r>
              <a:rPr lang="en-GB" sz="1600" dirty="0"/>
              <a:t> kinase 750 U/L (24–195)</a:t>
            </a:r>
          </a:p>
        </p:txBody>
      </p:sp>
      <p:sp>
        <p:nvSpPr>
          <p:cNvPr id="10" name="TextBox 9"/>
          <p:cNvSpPr txBox="1"/>
          <p:nvPr/>
        </p:nvSpPr>
        <p:spPr>
          <a:xfrm>
            <a:off x="173230" y="5157192"/>
            <a:ext cx="4381500" cy="1077218"/>
          </a:xfrm>
          <a:prstGeom prst="rect">
            <a:avLst/>
          </a:prstGeom>
          <a:solidFill>
            <a:schemeClr val="bg1">
              <a:lumMod val="85000"/>
            </a:schemeClr>
          </a:solidFill>
          <a:ln>
            <a:solidFill>
              <a:srgbClr val="000000"/>
            </a:solidFill>
          </a:ln>
        </p:spPr>
        <p:txBody>
          <a:bodyPr wrap="square">
            <a:spAutoFit/>
          </a:bodyPr>
          <a:lstStyle/>
          <a:p>
            <a:pPr>
              <a:defRPr/>
            </a:pPr>
            <a:r>
              <a:rPr lang="en-US" sz="1600" b="1" dirty="0"/>
              <a:t>Question</a:t>
            </a:r>
          </a:p>
          <a:p>
            <a:pPr>
              <a:defRPr/>
            </a:pPr>
            <a:r>
              <a:rPr lang="en-US" sz="1600" dirty="0"/>
              <a:t>Select the </a:t>
            </a:r>
            <a:r>
              <a:rPr lang="en-US" sz="1600" i="1" dirty="0"/>
              <a:t>most appropriate </a:t>
            </a:r>
            <a:r>
              <a:rPr lang="en-US" sz="1600" dirty="0"/>
              <a:t>decision option with regard to his atorvastatin based on these data.</a:t>
            </a:r>
          </a:p>
          <a:p>
            <a:pPr>
              <a:defRPr/>
            </a:pPr>
            <a:r>
              <a:rPr lang="en-US" sz="1600" dirty="0"/>
              <a:t>(</a:t>
            </a:r>
            <a:r>
              <a:rPr lang="en-US" sz="1600" i="1" dirty="0"/>
              <a:t>mark it with a tick</a:t>
            </a:r>
            <a:r>
              <a:rPr lang="en-US" sz="1600" dirty="0"/>
              <a:t>)</a:t>
            </a:r>
          </a:p>
        </p:txBody>
      </p:sp>
      <p:sp>
        <p:nvSpPr>
          <p:cNvPr id="14" name="CAI1" title="Correct Answer Indicator"/>
          <p:cNvSpPr/>
          <p:nvPr>
            <p:custDataLst>
              <p:tags r:id="rId3"/>
            </p:custDataLst>
          </p:nvPr>
        </p:nvSpPr>
        <p:spPr>
          <a:xfrm rot="10800000">
            <a:off x="4694245" y="2492896"/>
            <a:ext cx="431800" cy="431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60919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360040"/>
          </a:xfrm>
        </p:spPr>
        <p:txBody>
          <a:bodyPr>
            <a:normAutofit fontScale="90000"/>
          </a:bodyPr>
          <a:lstStyle/>
          <a:p>
            <a:r>
              <a:rPr lang="en-GB" sz="2400" b="1" dirty="0"/>
              <a:t>Statins monitoring summary</a:t>
            </a:r>
          </a:p>
        </p:txBody>
      </p:sp>
      <p:graphicFrame>
        <p:nvGraphicFramePr>
          <p:cNvPr id="4" name="Table 3"/>
          <p:cNvGraphicFramePr>
            <a:graphicFrameLocks noGrp="1"/>
          </p:cNvGraphicFramePr>
          <p:nvPr>
            <p:extLst>
              <p:ext uri="{D42A27DB-BD31-4B8C-83A1-F6EECF244321}">
                <p14:modId xmlns:p14="http://schemas.microsoft.com/office/powerpoint/2010/main" val="2245864689"/>
              </p:ext>
            </p:extLst>
          </p:nvPr>
        </p:nvGraphicFramePr>
        <p:xfrm>
          <a:off x="234829" y="764704"/>
          <a:ext cx="8909171" cy="5767666"/>
        </p:xfrm>
        <a:graphic>
          <a:graphicData uri="http://schemas.openxmlformats.org/drawingml/2006/table">
            <a:tbl>
              <a:tblPr firstRow="1" bandRow="1">
                <a:tableStyleId>{5C22544A-7EE6-4342-B048-85BDC9FD1C3A}</a:tableStyleId>
              </a:tblPr>
              <a:tblGrid>
                <a:gridCol w="2062594">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4758345">
                  <a:extLst>
                    <a:ext uri="{9D8B030D-6E8A-4147-A177-3AD203B41FA5}">
                      <a16:colId xmlns:a16="http://schemas.microsoft.com/office/drawing/2014/main" val="20002"/>
                    </a:ext>
                  </a:extLst>
                </a:gridCol>
              </a:tblGrid>
              <a:tr h="308273">
                <a:tc>
                  <a:txBody>
                    <a:bodyPr/>
                    <a:lstStyle/>
                    <a:p>
                      <a:r>
                        <a:rPr lang="en-GB" sz="1400" dirty="0"/>
                        <a:t>Measurement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8273">
                <a:tc rowSpan="2">
                  <a:txBody>
                    <a:bodyPr/>
                    <a:lstStyle/>
                    <a:p>
                      <a:r>
                        <a:rPr lang="en-GB" sz="1400" b="1" dirty="0"/>
                        <a:t>Non-HDL,</a:t>
                      </a:r>
                      <a:r>
                        <a:rPr lang="en-GB" sz="1400" b="1" baseline="0" dirty="0"/>
                        <a:t> </a:t>
                      </a:r>
                      <a:r>
                        <a:rPr lang="en-GB" sz="1400" b="1" dirty="0"/>
                        <a:t>after 3 months</a:t>
                      </a:r>
                      <a:r>
                        <a:rPr lang="en-GB" sz="1400" b="1" baseline="0" dirty="0"/>
                        <a:t> (primary CVS prevention) </a:t>
                      </a:r>
                      <a:r>
                        <a:rPr lang="en-GB" sz="1400" b="1" baseline="0" dirty="0">
                          <a:solidFill>
                            <a:srgbClr val="FF0000"/>
                          </a:solidFill>
                        </a:rPr>
                        <a:t>[NOT IN BNF]</a:t>
                      </a:r>
                      <a:endParaRPr lang="en-GB" sz="14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&gt;40% reduction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Continue dose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8273">
                <a:tc vMerge="1">
                  <a:txBody>
                    <a:bodyPr/>
                    <a:lstStyle/>
                    <a:p>
                      <a:endParaRPr lang="en-GB" dirty="0"/>
                    </a:p>
                  </a:txBody>
                  <a:tcPr/>
                </a:tc>
                <a:tc>
                  <a:txBody>
                    <a:bodyPr/>
                    <a:lstStyle/>
                    <a:p>
                      <a:r>
                        <a:rPr lang="en-GB" sz="1400" dirty="0"/>
                        <a:t>≤40% reduction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Consider increasing dose (and discuss / reinforce</a:t>
                      </a:r>
                      <a:r>
                        <a:rPr lang="en-GB" sz="1400" baseline="0" dirty="0"/>
                        <a:t> adherence / lifestyle / non-drug measures)</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8273">
                <a:tc>
                  <a:txBody>
                    <a:bodyPr/>
                    <a:lstStyle/>
                    <a:p>
                      <a:r>
                        <a:rPr lang="en-GB" sz="1400" b="1" dirty="0"/>
                        <a:t>Secondary prevention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No target</a:t>
                      </a:r>
                      <a:r>
                        <a:rPr lang="en-GB" sz="1400" baseline="0" dirty="0"/>
                        <a:t> levels</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Start high-intensity</a:t>
                      </a:r>
                      <a:r>
                        <a:rPr lang="en-GB" sz="1400" baseline="0" dirty="0"/>
                        <a:t> statin (e.g. atorvastatin 80mg on) and continue as tolerated</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8273">
                <a:tc rowSpan="2">
                  <a:txBody>
                    <a:bodyPr/>
                    <a:lstStyle/>
                    <a:p>
                      <a:r>
                        <a:rPr lang="en-GB" sz="1400" b="1" dirty="0" err="1"/>
                        <a:t>Creatine</a:t>
                      </a:r>
                      <a:r>
                        <a:rPr lang="en-GB" sz="1400" b="1" baseline="0" dirty="0"/>
                        <a:t> kinase</a:t>
                      </a:r>
                    </a:p>
                    <a:p>
                      <a:r>
                        <a:rPr lang="en-GB" sz="1400" b="1" baseline="0" dirty="0">
                          <a:solidFill>
                            <a:srgbClr val="FF0000"/>
                          </a:solidFill>
                        </a:rPr>
                        <a:t>[In BNF “Monitoring Requirements” for each statin]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Between</a:t>
                      </a:r>
                      <a:r>
                        <a:rPr lang="en-GB" sz="1400" baseline="0" dirty="0"/>
                        <a:t> 1x to 5x upper limit of normal</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Continue statin, but regular CK monitoring</a:t>
                      </a:r>
                    </a:p>
                    <a:p>
                      <a:pPr marL="285750" indent="-285750">
                        <a:buFont typeface="Arial" panose="020B0604020202020204" pitchFamily="34" charset="0"/>
                        <a:buChar char="•"/>
                      </a:pPr>
                      <a:r>
                        <a:rPr lang="en-GB" sz="1400" dirty="0"/>
                        <a:t>Stop statin if muscle symptoms OR rising CK levels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8273">
                <a:tc vMerge="1">
                  <a:txBody>
                    <a:bodyPr/>
                    <a:lstStyle/>
                    <a:p>
                      <a:endParaRPr lang="en-GB" dirty="0"/>
                    </a:p>
                  </a:txBody>
                  <a:tcPr/>
                </a:tc>
                <a:tc>
                  <a:txBody>
                    <a:bodyPr/>
                    <a:lstStyle/>
                    <a:p>
                      <a:r>
                        <a:rPr lang="en-GB" sz="1400" dirty="0"/>
                        <a:t>≥5x upper</a:t>
                      </a:r>
                      <a:r>
                        <a:rPr lang="en-GB" sz="1400" baseline="0" dirty="0"/>
                        <a:t> limit of normal</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Stop statin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08100">
                <a:tc rowSpan="2">
                  <a:txBody>
                    <a:bodyPr/>
                    <a:lstStyle/>
                    <a:p>
                      <a:r>
                        <a:rPr lang="en-GB" sz="1400" b="1" dirty="0"/>
                        <a:t>LFTs (Transaminase)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a:solidFill>
                            <a:srgbClr val="FF0000"/>
                          </a:solidFill>
                        </a:rPr>
                        <a:t>[In BNF “Monitoring Requirements” for each statin]</a:t>
                      </a:r>
                    </a:p>
                    <a:p>
                      <a:endParaRPr lang="en-GB"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Between</a:t>
                      </a:r>
                      <a:r>
                        <a:rPr lang="en-GB" sz="1400" baseline="0" dirty="0"/>
                        <a:t> 1x to 3x upper limit of normal</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Continue the statin but recheck LFTs within 4–6 weeks to exclude further increases in transaminase levels.</a:t>
                      </a:r>
                    </a:p>
                    <a:p>
                      <a:r>
                        <a:rPr lang="en-GB" sz="1400" dirty="0"/>
                        <a:t>No extra monitoring is required if values are stable.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27000">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≥3x upper</a:t>
                      </a:r>
                      <a:r>
                        <a:rPr lang="en-GB" sz="1400" baseline="0" dirty="0"/>
                        <a:t> limit of normal</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en-GB" sz="1400" dirty="0"/>
                        <a:t>Stop the statin and recheck LFTs within 4–6 weeks to ensure that values settle (consider re-introducing the statin cautiously at a later date), </a:t>
                      </a:r>
                      <a:r>
                        <a:rPr lang="en-GB" sz="1400" b="1" u="sng" dirty="0"/>
                        <a:t>OR</a:t>
                      </a:r>
                    </a:p>
                    <a:p>
                      <a:pPr marL="342900" indent="-342900">
                        <a:buFont typeface="+mj-lt"/>
                        <a:buAutoNum type="arabicPeriod"/>
                      </a:pPr>
                      <a:r>
                        <a:rPr lang="en-GB" sz="1400" dirty="0"/>
                        <a:t>Reduce the statin dose (if the person is taking a high dose) and recheck LFTs within 4–6 weeks, </a:t>
                      </a:r>
                      <a:r>
                        <a:rPr lang="en-GB" sz="1400" b="1" u="sng" dirty="0"/>
                        <a:t>OR</a:t>
                      </a:r>
                    </a:p>
                    <a:p>
                      <a:pPr marL="342900" indent="-342900">
                        <a:buFont typeface="+mj-lt"/>
                        <a:buAutoNum type="arabicPeriod"/>
                      </a:pPr>
                      <a:r>
                        <a:rPr lang="en-GB" sz="1400" dirty="0"/>
                        <a:t>Change to a statin in a lower intensity group (for example change to a medium-intensity statin if the person is taking a high-intensity statin) and recheck LFTs within 4–6 weeks.</a:t>
                      </a:r>
                    </a:p>
                    <a:p>
                      <a:r>
                        <a:rPr lang="en-GB" sz="1400" dirty="0"/>
                        <a:t>If transaminase levels continue to be three times the upper limit of normal or more, stop the statin and seek specialist advice (for example from a lipid clinic).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98009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9070"/>
            <a:ext cx="5652120" cy="564983"/>
          </a:xfrm>
        </p:spPr>
        <p:txBody>
          <a:bodyPr>
            <a:normAutofit fontScale="90000"/>
          </a:bodyPr>
          <a:lstStyle/>
          <a:p>
            <a:r>
              <a:rPr lang="en-GB" sz="3200" dirty="0"/>
              <a:t>Familial hypercholesterolaemia (FH)</a:t>
            </a:r>
          </a:p>
        </p:txBody>
      </p:sp>
      <p:sp>
        <p:nvSpPr>
          <p:cNvPr id="3" name="Content Placeholder 2"/>
          <p:cNvSpPr>
            <a:spLocks noGrp="1"/>
          </p:cNvSpPr>
          <p:nvPr>
            <p:ph idx="1"/>
          </p:nvPr>
        </p:nvSpPr>
        <p:spPr>
          <a:xfrm>
            <a:off x="251520" y="1484784"/>
            <a:ext cx="4608511" cy="5256584"/>
          </a:xfrm>
        </p:spPr>
        <p:txBody>
          <a:bodyPr>
            <a:normAutofit fontScale="70000" lnSpcReduction="20000"/>
          </a:bodyPr>
          <a:lstStyle/>
          <a:p>
            <a:r>
              <a:rPr lang="en-GB" dirty="0"/>
              <a:t>Target is LDL reduction &gt;50% from baseline (&lt;1.8 / &lt;1.4 mmol/L)</a:t>
            </a:r>
          </a:p>
          <a:p>
            <a:pPr lvl="2"/>
            <a:r>
              <a:rPr lang="en-GB" dirty="0"/>
              <a:t>(not non-HDL Cholesterol %) </a:t>
            </a:r>
            <a:r>
              <a:rPr lang="en-GB" sz="1900" dirty="0">
                <a:hlinkClick r:id="rId2"/>
              </a:rPr>
              <a:t>https://bnf.nice.org.uk/treatment-summaries/dyslipidaemias/</a:t>
            </a:r>
            <a:r>
              <a:rPr lang="en-GB" sz="1900" dirty="0"/>
              <a:t> </a:t>
            </a:r>
          </a:p>
          <a:p>
            <a:pPr lvl="2"/>
            <a:r>
              <a:rPr lang="en-GB" dirty="0"/>
              <a:t>European Atherosclerosis Society Consensus Statement 2023 </a:t>
            </a:r>
            <a:r>
              <a:rPr lang="en-GB" sz="1900" dirty="0">
                <a:hlinkClick r:id="rId3"/>
              </a:rPr>
              <a:t>https://www.ncbi.nlm.nih.gov/pmc/articles/PMC10314327/</a:t>
            </a:r>
            <a:r>
              <a:rPr lang="en-GB" sz="1900" dirty="0"/>
              <a:t> </a:t>
            </a:r>
          </a:p>
          <a:p>
            <a:r>
              <a:rPr lang="en-GB" dirty="0"/>
              <a:t>NICE CKS helpful</a:t>
            </a:r>
          </a:p>
          <a:p>
            <a:pPr lvl="1"/>
            <a:r>
              <a:rPr lang="en-GB" sz="1900" dirty="0">
                <a:hlinkClick r:id="rId4"/>
              </a:rPr>
              <a:t>https://cks.nice.org.uk/topics/hypercholesterolaemia-familial/</a:t>
            </a:r>
            <a:r>
              <a:rPr lang="en-GB" sz="1900" dirty="0"/>
              <a:t> </a:t>
            </a:r>
          </a:p>
          <a:p>
            <a:r>
              <a:rPr lang="en-GB" dirty="0"/>
              <a:t>High-intensity statins plus adjuncts (or alternatives if statins not tolerated), e.g.,</a:t>
            </a:r>
          </a:p>
          <a:p>
            <a:pPr lvl="1"/>
            <a:r>
              <a:rPr lang="en-GB" dirty="0" err="1"/>
              <a:t>Ezetimebe</a:t>
            </a:r>
            <a:r>
              <a:rPr lang="en-GB" dirty="0"/>
              <a:t>, PCSK9-inhibitors</a:t>
            </a:r>
          </a:p>
          <a:p>
            <a:pPr lvl="1"/>
            <a:r>
              <a:rPr lang="en-GB" dirty="0" err="1"/>
              <a:t>Bempedoic</a:t>
            </a:r>
            <a:r>
              <a:rPr lang="en-GB" dirty="0"/>
              <a:t> acid </a:t>
            </a:r>
          </a:p>
          <a:p>
            <a:pPr lvl="2"/>
            <a:r>
              <a:rPr lang="en-GB" dirty="0"/>
              <a:t>Indication for heterozygous, not homozygous, FH – PSA question potential</a:t>
            </a:r>
          </a:p>
        </p:txBody>
      </p:sp>
      <p:pic>
        <p:nvPicPr>
          <p:cNvPr id="4" name="Picture 3"/>
          <p:cNvPicPr>
            <a:picLocks noChangeAspect="1"/>
          </p:cNvPicPr>
          <p:nvPr/>
        </p:nvPicPr>
        <p:blipFill rotWithShape="1">
          <a:blip r:embed="rId5"/>
          <a:srcRect r="28932" b="16064"/>
          <a:stretch/>
        </p:blipFill>
        <p:spPr>
          <a:xfrm>
            <a:off x="5436096" y="624053"/>
            <a:ext cx="3548836" cy="6233947"/>
          </a:xfrm>
          <a:prstGeom prst="rect">
            <a:avLst/>
          </a:prstGeom>
        </p:spPr>
      </p:pic>
    </p:spTree>
    <p:extLst>
      <p:ext uri="{BB962C8B-B14F-4D97-AF65-F5344CB8AC3E}">
        <p14:creationId xmlns:p14="http://schemas.microsoft.com/office/powerpoint/2010/main" val="20728953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80F19-7C41-4A30-69D7-42D50DAC588E}"/>
              </a:ext>
            </a:extLst>
          </p:cNvPr>
          <p:cNvSpPr>
            <a:spLocks noGrp="1"/>
          </p:cNvSpPr>
          <p:nvPr>
            <p:ph type="title"/>
          </p:nvPr>
        </p:nvSpPr>
        <p:spPr>
          <a:xfrm>
            <a:off x="457200" y="123627"/>
            <a:ext cx="8229600" cy="418058"/>
          </a:xfrm>
        </p:spPr>
        <p:txBody>
          <a:bodyPr>
            <a:normAutofit fontScale="90000"/>
          </a:bodyPr>
          <a:lstStyle/>
          <a:p>
            <a:r>
              <a:rPr lang="en-GB" sz="3200" dirty="0" err="1"/>
              <a:t>Bempedoic</a:t>
            </a:r>
            <a:r>
              <a:rPr lang="en-GB" sz="3200" dirty="0"/>
              <a:t> Acid – second line </a:t>
            </a:r>
            <a:r>
              <a:rPr lang="en-GB" sz="3200" dirty="0" err="1"/>
              <a:t>tx</a:t>
            </a:r>
            <a:r>
              <a:rPr lang="en-GB" sz="3200" dirty="0"/>
              <a:t> </a:t>
            </a:r>
            <a:r>
              <a:rPr lang="en-GB" sz="1800" dirty="0"/>
              <a:t>(</a:t>
            </a:r>
            <a:r>
              <a:rPr lang="en-GB" sz="2000" dirty="0" err="1"/>
              <a:t>Nilemdo</a:t>
            </a:r>
            <a:r>
              <a:rPr lang="en-GB" sz="2000" dirty="0"/>
              <a:t>)</a:t>
            </a:r>
            <a:r>
              <a:rPr lang="en-GB" sz="3200" dirty="0"/>
              <a:t> </a:t>
            </a:r>
          </a:p>
        </p:txBody>
      </p:sp>
      <p:sp>
        <p:nvSpPr>
          <p:cNvPr id="3" name="Content Placeholder 2">
            <a:extLst>
              <a:ext uri="{FF2B5EF4-FFF2-40B4-BE49-F238E27FC236}">
                <a16:creationId xmlns:a16="http://schemas.microsoft.com/office/drawing/2014/main" id="{8EB4AB9D-C996-1749-C324-B3BC6042F6E9}"/>
              </a:ext>
            </a:extLst>
          </p:cNvPr>
          <p:cNvSpPr>
            <a:spLocks noGrp="1"/>
          </p:cNvSpPr>
          <p:nvPr>
            <p:ph idx="1"/>
          </p:nvPr>
        </p:nvSpPr>
        <p:spPr>
          <a:xfrm>
            <a:off x="179512" y="789401"/>
            <a:ext cx="3744416" cy="4104456"/>
          </a:xfrm>
        </p:spPr>
        <p:txBody>
          <a:bodyPr>
            <a:normAutofit fontScale="47500" lnSpcReduction="20000"/>
          </a:bodyPr>
          <a:lstStyle/>
          <a:p>
            <a:pPr>
              <a:lnSpc>
                <a:spcPct val="120000"/>
              </a:lnSpc>
            </a:pPr>
            <a:r>
              <a:rPr lang="en-GB" dirty="0"/>
              <a:t>ATP citrate lyase (ACL) inhibitor</a:t>
            </a:r>
          </a:p>
          <a:p>
            <a:pPr>
              <a:lnSpc>
                <a:spcPct val="120000"/>
              </a:lnSpc>
            </a:pPr>
            <a:r>
              <a:rPr lang="en-GB" dirty="0"/>
              <a:t>Inhibits hepatic cholesterol synthesis upstream of HMG CoA reductase</a:t>
            </a:r>
          </a:p>
          <a:p>
            <a:pPr>
              <a:lnSpc>
                <a:spcPct val="120000"/>
              </a:lnSpc>
            </a:pPr>
            <a:r>
              <a:rPr lang="en-GB" dirty="0"/>
              <a:t>Pro-drug, activated in liver, not in peripheral tissues (fewer systemic (muscle) side effects?)</a:t>
            </a:r>
          </a:p>
          <a:p>
            <a:pPr>
              <a:lnSpc>
                <a:spcPct val="120000"/>
              </a:lnSpc>
            </a:pPr>
            <a:r>
              <a:rPr lang="en-GB" dirty="0"/>
              <a:t>ACL inhibition decreases intracellular cholesterol biosynthesis </a:t>
            </a:r>
            <a:r>
              <a:rPr lang="en-GB" dirty="0">
                <a:sym typeface="Wingdings" panose="05000000000000000000" pitchFamily="2" charset="2"/>
              </a:rPr>
              <a:t></a:t>
            </a:r>
            <a:r>
              <a:rPr lang="en-GB" dirty="0"/>
              <a:t> upregulation of LDL receptors on hepatocytes </a:t>
            </a:r>
            <a:r>
              <a:rPr lang="en-GB" dirty="0">
                <a:sym typeface="Wingdings" panose="05000000000000000000" pitchFamily="2" charset="2"/>
              </a:rPr>
              <a:t> </a:t>
            </a:r>
            <a:r>
              <a:rPr lang="en-GB" dirty="0"/>
              <a:t>increased uptake of LDL particles </a:t>
            </a:r>
            <a:r>
              <a:rPr lang="en-GB" dirty="0">
                <a:sym typeface="Wingdings" panose="05000000000000000000" pitchFamily="2" charset="2"/>
              </a:rPr>
              <a:t></a:t>
            </a:r>
            <a:r>
              <a:rPr lang="en-GB" dirty="0"/>
              <a:t> reduced circulating LDL-C levels</a:t>
            </a:r>
          </a:p>
          <a:p>
            <a:pPr>
              <a:lnSpc>
                <a:spcPct val="120000"/>
              </a:lnSpc>
            </a:pPr>
            <a:r>
              <a:rPr lang="en-GB" b="1" dirty="0">
                <a:solidFill>
                  <a:srgbClr val="FF0000"/>
                </a:solidFill>
              </a:rPr>
              <a:t>PSA question considerations</a:t>
            </a:r>
            <a:r>
              <a:rPr lang="en-GB" dirty="0"/>
              <a:t>: Adjunct therapy for hyperlipidaemia</a:t>
            </a:r>
          </a:p>
          <a:p>
            <a:pPr>
              <a:lnSpc>
                <a:spcPct val="120000"/>
              </a:lnSpc>
            </a:pPr>
            <a:r>
              <a:rPr lang="en-GB" b="1" dirty="0">
                <a:solidFill>
                  <a:srgbClr val="FF0000"/>
                </a:solidFill>
              </a:rPr>
              <a:t>Interactions</a:t>
            </a:r>
            <a:r>
              <a:rPr lang="en-GB" dirty="0"/>
              <a:t> with simvastatin, pravastatin (levels increase) but </a:t>
            </a:r>
            <a:r>
              <a:rPr lang="en-GB" b="1" dirty="0"/>
              <a:t>not</a:t>
            </a:r>
            <a:r>
              <a:rPr lang="en-GB" dirty="0"/>
              <a:t> atorvastatin </a:t>
            </a:r>
            <a:r>
              <a:rPr lang="en-GB" sz="2500" dirty="0">
                <a:hlinkClick r:id="rId2"/>
              </a:rPr>
              <a:t>https://bnf.nice.org.uk/drugs/bempedoic-acid/</a:t>
            </a:r>
            <a:r>
              <a:rPr lang="en-GB" sz="2500" dirty="0"/>
              <a:t> </a:t>
            </a:r>
          </a:p>
          <a:p>
            <a:pPr>
              <a:lnSpc>
                <a:spcPct val="120000"/>
              </a:lnSpc>
            </a:pPr>
            <a:endParaRPr lang="en-GB" sz="2500" dirty="0"/>
          </a:p>
        </p:txBody>
      </p:sp>
      <p:pic>
        <p:nvPicPr>
          <p:cNvPr id="5" name="Picture 4">
            <a:extLst>
              <a:ext uri="{FF2B5EF4-FFF2-40B4-BE49-F238E27FC236}">
                <a16:creationId xmlns:a16="http://schemas.microsoft.com/office/drawing/2014/main" id="{79B63DF2-00E8-71AB-8872-BFDFAE8C4F4C}"/>
              </a:ext>
            </a:extLst>
          </p:cNvPr>
          <p:cNvPicPr>
            <a:picLocks noChangeAspect="1"/>
          </p:cNvPicPr>
          <p:nvPr/>
        </p:nvPicPr>
        <p:blipFill rotWithShape="1">
          <a:blip r:embed="rId3"/>
          <a:srcRect l="8765"/>
          <a:stretch/>
        </p:blipFill>
        <p:spPr>
          <a:xfrm>
            <a:off x="3959257" y="1020008"/>
            <a:ext cx="4935593" cy="3129072"/>
          </a:xfrm>
          <a:prstGeom prst="rect">
            <a:avLst/>
          </a:prstGeom>
          <a:ln>
            <a:solidFill>
              <a:schemeClr val="accent1"/>
            </a:solidFill>
          </a:ln>
        </p:spPr>
      </p:pic>
      <p:sp>
        <p:nvSpPr>
          <p:cNvPr id="7" name="TextBox 6">
            <a:extLst>
              <a:ext uri="{FF2B5EF4-FFF2-40B4-BE49-F238E27FC236}">
                <a16:creationId xmlns:a16="http://schemas.microsoft.com/office/drawing/2014/main" id="{95BF23B6-39D7-271B-C57D-F9AD44E7552F}"/>
              </a:ext>
            </a:extLst>
          </p:cNvPr>
          <p:cNvSpPr txBox="1"/>
          <p:nvPr/>
        </p:nvSpPr>
        <p:spPr>
          <a:xfrm>
            <a:off x="4179350" y="4221088"/>
            <a:ext cx="4785138" cy="461665"/>
          </a:xfrm>
          <a:prstGeom prst="rect">
            <a:avLst/>
          </a:prstGeom>
          <a:noFill/>
        </p:spPr>
        <p:txBody>
          <a:bodyPr wrap="square">
            <a:spAutoFit/>
          </a:bodyPr>
          <a:lstStyle/>
          <a:p>
            <a:r>
              <a:rPr lang="en-GB" sz="1200" dirty="0">
                <a:hlinkClick r:id="rId4"/>
              </a:rPr>
              <a:t>https://www.dovepress.com/bempedoic-acid-for-heterozygous-familial-hypercholesterolemia-from-ben-peer-reviewed-fulltext-article-DDDT</a:t>
            </a:r>
            <a:r>
              <a:rPr lang="en-GB" sz="1200" dirty="0"/>
              <a:t> </a:t>
            </a:r>
          </a:p>
        </p:txBody>
      </p:sp>
      <p:pic>
        <p:nvPicPr>
          <p:cNvPr id="8" name="Picture 7">
            <a:extLst>
              <a:ext uri="{FF2B5EF4-FFF2-40B4-BE49-F238E27FC236}">
                <a16:creationId xmlns:a16="http://schemas.microsoft.com/office/drawing/2014/main" id="{AC1E062B-9002-6136-A144-ADF6BBA0AB91}"/>
              </a:ext>
            </a:extLst>
          </p:cNvPr>
          <p:cNvPicPr>
            <a:picLocks noChangeAspect="1"/>
          </p:cNvPicPr>
          <p:nvPr/>
        </p:nvPicPr>
        <p:blipFill>
          <a:blip r:embed="rId5"/>
          <a:stretch>
            <a:fillRect/>
          </a:stretch>
        </p:blipFill>
        <p:spPr>
          <a:xfrm>
            <a:off x="107504" y="4869160"/>
            <a:ext cx="6346384" cy="1656184"/>
          </a:xfrm>
          <a:prstGeom prst="rect">
            <a:avLst/>
          </a:prstGeom>
        </p:spPr>
      </p:pic>
      <p:sp>
        <p:nvSpPr>
          <p:cNvPr id="9" name="Rectangle 8">
            <a:extLst>
              <a:ext uri="{FF2B5EF4-FFF2-40B4-BE49-F238E27FC236}">
                <a16:creationId xmlns:a16="http://schemas.microsoft.com/office/drawing/2014/main" id="{3E5EBFE7-3D40-E3FB-F54C-7BE216A9EC9D}"/>
              </a:ext>
            </a:extLst>
          </p:cNvPr>
          <p:cNvSpPr/>
          <p:nvPr/>
        </p:nvSpPr>
        <p:spPr>
          <a:xfrm>
            <a:off x="129847" y="6498061"/>
            <a:ext cx="8532440" cy="307777"/>
          </a:xfrm>
          <a:prstGeom prst="rect">
            <a:avLst/>
          </a:prstGeom>
        </p:spPr>
        <p:txBody>
          <a:bodyPr wrap="square">
            <a:spAutoFit/>
          </a:bodyPr>
          <a:lstStyle/>
          <a:p>
            <a:r>
              <a:rPr lang="en-GB" sz="1400" dirty="0">
                <a:hlinkClick r:id="rId6"/>
              </a:rPr>
              <a:t>https://www.ema.europa.eu/en/documents/product-information/nilemdo-epar-product-information_en.pdf</a:t>
            </a:r>
            <a:r>
              <a:rPr lang="en-GB" sz="1400" dirty="0"/>
              <a:t> </a:t>
            </a:r>
          </a:p>
        </p:txBody>
      </p:sp>
    </p:spTree>
    <p:extLst>
      <p:ext uri="{BB962C8B-B14F-4D97-AF65-F5344CB8AC3E}">
        <p14:creationId xmlns:p14="http://schemas.microsoft.com/office/powerpoint/2010/main" val="29378971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“Do nothing” / “observe”</a:t>
            </a:r>
          </a:p>
        </p:txBody>
      </p:sp>
      <p:sp>
        <p:nvSpPr>
          <p:cNvPr id="3" name="Content Placeholder 2"/>
          <p:cNvSpPr>
            <a:spLocks noGrp="1"/>
          </p:cNvSpPr>
          <p:nvPr>
            <p:ph idx="1"/>
          </p:nvPr>
        </p:nvSpPr>
        <p:spPr/>
        <p:txBody>
          <a:bodyPr>
            <a:normAutofit/>
          </a:bodyPr>
          <a:lstStyle/>
          <a:p>
            <a:r>
              <a:rPr lang="en-GB" dirty="0"/>
              <a:t>Sometimes this is the right thing to do!</a:t>
            </a:r>
          </a:p>
          <a:p>
            <a:r>
              <a:rPr lang="en-GB" dirty="0"/>
              <a:t>You just need to know the reasons behind it…</a:t>
            </a:r>
          </a:p>
          <a:p>
            <a:endParaRPr lang="en-GB" dirty="0"/>
          </a:p>
        </p:txBody>
      </p:sp>
    </p:spTree>
    <p:extLst>
      <p:ext uri="{BB962C8B-B14F-4D97-AF65-F5344CB8AC3E}">
        <p14:creationId xmlns:p14="http://schemas.microsoft.com/office/powerpoint/2010/main" val="17056710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71C3-AD02-590F-E6E5-F425E5B3366E}"/>
              </a:ext>
            </a:extLst>
          </p:cNvPr>
          <p:cNvSpPr>
            <a:spLocks noGrp="1"/>
          </p:cNvSpPr>
          <p:nvPr>
            <p:ph type="title"/>
          </p:nvPr>
        </p:nvSpPr>
        <p:spPr/>
        <p:txBody>
          <a:bodyPr/>
          <a:lstStyle/>
          <a:p>
            <a:r>
              <a:rPr lang="en-GB" dirty="0"/>
              <a:t>ADRs</a:t>
            </a:r>
          </a:p>
        </p:txBody>
      </p:sp>
      <p:sp>
        <p:nvSpPr>
          <p:cNvPr id="9" name="Rectangle: Single Corner Rounded 4">
            <a:extLst>
              <a:ext uri="{FF2B5EF4-FFF2-40B4-BE49-F238E27FC236}">
                <a16:creationId xmlns:a16="http://schemas.microsoft.com/office/drawing/2014/main" id="{39D93F59-D42E-AD57-8937-C3C0CA53F634}"/>
              </a:ext>
            </a:extLst>
          </p:cNvPr>
          <p:cNvSpPr txBox="1"/>
          <p:nvPr/>
        </p:nvSpPr>
        <p:spPr>
          <a:xfrm>
            <a:off x="4499992" y="2208538"/>
            <a:ext cx="3962400" cy="1543050"/>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Type B</a:t>
            </a:r>
          </a:p>
          <a:p>
            <a:pPr marL="171450" lvl="1" indent="-171450" algn="l" defTabSz="800100">
              <a:lnSpc>
                <a:spcPct val="90000"/>
              </a:lnSpc>
              <a:spcBef>
                <a:spcPct val="0"/>
              </a:spcBef>
              <a:spcAft>
                <a:spcPct val="15000"/>
              </a:spcAft>
              <a:buChar char="•"/>
            </a:pPr>
            <a:r>
              <a:rPr lang="en-US" sz="1800" kern="1200" dirty="0">
                <a:solidFill>
                  <a:schemeClr val="bg1"/>
                </a:solidFill>
              </a:rPr>
              <a:t>Identification of culprit drug for a presentation, e.g. AKI, low platelets, COC failure</a:t>
            </a:r>
          </a:p>
        </p:txBody>
      </p:sp>
      <p:sp>
        <p:nvSpPr>
          <p:cNvPr id="12" name="Rectangle: Single Corner Rounded 4">
            <a:extLst>
              <a:ext uri="{FF2B5EF4-FFF2-40B4-BE49-F238E27FC236}">
                <a16:creationId xmlns:a16="http://schemas.microsoft.com/office/drawing/2014/main" id="{3E19B028-F5F7-4ED8-F008-635364F052A3}"/>
              </a:ext>
            </a:extLst>
          </p:cNvPr>
          <p:cNvSpPr txBox="1"/>
          <p:nvPr/>
        </p:nvSpPr>
        <p:spPr>
          <a:xfrm>
            <a:off x="609600" y="2204864"/>
            <a:ext cx="3962400" cy="1543050"/>
          </a:xfrm>
          <a:prstGeom prst="rect">
            <a:avLst/>
          </a:prstGeom>
          <a:solidFill>
            <a:srgbClr val="00B0F0"/>
          </a:solidFill>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Type A</a:t>
            </a:r>
          </a:p>
          <a:p>
            <a:pPr marL="171450" lvl="1" indent="-171450" algn="l" defTabSz="800100">
              <a:lnSpc>
                <a:spcPct val="90000"/>
              </a:lnSpc>
              <a:spcBef>
                <a:spcPct val="0"/>
              </a:spcBef>
              <a:spcAft>
                <a:spcPct val="15000"/>
              </a:spcAft>
              <a:buChar char="•"/>
            </a:pPr>
            <a:r>
              <a:rPr lang="en-US" sz="1800" kern="1200" dirty="0">
                <a:solidFill>
                  <a:schemeClr val="bg1"/>
                </a:solidFill>
              </a:rPr>
              <a:t>Identification of common side effect of a common drug, e.g. metformin  / B12 deficiency, antibiotic / C diff</a:t>
            </a:r>
          </a:p>
        </p:txBody>
      </p:sp>
      <p:grpSp>
        <p:nvGrpSpPr>
          <p:cNvPr id="16" name="Group 15">
            <a:extLst>
              <a:ext uri="{FF2B5EF4-FFF2-40B4-BE49-F238E27FC236}">
                <a16:creationId xmlns:a16="http://schemas.microsoft.com/office/drawing/2014/main" id="{49C3E7D1-360D-2986-8B71-DEA9416739D5}"/>
              </a:ext>
            </a:extLst>
          </p:cNvPr>
          <p:cNvGrpSpPr/>
          <p:nvPr/>
        </p:nvGrpSpPr>
        <p:grpSpPr>
          <a:xfrm>
            <a:off x="615840" y="3771797"/>
            <a:ext cx="3962401" cy="1529411"/>
            <a:chOff x="-1" y="0"/>
            <a:chExt cx="3962401" cy="2057400"/>
          </a:xfrm>
          <a:solidFill>
            <a:schemeClr val="tx2"/>
          </a:solidFill>
        </p:grpSpPr>
        <p:sp>
          <p:nvSpPr>
            <p:cNvPr id="17" name="Rectangle: Single Corner Rounded 16">
              <a:extLst>
                <a:ext uri="{FF2B5EF4-FFF2-40B4-BE49-F238E27FC236}">
                  <a16:creationId xmlns:a16="http://schemas.microsoft.com/office/drawing/2014/main" id="{91D3FB50-A82B-F4BC-4AD9-11F5C87D4616}"/>
                </a:ext>
              </a:extLst>
            </p:cNvPr>
            <p:cNvSpPr/>
            <p:nvPr/>
          </p:nvSpPr>
          <p:spPr>
            <a:xfrm rot="16200000">
              <a:off x="952500" y="-952500"/>
              <a:ext cx="2057400" cy="3962400"/>
            </a:xfrm>
            <a:prstGeom prst="round1Rect">
              <a:avLst/>
            </a:prstGeom>
            <a:grpFill/>
          </p:spPr>
          <p:style>
            <a:lnRef idx="0">
              <a:schemeClr val="lt1">
                <a:hueOff val="0"/>
                <a:satOff val="0"/>
                <a:lumOff val="0"/>
                <a:alphaOff val="0"/>
              </a:schemeClr>
            </a:lnRef>
            <a:fillRef idx="3">
              <a:scrgbClr r="0" g="0" b="0"/>
            </a:fillRef>
            <a:effectRef idx="3">
              <a:schemeClr val="accent2">
                <a:shade val="80000"/>
                <a:hueOff val="0"/>
                <a:satOff val="0"/>
                <a:lumOff val="0"/>
                <a:alphaOff val="0"/>
              </a:schemeClr>
            </a:effectRef>
            <a:fontRef idx="minor">
              <a:schemeClr val="lt1"/>
            </a:fontRef>
          </p:style>
        </p:sp>
        <p:sp>
          <p:nvSpPr>
            <p:cNvPr id="18" name="Rectangle: Single Corner Rounded 4">
              <a:extLst>
                <a:ext uri="{FF2B5EF4-FFF2-40B4-BE49-F238E27FC236}">
                  <a16:creationId xmlns:a16="http://schemas.microsoft.com/office/drawing/2014/main" id="{16DB28F9-88AB-097C-951D-54EEC139476B}"/>
                </a:ext>
              </a:extLst>
            </p:cNvPr>
            <p:cNvSpPr txBox="1"/>
            <p:nvPr/>
          </p:nvSpPr>
          <p:spPr>
            <a:xfrm rot="21600000">
              <a:off x="-1" y="1"/>
              <a:ext cx="3962400" cy="15430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lvl="0"/>
              <a:r>
                <a:rPr lang="en-US" dirty="0">
                  <a:solidFill>
                    <a:schemeClr val="bg1"/>
                  </a:solidFill>
                </a:rPr>
                <a:t>Type C</a:t>
              </a:r>
            </a:p>
            <a:p>
              <a:pPr lvl="1"/>
              <a:r>
                <a:rPr lang="en-US" dirty="0">
                  <a:solidFill>
                    <a:schemeClr val="bg1"/>
                  </a:solidFill>
                </a:rPr>
                <a:t>Identification of interactions,</a:t>
              </a:r>
            </a:p>
            <a:p>
              <a:pPr lvl="1"/>
              <a:r>
                <a:rPr lang="en-US" dirty="0">
                  <a:solidFill>
                    <a:schemeClr val="bg1"/>
                  </a:solidFill>
                </a:rPr>
                <a:t>e.g. SSRI and tramadol; clopidogrel &amp; omeprazole</a:t>
              </a:r>
            </a:p>
          </p:txBody>
        </p:sp>
      </p:grpSp>
      <p:sp>
        <p:nvSpPr>
          <p:cNvPr id="20" name="TextBox 19">
            <a:extLst>
              <a:ext uri="{FF2B5EF4-FFF2-40B4-BE49-F238E27FC236}">
                <a16:creationId xmlns:a16="http://schemas.microsoft.com/office/drawing/2014/main" id="{CD5E119B-D813-2A6C-0CE6-0BA9A90DC517}"/>
              </a:ext>
            </a:extLst>
          </p:cNvPr>
          <p:cNvSpPr txBox="1"/>
          <p:nvPr/>
        </p:nvSpPr>
        <p:spPr>
          <a:xfrm>
            <a:off x="4576156" y="3796039"/>
            <a:ext cx="3886236" cy="1477328"/>
          </a:xfrm>
          <a:prstGeom prst="rect">
            <a:avLst/>
          </a:prstGeom>
          <a:solidFill>
            <a:schemeClr val="accent6">
              <a:lumMod val="75000"/>
            </a:schemeClr>
          </a:solidFill>
        </p:spPr>
        <p:txBody>
          <a:bodyPr wrap="square">
            <a:spAutoFit/>
          </a:bodyPr>
          <a:lstStyle/>
          <a:p>
            <a:pPr lvl="0"/>
            <a:r>
              <a:rPr lang="en-US" dirty="0">
                <a:solidFill>
                  <a:schemeClr val="bg1"/>
                </a:solidFill>
              </a:rPr>
              <a:t>Type D</a:t>
            </a:r>
          </a:p>
          <a:p>
            <a:pPr lvl="1"/>
            <a:r>
              <a:rPr lang="en-US" dirty="0">
                <a:solidFill>
                  <a:schemeClr val="bg1"/>
                </a:solidFill>
              </a:rPr>
              <a:t>Decide on therapeutic response to an ADR, e.g. management of </a:t>
            </a:r>
            <a:r>
              <a:rPr lang="en-US" dirty="0" err="1">
                <a:solidFill>
                  <a:schemeClr val="bg1"/>
                </a:solidFill>
              </a:rPr>
              <a:t>hypoglycaemia</a:t>
            </a:r>
            <a:r>
              <a:rPr lang="en-US" dirty="0">
                <a:solidFill>
                  <a:schemeClr val="bg1"/>
                </a:solidFill>
              </a:rPr>
              <a:t>; acute renal impairment</a:t>
            </a:r>
            <a:endParaRPr lang="en-GB" dirty="0"/>
          </a:p>
        </p:txBody>
      </p:sp>
    </p:spTree>
    <p:extLst>
      <p:ext uri="{BB962C8B-B14F-4D97-AF65-F5344CB8AC3E}">
        <p14:creationId xmlns:p14="http://schemas.microsoft.com/office/powerpoint/2010/main" val="28356773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0E67C-DE52-A3A4-5B4F-25C93BC3EF2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831CF2C-232E-389D-07D0-463644C4445C}"/>
              </a:ext>
            </a:extLst>
          </p:cNvPr>
          <p:cNvSpPr txBox="1">
            <a:spLocks/>
          </p:cNvSpPr>
          <p:nvPr/>
        </p:nvSpPr>
        <p:spPr>
          <a:xfrm>
            <a:off x="1223962" y="919162"/>
            <a:ext cx="1985963" cy="234554"/>
          </a:xfrm>
          <a:prstGeom prst="rect">
            <a:avLst/>
          </a:prstGeom>
          <a:solidFill>
            <a:srgbClr val="FFFF00"/>
          </a:solidFill>
          <a:ln w="12700" cap="flat" cmpd="sng" algn="ctr">
            <a:solidFill>
              <a:sysClr val="windowText" lastClr="000000"/>
            </a:solidFill>
            <a:prstDash val="solid"/>
            <a:round/>
            <a:headEnd type="none" w="med" len="med"/>
            <a:tailEnd type="none" w="med" len="med"/>
          </a:ln>
        </p:spPr>
        <p:txBody>
          <a:bodyPr anchor="ctr"/>
          <a:lstStyle/>
          <a:p>
            <a:pPr defTabSz="342900">
              <a:defRPr/>
            </a:pPr>
            <a:r>
              <a:rPr lang="en-US" sz="900" b="1" dirty="0">
                <a:solidFill>
                  <a:sysClr val="windowText" lastClr="000000"/>
                </a:solidFill>
                <a:latin typeface="Calibri"/>
                <a:ea typeface="+mj-ea"/>
                <a:cs typeface="+mj-cs"/>
              </a:rPr>
              <a:t>Adverse Drug Reactions Item </a:t>
            </a:r>
          </a:p>
        </p:txBody>
      </p:sp>
      <p:sp>
        <p:nvSpPr>
          <p:cNvPr id="9" name="Title 1">
            <a:extLst>
              <a:ext uri="{FF2B5EF4-FFF2-40B4-BE49-F238E27FC236}">
                <a16:creationId xmlns:a16="http://schemas.microsoft.com/office/drawing/2014/main" id="{BD4F9570-B637-9CDB-2B78-3D51AB43C78A}"/>
              </a:ext>
            </a:extLst>
          </p:cNvPr>
          <p:cNvSpPr txBox="1">
            <a:spLocks/>
          </p:cNvSpPr>
          <p:nvPr/>
        </p:nvSpPr>
        <p:spPr>
          <a:xfrm>
            <a:off x="3956449" y="919162"/>
            <a:ext cx="553640" cy="234554"/>
          </a:xfrm>
          <a:prstGeom prst="rect">
            <a:avLst/>
          </a:prstGeom>
          <a:solidFill>
            <a:srgbClr val="FFFF00"/>
          </a:solidFill>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788" kern="0" dirty="0">
                <a:solidFill>
                  <a:sysClr val="windowText" lastClr="000000"/>
                </a:solidFill>
                <a:latin typeface="Calibri"/>
                <a:ea typeface="+mj-ea"/>
                <a:cs typeface="+mj-cs"/>
              </a:rPr>
              <a:t>ADR301</a:t>
            </a:r>
            <a:endParaRPr lang="en-US" sz="788" dirty="0">
              <a:solidFill>
                <a:sysClr val="windowText" lastClr="000000"/>
              </a:solidFill>
              <a:latin typeface="Calibri"/>
              <a:ea typeface="+mj-ea"/>
              <a:cs typeface="+mj-cs"/>
            </a:endParaRPr>
          </a:p>
        </p:txBody>
      </p:sp>
      <p:sp>
        <p:nvSpPr>
          <p:cNvPr id="11" name="Title 1">
            <a:extLst>
              <a:ext uri="{FF2B5EF4-FFF2-40B4-BE49-F238E27FC236}">
                <a16:creationId xmlns:a16="http://schemas.microsoft.com/office/drawing/2014/main" id="{0E989E7B-9549-255D-DEC7-A5D4291F8DC5}"/>
              </a:ext>
            </a:extLst>
          </p:cNvPr>
          <p:cNvSpPr txBox="1">
            <a:spLocks/>
          </p:cNvSpPr>
          <p:nvPr/>
        </p:nvSpPr>
        <p:spPr>
          <a:xfrm>
            <a:off x="3686176" y="919162"/>
            <a:ext cx="270272" cy="234554"/>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1050" b="1" dirty="0">
                <a:solidFill>
                  <a:sysClr val="windowText" lastClr="000000"/>
                </a:solidFill>
                <a:latin typeface="Calibri"/>
                <a:ea typeface="+mj-ea"/>
                <a:cs typeface="+mj-cs"/>
              </a:rPr>
              <a:t>ID</a:t>
            </a:r>
          </a:p>
        </p:txBody>
      </p:sp>
      <p:sp>
        <p:nvSpPr>
          <p:cNvPr id="12" name="Title 1">
            <a:extLst>
              <a:ext uri="{FF2B5EF4-FFF2-40B4-BE49-F238E27FC236}">
                <a16:creationId xmlns:a16="http://schemas.microsoft.com/office/drawing/2014/main" id="{C2B0E22A-6D1A-7366-471B-50DDCC336D6A}"/>
              </a:ext>
            </a:extLst>
          </p:cNvPr>
          <p:cNvSpPr txBox="1">
            <a:spLocks/>
          </p:cNvSpPr>
          <p:nvPr/>
        </p:nvSpPr>
        <p:spPr>
          <a:xfrm>
            <a:off x="4636295" y="919162"/>
            <a:ext cx="1812131" cy="234554"/>
          </a:xfrm>
          <a:prstGeom prst="rect">
            <a:avLst/>
          </a:prstGeom>
          <a:solidFill>
            <a:sysClr val="window" lastClr="FFFFFF">
              <a:lumMod val="95000"/>
            </a:sysClr>
          </a:solidFill>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825" kern="0" dirty="0">
                <a:solidFill>
                  <a:sysClr val="windowText" lastClr="000000"/>
                </a:solidFill>
                <a:latin typeface="Calibri"/>
                <a:ea typeface="+mj-ea"/>
                <a:cs typeface="+mj-cs"/>
              </a:rPr>
              <a:t>This question item is worth </a:t>
            </a:r>
            <a:r>
              <a:rPr lang="en-US" sz="825" b="1" kern="0" dirty="0">
                <a:solidFill>
                  <a:sysClr val="windowText" lastClr="000000"/>
                </a:solidFill>
                <a:latin typeface="Calibri"/>
                <a:ea typeface="+mj-ea"/>
                <a:cs typeface="+mj-cs"/>
              </a:rPr>
              <a:t>2 marks</a:t>
            </a:r>
            <a:endParaRPr lang="en-US" sz="825" b="1" dirty="0">
              <a:solidFill>
                <a:sysClr val="windowText" lastClr="000000"/>
              </a:solidFill>
              <a:latin typeface="Calibri"/>
              <a:ea typeface="+mj-ea"/>
              <a:cs typeface="+mj-cs"/>
            </a:endParaRPr>
          </a:p>
        </p:txBody>
      </p:sp>
      <p:sp>
        <p:nvSpPr>
          <p:cNvPr id="13" name="Title 1">
            <a:extLst>
              <a:ext uri="{FF2B5EF4-FFF2-40B4-BE49-F238E27FC236}">
                <a16:creationId xmlns:a16="http://schemas.microsoft.com/office/drawing/2014/main" id="{A9BA7D3C-1C38-625B-2056-350DA08CC456}"/>
              </a:ext>
            </a:extLst>
          </p:cNvPr>
          <p:cNvSpPr txBox="1">
            <a:spLocks/>
          </p:cNvSpPr>
          <p:nvPr/>
        </p:nvSpPr>
        <p:spPr>
          <a:xfrm>
            <a:off x="6710362" y="919162"/>
            <a:ext cx="681038" cy="234554"/>
          </a:xfrm>
          <a:prstGeom prst="rect">
            <a:avLst/>
          </a:prstGeom>
          <a:ln w="3175" cap="flat" cmpd="sng" algn="ctr">
            <a:solidFill>
              <a:sysClr val="windowText" lastClr="000000"/>
            </a:solidFill>
            <a:prstDash val="solid"/>
            <a:round/>
            <a:headEnd type="none" w="med" len="med"/>
            <a:tailEnd type="none" w="med" len="med"/>
          </a:ln>
        </p:spPr>
        <p:txBody>
          <a:bodyPr anchor="ctr"/>
          <a:lstStyle/>
          <a:p>
            <a:pPr algn="ctr" defTabSz="342900">
              <a:defRPr/>
            </a:pPr>
            <a:r>
              <a:rPr lang="en-US" sz="600" dirty="0">
                <a:solidFill>
                  <a:sysClr val="windowText" lastClr="000000"/>
                </a:solidFill>
                <a:latin typeface="Calibri"/>
                <a:ea typeface="+mj-ea"/>
                <a:cs typeface="+mj-cs"/>
              </a:rPr>
              <a:t>You may use  the BNF at any time </a:t>
            </a:r>
          </a:p>
        </p:txBody>
      </p:sp>
      <p:pic>
        <p:nvPicPr>
          <p:cNvPr id="39950" name="Picture 13" descr="Screen shot 2011-01-25 at 16.58.44.png">
            <a:extLst>
              <a:ext uri="{FF2B5EF4-FFF2-40B4-BE49-F238E27FC236}">
                <a16:creationId xmlns:a16="http://schemas.microsoft.com/office/drawing/2014/main" id="{A26CB8C3-2AC3-A1BD-0F0B-A25F696A9B3C}"/>
              </a:ext>
            </a:extLst>
          </p:cNvPr>
          <p:cNvPicPr>
            <a:picLocks noChangeAspect="1"/>
          </p:cNvPicPr>
          <p:nvPr/>
        </p:nvPicPr>
        <p:blipFill>
          <a:blip r:embed="rId3"/>
          <a:srcRect/>
          <a:stretch>
            <a:fillRect/>
          </a:stretch>
        </p:blipFill>
        <p:spPr bwMode="auto">
          <a:xfrm>
            <a:off x="7391401" y="919162"/>
            <a:ext cx="546497" cy="234554"/>
          </a:xfrm>
          <a:prstGeom prst="rect">
            <a:avLst/>
          </a:prstGeom>
          <a:noFill/>
          <a:ln w="9525">
            <a:noFill/>
            <a:miter lim="800000"/>
            <a:headEnd/>
            <a:tailEnd/>
          </a:ln>
        </p:spPr>
      </p:pic>
      <p:graphicFrame>
        <p:nvGraphicFramePr>
          <p:cNvPr id="15" name="Table 14">
            <a:extLst>
              <a:ext uri="{FF2B5EF4-FFF2-40B4-BE49-F238E27FC236}">
                <a16:creationId xmlns:a16="http://schemas.microsoft.com/office/drawing/2014/main" id="{E775F643-1481-1193-49C7-9EFD7A881BC1}"/>
              </a:ext>
            </a:extLst>
          </p:cNvPr>
          <p:cNvGraphicFramePr>
            <a:graphicFrameLocks noGrp="1"/>
          </p:cNvGraphicFramePr>
          <p:nvPr/>
        </p:nvGraphicFramePr>
        <p:xfrm>
          <a:off x="4708716" y="1303259"/>
          <a:ext cx="3186238" cy="1540907"/>
        </p:xfrm>
        <a:graphic>
          <a:graphicData uri="http://schemas.openxmlformats.org/drawingml/2006/table">
            <a:tbl>
              <a:tblPr firstRow="1" bandRow="1">
                <a:tableStyleId>{5940675A-B579-460E-94D1-54222C63F5DA}</a:tableStyleId>
              </a:tblPr>
              <a:tblGrid>
                <a:gridCol w="206184">
                  <a:extLst>
                    <a:ext uri="{9D8B030D-6E8A-4147-A177-3AD203B41FA5}">
                      <a16:colId xmlns:a16="http://schemas.microsoft.com/office/drawing/2014/main" val="20000"/>
                    </a:ext>
                  </a:extLst>
                </a:gridCol>
                <a:gridCol w="2582228">
                  <a:extLst>
                    <a:ext uri="{9D8B030D-6E8A-4147-A177-3AD203B41FA5}">
                      <a16:colId xmlns:a16="http://schemas.microsoft.com/office/drawing/2014/main" val="20001"/>
                    </a:ext>
                  </a:extLst>
                </a:gridCol>
                <a:gridCol w="162560">
                  <a:extLst>
                    <a:ext uri="{9D8B030D-6E8A-4147-A177-3AD203B41FA5}">
                      <a16:colId xmlns:a16="http://schemas.microsoft.com/office/drawing/2014/main" val="20002"/>
                    </a:ext>
                  </a:extLst>
                </a:gridCol>
                <a:gridCol w="235266">
                  <a:extLst>
                    <a:ext uri="{9D8B030D-6E8A-4147-A177-3AD203B41FA5}">
                      <a16:colId xmlns:a16="http://schemas.microsoft.com/office/drawing/2014/main" val="20003"/>
                    </a:ext>
                  </a:extLst>
                </a:gridCol>
              </a:tblGrid>
              <a:tr h="336947">
                <a:tc gridSpan="2">
                  <a:txBody>
                    <a:bodyPr/>
                    <a:lstStyle/>
                    <a:p>
                      <a:pPr algn="ctr">
                        <a:spcAft>
                          <a:spcPts val="0"/>
                        </a:spcAft>
                      </a:pPr>
                      <a:r>
                        <a:rPr lang="en-GB" sz="1200" b="1" dirty="0"/>
                        <a:t>PRESCRIPTION OPTIONS</a:t>
                      </a:r>
                    </a:p>
                    <a:p>
                      <a:pPr algn="ctr">
                        <a:spcAft>
                          <a:spcPts val="0"/>
                        </a:spcAft>
                      </a:pPr>
                      <a:endParaRPr lang="en-GB" sz="400" b="1" dirty="0"/>
                    </a:p>
                  </a:txBody>
                  <a:tcPr marL="68580" marR="68580" marT="34290" marB="3429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a:p>
                  </a:txBody>
                  <a:tcPr/>
                </a:tc>
                <a:tc>
                  <a:txBody>
                    <a:bodyPr/>
                    <a:lstStyle/>
                    <a:p>
                      <a:pPr>
                        <a:spcAft>
                          <a:spcPts val="1800"/>
                        </a:spcAft>
                      </a:pPr>
                      <a:endParaRPr lang="en-GB" sz="600" dirty="0"/>
                    </a:p>
                  </a:txBody>
                  <a:tcPr marL="68580" marR="68580" marT="34290" marB="34290" vert="vert270">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1800"/>
                        </a:spcAft>
                      </a:pPr>
                      <a:endParaRPr lang="en-GB" sz="700" dirty="0"/>
                    </a:p>
                  </a:txBody>
                  <a:tcPr marL="68580" marR="68580" marT="34290" marB="34290"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160020">
                <a:tc gridSpan="2">
                  <a:txBody>
                    <a:bodyPr/>
                    <a:lstStyle/>
                    <a:p>
                      <a:endParaRPr lang="en-GB" sz="600" b="1" dirty="0"/>
                    </a:p>
                  </a:txBody>
                  <a:tcPr marL="68580" marR="68580" marT="34290" marB="342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sz="1050" b="1" dirty="0"/>
                    </a:p>
                  </a:txBody>
                  <a:tcPr anchor="b">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GB" sz="600" b="1" dirty="0"/>
                    </a:p>
                  </a:txBody>
                  <a:tcPr marL="68580" marR="68580" marT="34290" marB="3429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b="1"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205740">
                <a:tc>
                  <a:txBody>
                    <a:bodyPr/>
                    <a:lstStyle/>
                    <a:p>
                      <a:r>
                        <a:rPr lang="en-GB" sz="800" b="1" dirty="0"/>
                        <a:t>A</a:t>
                      </a:r>
                    </a:p>
                  </a:txBody>
                  <a:tcPr marL="68580" marR="68580" marT="34290" marB="34290" anchor="ctr">
                    <a:lnT w="12700" cap="flat" cmpd="sng" algn="ctr">
                      <a:solidFill>
                        <a:srgbClr val="000000"/>
                      </a:solidFill>
                      <a:prstDash val="solid"/>
                      <a:round/>
                      <a:headEnd type="none" w="med" len="med"/>
                      <a:tailEnd type="none" w="med" len="med"/>
                    </a:lnT>
                  </a:tcPr>
                </a:tc>
                <a:tc>
                  <a:txBody>
                    <a:bodyPr/>
                    <a:lstStyle/>
                    <a:p>
                      <a:r>
                        <a:rPr lang="en-GB" sz="900" dirty="0"/>
                        <a:t>ciprofloxacin</a:t>
                      </a:r>
                      <a:r>
                        <a:rPr lang="en-GB" sz="900" baseline="0" dirty="0"/>
                        <a:t> 500 mg orally 12-hrly</a:t>
                      </a:r>
                      <a:endParaRPr lang="en-GB" sz="900" dirty="0"/>
                    </a:p>
                  </a:txBody>
                  <a:tcPr marL="68580" marR="68580" marT="34290" marB="3429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2"/>
                  </a:ext>
                </a:extLst>
              </a:tr>
              <a:tr h="205740">
                <a:tc>
                  <a:txBody>
                    <a:bodyPr/>
                    <a:lstStyle/>
                    <a:p>
                      <a:r>
                        <a:rPr lang="en-GB" sz="800" b="1" dirty="0"/>
                        <a:t>B</a:t>
                      </a:r>
                    </a:p>
                  </a:txBody>
                  <a:tcPr marL="68580" marR="68580" marT="34290" marB="34290" anchor="ctr"/>
                </a:tc>
                <a:tc>
                  <a:txBody>
                    <a:bodyPr/>
                    <a:lstStyle/>
                    <a:p>
                      <a:r>
                        <a:rPr lang="en-GB" sz="900" dirty="0" err="1"/>
                        <a:t>enoxaparin</a:t>
                      </a:r>
                      <a:r>
                        <a:rPr lang="en-GB" sz="900" baseline="0" dirty="0"/>
                        <a:t> 40 mg subcutaneously daily</a:t>
                      </a:r>
                      <a:endParaRPr lang="en-GB" sz="900" dirty="0"/>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3"/>
                  </a:ext>
                </a:extLst>
              </a:tr>
              <a:tr h="205740">
                <a:tc>
                  <a:txBody>
                    <a:bodyPr/>
                    <a:lstStyle/>
                    <a:p>
                      <a:r>
                        <a:rPr lang="en-GB" sz="800" b="1" dirty="0"/>
                        <a:t>C</a:t>
                      </a:r>
                    </a:p>
                  </a:txBody>
                  <a:tcPr marL="68580" marR="68580" marT="34290" marB="34290" anchor="ctr"/>
                </a:tc>
                <a:tc>
                  <a:txBody>
                    <a:bodyPr/>
                    <a:lstStyle/>
                    <a:p>
                      <a:r>
                        <a:rPr lang="en-GB" sz="900" dirty="0" err="1"/>
                        <a:t>ipratropium</a:t>
                      </a:r>
                      <a:r>
                        <a:rPr lang="en-GB" sz="900" dirty="0"/>
                        <a:t> 250micrograms nebulised</a:t>
                      </a:r>
                      <a:r>
                        <a:rPr lang="en-GB" sz="900" baseline="0" dirty="0"/>
                        <a:t> 6-hrly</a:t>
                      </a:r>
                      <a:r>
                        <a:rPr lang="en-GB" sz="900" dirty="0"/>
                        <a:t> </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140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4"/>
                  </a:ext>
                </a:extLst>
              </a:tr>
              <a:tr h="205740">
                <a:tc>
                  <a:txBody>
                    <a:bodyPr/>
                    <a:lstStyle/>
                    <a:p>
                      <a:r>
                        <a:rPr lang="en-GB" sz="800" b="1" dirty="0"/>
                        <a:t>D</a:t>
                      </a:r>
                    </a:p>
                  </a:txBody>
                  <a:tcPr marL="68580" marR="68580" marT="34290" marB="34290" anchor="ctr"/>
                </a:tc>
                <a:tc>
                  <a:txBody>
                    <a:bodyPr/>
                    <a:lstStyle/>
                    <a:p>
                      <a:r>
                        <a:rPr lang="en-GB" sz="900" dirty="0" err="1"/>
                        <a:t>prednisolone</a:t>
                      </a:r>
                      <a:r>
                        <a:rPr lang="en-GB" sz="900" dirty="0"/>
                        <a:t> 30mg orally daily</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140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5"/>
                  </a:ext>
                </a:extLst>
              </a:tr>
              <a:tr h="205740">
                <a:tc>
                  <a:txBody>
                    <a:bodyPr/>
                    <a:lstStyle/>
                    <a:p>
                      <a:r>
                        <a:rPr lang="en-GB" sz="800" b="1" dirty="0"/>
                        <a:t>E</a:t>
                      </a:r>
                    </a:p>
                  </a:txBody>
                  <a:tcPr marL="68580" marR="68580" marT="34290" marB="34290" anchor="ctr"/>
                </a:tc>
                <a:tc>
                  <a:txBody>
                    <a:bodyPr/>
                    <a:lstStyle/>
                    <a:p>
                      <a:r>
                        <a:rPr lang="en-GB" sz="900" dirty="0" err="1"/>
                        <a:t>salbutamol</a:t>
                      </a:r>
                      <a:r>
                        <a:rPr lang="en-GB" sz="900" dirty="0"/>
                        <a:t> 2.5 mg nebulised</a:t>
                      </a:r>
                      <a:r>
                        <a:rPr lang="en-GB" sz="900" baseline="0" dirty="0"/>
                        <a:t> 6-hrly</a:t>
                      </a:r>
                      <a:r>
                        <a:rPr lang="en-GB" sz="900" dirty="0"/>
                        <a:t> </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6" name="TextBox 15">
            <a:extLst>
              <a:ext uri="{FF2B5EF4-FFF2-40B4-BE49-F238E27FC236}">
                <a16:creationId xmlns:a16="http://schemas.microsoft.com/office/drawing/2014/main" id="{5AACE859-E1F4-26C7-6754-273D68B0482D}"/>
              </a:ext>
            </a:extLst>
          </p:cNvPr>
          <p:cNvSpPr txBox="1"/>
          <p:nvPr/>
        </p:nvSpPr>
        <p:spPr>
          <a:xfrm>
            <a:off x="1223963" y="1306116"/>
            <a:ext cx="3286125" cy="1200329"/>
          </a:xfrm>
          <a:prstGeom prst="rect">
            <a:avLst/>
          </a:prstGeom>
          <a:noFill/>
          <a:ln>
            <a:solidFill>
              <a:srgbClr val="000000"/>
            </a:solidFill>
          </a:ln>
        </p:spPr>
        <p:txBody>
          <a:bodyPr wrap="square">
            <a:spAutoFit/>
          </a:bodyPr>
          <a:lstStyle/>
          <a:p>
            <a:r>
              <a:rPr lang="en-US" sz="900" b="1" dirty="0"/>
              <a:t>Case presentation</a:t>
            </a:r>
          </a:p>
          <a:p>
            <a:r>
              <a:rPr lang="en-US" sz="900" dirty="0">
                <a:solidFill>
                  <a:srgbClr val="000000"/>
                </a:solidFill>
                <a:latin typeface="Calibri" charset="0"/>
              </a:rPr>
              <a:t>A 53-year-old woman with bronchiectasis and chronic obstructive pulmonary disease is being treated in hospital for an exacerbation of her usual wheeze and productive cough. Her regular medicines include oral theophylline that is continued in hospital. </a:t>
            </a:r>
          </a:p>
          <a:p>
            <a:endParaRPr lang="en-US" sz="900" dirty="0">
              <a:solidFill>
                <a:srgbClr val="000000"/>
              </a:solidFill>
              <a:latin typeface="Calibri" charset="0"/>
            </a:endParaRPr>
          </a:p>
          <a:p>
            <a:r>
              <a:rPr lang="en-US" sz="900" dirty="0">
                <a:solidFill>
                  <a:srgbClr val="000000"/>
                </a:solidFill>
                <a:latin typeface="Calibri" charset="0"/>
              </a:rPr>
              <a:t>Her concomitant in-patient prescriptions are listed (right). On Day 3 of admission, she suffers a first-ever seizure. </a:t>
            </a:r>
          </a:p>
        </p:txBody>
      </p:sp>
      <p:sp>
        <p:nvSpPr>
          <p:cNvPr id="17" name="TextBox 16">
            <a:extLst>
              <a:ext uri="{FF2B5EF4-FFF2-40B4-BE49-F238E27FC236}">
                <a16:creationId xmlns:a16="http://schemas.microsoft.com/office/drawing/2014/main" id="{D7E25966-B21B-D8EC-013C-A9A8E5ACD0EC}"/>
              </a:ext>
            </a:extLst>
          </p:cNvPr>
          <p:cNvSpPr txBox="1"/>
          <p:nvPr/>
        </p:nvSpPr>
        <p:spPr>
          <a:xfrm>
            <a:off x="1192397" y="2971723"/>
            <a:ext cx="3286125" cy="646331"/>
          </a:xfrm>
          <a:prstGeom prst="rect">
            <a:avLst/>
          </a:prstGeom>
          <a:solidFill>
            <a:schemeClr val="bg1">
              <a:lumMod val="85000"/>
            </a:schemeClr>
          </a:solidFill>
          <a:ln>
            <a:solidFill>
              <a:srgbClr val="000000"/>
            </a:solidFill>
          </a:ln>
        </p:spPr>
        <p:txBody>
          <a:bodyPr wrap="square">
            <a:spAutoFit/>
          </a:bodyPr>
          <a:lstStyle/>
          <a:p>
            <a:pPr>
              <a:defRPr/>
            </a:pPr>
            <a:r>
              <a:rPr lang="en-US" sz="900" b="1" dirty="0"/>
              <a:t>Question</a:t>
            </a:r>
          </a:p>
          <a:p>
            <a:pPr>
              <a:defRPr/>
            </a:pPr>
            <a:r>
              <a:rPr lang="en-US" sz="900" dirty="0"/>
              <a:t>Of the prescriptions listed here, which is </a:t>
            </a:r>
            <a:r>
              <a:rPr lang="en-US" sz="900" i="1" dirty="0"/>
              <a:t>most likely </a:t>
            </a:r>
            <a:r>
              <a:rPr lang="en-US" sz="900" dirty="0"/>
              <a:t>to have contributed to the occurrence of a seizure in this patient.</a:t>
            </a:r>
          </a:p>
          <a:p>
            <a:pPr>
              <a:defRPr/>
            </a:pPr>
            <a:r>
              <a:rPr lang="en-US" sz="900" dirty="0"/>
              <a:t>(</a:t>
            </a:r>
            <a:r>
              <a:rPr lang="en-US" sz="900" i="1" dirty="0"/>
              <a:t>mark with a tick</a:t>
            </a:r>
            <a:r>
              <a:rPr lang="en-US" sz="900" dirty="0"/>
              <a:t>)</a:t>
            </a:r>
          </a:p>
        </p:txBody>
      </p:sp>
      <p:cxnSp>
        <p:nvCxnSpPr>
          <p:cNvPr id="39955" name="Straight Connector 20">
            <a:extLst>
              <a:ext uri="{FF2B5EF4-FFF2-40B4-BE49-F238E27FC236}">
                <a16:creationId xmlns:a16="http://schemas.microsoft.com/office/drawing/2014/main" id="{5F4F5776-1BAB-7631-FEF9-137CE5818FE5}"/>
              </a:ext>
            </a:extLst>
          </p:cNvPr>
          <p:cNvCxnSpPr>
            <a:cxnSpLocks noChangeShapeType="1"/>
          </p:cNvCxnSpPr>
          <p:nvPr/>
        </p:nvCxnSpPr>
        <p:spPr bwMode="auto">
          <a:xfrm rot="5400000">
            <a:off x="2414588" y="3462339"/>
            <a:ext cx="4313634" cy="1190"/>
          </a:xfrm>
          <a:prstGeom prst="line">
            <a:avLst/>
          </a:prstGeom>
          <a:noFill/>
          <a:ln w="19050">
            <a:solidFill>
              <a:srgbClr val="000000"/>
            </a:solidFill>
            <a:round/>
            <a:headEnd/>
            <a:tailEnd/>
          </a:ln>
        </p:spPr>
      </p:cxnSp>
    </p:spTree>
    <p:extLst>
      <p:ext uri="{BB962C8B-B14F-4D97-AF65-F5344CB8AC3E}">
        <p14:creationId xmlns:p14="http://schemas.microsoft.com/office/powerpoint/2010/main" val="42471355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23962" y="919162"/>
            <a:ext cx="1985963" cy="234554"/>
          </a:xfrm>
          <a:prstGeom prst="rect">
            <a:avLst/>
          </a:prstGeom>
          <a:solidFill>
            <a:srgbClr val="FFFF00"/>
          </a:solidFill>
          <a:ln w="12700" cap="flat" cmpd="sng" algn="ctr">
            <a:solidFill>
              <a:sysClr val="windowText" lastClr="000000"/>
            </a:solidFill>
            <a:prstDash val="solid"/>
            <a:round/>
            <a:headEnd type="none" w="med" len="med"/>
            <a:tailEnd type="none" w="med" len="med"/>
          </a:ln>
        </p:spPr>
        <p:txBody>
          <a:bodyPr anchor="ctr"/>
          <a:lstStyle/>
          <a:p>
            <a:pPr defTabSz="342900">
              <a:defRPr/>
            </a:pPr>
            <a:r>
              <a:rPr lang="en-US" sz="900" b="1" dirty="0">
                <a:solidFill>
                  <a:sysClr val="windowText" lastClr="000000"/>
                </a:solidFill>
                <a:latin typeface="Calibri"/>
                <a:ea typeface="+mj-ea"/>
                <a:cs typeface="+mj-cs"/>
              </a:rPr>
              <a:t>Adverse Drug Reactions Item </a:t>
            </a:r>
          </a:p>
        </p:txBody>
      </p:sp>
      <p:sp>
        <p:nvSpPr>
          <p:cNvPr id="9" name="Title 1"/>
          <p:cNvSpPr txBox="1">
            <a:spLocks/>
          </p:cNvSpPr>
          <p:nvPr/>
        </p:nvSpPr>
        <p:spPr>
          <a:xfrm>
            <a:off x="3956449" y="919162"/>
            <a:ext cx="553640" cy="234554"/>
          </a:xfrm>
          <a:prstGeom prst="rect">
            <a:avLst/>
          </a:prstGeom>
          <a:solidFill>
            <a:srgbClr val="FFFF00"/>
          </a:solidFill>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788" kern="0" dirty="0">
                <a:solidFill>
                  <a:sysClr val="windowText" lastClr="000000"/>
                </a:solidFill>
                <a:latin typeface="Calibri"/>
                <a:ea typeface="+mj-ea"/>
                <a:cs typeface="+mj-cs"/>
              </a:rPr>
              <a:t>ADR101</a:t>
            </a:r>
            <a:endParaRPr lang="en-US" sz="788" dirty="0">
              <a:solidFill>
                <a:sysClr val="windowText" lastClr="000000"/>
              </a:solidFill>
              <a:latin typeface="Calibri"/>
              <a:ea typeface="+mj-ea"/>
              <a:cs typeface="+mj-cs"/>
            </a:endParaRPr>
          </a:p>
        </p:txBody>
      </p:sp>
      <p:sp>
        <p:nvSpPr>
          <p:cNvPr id="11" name="Title 1"/>
          <p:cNvSpPr txBox="1">
            <a:spLocks/>
          </p:cNvSpPr>
          <p:nvPr/>
        </p:nvSpPr>
        <p:spPr>
          <a:xfrm>
            <a:off x="3686176" y="919162"/>
            <a:ext cx="270272" cy="234554"/>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1050" b="1" dirty="0">
                <a:solidFill>
                  <a:sysClr val="windowText" lastClr="000000"/>
                </a:solidFill>
                <a:latin typeface="Calibri"/>
                <a:ea typeface="+mj-ea"/>
                <a:cs typeface="+mj-cs"/>
              </a:rPr>
              <a:t>ID</a:t>
            </a:r>
          </a:p>
        </p:txBody>
      </p:sp>
      <p:sp>
        <p:nvSpPr>
          <p:cNvPr id="12" name="Title 1"/>
          <p:cNvSpPr txBox="1">
            <a:spLocks/>
          </p:cNvSpPr>
          <p:nvPr/>
        </p:nvSpPr>
        <p:spPr>
          <a:xfrm>
            <a:off x="4636295" y="919162"/>
            <a:ext cx="1812131" cy="234554"/>
          </a:xfrm>
          <a:prstGeom prst="rect">
            <a:avLst/>
          </a:prstGeom>
          <a:solidFill>
            <a:sysClr val="window" lastClr="FFFFFF">
              <a:lumMod val="95000"/>
            </a:sysClr>
          </a:solidFill>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825" kern="0" dirty="0">
                <a:solidFill>
                  <a:sysClr val="windowText" lastClr="000000"/>
                </a:solidFill>
                <a:latin typeface="Calibri"/>
                <a:ea typeface="+mj-ea"/>
                <a:cs typeface="+mj-cs"/>
              </a:rPr>
              <a:t>This item is worth </a:t>
            </a:r>
            <a:r>
              <a:rPr lang="en-US" sz="825" b="1" kern="0" dirty="0">
                <a:solidFill>
                  <a:sysClr val="windowText" lastClr="000000"/>
                </a:solidFill>
                <a:latin typeface="Calibri"/>
                <a:ea typeface="+mj-ea"/>
                <a:cs typeface="+mj-cs"/>
              </a:rPr>
              <a:t>2 marks</a:t>
            </a:r>
            <a:endParaRPr lang="en-US" sz="825" b="1" dirty="0">
              <a:solidFill>
                <a:sysClr val="windowText" lastClr="000000"/>
              </a:solidFill>
              <a:latin typeface="Calibri"/>
              <a:ea typeface="+mj-ea"/>
              <a:cs typeface="+mj-cs"/>
            </a:endParaRPr>
          </a:p>
        </p:txBody>
      </p:sp>
      <p:sp>
        <p:nvSpPr>
          <p:cNvPr id="13" name="Title 1"/>
          <p:cNvSpPr txBox="1">
            <a:spLocks/>
          </p:cNvSpPr>
          <p:nvPr/>
        </p:nvSpPr>
        <p:spPr>
          <a:xfrm>
            <a:off x="6710362" y="919162"/>
            <a:ext cx="681038" cy="234554"/>
          </a:xfrm>
          <a:prstGeom prst="rect">
            <a:avLst/>
          </a:prstGeom>
          <a:ln w="3175" cap="flat" cmpd="sng" algn="ctr">
            <a:solidFill>
              <a:sysClr val="windowText" lastClr="000000"/>
            </a:solidFill>
            <a:prstDash val="solid"/>
            <a:round/>
            <a:headEnd type="none" w="med" len="med"/>
            <a:tailEnd type="none" w="med" len="med"/>
          </a:ln>
        </p:spPr>
        <p:txBody>
          <a:bodyPr anchor="ctr"/>
          <a:lstStyle/>
          <a:p>
            <a:pPr algn="ctr" defTabSz="342900">
              <a:defRPr/>
            </a:pPr>
            <a:r>
              <a:rPr lang="en-US" sz="600" dirty="0">
                <a:solidFill>
                  <a:sysClr val="windowText" lastClr="000000"/>
                </a:solidFill>
                <a:latin typeface="Calibri"/>
                <a:ea typeface="+mj-ea"/>
                <a:cs typeface="+mj-cs"/>
              </a:rPr>
              <a:t>You may use  the BNF at any time </a:t>
            </a:r>
          </a:p>
        </p:txBody>
      </p:sp>
      <p:pic>
        <p:nvPicPr>
          <p:cNvPr id="39950" name="Picture 13" descr="Screen shot 2011-01-25 at 16.58.44.png"/>
          <p:cNvPicPr>
            <a:picLocks noChangeAspect="1"/>
          </p:cNvPicPr>
          <p:nvPr/>
        </p:nvPicPr>
        <p:blipFill>
          <a:blip r:embed="rId3"/>
          <a:srcRect/>
          <a:stretch>
            <a:fillRect/>
          </a:stretch>
        </p:blipFill>
        <p:spPr bwMode="auto">
          <a:xfrm>
            <a:off x="7391401" y="919162"/>
            <a:ext cx="546497" cy="234554"/>
          </a:xfrm>
          <a:prstGeom prst="rect">
            <a:avLst/>
          </a:prstGeom>
          <a:noFill/>
          <a:ln w="9525">
            <a:noFill/>
            <a:miter lim="800000"/>
            <a:headEnd/>
            <a:tailEnd/>
          </a:ln>
        </p:spPr>
      </p:pic>
      <p:graphicFrame>
        <p:nvGraphicFramePr>
          <p:cNvPr id="15" name="Table 14"/>
          <p:cNvGraphicFramePr>
            <a:graphicFrameLocks noGrp="1"/>
          </p:cNvGraphicFramePr>
          <p:nvPr/>
        </p:nvGraphicFramePr>
        <p:xfrm>
          <a:off x="4708716" y="1303259"/>
          <a:ext cx="3179888" cy="1468517"/>
        </p:xfrm>
        <a:graphic>
          <a:graphicData uri="http://schemas.openxmlformats.org/drawingml/2006/table">
            <a:tbl>
              <a:tblPr firstRow="1" bandRow="1">
                <a:tableStyleId>{5940675A-B579-460E-94D1-54222C63F5DA}</a:tableStyleId>
              </a:tblPr>
              <a:tblGrid>
                <a:gridCol w="206184">
                  <a:extLst>
                    <a:ext uri="{9D8B030D-6E8A-4147-A177-3AD203B41FA5}">
                      <a16:colId xmlns:a16="http://schemas.microsoft.com/office/drawing/2014/main" val="20000"/>
                    </a:ext>
                  </a:extLst>
                </a:gridCol>
                <a:gridCol w="2582228">
                  <a:extLst>
                    <a:ext uri="{9D8B030D-6E8A-4147-A177-3AD203B41FA5}">
                      <a16:colId xmlns:a16="http://schemas.microsoft.com/office/drawing/2014/main" val="20001"/>
                    </a:ext>
                  </a:extLst>
                </a:gridCol>
                <a:gridCol w="162560">
                  <a:extLst>
                    <a:ext uri="{9D8B030D-6E8A-4147-A177-3AD203B41FA5}">
                      <a16:colId xmlns:a16="http://schemas.microsoft.com/office/drawing/2014/main" val="20002"/>
                    </a:ext>
                  </a:extLst>
                </a:gridCol>
                <a:gridCol w="235266">
                  <a:extLst>
                    <a:ext uri="{9D8B030D-6E8A-4147-A177-3AD203B41FA5}">
                      <a16:colId xmlns:a16="http://schemas.microsoft.com/office/drawing/2014/main" val="20003"/>
                    </a:ext>
                  </a:extLst>
                </a:gridCol>
              </a:tblGrid>
              <a:tr h="336947">
                <a:tc gridSpan="2">
                  <a:txBody>
                    <a:bodyPr/>
                    <a:lstStyle/>
                    <a:p>
                      <a:pPr algn="ctr">
                        <a:spcAft>
                          <a:spcPts val="0"/>
                        </a:spcAft>
                      </a:pPr>
                      <a:r>
                        <a:rPr lang="en-GB" sz="1200" b="1" dirty="0"/>
                        <a:t>ADVERSE EFFECT OPTIONS</a:t>
                      </a:r>
                    </a:p>
                    <a:p>
                      <a:pPr algn="ctr">
                        <a:spcAft>
                          <a:spcPts val="0"/>
                        </a:spcAft>
                      </a:pPr>
                      <a:endParaRPr lang="en-GB" sz="400" b="1" dirty="0"/>
                    </a:p>
                  </a:txBody>
                  <a:tcPr marL="68580" marR="68580" marT="34290" marB="3429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a:p>
                  </a:txBody>
                  <a:tcPr/>
                </a:tc>
                <a:tc>
                  <a:txBody>
                    <a:bodyPr/>
                    <a:lstStyle/>
                    <a:p>
                      <a:pPr>
                        <a:spcAft>
                          <a:spcPts val="1800"/>
                        </a:spcAft>
                      </a:pPr>
                      <a:endParaRPr lang="en-GB" sz="600" dirty="0"/>
                    </a:p>
                  </a:txBody>
                  <a:tcPr marL="68580" marR="68580" marT="34290" marB="34290" vert="vert270">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1800"/>
                        </a:spcAft>
                      </a:pPr>
                      <a:endParaRPr lang="en-GB" sz="700" dirty="0"/>
                    </a:p>
                  </a:txBody>
                  <a:tcPr marL="68580" marR="68580" marT="34290" marB="34290"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160020">
                <a:tc gridSpan="2">
                  <a:txBody>
                    <a:bodyPr/>
                    <a:lstStyle/>
                    <a:p>
                      <a:endParaRPr lang="en-GB" sz="600" b="1" dirty="0"/>
                    </a:p>
                  </a:txBody>
                  <a:tcPr marL="68580" marR="68580" marT="34290" marB="342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sz="1050" b="1" dirty="0"/>
                    </a:p>
                  </a:txBody>
                  <a:tcPr anchor="b">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GB" sz="600" b="1" dirty="0"/>
                    </a:p>
                  </a:txBody>
                  <a:tcPr marL="68580" marR="68580" marT="34290" marB="3429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b="1"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194310">
                <a:tc>
                  <a:txBody>
                    <a:bodyPr/>
                    <a:lstStyle/>
                    <a:p>
                      <a:r>
                        <a:rPr lang="en-GB" sz="800" b="1" dirty="0"/>
                        <a:t>A</a:t>
                      </a:r>
                    </a:p>
                  </a:txBody>
                  <a:tcPr marL="68580" marR="68580" marT="34290" marB="34290" anchor="ctr">
                    <a:lnT w="12700" cap="flat" cmpd="sng" algn="ctr">
                      <a:solidFill>
                        <a:srgbClr val="000000"/>
                      </a:solidFill>
                      <a:prstDash val="solid"/>
                      <a:round/>
                      <a:headEnd type="none" w="med" len="med"/>
                      <a:tailEnd type="none" w="med" len="med"/>
                    </a:lnT>
                  </a:tcPr>
                </a:tc>
                <a:tc>
                  <a:txBody>
                    <a:bodyPr/>
                    <a:lstStyle/>
                    <a:p>
                      <a:r>
                        <a:rPr lang="en-GB" sz="900" dirty="0"/>
                        <a:t>bradycardia</a:t>
                      </a: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2"/>
                  </a:ext>
                </a:extLst>
              </a:tr>
              <a:tr h="194310">
                <a:tc>
                  <a:txBody>
                    <a:bodyPr/>
                    <a:lstStyle/>
                    <a:p>
                      <a:r>
                        <a:rPr lang="en-GB" sz="800" b="1" dirty="0"/>
                        <a:t>B</a:t>
                      </a:r>
                    </a:p>
                  </a:txBody>
                  <a:tcPr marL="68580" marR="68580" marT="34290" marB="34290" anchor="ctr"/>
                </a:tc>
                <a:tc>
                  <a:txBody>
                    <a:bodyPr/>
                    <a:lstStyle/>
                    <a:p>
                      <a:r>
                        <a:rPr lang="en-GB" sz="900" dirty="0" err="1"/>
                        <a:t>hypersalivation</a:t>
                      </a:r>
                      <a:endParaRPr lang="en-GB" sz="900" dirty="0"/>
                    </a:p>
                  </a:txBody>
                  <a:tcPr marL="68580" marR="68580" marT="0" marB="0" anchor="ctr">
                    <a:lnR w="12700" cap="flat" cmpd="sng" algn="ctr">
                      <a:solidFill>
                        <a:srgbClr val="000000"/>
                      </a:solidFill>
                      <a:prstDash val="solid"/>
                      <a:round/>
                      <a:headEnd type="none" w="med" len="med"/>
                      <a:tailEnd type="none" w="med" len="med"/>
                    </a:lnR>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3"/>
                  </a:ext>
                </a:extLst>
              </a:tr>
              <a:tr h="194310">
                <a:tc>
                  <a:txBody>
                    <a:bodyPr/>
                    <a:lstStyle/>
                    <a:p>
                      <a:r>
                        <a:rPr lang="en-GB" sz="800" b="1" dirty="0"/>
                        <a:t>C</a:t>
                      </a:r>
                    </a:p>
                  </a:txBody>
                  <a:tcPr marL="68580" marR="68580" marT="34290" marB="34290" anchor="ctr"/>
                </a:tc>
                <a:tc>
                  <a:txBody>
                    <a:bodyPr/>
                    <a:lstStyle/>
                    <a:p>
                      <a:r>
                        <a:rPr lang="en-GB" sz="900" dirty="0"/>
                        <a:t>hypokalaemia</a:t>
                      </a:r>
                    </a:p>
                  </a:txBody>
                  <a:tcPr marL="68580" marR="68580" marT="0" marB="0" anchor="ctr">
                    <a:lnR w="12700" cap="flat" cmpd="sng" algn="ctr">
                      <a:solidFill>
                        <a:srgbClr val="000000"/>
                      </a:solidFill>
                      <a:prstDash val="solid"/>
                      <a:round/>
                      <a:headEnd type="none" w="med" len="med"/>
                      <a:tailEnd type="none" w="med" len="med"/>
                    </a:lnR>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4"/>
                  </a:ext>
                </a:extLst>
              </a:tr>
              <a:tr h="194310">
                <a:tc>
                  <a:txBody>
                    <a:bodyPr/>
                    <a:lstStyle/>
                    <a:p>
                      <a:r>
                        <a:rPr lang="en-GB" sz="800" b="1" dirty="0"/>
                        <a:t>D</a:t>
                      </a:r>
                    </a:p>
                  </a:txBody>
                  <a:tcPr marL="68580" marR="68580" marT="34290" marB="34290" anchor="ctr"/>
                </a:tc>
                <a:tc>
                  <a:txBody>
                    <a:bodyPr/>
                    <a:lstStyle/>
                    <a:p>
                      <a:r>
                        <a:rPr lang="en-GB" sz="900" dirty="0" err="1"/>
                        <a:t>mydriasis</a:t>
                      </a:r>
                      <a:endParaRPr lang="en-GB" sz="900" dirty="0"/>
                    </a:p>
                  </a:txBody>
                  <a:tcPr marL="68580" marR="68580" marT="0" marB="0" anchor="ctr">
                    <a:lnR w="12700" cap="flat" cmpd="sng" algn="ctr">
                      <a:solidFill>
                        <a:srgbClr val="000000"/>
                      </a:solidFill>
                      <a:prstDash val="solid"/>
                      <a:round/>
                      <a:headEnd type="none" w="med" len="med"/>
                      <a:tailEnd type="none" w="med" len="med"/>
                    </a:lnR>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5"/>
                  </a:ext>
                </a:extLst>
              </a:tr>
              <a:tr h="194310">
                <a:tc>
                  <a:txBody>
                    <a:bodyPr/>
                    <a:lstStyle/>
                    <a:p>
                      <a:r>
                        <a:rPr lang="en-GB" sz="800" b="1" dirty="0"/>
                        <a:t>E</a:t>
                      </a:r>
                    </a:p>
                  </a:txBody>
                  <a:tcPr marL="68580" marR="68580" marT="34290" marB="34290" anchor="ctr"/>
                </a:tc>
                <a:tc>
                  <a:txBody>
                    <a:bodyPr/>
                    <a:lstStyle/>
                    <a:p>
                      <a:r>
                        <a:rPr lang="en-GB" sz="900" dirty="0"/>
                        <a:t>urinary</a:t>
                      </a:r>
                      <a:r>
                        <a:rPr lang="en-GB" sz="900" baseline="0" dirty="0"/>
                        <a:t> frequency</a:t>
                      </a:r>
                      <a:endParaRPr lang="en-GB" sz="900" dirty="0"/>
                    </a:p>
                  </a:txBody>
                  <a:tcPr marL="68580" marR="68580" marT="0" marB="0" anchor="ctr">
                    <a:lnR w="12700" cap="flat" cmpd="sng" algn="ctr">
                      <a:solidFill>
                        <a:srgbClr val="000000"/>
                      </a:solidFill>
                      <a:prstDash val="solid"/>
                      <a:round/>
                      <a:headEnd type="none" w="med" len="med"/>
                      <a:tailEnd type="none" w="med" len="med"/>
                    </a:lnR>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6" name="TextBox 15"/>
          <p:cNvSpPr txBox="1"/>
          <p:nvPr/>
        </p:nvSpPr>
        <p:spPr>
          <a:xfrm>
            <a:off x="535187" y="1425016"/>
            <a:ext cx="3286125" cy="507831"/>
          </a:xfrm>
          <a:prstGeom prst="rect">
            <a:avLst/>
          </a:prstGeom>
          <a:noFill/>
          <a:ln>
            <a:solidFill>
              <a:srgbClr val="000000"/>
            </a:solidFill>
          </a:ln>
        </p:spPr>
        <p:txBody>
          <a:bodyPr>
            <a:spAutoFit/>
          </a:bodyPr>
          <a:lstStyle/>
          <a:p>
            <a:r>
              <a:rPr lang="en-US" sz="900" b="1" dirty="0"/>
              <a:t>Case presentation</a:t>
            </a:r>
          </a:p>
          <a:p>
            <a:r>
              <a:rPr lang="en-GB" sz="900" dirty="0"/>
              <a:t>A 10-year-old girl is treated with ipratropium as part of treatment for an acute asthma attack. </a:t>
            </a:r>
            <a:endParaRPr lang="en-US" sz="900" dirty="0"/>
          </a:p>
        </p:txBody>
      </p:sp>
      <p:sp>
        <p:nvSpPr>
          <p:cNvPr id="17" name="TextBox 16"/>
          <p:cNvSpPr txBox="1"/>
          <p:nvPr/>
        </p:nvSpPr>
        <p:spPr>
          <a:xfrm>
            <a:off x="535187" y="2299099"/>
            <a:ext cx="3286125" cy="646331"/>
          </a:xfrm>
          <a:prstGeom prst="rect">
            <a:avLst/>
          </a:prstGeom>
          <a:solidFill>
            <a:schemeClr val="bg1">
              <a:lumMod val="85000"/>
            </a:schemeClr>
          </a:solidFill>
          <a:ln>
            <a:solidFill>
              <a:srgbClr val="000000"/>
            </a:solidFill>
          </a:ln>
        </p:spPr>
        <p:txBody>
          <a:bodyPr wrap="square">
            <a:spAutoFit/>
          </a:bodyPr>
          <a:lstStyle/>
          <a:p>
            <a:pPr>
              <a:defRPr/>
            </a:pPr>
            <a:r>
              <a:rPr lang="en-US" sz="900" b="1" dirty="0"/>
              <a:t>Question</a:t>
            </a:r>
          </a:p>
          <a:p>
            <a:pPr>
              <a:defRPr/>
            </a:pPr>
            <a:r>
              <a:rPr lang="en-US" sz="900" dirty="0"/>
              <a:t>Select the adverse effect that is </a:t>
            </a:r>
            <a:r>
              <a:rPr lang="en-US" sz="900" i="1" dirty="0"/>
              <a:t>most likely </a:t>
            </a:r>
            <a:r>
              <a:rPr lang="en-US" sz="900" dirty="0"/>
              <a:t>to be caused by ipratropium.</a:t>
            </a:r>
          </a:p>
          <a:p>
            <a:pPr>
              <a:defRPr/>
            </a:pPr>
            <a:r>
              <a:rPr lang="en-US" sz="900" dirty="0"/>
              <a:t>(</a:t>
            </a:r>
            <a:r>
              <a:rPr lang="en-US" sz="900" i="1" dirty="0"/>
              <a:t>mark it with a tick</a:t>
            </a:r>
            <a:r>
              <a:rPr lang="en-US" sz="900" dirty="0"/>
              <a:t>)</a:t>
            </a:r>
          </a:p>
        </p:txBody>
      </p:sp>
      <p:cxnSp>
        <p:nvCxnSpPr>
          <p:cNvPr id="39955" name="Straight Connector 20"/>
          <p:cNvCxnSpPr>
            <a:cxnSpLocks noChangeShapeType="1"/>
          </p:cNvCxnSpPr>
          <p:nvPr/>
        </p:nvCxnSpPr>
        <p:spPr bwMode="auto">
          <a:xfrm rot="5400000">
            <a:off x="2414588" y="3462339"/>
            <a:ext cx="4313634" cy="1190"/>
          </a:xfrm>
          <a:prstGeom prst="line">
            <a:avLst/>
          </a:prstGeom>
          <a:noFill/>
          <a:ln w="19050">
            <a:solidFill>
              <a:srgbClr val="000000"/>
            </a:solidFill>
            <a:round/>
            <a:headEnd/>
            <a:tailEnd/>
          </a:ln>
        </p:spPr>
      </p:cxnSp>
    </p:spTree>
    <p:extLst>
      <p:ext uri="{BB962C8B-B14F-4D97-AF65-F5344CB8AC3E}">
        <p14:creationId xmlns:p14="http://schemas.microsoft.com/office/powerpoint/2010/main" val="6678555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23962" y="919162"/>
            <a:ext cx="1985963" cy="234554"/>
          </a:xfrm>
          <a:prstGeom prst="rect">
            <a:avLst/>
          </a:prstGeom>
          <a:solidFill>
            <a:srgbClr val="FFFF00"/>
          </a:solidFill>
          <a:ln w="12700" cap="flat" cmpd="sng" algn="ctr">
            <a:solidFill>
              <a:sysClr val="windowText" lastClr="000000"/>
            </a:solidFill>
            <a:prstDash val="solid"/>
            <a:round/>
            <a:headEnd type="none" w="med" len="med"/>
            <a:tailEnd type="none" w="med" len="med"/>
          </a:ln>
        </p:spPr>
        <p:txBody>
          <a:bodyPr anchor="ctr"/>
          <a:lstStyle/>
          <a:p>
            <a:pPr defTabSz="342900">
              <a:defRPr/>
            </a:pPr>
            <a:r>
              <a:rPr lang="en-US" sz="900" b="1" dirty="0">
                <a:solidFill>
                  <a:sysClr val="windowText" lastClr="000000"/>
                </a:solidFill>
                <a:latin typeface="Calibri"/>
                <a:ea typeface="+mj-ea"/>
                <a:cs typeface="+mj-cs"/>
              </a:rPr>
              <a:t>Adverse Drug Reactions Item </a:t>
            </a:r>
          </a:p>
        </p:txBody>
      </p:sp>
      <p:sp>
        <p:nvSpPr>
          <p:cNvPr id="9" name="Title 1"/>
          <p:cNvSpPr txBox="1">
            <a:spLocks/>
          </p:cNvSpPr>
          <p:nvPr/>
        </p:nvSpPr>
        <p:spPr>
          <a:xfrm>
            <a:off x="3956449" y="919162"/>
            <a:ext cx="553640" cy="234554"/>
          </a:xfrm>
          <a:prstGeom prst="rect">
            <a:avLst/>
          </a:prstGeom>
          <a:solidFill>
            <a:srgbClr val="FFFF00"/>
          </a:solidFill>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788" kern="0" dirty="0">
                <a:solidFill>
                  <a:sysClr val="windowText" lastClr="000000"/>
                </a:solidFill>
                <a:latin typeface="Calibri"/>
                <a:ea typeface="+mj-ea"/>
                <a:cs typeface="+mj-cs"/>
              </a:rPr>
              <a:t>ADR301</a:t>
            </a:r>
            <a:endParaRPr lang="en-US" sz="788" dirty="0">
              <a:solidFill>
                <a:sysClr val="windowText" lastClr="000000"/>
              </a:solidFill>
              <a:latin typeface="Calibri"/>
              <a:ea typeface="+mj-ea"/>
              <a:cs typeface="+mj-cs"/>
            </a:endParaRPr>
          </a:p>
        </p:txBody>
      </p:sp>
      <p:sp>
        <p:nvSpPr>
          <p:cNvPr id="11" name="Title 1"/>
          <p:cNvSpPr txBox="1">
            <a:spLocks/>
          </p:cNvSpPr>
          <p:nvPr/>
        </p:nvSpPr>
        <p:spPr>
          <a:xfrm>
            <a:off x="3686176" y="919162"/>
            <a:ext cx="270272" cy="234554"/>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1050" b="1" dirty="0">
                <a:solidFill>
                  <a:sysClr val="windowText" lastClr="000000"/>
                </a:solidFill>
                <a:latin typeface="Calibri"/>
                <a:ea typeface="+mj-ea"/>
                <a:cs typeface="+mj-cs"/>
              </a:rPr>
              <a:t>ID</a:t>
            </a:r>
          </a:p>
        </p:txBody>
      </p:sp>
      <p:sp>
        <p:nvSpPr>
          <p:cNvPr id="12" name="Title 1"/>
          <p:cNvSpPr txBox="1">
            <a:spLocks/>
          </p:cNvSpPr>
          <p:nvPr/>
        </p:nvSpPr>
        <p:spPr>
          <a:xfrm>
            <a:off x="4636295" y="919162"/>
            <a:ext cx="1812131" cy="234554"/>
          </a:xfrm>
          <a:prstGeom prst="rect">
            <a:avLst/>
          </a:prstGeom>
          <a:solidFill>
            <a:sysClr val="window" lastClr="FFFFFF">
              <a:lumMod val="95000"/>
            </a:sysClr>
          </a:solidFill>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825" kern="0" dirty="0">
                <a:solidFill>
                  <a:sysClr val="windowText" lastClr="000000"/>
                </a:solidFill>
                <a:latin typeface="Calibri"/>
                <a:ea typeface="+mj-ea"/>
                <a:cs typeface="+mj-cs"/>
              </a:rPr>
              <a:t>This question item is worth </a:t>
            </a:r>
            <a:r>
              <a:rPr lang="en-US" sz="825" b="1" kern="0" dirty="0">
                <a:solidFill>
                  <a:sysClr val="windowText" lastClr="000000"/>
                </a:solidFill>
                <a:latin typeface="Calibri"/>
                <a:ea typeface="+mj-ea"/>
                <a:cs typeface="+mj-cs"/>
              </a:rPr>
              <a:t>2 marks</a:t>
            </a:r>
            <a:endParaRPr lang="en-US" sz="825" b="1" dirty="0">
              <a:solidFill>
                <a:sysClr val="windowText" lastClr="000000"/>
              </a:solidFill>
              <a:latin typeface="Calibri"/>
              <a:ea typeface="+mj-ea"/>
              <a:cs typeface="+mj-cs"/>
            </a:endParaRPr>
          </a:p>
        </p:txBody>
      </p:sp>
      <p:sp>
        <p:nvSpPr>
          <p:cNvPr id="13" name="Title 1"/>
          <p:cNvSpPr txBox="1">
            <a:spLocks/>
          </p:cNvSpPr>
          <p:nvPr/>
        </p:nvSpPr>
        <p:spPr>
          <a:xfrm>
            <a:off x="6710362" y="919162"/>
            <a:ext cx="681038" cy="234554"/>
          </a:xfrm>
          <a:prstGeom prst="rect">
            <a:avLst/>
          </a:prstGeom>
          <a:ln w="3175" cap="flat" cmpd="sng" algn="ctr">
            <a:solidFill>
              <a:sysClr val="windowText" lastClr="000000"/>
            </a:solidFill>
            <a:prstDash val="solid"/>
            <a:round/>
            <a:headEnd type="none" w="med" len="med"/>
            <a:tailEnd type="none" w="med" len="med"/>
          </a:ln>
        </p:spPr>
        <p:txBody>
          <a:bodyPr anchor="ctr"/>
          <a:lstStyle/>
          <a:p>
            <a:pPr algn="ctr" defTabSz="342900">
              <a:defRPr/>
            </a:pPr>
            <a:r>
              <a:rPr lang="en-US" sz="600" dirty="0">
                <a:solidFill>
                  <a:sysClr val="windowText" lastClr="000000"/>
                </a:solidFill>
                <a:latin typeface="Calibri"/>
                <a:ea typeface="+mj-ea"/>
                <a:cs typeface="+mj-cs"/>
              </a:rPr>
              <a:t>You may use  the BNF at any time </a:t>
            </a:r>
          </a:p>
        </p:txBody>
      </p:sp>
      <p:pic>
        <p:nvPicPr>
          <p:cNvPr id="39950" name="Picture 13" descr="Screen shot 2011-01-25 at 16.58.44.png"/>
          <p:cNvPicPr>
            <a:picLocks noChangeAspect="1"/>
          </p:cNvPicPr>
          <p:nvPr/>
        </p:nvPicPr>
        <p:blipFill>
          <a:blip r:embed="rId3"/>
          <a:srcRect/>
          <a:stretch>
            <a:fillRect/>
          </a:stretch>
        </p:blipFill>
        <p:spPr bwMode="auto">
          <a:xfrm>
            <a:off x="7391401" y="919162"/>
            <a:ext cx="546497" cy="234554"/>
          </a:xfrm>
          <a:prstGeom prst="rect">
            <a:avLst/>
          </a:prstGeom>
          <a:noFill/>
          <a:ln w="9525">
            <a:noFill/>
            <a:miter lim="800000"/>
            <a:headEnd/>
            <a:tailEnd/>
          </a:ln>
        </p:spPr>
      </p:pic>
      <p:graphicFrame>
        <p:nvGraphicFramePr>
          <p:cNvPr id="15" name="Table 14"/>
          <p:cNvGraphicFramePr>
            <a:graphicFrameLocks noGrp="1"/>
          </p:cNvGraphicFramePr>
          <p:nvPr/>
        </p:nvGraphicFramePr>
        <p:xfrm>
          <a:off x="4708716" y="1303259"/>
          <a:ext cx="3179888" cy="1525667"/>
        </p:xfrm>
        <a:graphic>
          <a:graphicData uri="http://schemas.openxmlformats.org/drawingml/2006/table">
            <a:tbl>
              <a:tblPr firstRow="1" bandRow="1">
                <a:tableStyleId>{5940675A-B579-460E-94D1-54222C63F5DA}</a:tableStyleId>
              </a:tblPr>
              <a:tblGrid>
                <a:gridCol w="206184">
                  <a:extLst>
                    <a:ext uri="{9D8B030D-6E8A-4147-A177-3AD203B41FA5}">
                      <a16:colId xmlns:a16="http://schemas.microsoft.com/office/drawing/2014/main" val="20000"/>
                    </a:ext>
                  </a:extLst>
                </a:gridCol>
                <a:gridCol w="2582228">
                  <a:extLst>
                    <a:ext uri="{9D8B030D-6E8A-4147-A177-3AD203B41FA5}">
                      <a16:colId xmlns:a16="http://schemas.microsoft.com/office/drawing/2014/main" val="20001"/>
                    </a:ext>
                  </a:extLst>
                </a:gridCol>
                <a:gridCol w="162560">
                  <a:extLst>
                    <a:ext uri="{9D8B030D-6E8A-4147-A177-3AD203B41FA5}">
                      <a16:colId xmlns:a16="http://schemas.microsoft.com/office/drawing/2014/main" val="20002"/>
                    </a:ext>
                  </a:extLst>
                </a:gridCol>
                <a:gridCol w="235266">
                  <a:extLst>
                    <a:ext uri="{9D8B030D-6E8A-4147-A177-3AD203B41FA5}">
                      <a16:colId xmlns:a16="http://schemas.microsoft.com/office/drawing/2014/main" val="20003"/>
                    </a:ext>
                  </a:extLst>
                </a:gridCol>
              </a:tblGrid>
              <a:tr h="336947">
                <a:tc gridSpan="2">
                  <a:txBody>
                    <a:bodyPr/>
                    <a:lstStyle/>
                    <a:p>
                      <a:pPr algn="ctr">
                        <a:spcAft>
                          <a:spcPts val="0"/>
                        </a:spcAft>
                      </a:pPr>
                      <a:r>
                        <a:rPr lang="en-GB" sz="1200" b="1" dirty="0"/>
                        <a:t>PRESCRIPTION OPTIONS</a:t>
                      </a:r>
                    </a:p>
                    <a:p>
                      <a:pPr algn="ctr">
                        <a:spcAft>
                          <a:spcPts val="0"/>
                        </a:spcAft>
                      </a:pPr>
                      <a:endParaRPr lang="en-GB" sz="400" b="1" dirty="0"/>
                    </a:p>
                  </a:txBody>
                  <a:tcPr marL="68580" marR="68580" marT="34290" marB="3429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a:p>
                  </a:txBody>
                  <a:tcPr/>
                </a:tc>
                <a:tc>
                  <a:txBody>
                    <a:bodyPr/>
                    <a:lstStyle/>
                    <a:p>
                      <a:pPr>
                        <a:spcAft>
                          <a:spcPts val="1800"/>
                        </a:spcAft>
                      </a:pPr>
                      <a:endParaRPr lang="en-GB" sz="600" dirty="0"/>
                    </a:p>
                  </a:txBody>
                  <a:tcPr marL="68580" marR="68580" marT="34290" marB="34290" vert="vert270">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1800"/>
                        </a:spcAft>
                      </a:pPr>
                      <a:endParaRPr lang="en-GB" sz="700" dirty="0"/>
                    </a:p>
                  </a:txBody>
                  <a:tcPr marL="68580" marR="68580" marT="34290" marB="34290"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160020">
                <a:tc gridSpan="2">
                  <a:txBody>
                    <a:bodyPr/>
                    <a:lstStyle/>
                    <a:p>
                      <a:endParaRPr lang="en-GB" sz="600" b="1" dirty="0"/>
                    </a:p>
                  </a:txBody>
                  <a:tcPr marL="68580" marR="68580" marT="34290" marB="342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sz="1050" b="1" dirty="0"/>
                    </a:p>
                  </a:txBody>
                  <a:tcPr anchor="b">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GB" sz="600" b="1" dirty="0"/>
                    </a:p>
                  </a:txBody>
                  <a:tcPr marL="68580" marR="68580" marT="34290" marB="3429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b="1"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205740">
                <a:tc>
                  <a:txBody>
                    <a:bodyPr/>
                    <a:lstStyle/>
                    <a:p>
                      <a:r>
                        <a:rPr lang="en-GB" sz="800" b="1" dirty="0"/>
                        <a:t>A</a:t>
                      </a:r>
                    </a:p>
                  </a:txBody>
                  <a:tcPr marL="68580" marR="68580" marT="34290" marB="34290" anchor="ctr">
                    <a:lnT w="12700" cap="flat" cmpd="sng" algn="ctr">
                      <a:solidFill>
                        <a:srgbClr val="000000"/>
                      </a:solidFill>
                      <a:prstDash val="solid"/>
                      <a:round/>
                      <a:headEnd type="none" w="med" len="med"/>
                      <a:tailEnd type="none" w="med" len="med"/>
                    </a:lnT>
                  </a:tcPr>
                </a:tc>
                <a:tc>
                  <a:txBody>
                    <a:bodyPr/>
                    <a:lstStyle/>
                    <a:p>
                      <a:r>
                        <a:rPr lang="en-GB" sz="900" dirty="0"/>
                        <a:t>Acute renal injury</a:t>
                      </a:r>
                    </a:p>
                  </a:txBody>
                  <a:tcPr marL="68580" marR="68580" marT="34290" marB="3429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2"/>
                  </a:ext>
                </a:extLst>
              </a:tr>
              <a:tr h="205740">
                <a:tc>
                  <a:txBody>
                    <a:bodyPr/>
                    <a:lstStyle/>
                    <a:p>
                      <a:r>
                        <a:rPr lang="en-GB" sz="800" b="1" dirty="0"/>
                        <a:t>B</a:t>
                      </a:r>
                    </a:p>
                  </a:txBody>
                  <a:tcPr marL="68580" marR="68580" marT="34290" marB="34290" anchor="ctr"/>
                </a:tc>
                <a:tc>
                  <a:txBody>
                    <a:bodyPr/>
                    <a:lstStyle/>
                    <a:p>
                      <a:r>
                        <a:rPr lang="en-GB" sz="900" dirty="0"/>
                        <a:t>Diarrhoea</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3"/>
                  </a:ext>
                </a:extLst>
              </a:tr>
              <a:tr h="205740">
                <a:tc>
                  <a:txBody>
                    <a:bodyPr/>
                    <a:lstStyle/>
                    <a:p>
                      <a:r>
                        <a:rPr lang="en-GB" sz="800" b="1" dirty="0"/>
                        <a:t>C</a:t>
                      </a:r>
                    </a:p>
                  </a:txBody>
                  <a:tcPr marL="68580" marR="68580" marT="34290" marB="34290" anchor="ctr"/>
                </a:tc>
                <a:tc>
                  <a:txBody>
                    <a:bodyPr/>
                    <a:lstStyle/>
                    <a:p>
                      <a:r>
                        <a:rPr lang="en-GB" sz="900" dirty="0"/>
                        <a:t>Hypoglycaemia</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140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4"/>
                  </a:ext>
                </a:extLst>
              </a:tr>
              <a:tr h="205740">
                <a:tc>
                  <a:txBody>
                    <a:bodyPr/>
                    <a:lstStyle/>
                    <a:p>
                      <a:r>
                        <a:rPr lang="en-GB" sz="800" b="1" dirty="0"/>
                        <a:t>D</a:t>
                      </a:r>
                    </a:p>
                  </a:txBody>
                  <a:tcPr marL="68580" marR="68580" marT="34290" marB="34290" anchor="ctr"/>
                </a:tc>
                <a:tc>
                  <a:txBody>
                    <a:bodyPr/>
                    <a:lstStyle/>
                    <a:p>
                      <a:r>
                        <a:rPr lang="en-GB" sz="900" dirty="0"/>
                        <a:t>Osteonecrosis of the jaw</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140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5"/>
                  </a:ext>
                </a:extLst>
              </a:tr>
              <a:tr h="205740">
                <a:tc>
                  <a:txBody>
                    <a:bodyPr/>
                    <a:lstStyle/>
                    <a:p>
                      <a:r>
                        <a:rPr lang="en-GB" sz="800" b="1" dirty="0"/>
                        <a:t>E</a:t>
                      </a:r>
                    </a:p>
                  </a:txBody>
                  <a:tcPr marL="68580" marR="68580" marT="34290" marB="34290" anchor="ctr"/>
                </a:tc>
                <a:tc>
                  <a:txBody>
                    <a:bodyPr/>
                    <a:lstStyle/>
                    <a:p>
                      <a:r>
                        <a:rPr lang="en-GB" sz="900" dirty="0"/>
                        <a:t>Vaginal candidiasis</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6" name="TextBox 15"/>
          <p:cNvSpPr txBox="1"/>
          <p:nvPr/>
        </p:nvSpPr>
        <p:spPr>
          <a:xfrm>
            <a:off x="670323" y="1627989"/>
            <a:ext cx="3286125" cy="646331"/>
          </a:xfrm>
          <a:prstGeom prst="rect">
            <a:avLst/>
          </a:prstGeom>
          <a:noFill/>
          <a:ln>
            <a:solidFill>
              <a:srgbClr val="000000"/>
            </a:solidFill>
          </a:ln>
        </p:spPr>
        <p:txBody>
          <a:bodyPr wrap="square">
            <a:spAutoFit/>
          </a:bodyPr>
          <a:lstStyle/>
          <a:p>
            <a:r>
              <a:rPr lang="en-US" sz="900" b="1" dirty="0"/>
              <a:t>Case presentation</a:t>
            </a:r>
          </a:p>
          <a:p>
            <a:r>
              <a:rPr lang="en-US" sz="900" dirty="0">
                <a:solidFill>
                  <a:srgbClr val="000000"/>
                </a:solidFill>
                <a:latin typeface="Calibri" charset="0"/>
              </a:rPr>
              <a:t>A 64-year-old woman with heart failure  is commenced on dapagliflozin..</a:t>
            </a:r>
          </a:p>
          <a:p>
            <a:endParaRPr lang="en-US" sz="900" dirty="0">
              <a:solidFill>
                <a:srgbClr val="000000"/>
              </a:solidFill>
              <a:latin typeface="Calibri" charset="0"/>
            </a:endParaRPr>
          </a:p>
        </p:txBody>
      </p:sp>
      <p:sp>
        <p:nvSpPr>
          <p:cNvPr id="17" name="TextBox 16"/>
          <p:cNvSpPr txBox="1"/>
          <p:nvPr/>
        </p:nvSpPr>
        <p:spPr>
          <a:xfrm>
            <a:off x="670323" y="3085752"/>
            <a:ext cx="3286125" cy="646331"/>
          </a:xfrm>
          <a:prstGeom prst="rect">
            <a:avLst/>
          </a:prstGeom>
          <a:solidFill>
            <a:schemeClr val="bg1">
              <a:lumMod val="85000"/>
            </a:schemeClr>
          </a:solidFill>
          <a:ln>
            <a:solidFill>
              <a:srgbClr val="000000"/>
            </a:solidFill>
          </a:ln>
        </p:spPr>
        <p:txBody>
          <a:bodyPr wrap="square">
            <a:spAutoFit/>
          </a:bodyPr>
          <a:lstStyle/>
          <a:p>
            <a:pPr>
              <a:defRPr/>
            </a:pPr>
            <a:r>
              <a:rPr lang="en-US" sz="900" b="1" dirty="0"/>
              <a:t>Question</a:t>
            </a:r>
          </a:p>
          <a:p>
            <a:pPr>
              <a:defRPr/>
            </a:pPr>
            <a:r>
              <a:rPr lang="en-US" sz="900" dirty="0"/>
              <a:t>Of the adverse effects listed, which is </a:t>
            </a:r>
            <a:r>
              <a:rPr lang="en-US" sz="900" i="1" dirty="0"/>
              <a:t>most likely </a:t>
            </a:r>
            <a:r>
              <a:rPr lang="en-US" sz="900" dirty="0"/>
              <a:t>to be caused by dapagliflozin.</a:t>
            </a:r>
          </a:p>
          <a:p>
            <a:pPr>
              <a:defRPr/>
            </a:pPr>
            <a:r>
              <a:rPr lang="en-US" sz="900" dirty="0"/>
              <a:t>(</a:t>
            </a:r>
            <a:r>
              <a:rPr lang="en-US" sz="900" i="1" dirty="0"/>
              <a:t>mark with a tick</a:t>
            </a:r>
            <a:r>
              <a:rPr lang="en-US" sz="900" dirty="0"/>
              <a:t>)</a:t>
            </a:r>
          </a:p>
        </p:txBody>
      </p:sp>
      <p:cxnSp>
        <p:nvCxnSpPr>
          <p:cNvPr id="39955" name="Straight Connector 20"/>
          <p:cNvCxnSpPr>
            <a:cxnSpLocks noChangeShapeType="1"/>
          </p:cNvCxnSpPr>
          <p:nvPr/>
        </p:nvCxnSpPr>
        <p:spPr bwMode="auto">
          <a:xfrm rot="5400000">
            <a:off x="2414588" y="3462339"/>
            <a:ext cx="4313634" cy="1190"/>
          </a:xfrm>
          <a:prstGeom prst="line">
            <a:avLst/>
          </a:prstGeom>
          <a:noFill/>
          <a:ln w="19050">
            <a:solidFill>
              <a:srgbClr val="000000"/>
            </a:solidFill>
            <a:round/>
            <a:headEnd/>
            <a:tailEn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71FF-2479-48B2-9FA2-07B33B866D49}"/>
              </a:ext>
            </a:extLst>
          </p:cNvPr>
          <p:cNvSpPr>
            <a:spLocks noGrp="1"/>
          </p:cNvSpPr>
          <p:nvPr>
            <p:ph type="title"/>
          </p:nvPr>
        </p:nvSpPr>
        <p:spPr/>
        <p:txBody>
          <a:bodyPr>
            <a:normAutofit/>
          </a:bodyPr>
          <a:lstStyle/>
          <a:p>
            <a:r>
              <a:rPr lang="en-GB" sz="3600" dirty="0"/>
              <a:t>Gentamicin – BNF </a:t>
            </a:r>
          </a:p>
        </p:txBody>
      </p:sp>
      <p:sp>
        <p:nvSpPr>
          <p:cNvPr id="3" name="Content Placeholder 2">
            <a:extLst>
              <a:ext uri="{FF2B5EF4-FFF2-40B4-BE49-F238E27FC236}">
                <a16:creationId xmlns:a16="http://schemas.microsoft.com/office/drawing/2014/main" id="{74878C10-694A-47C7-A0AE-261608E9A8F5}"/>
              </a:ext>
            </a:extLst>
          </p:cNvPr>
          <p:cNvSpPr>
            <a:spLocks noGrp="1"/>
          </p:cNvSpPr>
          <p:nvPr>
            <p:ph idx="1"/>
          </p:nvPr>
        </p:nvSpPr>
        <p:spPr>
          <a:xfrm>
            <a:off x="228600" y="1268760"/>
            <a:ext cx="8807896" cy="5035698"/>
          </a:xfrm>
        </p:spPr>
        <p:txBody>
          <a:bodyPr>
            <a:normAutofit fontScale="85000" lnSpcReduction="20000"/>
          </a:bodyPr>
          <a:lstStyle/>
          <a:p>
            <a:r>
              <a:rPr lang="en-GB" dirty="0"/>
              <a:t>Gentamicin dose level (data) interpretation and next mx step</a:t>
            </a:r>
          </a:p>
          <a:p>
            <a:pPr lvl="1"/>
            <a:r>
              <a:rPr lang="en-GB" dirty="0"/>
              <a:t>Common FY1 role </a:t>
            </a:r>
          </a:p>
          <a:p>
            <a:pPr lvl="1"/>
            <a:r>
              <a:rPr lang="en-GB" dirty="0"/>
              <a:t>Major safety element</a:t>
            </a:r>
          </a:p>
          <a:p>
            <a:pPr lvl="2"/>
            <a:r>
              <a:rPr lang="en-GB" dirty="0">
                <a:hlinkClick r:id="rId2"/>
              </a:rPr>
              <a:t>https://bnf.nice.org.uk/drug/gentamicin.html#monitoringRequirements</a:t>
            </a:r>
            <a:r>
              <a:rPr lang="en-GB" dirty="0"/>
              <a:t>   </a:t>
            </a:r>
          </a:p>
          <a:p>
            <a:pPr lvl="2"/>
            <a:r>
              <a:rPr lang="en-GB" dirty="0"/>
              <a:t>“For </a:t>
            </a:r>
            <a:r>
              <a:rPr lang="en-GB" b="1" dirty="0"/>
              <a:t>multiple daily dose </a:t>
            </a:r>
            <a:r>
              <a:rPr lang="en-GB" dirty="0"/>
              <a:t>regimens, blood samples should be taken approximately 1 hour after IM or IV administration (‘peak’ concentration) and also just before the next dose (‘trough’ concentration).” </a:t>
            </a:r>
          </a:p>
          <a:p>
            <a:pPr lvl="2"/>
            <a:r>
              <a:rPr lang="en-GB" b="1" dirty="0">
                <a:solidFill>
                  <a:srgbClr val="FF0000"/>
                </a:solidFill>
              </a:rPr>
              <a:t>“If the pre-dose (‘trough’) concentration is high, the interval between doses must be increased. If the post-dose (‘peak’) concentration is high, the dose must be decreased”</a:t>
            </a:r>
          </a:p>
          <a:p>
            <a:pPr lvl="2"/>
            <a:r>
              <a:rPr lang="en-GB" dirty="0"/>
              <a:t>Note endocarditis levels lower than for other indications</a:t>
            </a:r>
          </a:p>
          <a:p>
            <a:pPr lvl="2"/>
            <a:r>
              <a:rPr lang="en-GB" dirty="0"/>
              <a:t>Hartford Dosing Nomogram – once daily (</a:t>
            </a:r>
            <a:r>
              <a:rPr lang="en-GB" b="1" dirty="0"/>
              <a:t>Extended Interval</a:t>
            </a:r>
            <a:r>
              <a:rPr lang="en-GB" dirty="0"/>
              <a:t>) dosing</a:t>
            </a:r>
          </a:p>
          <a:p>
            <a:pPr lvl="2"/>
            <a:r>
              <a:rPr lang="pt-BR" i="1" dirty="0"/>
              <a:t>Useful Read: Banarjee et al. BMJ 2012; 345 doi: </a:t>
            </a:r>
            <a:r>
              <a:rPr lang="pt-BR" i="1" dirty="0">
                <a:hlinkClick r:id="rId3"/>
              </a:rPr>
              <a:t>https://doi.org/10.1136/bmj.e6354</a:t>
            </a:r>
            <a:r>
              <a:rPr lang="pt-BR" i="1" dirty="0"/>
              <a:t> </a:t>
            </a:r>
            <a:endParaRPr lang="en-GB" dirty="0"/>
          </a:p>
        </p:txBody>
      </p:sp>
    </p:spTree>
    <p:extLst>
      <p:ext uri="{BB962C8B-B14F-4D97-AF65-F5344CB8AC3E}">
        <p14:creationId xmlns:p14="http://schemas.microsoft.com/office/powerpoint/2010/main" val="5521166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0251E-5DC8-29E9-6112-FB21DE6C5CA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23A3F84-C6EF-B1DB-AC91-926D93E57F4C}"/>
              </a:ext>
            </a:extLst>
          </p:cNvPr>
          <p:cNvSpPr txBox="1">
            <a:spLocks/>
          </p:cNvSpPr>
          <p:nvPr/>
        </p:nvSpPr>
        <p:spPr>
          <a:xfrm>
            <a:off x="1223962" y="919162"/>
            <a:ext cx="1985963" cy="234554"/>
          </a:xfrm>
          <a:prstGeom prst="rect">
            <a:avLst/>
          </a:prstGeom>
          <a:solidFill>
            <a:srgbClr val="FFFF00"/>
          </a:solidFill>
          <a:ln w="12700" cap="flat" cmpd="sng" algn="ctr">
            <a:solidFill>
              <a:sysClr val="windowText" lastClr="000000"/>
            </a:solidFill>
            <a:prstDash val="solid"/>
            <a:round/>
            <a:headEnd type="none" w="med" len="med"/>
            <a:tailEnd type="none" w="med" len="med"/>
          </a:ln>
        </p:spPr>
        <p:txBody>
          <a:bodyPr anchor="ctr"/>
          <a:lstStyle/>
          <a:p>
            <a:pPr defTabSz="342900">
              <a:defRPr/>
            </a:pPr>
            <a:r>
              <a:rPr lang="en-US" sz="900" b="1" dirty="0">
                <a:solidFill>
                  <a:sysClr val="windowText" lastClr="000000"/>
                </a:solidFill>
                <a:latin typeface="Calibri"/>
                <a:ea typeface="+mj-ea"/>
                <a:cs typeface="+mj-cs"/>
              </a:rPr>
              <a:t>Adverse Drug Reactions Item </a:t>
            </a:r>
          </a:p>
        </p:txBody>
      </p:sp>
      <p:sp>
        <p:nvSpPr>
          <p:cNvPr id="9" name="Title 1">
            <a:extLst>
              <a:ext uri="{FF2B5EF4-FFF2-40B4-BE49-F238E27FC236}">
                <a16:creationId xmlns:a16="http://schemas.microsoft.com/office/drawing/2014/main" id="{D19678A4-B447-BF1E-56E2-F74D94A3CCB5}"/>
              </a:ext>
            </a:extLst>
          </p:cNvPr>
          <p:cNvSpPr txBox="1">
            <a:spLocks/>
          </p:cNvSpPr>
          <p:nvPr/>
        </p:nvSpPr>
        <p:spPr>
          <a:xfrm>
            <a:off x="3956449" y="919162"/>
            <a:ext cx="553640" cy="234554"/>
          </a:xfrm>
          <a:prstGeom prst="rect">
            <a:avLst/>
          </a:prstGeom>
          <a:solidFill>
            <a:srgbClr val="FFFF00"/>
          </a:solidFill>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788" kern="0" dirty="0">
                <a:solidFill>
                  <a:sysClr val="windowText" lastClr="000000"/>
                </a:solidFill>
                <a:latin typeface="Calibri"/>
                <a:ea typeface="+mj-ea"/>
                <a:cs typeface="+mj-cs"/>
              </a:rPr>
              <a:t>ADR301</a:t>
            </a:r>
            <a:endParaRPr lang="en-US" sz="788" dirty="0">
              <a:solidFill>
                <a:sysClr val="windowText" lastClr="000000"/>
              </a:solidFill>
              <a:latin typeface="Calibri"/>
              <a:ea typeface="+mj-ea"/>
              <a:cs typeface="+mj-cs"/>
            </a:endParaRPr>
          </a:p>
        </p:txBody>
      </p:sp>
      <p:sp>
        <p:nvSpPr>
          <p:cNvPr id="11" name="Title 1">
            <a:extLst>
              <a:ext uri="{FF2B5EF4-FFF2-40B4-BE49-F238E27FC236}">
                <a16:creationId xmlns:a16="http://schemas.microsoft.com/office/drawing/2014/main" id="{EC812E7F-857C-FE1F-0C5F-9F62A22D64FE}"/>
              </a:ext>
            </a:extLst>
          </p:cNvPr>
          <p:cNvSpPr txBox="1">
            <a:spLocks/>
          </p:cNvSpPr>
          <p:nvPr/>
        </p:nvSpPr>
        <p:spPr>
          <a:xfrm>
            <a:off x="3686176" y="919162"/>
            <a:ext cx="270272" cy="234554"/>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1050" b="1" dirty="0">
                <a:solidFill>
                  <a:sysClr val="windowText" lastClr="000000"/>
                </a:solidFill>
                <a:latin typeface="Calibri"/>
                <a:ea typeface="+mj-ea"/>
                <a:cs typeface="+mj-cs"/>
              </a:rPr>
              <a:t>ID</a:t>
            </a:r>
          </a:p>
        </p:txBody>
      </p:sp>
      <p:sp>
        <p:nvSpPr>
          <p:cNvPr id="12" name="Title 1">
            <a:extLst>
              <a:ext uri="{FF2B5EF4-FFF2-40B4-BE49-F238E27FC236}">
                <a16:creationId xmlns:a16="http://schemas.microsoft.com/office/drawing/2014/main" id="{15468CDD-4D26-DB6E-72D1-C3C20A4E5501}"/>
              </a:ext>
            </a:extLst>
          </p:cNvPr>
          <p:cNvSpPr txBox="1">
            <a:spLocks/>
          </p:cNvSpPr>
          <p:nvPr/>
        </p:nvSpPr>
        <p:spPr>
          <a:xfrm>
            <a:off x="4636295" y="919162"/>
            <a:ext cx="1812131" cy="234554"/>
          </a:xfrm>
          <a:prstGeom prst="rect">
            <a:avLst/>
          </a:prstGeom>
          <a:solidFill>
            <a:sysClr val="window" lastClr="FFFFFF">
              <a:lumMod val="95000"/>
            </a:sysClr>
          </a:solidFill>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825" kern="0" dirty="0">
                <a:solidFill>
                  <a:sysClr val="windowText" lastClr="000000"/>
                </a:solidFill>
                <a:latin typeface="Calibri"/>
                <a:ea typeface="+mj-ea"/>
                <a:cs typeface="+mj-cs"/>
              </a:rPr>
              <a:t>This question item is worth </a:t>
            </a:r>
            <a:r>
              <a:rPr lang="en-US" sz="825" b="1" kern="0" dirty="0">
                <a:solidFill>
                  <a:sysClr val="windowText" lastClr="000000"/>
                </a:solidFill>
                <a:latin typeface="Calibri"/>
                <a:ea typeface="+mj-ea"/>
                <a:cs typeface="+mj-cs"/>
              </a:rPr>
              <a:t>2 marks</a:t>
            </a:r>
            <a:endParaRPr lang="en-US" sz="825" b="1" dirty="0">
              <a:solidFill>
                <a:sysClr val="windowText" lastClr="000000"/>
              </a:solidFill>
              <a:latin typeface="Calibri"/>
              <a:ea typeface="+mj-ea"/>
              <a:cs typeface="+mj-cs"/>
            </a:endParaRPr>
          </a:p>
        </p:txBody>
      </p:sp>
      <p:sp>
        <p:nvSpPr>
          <p:cNvPr id="13" name="Title 1">
            <a:extLst>
              <a:ext uri="{FF2B5EF4-FFF2-40B4-BE49-F238E27FC236}">
                <a16:creationId xmlns:a16="http://schemas.microsoft.com/office/drawing/2014/main" id="{AD667AEE-0CC5-DC6F-33AA-9FA23A01C0CC}"/>
              </a:ext>
            </a:extLst>
          </p:cNvPr>
          <p:cNvSpPr txBox="1">
            <a:spLocks/>
          </p:cNvSpPr>
          <p:nvPr/>
        </p:nvSpPr>
        <p:spPr>
          <a:xfrm>
            <a:off x="6710362" y="919162"/>
            <a:ext cx="681038" cy="234554"/>
          </a:xfrm>
          <a:prstGeom prst="rect">
            <a:avLst/>
          </a:prstGeom>
          <a:ln w="3175" cap="flat" cmpd="sng" algn="ctr">
            <a:solidFill>
              <a:sysClr val="windowText" lastClr="000000"/>
            </a:solidFill>
            <a:prstDash val="solid"/>
            <a:round/>
            <a:headEnd type="none" w="med" len="med"/>
            <a:tailEnd type="none" w="med" len="med"/>
          </a:ln>
        </p:spPr>
        <p:txBody>
          <a:bodyPr anchor="ctr"/>
          <a:lstStyle/>
          <a:p>
            <a:pPr algn="ctr" defTabSz="342900">
              <a:defRPr/>
            </a:pPr>
            <a:r>
              <a:rPr lang="en-US" sz="600" dirty="0">
                <a:solidFill>
                  <a:sysClr val="windowText" lastClr="000000"/>
                </a:solidFill>
                <a:latin typeface="Calibri"/>
                <a:ea typeface="+mj-ea"/>
                <a:cs typeface="+mj-cs"/>
              </a:rPr>
              <a:t>You may use  the BNF at any time </a:t>
            </a:r>
          </a:p>
        </p:txBody>
      </p:sp>
      <p:pic>
        <p:nvPicPr>
          <p:cNvPr id="39950" name="Picture 13" descr="Screen shot 2011-01-25 at 16.58.44.png">
            <a:extLst>
              <a:ext uri="{FF2B5EF4-FFF2-40B4-BE49-F238E27FC236}">
                <a16:creationId xmlns:a16="http://schemas.microsoft.com/office/drawing/2014/main" id="{D00C1BFC-8EBF-14D3-9ECC-4DC5E9700C5B}"/>
              </a:ext>
            </a:extLst>
          </p:cNvPr>
          <p:cNvPicPr>
            <a:picLocks noChangeAspect="1"/>
          </p:cNvPicPr>
          <p:nvPr/>
        </p:nvPicPr>
        <p:blipFill>
          <a:blip r:embed="rId3"/>
          <a:srcRect/>
          <a:stretch>
            <a:fillRect/>
          </a:stretch>
        </p:blipFill>
        <p:spPr bwMode="auto">
          <a:xfrm>
            <a:off x="7391401" y="919162"/>
            <a:ext cx="546497" cy="234554"/>
          </a:xfrm>
          <a:prstGeom prst="rect">
            <a:avLst/>
          </a:prstGeom>
          <a:noFill/>
          <a:ln w="9525">
            <a:noFill/>
            <a:miter lim="800000"/>
            <a:headEnd/>
            <a:tailEnd/>
          </a:ln>
        </p:spPr>
      </p:pic>
      <p:graphicFrame>
        <p:nvGraphicFramePr>
          <p:cNvPr id="15" name="Table 14">
            <a:extLst>
              <a:ext uri="{FF2B5EF4-FFF2-40B4-BE49-F238E27FC236}">
                <a16:creationId xmlns:a16="http://schemas.microsoft.com/office/drawing/2014/main" id="{CD6191F5-84C1-C8E1-B5F5-0FB4494D269A}"/>
              </a:ext>
            </a:extLst>
          </p:cNvPr>
          <p:cNvGraphicFramePr>
            <a:graphicFrameLocks noGrp="1"/>
          </p:cNvGraphicFramePr>
          <p:nvPr/>
        </p:nvGraphicFramePr>
        <p:xfrm>
          <a:off x="4708716" y="1303259"/>
          <a:ext cx="3179888" cy="1525667"/>
        </p:xfrm>
        <a:graphic>
          <a:graphicData uri="http://schemas.openxmlformats.org/drawingml/2006/table">
            <a:tbl>
              <a:tblPr firstRow="1" bandRow="1">
                <a:tableStyleId>{5940675A-B579-460E-94D1-54222C63F5DA}</a:tableStyleId>
              </a:tblPr>
              <a:tblGrid>
                <a:gridCol w="206184">
                  <a:extLst>
                    <a:ext uri="{9D8B030D-6E8A-4147-A177-3AD203B41FA5}">
                      <a16:colId xmlns:a16="http://schemas.microsoft.com/office/drawing/2014/main" val="20000"/>
                    </a:ext>
                  </a:extLst>
                </a:gridCol>
                <a:gridCol w="2582228">
                  <a:extLst>
                    <a:ext uri="{9D8B030D-6E8A-4147-A177-3AD203B41FA5}">
                      <a16:colId xmlns:a16="http://schemas.microsoft.com/office/drawing/2014/main" val="20001"/>
                    </a:ext>
                  </a:extLst>
                </a:gridCol>
                <a:gridCol w="162560">
                  <a:extLst>
                    <a:ext uri="{9D8B030D-6E8A-4147-A177-3AD203B41FA5}">
                      <a16:colId xmlns:a16="http://schemas.microsoft.com/office/drawing/2014/main" val="20002"/>
                    </a:ext>
                  </a:extLst>
                </a:gridCol>
                <a:gridCol w="235266">
                  <a:extLst>
                    <a:ext uri="{9D8B030D-6E8A-4147-A177-3AD203B41FA5}">
                      <a16:colId xmlns:a16="http://schemas.microsoft.com/office/drawing/2014/main" val="20003"/>
                    </a:ext>
                  </a:extLst>
                </a:gridCol>
              </a:tblGrid>
              <a:tr h="336947">
                <a:tc gridSpan="2">
                  <a:txBody>
                    <a:bodyPr/>
                    <a:lstStyle/>
                    <a:p>
                      <a:pPr algn="ctr">
                        <a:spcAft>
                          <a:spcPts val="0"/>
                        </a:spcAft>
                      </a:pPr>
                      <a:r>
                        <a:rPr lang="en-GB" sz="1200" b="1" dirty="0"/>
                        <a:t>PRESCRIPTION OPTIONS</a:t>
                      </a:r>
                    </a:p>
                    <a:p>
                      <a:pPr algn="ctr">
                        <a:spcAft>
                          <a:spcPts val="0"/>
                        </a:spcAft>
                      </a:pPr>
                      <a:endParaRPr lang="en-GB" sz="400" b="1" dirty="0"/>
                    </a:p>
                  </a:txBody>
                  <a:tcPr marL="68580" marR="68580" marT="34290" marB="3429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a:p>
                  </a:txBody>
                  <a:tcPr/>
                </a:tc>
                <a:tc>
                  <a:txBody>
                    <a:bodyPr/>
                    <a:lstStyle/>
                    <a:p>
                      <a:pPr>
                        <a:spcAft>
                          <a:spcPts val="1800"/>
                        </a:spcAft>
                      </a:pPr>
                      <a:endParaRPr lang="en-GB" sz="600" dirty="0"/>
                    </a:p>
                  </a:txBody>
                  <a:tcPr marL="68580" marR="68580" marT="34290" marB="34290" vert="vert270">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1800"/>
                        </a:spcAft>
                      </a:pPr>
                      <a:endParaRPr lang="en-GB" sz="700" dirty="0"/>
                    </a:p>
                  </a:txBody>
                  <a:tcPr marL="68580" marR="68580" marT="34290" marB="34290"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160020">
                <a:tc gridSpan="2">
                  <a:txBody>
                    <a:bodyPr/>
                    <a:lstStyle/>
                    <a:p>
                      <a:endParaRPr lang="en-GB" sz="600" b="1" dirty="0"/>
                    </a:p>
                  </a:txBody>
                  <a:tcPr marL="68580" marR="68580" marT="34290" marB="342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sz="1050" b="1" dirty="0"/>
                    </a:p>
                  </a:txBody>
                  <a:tcPr anchor="b">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GB" sz="600" b="1" dirty="0"/>
                    </a:p>
                  </a:txBody>
                  <a:tcPr marL="68580" marR="68580" marT="34290" marB="3429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b="1"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205740">
                <a:tc>
                  <a:txBody>
                    <a:bodyPr/>
                    <a:lstStyle/>
                    <a:p>
                      <a:r>
                        <a:rPr lang="en-GB" sz="800" b="1" dirty="0"/>
                        <a:t>A</a:t>
                      </a:r>
                    </a:p>
                  </a:txBody>
                  <a:tcPr marL="68580" marR="68580" marT="34290" marB="34290" anchor="ctr">
                    <a:lnT w="12700" cap="flat" cmpd="sng" algn="ctr">
                      <a:solidFill>
                        <a:srgbClr val="000000"/>
                      </a:solidFill>
                      <a:prstDash val="solid"/>
                      <a:round/>
                      <a:headEnd type="none" w="med" len="med"/>
                      <a:tailEnd type="none" w="med" len="med"/>
                    </a:lnT>
                  </a:tcPr>
                </a:tc>
                <a:tc>
                  <a:txBody>
                    <a:bodyPr/>
                    <a:lstStyle/>
                    <a:p>
                      <a:r>
                        <a:rPr lang="en-GB" sz="900" dirty="0"/>
                        <a:t>Acute renal injury</a:t>
                      </a:r>
                    </a:p>
                  </a:txBody>
                  <a:tcPr marL="68580" marR="68580" marT="34290" marB="3429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2"/>
                  </a:ext>
                </a:extLst>
              </a:tr>
              <a:tr h="205740">
                <a:tc>
                  <a:txBody>
                    <a:bodyPr/>
                    <a:lstStyle/>
                    <a:p>
                      <a:r>
                        <a:rPr lang="en-GB" sz="800" b="1" dirty="0"/>
                        <a:t>B</a:t>
                      </a:r>
                    </a:p>
                  </a:txBody>
                  <a:tcPr marL="68580" marR="68580" marT="34290" marB="34290" anchor="ctr"/>
                </a:tc>
                <a:tc>
                  <a:txBody>
                    <a:bodyPr/>
                    <a:lstStyle/>
                    <a:p>
                      <a:r>
                        <a:rPr lang="en-GB" sz="900" dirty="0"/>
                        <a:t>Anaphylactoid reaction</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3"/>
                  </a:ext>
                </a:extLst>
              </a:tr>
              <a:tr h="205740">
                <a:tc>
                  <a:txBody>
                    <a:bodyPr/>
                    <a:lstStyle/>
                    <a:p>
                      <a:r>
                        <a:rPr lang="en-GB" sz="800" b="1" dirty="0"/>
                        <a:t>C</a:t>
                      </a:r>
                    </a:p>
                  </a:txBody>
                  <a:tcPr marL="68580" marR="68580" marT="34290" marB="34290" anchor="ctr"/>
                </a:tc>
                <a:tc>
                  <a:txBody>
                    <a:bodyPr/>
                    <a:lstStyle/>
                    <a:p>
                      <a:r>
                        <a:rPr lang="en-GB" sz="900" dirty="0"/>
                        <a:t>Hypoglycaemia</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140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4"/>
                  </a:ext>
                </a:extLst>
              </a:tr>
              <a:tr h="205740">
                <a:tc>
                  <a:txBody>
                    <a:bodyPr/>
                    <a:lstStyle/>
                    <a:p>
                      <a:r>
                        <a:rPr lang="en-GB" sz="800" b="1" dirty="0"/>
                        <a:t>D</a:t>
                      </a:r>
                    </a:p>
                  </a:txBody>
                  <a:tcPr marL="68580" marR="68580" marT="34290" marB="34290" anchor="ctr"/>
                </a:tc>
                <a:tc>
                  <a:txBody>
                    <a:bodyPr/>
                    <a:lstStyle/>
                    <a:p>
                      <a:r>
                        <a:rPr lang="en-GB" sz="900" dirty="0"/>
                        <a:t>Jaundice</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140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5"/>
                  </a:ext>
                </a:extLst>
              </a:tr>
              <a:tr h="205740">
                <a:tc>
                  <a:txBody>
                    <a:bodyPr/>
                    <a:lstStyle/>
                    <a:p>
                      <a:r>
                        <a:rPr lang="en-GB" sz="800" b="1" dirty="0"/>
                        <a:t>E</a:t>
                      </a:r>
                    </a:p>
                  </a:txBody>
                  <a:tcPr marL="68580" marR="68580" marT="34290" marB="34290" anchor="ctr"/>
                </a:tc>
                <a:tc>
                  <a:txBody>
                    <a:bodyPr/>
                    <a:lstStyle/>
                    <a:p>
                      <a:r>
                        <a:rPr lang="en-GB" sz="900" dirty="0"/>
                        <a:t>Serotonin syndrome</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6" name="TextBox 15">
            <a:extLst>
              <a:ext uri="{FF2B5EF4-FFF2-40B4-BE49-F238E27FC236}">
                <a16:creationId xmlns:a16="http://schemas.microsoft.com/office/drawing/2014/main" id="{CCB9F1B8-010A-0B78-4BE5-4D0C60EF2617}"/>
              </a:ext>
            </a:extLst>
          </p:cNvPr>
          <p:cNvSpPr txBox="1"/>
          <p:nvPr/>
        </p:nvSpPr>
        <p:spPr>
          <a:xfrm>
            <a:off x="670323" y="1627989"/>
            <a:ext cx="3286125" cy="646331"/>
          </a:xfrm>
          <a:prstGeom prst="rect">
            <a:avLst/>
          </a:prstGeom>
          <a:noFill/>
          <a:ln>
            <a:solidFill>
              <a:srgbClr val="000000"/>
            </a:solidFill>
          </a:ln>
        </p:spPr>
        <p:txBody>
          <a:bodyPr wrap="square">
            <a:spAutoFit/>
          </a:bodyPr>
          <a:lstStyle/>
          <a:p>
            <a:r>
              <a:rPr lang="en-US" sz="900" b="1" dirty="0"/>
              <a:t>Case presentation</a:t>
            </a:r>
          </a:p>
          <a:p>
            <a:r>
              <a:rPr lang="en-US" sz="900" dirty="0">
                <a:solidFill>
                  <a:srgbClr val="000000"/>
                </a:solidFill>
                <a:latin typeface="Calibri" charset="0"/>
              </a:rPr>
              <a:t>A 18-year old man is on a n-acetylcysteine (NAC) infusion following a paracetamol overdose. </a:t>
            </a:r>
          </a:p>
          <a:p>
            <a:endParaRPr lang="en-US" sz="900" dirty="0">
              <a:solidFill>
                <a:srgbClr val="000000"/>
              </a:solidFill>
              <a:latin typeface="Calibri" charset="0"/>
            </a:endParaRPr>
          </a:p>
        </p:txBody>
      </p:sp>
      <p:sp>
        <p:nvSpPr>
          <p:cNvPr id="17" name="TextBox 16">
            <a:extLst>
              <a:ext uri="{FF2B5EF4-FFF2-40B4-BE49-F238E27FC236}">
                <a16:creationId xmlns:a16="http://schemas.microsoft.com/office/drawing/2014/main" id="{C1FBF861-39E6-C8C4-255E-7E6E025BC4B3}"/>
              </a:ext>
            </a:extLst>
          </p:cNvPr>
          <p:cNvSpPr txBox="1"/>
          <p:nvPr/>
        </p:nvSpPr>
        <p:spPr>
          <a:xfrm>
            <a:off x="670323" y="3085752"/>
            <a:ext cx="3286125" cy="646331"/>
          </a:xfrm>
          <a:prstGeom prst="rect">
            <a:avLst/>
          </a:prstGeom>
          <a:solidFill>
            <a:schemeClr val="bg1">
              <a:lumMod val="85000"/>
            </a:schemeClr>
          </a:solidFill>
          <a:ln>
            <a:solidFill>
              <a:srgbClr val="000000"/>
            </a:solidFill>
          </a:ln>
        </p:spPr>
        <p:txBody>
          <a:bodyPr wrap="square">
            <a:spAutoFit/>
          </a:bodyPr>
          <a:lstStyle/>
          <a:p>
            <a:pPr>
              <a:defRPr/>
            </a:pPr>
            <a:r>
              <a:rPr lang="en-US" sz="900" b="1" dirty="0"/>
              <a:t>Question</a:t>
            </a:r>
          </a:p>
          <a:p>
            <a:pPr>
              <a:defRPr/>
            </a:pPr>
            <a:r>
              <a:rPr lang="en-US" sz="900" dirty="0"/>
              <a:t>Of the adverse effects listed, which is most likely to be caused by dapagliflozin.</a:t>
            </a:r>
          </a:p>
          <a:p>
            <a:pPr>
              <a:defRPr/>
            </a:pPr>
            <a:r>
              <a:rPr lang="en-US" sz="900" dirty="0"/>
              <a:t>(</a:t>
            </a:r>
            <a:r>
              <a:rPr lang="en-US" sz="900" i="1" dirty="0"/>
              <a:t>mark with a tick</a:t>
            </a:r>
            <a:r>
              <a:rPr lang="en-US" sz="900" dirty="0"/>
              <a:t>)</a:t>
            </a:r>
          </a:p>
        </p:txBody>
      </p:sp>
      <p:cxnSp>
        <p:nvCxnSpPr>
          <p:cNvPr id="39955" name="Straight Connector 20">
            <a:extLst>
              <a:ext uri="{FF2B5EF4-FFF2-40B4-BE49-F238E27FC236}">
                <a16:creationId xmlns:a16="http://schemas.microsoft.com/office/drawing/2014/main" id="{4E8055FB-EA9F-6F90-4781-1F75AF0DD61E}"/>
              </a:ext>
            </a:extLst>
          </p:cNvPr>
          <p:cNvCxnSpPr>
            <a:cxnSpLocks noChangeShapeType="1"/>
          </p:cNvCxnSpPr>
          <p:nvPr/>
        </p:nvCxnSpPr>
        <p:spPr bwMode="auto">
          <a:xfrm rot="5400000">
            <a:off x="2414588" y="3462339"/>
            <a:ext cx="4313634" cy="1190"/>
          </a:xfrm>
          <a:prstGeom prst="line">
            <a:avLst/>
          </a:prstGeom>
          <a:noFill/>
          <a:ln w="19050">
            <a:solidFill>
              <a:srgbClr val="000000"/>
            </a:solidFill>
            <a:round/>
            <a:headEnd/>
            <a:tailEnd/>
          </a:ln>
        </p:spPr>
      </p:cxnSp>
    </p:spTree>
    <p:extLst>
      <p:ext uri="{BB962C8B-B14F-4D97-AF65-F5344CB8AC3E}">
        <p14:creationId xmlns:p14="http://schemas.microsoft.com/office/powerpoint/2010/main" val="21263302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7950" y="82550"/>
            <a:ext cx="2647950" cy="312738"/>
          </a:xfrm>
          <a:prstGeom prst="rect">
            <a:avLst/>
          </a:prstGeom>
          <a:solidFill>
            <a:srgbClr val="FFFF00"/>
          </a:solidFill>
          <a:ln w="12700" cap="flat" cmpd="sng" algn="ctr">
            <a:solidFill>
              <a:sysClr val="windowText" lastClr="000000"/>
            </a:solidFill>
            <a:prstDash val="solid"/>
            <a:round/>
            <a:headEnd type="none" w="med" len="med"/>
            <a:tailEnd type="none" w="med" len="med"/>
          </a:ln>
        </p:spPr>
        <p:txBody>
          <a:bodyPr anchor="ctr"/>
          <a:lstStyle/>
          <a:p>
            <a:pPr defTabSz="457200" fontAlgn="auto">
              <a:spcAft>
                <a:spcPts val="0"/>
              </a:spcAft>
              <a:defRPr/>
            </a:pPr>
            <a:r>
              <a:rPr lang="en-US" sz="1200" b="1" dirty="0">
                <a:solidFill>
                  <a:sysClr val="windowText" lastClr="000000"/>
                </a:solidFill>
                <a:latin typeface="Calibri"/>
                <a:ea typeface="+mj-ea"/>
                <a:cs typeface="+mj-cs"/>
              </a:rPr>
              <a:t>Adverse Drug Reactions Item </a:t>
            </a:r>
          </a:p>
        </p:txBody>
      </p:sp>
      <p:sp>
        <p:nvSpPr>
          <p:cNvPr id="9" name="Title 1"/>
          <p:cNvSpPr txBox="1">
            <a:spLocks/>
          </p:cNvSpPr>
          <p:nvPr/>
        </p:nvSpPr>
        <p:spPr>
          <a:xfrm>
            <a:off x="3751263" y="82550"/>
            <a:ext cx="738187" cy="312738"/>
          </a:xfrm>
          <a:prstGeom prst="rect">
            <a:avLst/>
          </a:prstGeom>
          <a:solidFill>
            <a:srgbClr val="FFFF00"/>
          </a:solidFill>
          <a:ln w="12700" cap="flat" cmpd="sng" algn="ctr">
            <a:solidFill>
              <a:sysClr val="windowText" lastClr="000000"/>
            </a:solidFill>
            <a:prstDash val="solid"/>
            <a:round/>
            <a:headEnd type="none" w="med" len="med"/>
            <a:tailEnd type="none" w="med" len="med"/>
          </a:ln>
        </p:spPr>
        <p:txBody>
          <a:bodyPr anchor="ctr"/>
          <a:lstStyle/>
          <a:p>
            <a:pPr algn="ctr" defTabSz="457200" fontAlgn="auto">
              <a:spcAft>
                <a:spcPts val="0"/>
              </a:spcAft>
              <a:defRPr/>
            </a:pPr>
            <a:r>
              <a:rPr lang="en-US" sz="1050" kern="0" dirty="0">
                <a:solidFill>
                  <a:sysClr val="windowText" lastClr="000000"/>
                </a:solidFill>
                <a:latin typeface="Calibri"/>
                <a:ea typeface="+mj-ea"/>
                <a:cs typeface="+mj-cs"/>
              </a:rPr>
              <a:t>ADR101</a:t>
            </a:r>
            <a:endParaRPr lang="en-US" sz="1050" dirty="0">
              <a:solidFill>
                <a:sysClr val="windowText" lastClr="000000"/>
              </a:solidFill>
              <a:latin typeface="Calibri"/>
              <a:ea typeface="+mj-ea"/>
              <a:cs typeface="+mj-cs"/>
            </a:endParaRPr>
          </a:p>
        </p:txBody>
      </p:sp>
      <p:sp>
        <p:nvSpPr>
          <p:cNvPr id="11" name="Title 1"/>
          <p:cNvSpPr txBox="1">
            <a:spLocks/>
          </p:cNvSpPr>
          <p:nvPr/>
        </p:nvSpPr>
        <p:spPr>
          <a:xfrm>
            <a:off x="3390900" y="82550"/>
            <a:ext cx="360363" cy="312738"/>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457200" fontAlgn="auto">
              <a:spcAft>
                <a:spcPts val="0"/>
              </a:spcAft>
              <a:defRPr/>
            </a:pPr>
            <a:r>
              <a:rPr lang="en-US" sz="1400" b="1" dirty="0">
                <a:solidFill>
                  <a:sysClr val="windowText" lastClr="000000"/>
                </a:solidFill>
                <a:latin typeface="Calibri"/>
                <a:ea typeface="+mj-ea"/>
                <a:cs typeface="+mj-cs"/>
              </a:rPr>
              <a:t>ID</a:t>
            </a:r>
          </a:p>
        </p:txBody>
      </p:sp>
      <p:sp>
        <p:nvSpPr>
          <p:cNvPr id="12" name="Title 1"/>
          <p:cNvSpPr txBox="1">
            <a:spLocks/>
          </p:cNvSpPr>
          <p:nvPr/>
        </p:nvSpPr>
        <p:spPr>
          <a:xfrm>
            <a:off x="4657725" y="82550"/>
            <a:ext cx="2416175" cy="312738"/>
          </a:xfrm>
          <a:prstGeom prst="rect">
            <a:avLst/>
          </a:prstGeom>
          <a:solidFill>
            <a:sysClr val="window" lastClr="FFFFFF">
              <a:lumMod val="95000"/>
            </a:sysClr>
          </a:solidFill>
          <a:ln w="12700" cap="flat" cmpd="sng" algn="ctr">
            <a:solidFill>
              <a:sysClr val="windowText" lastClr="000000"/>
            </a:solidFill>
            <a:prstDash val="solid"/>
            <a:round/>
            <a:headEnd type="none" w="med" len="med"/>
            <a:tailEnd type="none" w="med" len="med"/>
          </a:ln>
        </p:spPr>
        <p:txBody>
          <a:bodyPr anchor="ctr"/>
          <a:lstStyle/>
          <a:p>
            <a:pPr algn="ctr" defTabSz="457200" fontAlgn="auto">
              <a:spcAft>
                <a:spcPts val="0"/>
              </a:spcAft>
              <a:defRPr/>
            </a:pPr>
            <a:r>
              <a:rPr lang="en-US" sz="1100" kern="0" dirty="0">
                <a:solidFill>
                  <a:sysClr val="windowText" lastClr="000000"/>
                </a:solidFill>
                <a:latin typeface="Calibri"/>
                <a:ea typeface="+mj-ea"/>
                <a:cs typeface="+mj-cs"/>
              </a:rPr>
              <a:t>This item is worth </a:t>
            </a:r>
            <a:r>
              <a:rPr lang="en-US" sz="1100" b="1" kern="0" dirty="0">
                <a:solidFill>
                  <a:sysClr val="windowText" lastClr="000000"/>
                </a:solidFill>
                <a:latin typeface="Calibri"/>
                <a:ea typeface="+mj-ea"/>
                <a:cs typeface="+mj-cs"/>
              </a:rPr>
              <a:t>2 marks</a:t>
            </a:r>
            <a:endParaRPr lang="en-US" sz="1100" b="1" dirty="0">
              <a:solidFill>
                <a:sysClr val="windowText" lastClr="000000"/>
              </a:solidFill>
              <a:latin typeface="Calibri"/>
              <a:ea typeface="+mj-ea"/>
              <a:cs typeface="+mj-cs"/>
            </a:endParaRPr>
          </a:p>
        </p:txBody>
      </p:sp>
      <p:sp>
        <p:nvSpPr>
          <p:cNvPr id="13" name="Title 1"/>
          <p:cNvSpPr txBox="1">
            <a:spLocks/>
          </p:cNvSpPr>
          <p:nvPr/>
        </p:nvSpPr>
        <p:spPr>
          <a:xfrm>
            <a:off x="7423150" y="82550"/>
            <a:ext cx="908050" cy="312738"/>
          </a:xfrm>
          <a:prstGeom prst="rect">
            <a:avLst/>
          </a:prstGeom>
          <a:ln w="3175" cap="flat" cmpd="sng" algn="ctr">
            <a:solidFill>
              <a:sysClr val="windowText" lastClr="000000"/>
            </a:solidFill>
            <a:prstDash val="solid"/>
            <a:round/>
            <a:headEnd type="none" w="med" len="med"/>
            <a:tailEnd type="none" w="med" len="med"/>
          </a:ln>
        </p:spPr>
        <p:txBody>
          <a:bodyPr anchor="ctr"/>
          <a:lstStyle/>
          <a:p>
            <a:pPr algn="ctr" defTabSz="457200" fontAlgn="auto">
              <a:spcAft>
                <a:spcPts val="0"/>
              </a:spcAft>
              <a:defRPr/>
            </a:pPr>
            <a:r>
              <a:rPr lang="en-US" sz="800" dirty="0">
                <a:solidFill>
                  <a:sysClr val="windowText" lastClr="000000"/>
                </a:solidFill>
                <a:latin typeface="Calibri"/>
                <a:ea typeface="+mj-ea"/>
                <a:cs typeface="+mj-cs"/>
              </a:rPr>
              <a:t>You may use  the BNF at any time </a:t>
            </a:r>
          </a:p>
        </p:txBody>
      </p:sp>
      <p:pic>
        <p:nvPicPr>
          <p:cNvPr id="39950" name="Picture 13" descr="Screen shot 2011-01-25 at 16.58.44.png"/>
          <p:cNvPicPr>
            <a:picLocks noChangeAspect="1"/>
          </p:cNvPicPr>
          <p:nvPr/>
        </p:nvPicPr>
        <p:blipFill>
          <a:blip r:embed="rId3"/>
          <a:srcRect/>
          <a:stretch>
            <a:fillRect/>
          </a:stretch>
        </p:blipFill>
        <p:spPr bwMode="auto">
          <a:xfrm>
            <a:off x="8331200" y="82550"/>
            <a:ext cx="728663" cy="312738"/>
          </a:xfrm>
          <a:prstGeom prst="rect">
            <a:avLst/>
          </a:prstGeom>
          <a:noFill/>
          <a:ln w="9525">
            <a:noFill/>
            <a:miter lim="800000"/>
            <a:headEnd/>
            <a:tailEnd/>
          </a:ln>
        </p:spPr>
      </p:pic>
      <p:graphicFrame>
        <p:nvGraphicFramePr>
          <p:cNvPr id="15" name="Table 14"/>
          <p:cNvGraphicFramePr>
            <a:graphicFrameLocks noGrp="1"/>
          </p:cNvGraphicFramePr>
          <p:nvPr/>
        </p:nvGraphicFramePr>
        <p:xfrm>
          <a:off x="4754288" y="594679"/>
          <a:ext cx="4239850" cy="1958022"/>
        </p:xfrm>
        <a:graphic>
          <a:graphicData uri="http://schemas.openxmlformats.org/drawingml/2006/table">
            <a:tbl>
              <a:tblPr firstRow="1" bandRow="1">
                <a:tableStyleId>{5940675A-B579-460E-94D1-54222C63F5DA}</a:tableStyleId>
              </a:tblPr>
              <a:tblGrid>
                <a:gridCol w="274912">
                  <a:extLst>
                    <a:ext uri="{9D8B030D-6E8A-4147-A177-3AD203B41FA5}">
                      <a16:colId xmlns:a16="http://schemas.microsoft.com/office/drawing/2014/main" val="20000"/>
                    </a:ext>
                  </a:extLst>
                </a:gridCol>
                <a:gridCol w="344297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313688">
                  <a:extLst>
                    <a:ext uri="{9D8B030D-6E8A-4147-A177-3AD203B41FA5}">
                      <a16:colId xmlns:a16="http://schemas.microsoft.com/office/drawing/2014/main" val="20003"/>
                    </a:ext>
                  </a:extLst>
                </a:gridCol>
              </a:tblGrid>
              <a:tr h="449262">
                <a:tc gridSpan="2">
                  <a:txBody>
                    <a:bodyPr/>
                    <a:lstStyle/>
                    <a:p>
                      <a:pPr algn="ctr">
                        <a:spcAft>
                          <a:spcPts val="0"/>
                        </a:spcAft>
                      </a:pPr>
                      <a:r>
                        <a:rPr lang="en-GB" sz="1600" b="1" dirty="0"/>
                        <a:t>ADVERSE EFFECT OPTIONS</a:t>
                      </a:r>
                    </a:p>
                    <a:p>
                      <a:pPr algn="ctr">
                        <a:spcAft>
                          <a:spcPts val="0"/>
                        </a:spcAft>
                      </a:pPr>
                      <a:endParaRPr lang="en-GB" sz="500" b="1" dirty="0"/>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a:p>
                  </a:txBody>
                  <a:tcPr/>
                </a:tc>
                <a:tc>
                  <a:txBody>
                    <a:bodyPr/>
                    <a:lstStyle/>
                    <a:p>
                      <a:pPr>
                        <a:spcAft>
                          <a:spcPts val="1800"/>
                        </a:spcAft>
                      </a:pPr>
                      <a:endParaRPr lang="en-GB" sz="800" dirty="0"/>
                    </a:p>
                  </a:txBody>
                  <a:tcPr vert="vert270">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1800"/>
                        </a:spcAft>
                      </a:pPr>
                      <a:endParaRPr lang="en-GB" sz="900" dirty="0"/>
                    </a:p>
                  </a:txBody>
                  <a:tcPr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181609">
                <a:tc gridSpan="2">
                  <a:txBody>
                    <a:bodyPr/>
                    <a:lstStyle/>
                    <a:p>
                      <a:endParaRPr lang="en-GB" sz="800" b="1" dirty="0"/>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sz="1050" b="1" dirty="0"/>
                    </a:p>
                  </a:txBody>
                  <a:tcPr anchor="b">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GB" sz="800" b="1" dirty="0"/>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219636">
                <a:tc>
                  <a:txBody>
                    <a:bodyPr/>
                    <a:lstStyle/>
                    <a:p>
                      <a:r>
                        <a:rPr lang="en-GB" sz="1100" b="1" dirty="0"/>
                        <a:t>A</a:t>
                      </a:r>
                    </a:p>
                  </a:txBody>
                  <a:tcPr anchor="ctr">
                    <a:lnT w="12700" cap="flat" cmpd="sng" algn="ctr">
                      <a:solidFill>
                        <a:srgbClr val="000000"/>
                      </a:solidFill>
                      <a:prstDash val="solid"/>
                      <a:round/>
                      <a:headEnd type="none" w="med" len="med"/>
                      <a:tailEnd type="none" w="med" len="med"/>
                    </a:lnT>
                  </a:tcPr>
                </a:tc>
                <a:tc>
                  <a:txBody>
                    <a:bodyPr/>
                    <a:lstStyle/>
                    <a:p>
                      <a:r>
                        <a:rPr lang="en-GB" sz="1200" dirty="0"/>
                        <a:t>bradycardia</a:t>
                      </a:r>
                    </a:p>
                  </a:txBody>
                  <a:tcPr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lang="en-GB" sz="1000" dirty="0"/>
                    </a:p>
                  </a:txBody>
                  <a:tcPr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2"/>
                  </a:ext>
                </a:extLst>
              </a:tr>
              <a:tr h="219636">
                <a:tc>
                  <a:txBody>
                    <a:bodyPr/>
                    <a:lstStyle/>
                    <a:p>
                      <a:r>
                        <a:rPr lang="en-GB" sz="1100" b="1" dirty="0"/>
                        <a:t>B</a:t>
                      </a:r>
                    </a:p>
                  </a:txBody>
                  <a:tcPr anchor="ctr"/>
                </a:tc>
                <a:tc>
                  <a:txBody>
                    <a:bodyPr/>
                    <a:lstStyle/>
                    <a:p>
                      <a:r>
                        <a:rPr lang="en-GB" sz="1200" dirty="0" err="1"/>
                        <a:t>hypersalivation</a:t>
                      </a:r>
                      <a:endParaRPr lang="en-GB" sz="1200" dirty="0"/>
                    </a:p>
                  </a:txBody>
                  <a:tcPr marT="0" marB="0" anchor="ctr">
                    <a:lnR w="12700" cap="flat" cmpd="sng" algn="ctr">
                      <a:solidFill>
                        <a:srgbClr val="000000"/>
                      </a:solidFill>
                      <a:prstDash val="solid"/>
                      <a:round/>
                      <a:headEnd type="none" w="med" len="med"/>
                      <a:tailEnd type="none" w="med" len="med"/>
                    </a:lnR>
                  </a:tcPr>
                </a:tc>
                <a:tc>
                  <a:txBody>
                    <a:bodyPr/>
                    <a:lstStyle/>
                    <a:p>
                      <a:endParaRPr lang="en-GB" sz="1000" dirty="0"/>
                    </a:p>
                  </a:txBody>
                  <a:tcPr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3"/>
                  </a:ext>
                </a:extLst>
              </a:tr>
              <a:tr h="219636">
                <a:tc>
                  <a:txBody>
                    <a:bodyPr/>
                    <a:lstStyle/>
                    <a:p>
                      <a:r>
                        <a:rPr lang="en-GB" sz="1100" b="1" dirty="0"/>
                        <a:t>C</a:t>
                      </a:r>
                    </a:p>
                  </a:txBody>
                  <a:tcPr anchor="ctr"/>
                </a:tc>
                <a:tc>
                  <a:txBody>
                    <a:bodyPr/>
                    <a:lstStyle/>
                    <a:p>
                      <a:r>
                        <a:rPr lang="en-GB" sz="1200" dirty="0"/>
                        <a:t>hypokalaemia</a:t>
                      </a:r>
                    </a:p>
                  </a:txBody>
                  <a:tcPr marT="0" marB="0" anchor="ctr">
                    <a:lnR w="12700" cap="flat" cmpd="sng" algn="ctr">
                      <a:solidFill>
                        <a:srgbClr val="000000"/>
                      </a:solidFill>
                      <a:prstDash val="solid"/>
                      <a:round/>
                      <a:headEnd type="none" w="med" len="med"/>
                      <a:tailEnd type="none" w="med" len="med"/>
                    </a:lnR>
                  </a:tcPr>
                </a:tc>
                <a:tc>
                  <a:txBody>
                    <a:bodyPr/>
                    <a:lstStyle/>
                    <a:p>
                      <a:endParaRPr lang="en-GB" sz="1000" dirty="0"/>
                    </a:p>
                  </a:txBody>
                  <a:tcPr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4"/>
                  </a:ext>
                </a:extLst>
              </a:tr>
              <a:tr h="219636">
                <a:tc>
                  <a:txBody>
                    <a:bodyPr/>
                    <a:lstStyle/>
                    <a:p>
                      <a:r>
                        <a:rPr lang="en-GB" sz="1100" b="1" dirty="0"/>
                        <a:t>D</a:t>
                      </a:r>
                    </a:p>
                  </a:txBody>
                  <a:tcPr anchor="ctr"/>
                </a:tc>
                <a:tc>
                  <a:txBody>
                    <a:bodyPr/>
                    <a:lstStyle/>
                    <a:p>
                      <a:r>
                        <a:rPr lang="en-GB" sz="1200" dirty="0" err="1"/>
                        <a:t>mydriasis</a:t>
                      </a:r>
                      <a:endParaRPr lang="en-GB" sz="1200" dirty="0"/>
                    </a:p>
                  </a:txBody>
                  <a:tcPr marT="0" marB="0" anchor="ctr">
                    <a:lnR w="12700" cap="flat" cmpd="sng" algn="ctr">
                      <a:solidFill>
                        <a:srgbClr val="000000"/>
                      </a:solidFill>
                      <a:prstDash val="solid"/>
                      <a:round/>
                      <a:headEnd type="none" w="med" len="med"/>
                      <a:tailEnd type="none" w="med" len="med"/>
                    </a:lnR>
                  </a:tcPr>
                </a:tc>
                <a:tc>
                  <a:txBody>
                    <a:bodyPr/>
                    <a:lstStyle/>
                    <a:p>
                      <a:endParaRPr lang="en-GB" sz="1000" dirty="0"/>
                    </a:p>
                  </a:txBody>
                  <a:tcPr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900" b="1" dirty="0">
                          <a:solidFill>
                            <a:srgbClr val="FF0000"/>
                          </a:solidFill>
                          <a:latin typeface="ＭＳ ゴシック"/>
                          <a:ea typeface="ＭＳ ゴシック"/>
                          <a:cs typeface="ＭＳ ゴシック"/>
                          <a:sym typeface="Wingdings"/>
                        </a:rPr>
                        <a:t></a:t>
                      </a:r>
                      <a:endParaRPr lang="en-GB" sz="900" b="1" dirty="0">
                        <a:solidFill>
                          <a:srgbClr val="FF0000"/>
                        </a:solidFill>
                      </a:endParaRPr>
                    </a:p>
                  </a:txBody>
                  <a:tcPr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5"/>
                  </a:ext>
                </a:extLst>
              </a:tr>
              <a:tr h="219636">
                <a:tc>
                  <a:txBody>
                    <a:bodyPr/>
                    <a:lstStyle/>
                    <a:p>
                      <a:r>
                        <a:rPr lang="en-GB" sz="1100" b="1" dirty="0"/>
                        <a:t>E</a:t>
                      </a:r>
                    </a:p>
                  </a:txBody>
                  <a:tcPr anchor="ctr"/>
                </a:tc>
                <a:tc>
                  <a:txBody>
                    <a:bodyPr/>
                    <a:lstStyle/>
                    <a:p>
                      <a:r>
                        <a:rPr lang="en-GB" sz="1200" dirty="0"/>
                        <a:t>urinary</a:t>
                      </a:r>
                      <a:r>
                        <a:rPr lang="en-GB" sz="1200" baseline="0" dirty="0"/>
                        <a:t> frequency</a:t>
                      </a:r>
                      <a:endParaRPr lang="en-GB" sz="1200" dirty="0"/>
                    </a:p>
                  </a:txBody>
                  <a:tcPr marT="0" marB="0" anchor="ctr">
                    <a:lnR w="12700" cap="flat" cmpd="sng" algn="ctr">
                      <a:solidFill>
                        <a:srgbClr val="000000"/>
                      </a:solidFill>
                      <a:prstDash val="solid"/>
                      <a:round/>
                      <a:headEnd type="none" w="med" len="med"/>
                      <a:tailEnd type="none" w="med" len="med"/>
                    </a:lnR>
                  </a:tcPr>
                </a:tc>
                <a:tc>
                  <a:txBody>
                    <a:bodyPr/>
                    <a:lstStyle/>
                    <a:p>
                      <a:endParaRPr lang="en-GB" sz="1000" dirty="0"/>
                    </a:p>
                  </a:txBody>
                  <a:tcPr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6" name="TextBox 15"/>
          <p:cNvSpPr txBox="1"/>
          <p:nvPr/>
        </p:nvSpPr>
        <p:spPr>
          <a:xfrm>
            <a:off x="107950" y="598488"/>
            <a:ext cx="4381500" cy="646331"/>
          </a:xfrm>
          <a:prstGeom prst="rect">
            <a:avLst/>
          </a:prstGeom>
          <a:noFill/>
          <a:ln>
            <a:solidFill>
              <a:srgbClr val="000000"/>
            </a:solidFill>
          </a:ln>
        </p:spPr>
        <p:txBody>
          <a:bodyPr>
            <a:spAutoFit/>
          </a:bodyPr>
          <a:lstStyle/>
          <a:p>
            <a:r>
              <a:rPr lang="en-US" sz="1200" b="1" dirty="0"/>
              <a:t>Case presentation</a:t>
            </a:r>
          </a:p>
          <a:p>
            <a:r>
              <a:rPr lang="en-GB" sz="1200" dirty="0"/>
              <a:t>A 10-year-old girl is treated with ipratropium as part of treatment for an acute asthma attack. </a:t>
            </a:r>
            <a:endParaRPr lang="en-US" sz="1200" dirty="0"/>
          </a:p>
        </p:txBody>
      </p:sp>
      <p:sp>
        <p:nvSpPr>
          <p:cNvPr id="17" name="TextBox 16"/>
          <p:cNvSpPr txBox="1"/>
          <p:nvPr/>
        </p:nvSpPr>
        <p:spPr>
          <a:xfrm>
            <a:off x="107950" y="1403350"/>
            <a:ext cx="4381500" cy="830997"/>
          </a:xfrm>
          <a:prstGeom prst="rect">
            <a:avLst/>
          </a:prstGeom>
          <a:solidFill>
            <a:schemeClr val="bg1">
              <a:lumMod val="85000"/>
            </a:schemeClr>
          </a:solidFill>
          <a:ln>
            <a:solidFill>
              <a:srgbClr val="000000"/>
            </a:solidFill>
          </a:ln>
        </p:spPr>
        <p:txBody>
          <a:bodyPr wrap="square">
            <a:spAutoFit/>
          </a:bodyPr>
          <a:lstStyle/>
          <a:p>
            <a:pPr>
              <a:defRPr/>
            </a:pPr>
            <a:r>
              <a:rPr lang="en-US" sz="1200" b="1" dirty="0"/>
              <a:t>Question</a:t>
            </a:r>
          </a:p>
          <a:p>
            <a:pPr>
              <a:defRPr/>
            </a:pPr>
            <a:r>
              <a:rPr lang="en-US" sz="1200" dirty="0"/>
              <a:t>Select the adverse effect that is </a:t>
            </a:r>
            <a:r>
              <a:rPr lang="en-US" sz="1200" i="1" dirty="0"/>
              <a:t>most likely </a:t>
            </a:r>
            <a:r>
              <a:rPr lang="en-US" sz="1200" dirty="0"/>
              <a:t>to be caused by ipratropium.</a:t>
            </a:r>
          </a:p>
          <a:p>
            <a:pPr>
              <a:defRPr/>
            </a:pPr>
            <a:r>
              <a:rPr lang="en-US" sz="1200" dirty="0"/>
              <a:t>(</a:t>
            </a:r>
            <a:r>
              <a:rPr lang="en-US" sz="1200" i="1" dirty="0"/>
              <a:t>mark it with a tick</a:t>
            </a:r>
            <a:r>
              <a:rPr lang="en-US" sz="1200" dirty="0"/>
              <a:t>)</a:t>
            </a:r>
          </a:p>
        </p:txBody>
      </p:sp>
      <p:cxnSp>
        <p:nvCxnSpPr>
          <p:cNvPr id="39955" name="Straight Connector 20"/>
          <p:cNvCxnSpPr>
            <a:cxnSpLocks noChangeShapeType="1"/>
          </p:cNvCxnSpPr>
          <p:nvPr/>
        </p:nvCxnSpPr>
        <p:spPr bwMode="auto">
          <a:xfrm rot="5400000">
            <a:off x="1695451" y="3473450"/>
            <a:ext cx="5751512" cy="1587"/>
          </a:xfrm>
          <a:prstGeom prst="line">
            <a:avLst/>
          </a:prstGeom>
          <a:noFill/>
          <a:ln w="19050">
            <a:solidFill>
              <a:srgbClr val="000000"/>
            </a:solidFill>
            <a:round/>
            <a:headEnd/>
            <a:tailEnd/>
          </a:ln>
        </p:spPr>
      </p:cxnSp>
      <p:graphicFrame>
        <p:nvGraphicFramePr>
          <p:cNvPr id="23" name="Table 22"/>
          <p:cNvGraphicFramePr>
            <a:graphicFrameLocks noGrp="1"/>
          </p:cNvGraphicFramePr>
          <p:nvPr>
            <p:extLst>
              <p:ext uri="{D42A27DB-BD31-4B8C-83A1-F6EECF244321}">
                <p14:modId xmlns:p14="http://schemas.microsoft.com/office/powerpoint/2010/main" val="2164646141"/>
              </p:ext>
            </p:extLst>
          </p:nvPr>
        </p:nvGraphicFramePr>
        <p:xfrm>
          <a:off x="4724527" y="2651314"/>
          <a:ext cx="4239851" cy="3449458"/>
        </p:xfrm>
        <a:graphic>
          <a:graphicData uri="http://schemas.openxmlformats.org/drawingml/2006/table">
            <a:tbl>
              <a:tblPr firstRow="1" bandRow="1">
                <a:tableStyleId>{B301B821-A1FF-4177-AEE7-76D212191A09}</a:tableStyleId>
              </a:tblPr>
              <a:tblGrid>
                <a:gridCol w="935313">
                  <a:extLst>
                    <a:ext uri="{9D8B030D-6E8A-4147-A177-3AD203B41FA5}">
                      <a16:colId xmlns:a16="http://schemas.microsoft.com/office/drawing/2014/main" val="20000"/>
                    </a:ext>
                  </a:extLst>
                </a:gridCol>
                <a:gridCol w="3304538">
                  <a:extLst>
                    <a:ext uri="{9D8B030D-6E8A-4147-A177-3AD203B41FA5}">
                      <a16:colId xmlns:a16="http://schemas.microsoft.com/office/drawing/2014/main" val="20001"/>
                    </a:ext>
                  </a:extLst>
                </a:gridCol>
              </a:tblGrid>
              <a:tr h="381456">
                <a:tc gridSpan="2">
                  <a:txBody>
                    <a:bodyPr/>
                    <a:lstStyle/>
                    <a:p>
                      <a:r>
                        <a:rPr lang="en-US" sz="1400" dirty="0"/>
                        <a:t>Answer box</a:t>
                      </a:r>
                    </a:p>
                  </a:txBody>
                  <a:tcPr/>
                </a:tc>
                <a:tc hMerge="1">
                  <a:txBody>
                    <a:bodyPr/>
                    <a:lstStyle/>
                    <a:p>
                      <a:endParaRPr lang="en-US" dirty="0"/>
                    </a:p>
                  </a:txBody>
                  <a:tcPr/>
                </a:tc>
                <a:extLst>
                  <a:ext uri="{0D108BD9-81ED-4DB2-BD59-A6C34878D82A}">
                    <a16:rowId xmlns:a16="http://schemas.microsoft.com/office/drawing/2014/main" val="10000"/>
                  </a:ext>
                </a:extLst>
              </a:tr>
              <a:tr h="211857">
                <a:tc>
                  <a:txBody>
                    <a:bodyPr/>
                    <a:lstStyle/>
                    <a:p>
                      <a:r>
                        <a:rPr lang="en-US" sz="800" b="1" dirty="0"/>
                        <a:t>Option A</a:t>
                      </a:r>
                    </a:p>
                  </a:txBody>
                  <a:tcPr/>
                </a:tc>
                <a:tc>
                  <a:txBody>
                    <a:bodyPr/>
                    <a:lstStyle/>
                    <a:p>
                      <a:r>
                        <a:rPr lang="en-US" sz="800" dirty="0"/>
                        <a:t>Justification</a:t>
                      </a:r>
                    </a:p>
                  </a:txBody>
                  <a:tcPr/>
                </a:tc>
                <a:extLst>
                  <a:ext uri="{0D108BD9-81ED-4DB2-BD59-A6C34878D82A}">
                    <a16:rowId xmlns:a16="http://schemas.microsoft.com/office/drawing/2014/main" val="10001"/>
                  </a:ext>
                </a:extLst>
              </a:tr>
              <a:tr h="328965">
                <a:tc gridSpan="2">
                  <a:txBody>
                    <a:bodyPr/>
                    <a:lstStyle/>
                    <a:p>
                      <a:r>
                        <a:rPr lang="en-US" sz="1000" kern="1200" dirty="0">
                          <a:solidFill>
                            <a:schemeClr val="dk1"/>
                          </a:solidFill>
                          <a:effectLst/>
                          <a:latin typeface="+mn-lt"/>
                          <a:ea typeface="+mn-ea"/>
                          <a:cs typeface="+mn-cs"/>
                        </a:rPr>
                        <a:t>Palpitations or tachycardia are more likely than bradycardia</a:t>
                      </a:r>
                    </a:p>
                  </a:txBody>
                  <a:tcPr/>
                </a:tc>
                <a:tc hMerge="1">
                  <a:txBody>
                    <a:bodyPr/>
                    <a:lstStyle/>
                    <a:p>
                      <a:endParaRPr lang="en-US" sz="1100"/>
                    </a:p>
                  </a:txBody>
                  <a:tcPr/>
                </a:tc>
                <a:extLst>
                  <a:ext uri="{0D108BD9-81ED-4DB2-BD59-A6C34878D82A}">
                    <a16:rowId xmlns:a16="http://schemas.microsoft.com/office/drawing/2014/main" val="10002"/>
                  </a:ext>
                </a:extLst>
              </a:tr>
              <a:tr h="211857">
                <a:tc>
                  <a:txBody>
                    <a:bodyPr/>
                    <a:lstStyle/>
                    <a:p>
                      <a:r>
                        <a:rPr lang="en-US" sz="800" b="1" dirty="0"/>
                        <a:t>Option 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t>Justification</a:t>
                      </a:r>
                    </a:p>
                  </a:txBody>
                  <a:tcPr/>
                </a:tc>
                <a:extLst>
                  <a:ext uri="{0D108BD9-81ED-4DB2-BD59-A6C34878D82A}">
                    <a16:rowId xmlns:a16="http://schemas.microsoft.com/office/drawing/2014/main" val="10003"/>
                  </a:ext>
                </a:extLst>
              </a:tr>
              <a:tr h="361694">
                <a:tc gridSpan="2">
                  <a:txBody>
                    <a:bodyPr/>
                    <a:lstStyle/>
                    <a:p>
                      <a:r>
                        <a:rPr lang="en-US" sz="1000" kern="1200" dirty="0">
                          <a:solidFill>
                            <a:schemeClr val="dk1"/>
                          </a:solidFill>
                          <a:effectLst/>
                          <a:latin typeface="+mn-lt"/>
                          <a:ea typeface="+mn-ea"/>
                          <a:cs typeface="+mn-cs"/>
                        </a:rPr>
                        <a:t>Dry mouth not hypersalivation might arise but would be v unusual with inhaled anti-muscarinic</a:t>
                      </a:r>
                    </a:p>
                  </a:txBody>
                  <a:tcPr/>
                </a:tc>
                <a:tc hMerge="1">
                  <a:txBody>
                    <a:bodyPr/>
                    <a:lstStyle/>
                    <a:p>
                      <a:endParaRPr lang="en-US" sz="1100"/>
                    </a:p>
                  </a:txBody>
                  <a:tcPr/>
                </a:tc>
                <a:extLst>
                  <a:ext uri="{0D108BD9-81ED-4DB2-BD59-A6C34878D82A}">
                    <a16:rowId xmlns:a16="http://schemas.microsoft.com/office/drawing/2014/main" val="10004"/>
                  </a:ext>
                </a:extLst>
              </a:tr>
              <a:tr h="211857">
                <a:tc>
                  <a:txBody>
                    <a:bodyPr/>
                    <a:lstStyle/>
                    <a:p>
                      <a:r>
                        <a:rPr lang="en-US" sz="800" b="1" dirty="0"/>
                        <a:t>Option C</a:t>
                      </a:r>
                    </a:p>
                  </a:txBody>
                  <a:tcPr/>
                </a:tc>
                <a:tc>
                  <a:txBody>
                    <a:bodyPr/>
                    <a:lstStyle/>
                    <a:p>
                      <a:r>
                        <a:rPr lang="en-US" sz="800" dirty="0"/>
                        <a:t>Justification</a:t>
                      </a:r>
                    </a:p>
                  </a:txBody>
                  <a:tcPr/>
                </a:tc>
                <a:extLst>
                  <a:ext uri="{0D108BD9-81ED-4DB2-BD59-A6C34878D82A}">
                    <a16:rowId xmlns:a16="http://schemas.microsoft.com/office/drawing/2014/main" val="10005"/>
                  </a:ext>
                </a:extLst>
              </a:tr>
              <a:tr h="283514">
                <a:tc gridSpan="2">
                  <a:txBody>
                    <a:bodyPr/>
                    <a:lstStyle/>
                    <a:p>
                      <a:r>
                        <a:rPr lang="en-US" sz="1000" kern="1200" dirty="0" err="1">
                          <a:solidFill>
                            <a:schemeClr val="dk1"/>
                          </a:solidFill>
                          <a:effectLst/>
                          <a:latin typeface="+mn-lt"/>
                          <a:ea typeface="+mn-ea"/>
                          <a:cs typeface="+mn-cs"/>
                        </a:rPr>
                        <a:t>Hypokalaemia</a:t>
                      </a:r>
                      <a:r>
                        <a:rPr lang="en-US" sz="1000" kern="1200" dirty="0">
                          <a:solidFill>
                            <a:schemeClr val="dk1"/>
                          </a:solidFill>
                          <a:effectLst/>
                          <a:latin typeface="+mn-lt"/>
                          <a:ea typeface="+mn-ea"/>
                          <a:cs typeface="+mn-cs"/>
                        </a:rPr>
                        <a:t> is a temporary effect of salbutamol</a:t>
                      </a:r>
                    </a:p>
                  </a:txBody>
                  <a:tcPr/>
                </a:tc>
                <a:tc hMerge="1">
                  <a:txBody>
                    <a:bodyPr/>
                    <a:lstStyle/>
                    <a:p>
                      <a:endParaRPr lang="en-US"/>
                    </a:p>
                  </a:txBody>
                  <a:tcPr/>
                </a:tc>
                <a:extLst>
                  <a:ext uri="{0D108BD9-81ED-4DB2-BD59-A6C34878D82A}">
                    <a16:rowId xmlns:a16="http://schemas.microsoft.com/office/drawing/2014/main" val="10006"/>
                  </a:ext>
                </a:extLst>
              </a:tr>
              <a:tr h="211857">
                <a:tc>
                  <a:txBody>
                    <a:bodyPr/>
                    <a:lstStyle/>
                    <a:p>
                      <a:r>
                        <a:rPr lang="en-US" sz="800" b="1" dirty="0"/>
                        <a:t>Option D</a:t>
                      </a:r>
                    </a:p>
                  </a:txBody>
                  <a:tcPr/>
                </a:tc>
                <a:tc>
                  <a:txBody>
                    <a:bodyPr/>
                    <a:lstStyle/>
                    <a:p>
                      <a:r>
                        <a:rPr lang="en-US" sz="800" dirty="0"/>
                        <a:t>Justification</a:t>
                      </a:r>
                    </a:p>
                  </a:txBody>
                  <a:tcPr/>
                </a:tc>
                <a:extLst>
                  <a:ext uri="{0D108BD9-81ED-4DB2-BD59-A6C34878D82A}">
                    <a16:rowId xmlns:a16="http://schemas.microsoft.com/office/drawing/2014/main" val="10007"/>
                  </a:ext>
                </a:extLst>
              </a:tr>
              <a:tr h="297014">
                <a:tc gridSpan="2">
                  <a:txBody>
                    <a:bodyPr/>
                    <a:lstStyle/>
                    <a:p>
                      <a:r>
                        <a:rPr lang="en-US" sz="1000" kern="1200" dirty="0">
                          <a:solidFill>
                            <a:schemeClr val="dk1"/>
                          </a:solidFill>
                          <a:effectLst/>
                          <a:latin typeface="+mn-lt"/>
                          <a:ea typeface="+mn-ea"/>
                          <a:cs typeface="+mn-cs"/>
                        </a:rPr>
                        <a:t>Ipratropium is a classical anti-muscarinic agent with consequent likely adverse effects being </a:t>
                      </a:r>
                      <a:r>
                        <a:rPr lang="en-US" sz="1000" kern="1200" dirty="0" err="1">
                          <a:solidFill>
                            <a:schemeClr val="dk1"/>
                          </a:solidFill>
                          <a:effectLst/>
                          <a:latin typeface="+mn-lt"/>
                          <a:ea typeface="+mn-ea"/>
                          <a:cs typeface="+mn-cs"/>
                        </a:rPr>
                        <a:t>mydriasis</a:t>
                      </a:r>
                      <a:r>
                        <a:rPr lang="en-US" sz="1000" kern="1200" dirty="0">
                          <a:solidFill>
                            <a:schemeClr val="dk1"/>
                          </a:solidFill>
                          <a:effectLst/>
                          <a:latin typeface="+mn-lt"/>
                          <a:ea typeface="+mn-ea"/>
                          <a:cs typeface="+mn-cs"/>
                        </a:rPr>
                        <a:t>; ileus; cough; dry mouth; acute angle-closure glaucoma; palpitation; tachycardia; urinary retention</a:t>
                      </a:r>
                    </a:p>
                  </a:txBody>
                  <a:tcPr/>
                </a:tc>
                <a:tc hMerge="1">
                  <a:txBody>
                    <a:bodyPr/>
                    <a:lstStyle/>
                    <a:p>
                      <a:endParaRPr lang="en-US"/>
                    </a:p>
                  </a:txBody>
                  <a:tcPr/>
                </a:tc>
                <a:extLst>
                  <a:ext uri="{0D108BD9-81ED-4DB2-BD59-A6C34878D82A}">
                    <a16:rowId xmlns:a16="http://schemas.microsoft.com/office/drawing/2014/main" val="10008"/>
                  </a:ext>
                </a:extLst>
              </a:tr>
              <a:tr h="211857">
                <a:tc>
                  <a:txBody>
                    <a:bodyPr/>
                    <a:lstStyle/>
                    <a:p>
                      <a:r>
                        <a:rPr lang="en-US" sz="800" b="1" dirty="0"/>
                        <a:t>Option E</a:t>
                      </a:r>
                    </a:p>
                  </a:txBody>
                  <a:tcPr/>
                </a:tc>
                <a:tc>
                  <a:txBody>
                    <a:bodyPr/>
                    <a:lstStyle/>
                    <a:p>
                      <a:r>
                        <a:rPr lang="en-US" sz="800" dirty="0"/>
                        <a:t>Justification</a:t>
                      </a:r>
                    </a:p>
                  </a:txBody>
                  <a:tcPr/>
                </a:tc>
                <a:extLst>
                  <a:ext uri="{0D108BD9-81ED-4DB2-BD59-A6C34878D82A}">
                    <a16:rowId xmlns:a16="http://schemas.microsoft.com/office/drawing/2014/main" val="10009"/>
                  </a:ext>
                </a:extLst>
              </a:tr>
              <a:tr h="443843">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Urine retention not frequency  might arise but would be v unusual with inhaled anti-muscarinic</a:t>
                      </a:r>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032904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23962" y="919162"/>
            <a:ext cx="1985963" cy="234554"/>
          </a:xfrm>
          <a:prstGeom prst="rect">
            <a:avLst/>
          </a:prstGeom>
          <a:solidFill>
            <a:srgbClr val="FFFF00"/>
          </a:solidFill>
          <a:ln w="12700" cap="flat" cmpd="sng" algn="ctr">
            <a:solidFill>
              <a:sysClr val="windowText" lastClr="000000"/>
            </a:solidFill>
            <a:prstDash val="solid"/>
            <a:round/>
            <a:headEnd type="none" w="med" len="med"/>
            <a:tailEnd type="none" w="med" len="med"/>
          </a:ln>
        </p:spPr>
        <p:txBody>
          <a:bodyPr anchor="ctr"/>
          <a:lstStyle/>
          <a:p>
            <a:pPr defTabSz="342900">
              <a:defRPr/>
            </a:pPr>
            <a:r>
              <a:rPr lang="en-US" sz="900" b="1" dirty="0">
                <a:solidFill>
                  <a:sysClr val="windowText" lastClr="000000"/>
                </a:solidFill>
                <a:latin typeface="Calibri"/>
                <a:ea typeface="+mj-ea"/>
                <a:cs typeface="+mj-cs"/>
              </a:rPr>
              <a:t>Adverse Drug Reactions Item </a:t>
            </a:r>
          </a:p>
        </p:txBody>
      </p:sp>
      <p:sp>
        <p:nvSpPr>
          <p:cNvPr id="9" name="Title 1"/>
          <p:cNvSpPr txBox="1">
            <a:spLocks/>
          </p:cNvSpPr>
          <p:nvPr/>
        </p:nvSpPr>
        <p:spPr>
          <a:xfrm>
            <a:off x="3956449" y="919162"/>
            <a:ext cx="553640" cy="234554"/>
          </a:xfrm>
          <a:prstGeom prst="rect">
            <a:avLst/>
          </a:prstGeom>
          <a:solidFill>
            <a:srgbClr val="FFFF00"/>
          </a:solidFill>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788" kern="0" dirty="0">
                <a:solidFill>
                  <a:sysClr val="windowText" lastClr="000000"/>
                </a:solidFill>
                <a:latin typeface="Calibri"/>
                <a:ea typeface="+mj-ea"/>
                <a:cs typeface="+mj-cs"/>
              </a:rPr>
              <a:t>ADR301</a:t>
            </a:r>
            <a:endParaRPr lang="en-US" sz="788" dirty="0">
              <a:solidFill>
                <a:sysClr val="windowText" lastClr="000000"/>
              </a:solidFill>
              <a:latin typeface="Calibri"/>
              <a:ea typeface="+mj-ea"/>
              <a:cs typeface="+mj-cs"/>
            </a:endParaRPr>
          </a:p>
        </p:txBody>
      </p:sp>
      <p:sp>
        <p:nvSpPr>
          <p:cNvPr id="11" name="Title 1"/>
          <p:cNvSpPr txBox="1">
            <a:spLocks/>
          </p:cNvSpPr>
          <p:nvPr/>
        </p:nvSpPr>
        <p:spPr>
          <a:xfrm>
            <a:off x="3686176" y="919162"/>
            <a:ext cx="270272" cy="234554"/>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1050" b="1" dirty="0">
                <a:solidFill>
                  <a:sysClr val="windowText" lastClr="000000"/>
                </a:solidFill>
                <a:latin typeface="Calibri"/>
                <a:ea typeface="+mj-ea"/>
                <a:cs typeface="+mj-cs"/>
              </a:rPr>
              <a:t>ID</a:t>
            </a:r>
          </a:p>
        </p:txBody>
      </p:sp>
      <p:sp>
        <p:nvSpPr>
          <p:cNvPr id="12" name="Title 1"/>
          <p:cNvSpPr txBox="1">
            <a:spLocks/>
          </p:cNvSpPr>
          <p:nvPr/>
        </p:nvSpPr>
        <p:spPr>
          <a:xfrm>
            <a:off x="4636295" y="919162"/>
            <a:ext cx="1812131" cy="234554"/>
          </a:xfrm>
          <a:prstGeom prst="rect">
            <a:avLst/>
          </a:prstGeom>
          <a:solidFill>
            <a:sysClr val="window" lastClr="FFFFFF">
              <a:lumMod val="95000"/>
            </a:sysClr>
          </a:solidFill>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825" kern="0" dirty="0">
                <a:solidFill>
                  <a:sysClr val="windowText" lastClr="000000"/>
                </a:solidFill>
                <a:latin typeface="Calibri"/>
                <a:ea typeface="+mj-ea"/>
                <a:cs typeface="+mj-cs"/>
              </a:rPr>
              <a:t>This question item is worth </a:t>
            </a:r>
            <a:r>
              <a:rPr lang="en-US" sz="825" b="1" kern="0" dirty="0">
                <a:solidFill>
                  <a:sysClr val="windowText" lastClr="000000"/>
                </a:solidFill>
                <a:latin typeface="Calibri"/>
                <a:ea typeface="+mj-ea"/>
                <a:cs typeface="+mj-cs"/>
              </a:rPr>
              <a:t>2 marks</a:t>
            </a:r>
            <a:endParaRPr lang="en-US" sz="825" b="1" dirty="0">
              <a:solidFill>
                <a:sysClr val="windowText" lastClr="000000"/>
              </a:solidFill>
              <a:latin typeface="Calibri"/>
              <a:ea typeface="+mj-ea"/>
              <a:cs typeface="+mj-cs"/>
            </a:endParaRPr>
          </a:p>
        </p:txBody>
      </p:sp>
      <p:sp>
        <p:nvSpPr>
          <p:cNvPr id="13" name="Title 1"/>
          <p:cNvSpPr txBox="1">
            <a:spLocks/>
          </p:cNvSpPr>
          <p:nvPr/>
        </p:nvSpPr>
        <p:spPr>
          <a:xfrm>
            <a:off x="6710362" y="919162"/>
            <a:ext cx="681038" cy="234554"/>
          </a:xfrm>
          <a:prstGeom prst="rect">
            <a:avLst/>
          </a:prstGeom>
          <a:ln w="3175" cap="flat" cmpd="sng" algn="ctr">
            <a:solidFill>
              <a:sysClr val="windowText" lastClr="000000"/>
            </a:solidFill>
            <a:prstDash val="solid"/>
            <a:round/>
            <a:headEnd type="none" w="med" len="med"/>
            <a:tailEnd type="none" w="med" len="med"/>
          </a:ln>
        </p:spPr>
        <p:txBody>
          <a:bodyPr anchor="ctr"/>
          <a:lstStyle/>
          <a:p>
            <a:pPr algn="ctr" defTabSz="342900">
              <a:defRPr/>
            </a:pPr>
            <a:r>
              <a:rPr lang="en-US" sz="600" dirty="0">
                <a:solidFill>
                  <a:sysClr val="windowText" lastClr="000000"/>
                </a:solidFill>
                <a:latin typeface="Calibri"/>
                <a:ea typeface="+mj-ea"/>
                <a:cs typeface="+mj-cs"/>
              </a:rPr>
              <a:t>You may use  the BNF at any time </a:t>
            </a:r>
          </a:p>
        </p:txBody>
      </p:sp>
      <p:pic>
        <p:nvPicPr>
          <p:cNvPr id="39950" name="Picture 13" descr="Screen shot 2011-01-25 at 16.58.44.png"/>
          <p:cNvPicPr>
            <a:picLocks noChangeAspect="1"/>
          </p:cNvPicPr>
          <p:nvPr/>
        </p:nvPicPr>
        <p:blipFill>
          <a:blip r:embed="rId3"/>
          <a:srcRect/>
          <a:stretch>
            <a:fillRect/>
          </a:stretch>
        </p:blipFill>
        <p:spPr bwMode="auto">
          <a:xfrm>
            <a:off x="7391401" y="919162"/>
            <a:ext cx="546497" cy="234554"/>
          </a:xfrm>
          <a:prstGeom prst="rect">
            <a:avLst/>
          </a:prstGeom>
          <a:noFill/>
          <a:ln w="9525">
            <a:noFill/>
            <a:miter lim="800000"/>
            <a:headEnd/>
            <a:tailEnd/>
          </a:ln>
        </p:spPr>
      </p:pic>
      <p:graphicFrame>
        <p:nvGraphicFramePr>
          <p:cNvPr id="15" name="Table 14"/>
          <p:cNvGraphicFramePr>
            <a:graphicFrameLocks noGrp="1"/>
          </p:cNvGraphicFramePr>
          <p:nvPr>
            <p:extLst>
              <p:ext uri="{D42A27DB-BD31-4B8C-83A1-F6EECF244321}">
                <p14:modId xmlns:p14="http://schemas.microsoft.com/office/powerpoint/2010/main" val="2088604478"/>
              </p:ext>
            </p:extLst>
          </p:nvPr>
        </p:nvGraphicFramePr>
        <p:xfrm>
          <a:off x="4708716" y="1303259"/>
          <a:ext cx="4037368" cy="2485780"/>
        </p:xfrm>
        <a:graphic>
          <a:graphicData uri="http://schemas.openxmlformats.org/drawingml/2006/table">
            <a:tbl>
              <a:tblPr firstRow="1" bandRow="1">
                <a:tableStyleId>{5940675A-B579-460E-94D1-54222C63F5DA}</a:tableStyleId>
              </a:tblPr>
              <a:tblGrid>
                <a:gridCol w="261261">
                  <a:extLst>
                    <a:ext uri="{9D8B030D-6E8A-4147-A177-3AD203B41FA5}">
                      <a16:colId xmlns:a16="http://schemas.microsoft.com/office/drawing/2014/main" val="20000"/>
                    </a:ext>
                  </a:extLst>
                </a:gridCol>
                <a:gridCol w="3272011">
                  <a:extLst>
                    <a:ext uri="{9D8B030D-6E8A-4147-A177-3AD203B41FA5}">
                      <a16:colId xmlns:a16="http://schemas.microsoft.com/office/drawing/2014/main" val="20001"/>
                    </a:ext>
                  </a:extLst>
                </a:gridCol>
                <a:gridCol w="205984">
                  <a:extLst>
                    <a:ext uri="{9D8B030D-6E8A-4147-A177-3AD203B41FA5}">
                      <a16:colId xmlns:a16="http://schemas.microsoft.com/office/drawing/2014/main" val="20002"/>
                    </a:ext>
                  </a:extLst>
                </a:gridCol>
                <a:gridCol w="298112">
                  <a:extLst>
                    <a:ext uri="{9D8B030D-6E8A-4147-A177-3AD203B41FA5}">
                      <a16:colId xmlns:a16="http://schemas.microsoft.com/office/drawing/2014/main" val="20003"/>
                    </a:ext>
                  </a:extLst>
                </a:gridCol>
              </a:tblGrid>
              <a:tr h="543561">
                <a:tc gridSpan="2">
                  <a:txBody>
                    <a:bodyPr/>
                    <a:lstStyle/>
                    <a:p>
                      <a:pPr algn="ctr">
                        <a:spcAft>
                          <a:spcPts val="0"/>
                        </a:spcAft>
                      </a:pPr>
                      <a:r>
                        <a:rPr lang="en-GB" sz="1200" b="1" dirty="0"/>
                        <a:t>PRESCRIPTION OPTIONS</a:t>
                      </a:r>
                    </a:p>
                    <a:p>
                      <a:pPr algn="ctr">
                        <a:spcAft>
                          <a:spcPts val="0"/>
                        </a:spcAft>
                      </a:pPr>
                      <a:endParaRPr lang="en-GB" sz="400" b="1" dirty="0"/>
                    </a:p>
                  </a:txBody>
                  <a:tcPr marL="68580" marR="68580" marT="34290" marB="3429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a:p>
                  </a:txBody>
                  <a:tcPr/>
                </a:tc>
                <a:tc>
                  <a:txBody>
                    <a:bodyPr/>
                    <a:lstStyle/>
                    <a:p>
                      <a:pPr>
                        <a:spcAft>
                          <a:spcPts val="1800"/>
                        </a:spcAft>
                      </a:pPr>
                      <a:endParaRPr lang="en-GB" sz="600" dirty="0"/>
                    </a:p>
                  </a:txBody>
                  <a:tcPr marL="68580" marR="68580" marT="34290" marB="34290" vert="vert270">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1800"/>
                        </a:spcAft>
                      </a:pPr>
                      <a:endParaRPr lang="en-GB" sz="700" dirty="0"/>
                    </a:p>
                  </a:txBody>
                  <a:tcPr marL="68580" marR="68580" marT="34290" marB="34290"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258143">
                <a:tc gridSpan="2">
                  <a:txBody>
                    <a:bodyPr/>
                    <a:lstStyle/>
                    <a:p>
                      <a:endParaRPr lang="en-GB" sz="600" b="1" dirty="0"/>
                    </a:p>
                  </a:txBody>
                  <a:tcPr marL="68580" marR="68580" marT="34290" marB="342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sz="1050" b="1" dirty="0"/>
                    </a:p>
                  </a:txBody>
                  <a:tcPr anchor="b">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GB" sz="600" b="1" dirty="0"/>
                    </a:p>
                  </a:txBody>
                  <a:tcPr marL="68580" marR="68580" marT="34290" marB="3429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b="1"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31898">
                <a:tc>
                  <a:txBody>
                    <a:bodyPr/>
                    <a:lstStyle/>
                    <a:p>
                      <a:r>
                        <a:rPr lang="en-GB" sz="800" b="1" dirty="0"/>
                        <a:t>A</a:t>
                      </a:r>
                    </a:p>
                  </a:txBody>
                  <a:tcPr marL="68580" marR="68580" marT="34290" marB="34290" anchor="ctr">
                    <a:lnT w="12700" cap="flat" cmpd="sng" algn="ctr">
                      <a:solidFill>
                        <a:srgbClr val="000000"/>
                      </a:solidFill>
                      <a:prstDash val="solid"/>
                      <a:round/>
                      <a:headEnd type="none" w="med" len="med"/>
                      <a:tailEnd type="none" w="med" len="med"/>
                    </a:lnT>
                  </a:tcPr>
                </a:tc>
                <a:tc>
                  <a:txBody>
                    <a:bodyPr/>
                    <a:lstStyle/>
                    <a:p>
                      <a:r>
                        <a:rPr lang="en-GB" sz="900" dirty="0"/>
                        <a:t>ciprofloxacin</a:t>
                      </a:r>
                      <a:r>
                        <a:rPr lang="en-GB" sz="900" baseline="0" dirty="0"/>
                        <a:t> 500 mg orally 12-hrly</a:t>
                      </a:r>
                      <a:endParaRPr lang="en-GB" sz="900" dirty="0"/>
                    </a:p>
                  </a:txBody>
                  <a:tcPr marL="68580" marR="68580" marT="34290" marB="3429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FF0000"/>
                          </a:solidFill>
                          <a:latin typeface="ＭＳ ゴシック"/>
                          <a:ea typeface="ＭＳ ゴシック"/>
                          <a:cs typeface="ＭＳ ゴシック"/>
                          <a:sym typeface="Wingdings"/>
                        </a:rPr>
                        <a:t></a:t>
                      </a:r>
                      <a:endParaRPr lang="en-GB" sz="800" b="1" dirty="0">
                        <a:solidFill>
                          <a:srgbClr val="FF0000"/>
                        </a:solidFill>
                      </a:endParaRPr>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2"/>
                  </a:ext>
                </a:extLst>
              </a:tr>
              <a:tr h="331898">
                <a:tc>
                  <a:txBody>
                    <a:bodyPr/>
                    <a:lstStyle/>
                    <a:p>
                      <a:r>
                        <a:rPr lang="en-GB" sz="800" b="1" dirty="0"/>
                        <a:t>B</a:t>
                      </a:r>
                    </a:p>
                  </a:txBody>
                  <a:tcPr marL="68580" marR="68580" marT="34290" marB="34290" anchor="ctr"/>
                </a:tc>
                <a:tc>
                  <a:txBody>
                    <a:bodyPr/>
                    <a:lstStyle/>
                    <a:p>
                      <a:r>
                        <a:rPr lang="en-GB" sz="900" dirty="0" err="1"/>
                        <a:t>enoxaparin</a:t>
                      </a:r>
                      <a:r>
                        <a:rPr lang="en-GB" sz="900" baseline="0" dirty="0"/>
                        <a:t> 40 mg subcutaneously daily</a:t>
                      </a:r>
                      <a:endParaRPr lang="en-GB" sz="900" dirty="0"/>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3"/>
                  </a:ext>
                </a:extLst>
              </a:tr>
              <a:tr h="344191">
                <a:tc>
                  <a:txBody>
                    <a:bodyPr/>
                    <a:lstStyle/>
                    <a:p>
                      <a:r>
                        <a:rPr lang="en-GB" sz="800" b="1" dirty="0"/>
                        <a:t>C</a:t>
                      </a:r>
                    </a:p>
                  </a:txBody>
                  <a:tcPr marL="68580" marR="68580" marT="34290" marB="34290" anchor="ctr"/>
                </a:tc>
                <a:tc>
                  <a:txBody>
                    <a:bodyPr/>
                    <a:lstStyle/>
                    <a:p>
                      <a:r>
                        <a:rPr lang="en-GB" sz="900" dirty="0" err="1"/>
                        <a:t>ipratropium</a:t>
                      </a:r>
                      <a:r>
                        <a:rPr lang="en-GB" sz="900" dirty="0"/>
                        <a:t> 250micrograms nebulised</a:t>
                      </a:r>
                      <a:r>
                        <a:rPr lang="en-GB" sz="900" baseline="0" dirty="0"/>
                        <a:t> 6-hrly</a:t>
                      </a:r>
                      <a:r>
                        <a:rPr lang="en-GB" sz="900" dirty="0"/>
                        <a:t> </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140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4"/>
                  </a:ext>
                </a:extLst>
              </a:tr>
              <a:tr h="344191">
                <a:tc>
                  <a:txBody>
                    <a:bodyPr/>
                    <a:lstStyle/>
                    <a:p>
                      <a:r>
                        <a:rPr lang="en-GB" sz="800" b="1" dirty="0"/>
                        <a:t>D</a:t>
                      </a:r>
                    </a:p>
                  </a:txBody>
                  <a:tcPr marL="68580" marR="68580" marT="34290" marB="34290" anchor="ctr"/>
                </a:tc>
                <a:tc>
                  <a:txBody>
                    <a:bodyPr/>
                    <a:lstStyle/>
                    <a:p>
                      <a:r>
                        <a:rPr lang="en-GB" sz="900" dirty="0" err="1"/>
                        <a:t>prednisolone</a:t>
                      </a:r>
                      <a:r>
                        <a:rPr lang="en-GB" sz="900" dirty="0"/>
                        <a:t> 30mg orally daily</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140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5"/>
                  </a:ext>
                </a:extLst>
              </a:tr>
              <a:tr h="331898">
                <a:tc>
                  <a:txBody>
                    <a:bodyPr/>
                    <a:lstStyle/>
                    <a:p>
                      <a:r>
                        <a:rPr lang="en-GB" sz="800" b="1" dirty="0"/>
                        <a:t>E</a:t>
                      </a:r>
                    </a:p>
                  </a:txBody>
                  <a:tcPr marL="68580" marR="68580" marT="34290" marB="34290" anchor="ctr"/>
                </a:tc>
                <a:tc>
                  <a:txBody>
                    <a:bodyPr/>
                    <a:lstStyle/>
                    <a:p>
                      <a:r>
                        <a:rPr lang="en-GB" sz="900" dirty="0" err="1"/>
                        <a:t>salbutamol</a:t>
                      </a:r>
                      <a:r>
                        <a:rPr lang="en-GB" sz="900" dirty="0"/>
                        <a:t> 2.5 mg nebulised</a:t>
                      </a:r>
                      <a:r>
                        <a:rPr lang="en-GB" sz="900" baseline="0" dirty="0"/>
                        <a:t> 6-hrly</a:t>
                      </a:r>
                      <a:r>
                        <a:rPr lang="en-GB" sz="900" dirty="0"/>
                        <a:t> </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6" name="TextBox 15"/>
          <p:cNvSpPr txBox="1"/>
          <p:nvPr/>
        </p:nvSpPr>
        <p:spPr>
          <a:xfrm>
            <a:off x="397916" y="1279742"/>
            <a:ext cx="3286125" cy="1338828"/>
          </a:xfrm>
          <a:prstGeom prst="rect">
            <a:avLst/>
          </a:prstGeom>
          <a:noFill/>
          <a:ln>
            <a:solidFill>
              <a:srgbClr val="000000"/>
            </a:solidFill>
          </a:ln>
        </p:spPr>
        <p:txBody>
          <a:bodyPr wrap="square">
            <a:spAutoFit/>
          </a:bodyPr>
          <a:lstStyle/>
          <a:p>
            <a:r>
              <a:rPr lang="en-US" sz="900" b="1" dirty="0"/>
              <a:t>Case presentation</a:t>
            </a:r>
          </a:p>
          <a:p>
            <a:r>
              <a:rPr lang="en-US" sz="900" dirty="0">
                <a:solidFill>
                  <a:srgbClr val="000000"/>
                </a:solidFill>
                <a:latin typeface="Calibri" charset="0"/>
              </a:rPr>
              <a:t>A 73-year-old woman with </a:t>
            </a:r>
            <a:r>
              <a:rPr lang="en-US" sz="900" dirty="0" err="1">
                <a:solidFill>
                  <a:srgbClr val="000000"/>
                </a:solidFill>
                <a:latin typeface="Calibri" charset="0"/>
              </a:rPr>
              <a:t>bronchiectasis</a:t>
            </a:r>
            <a:r>
              <a:rPr lang="en-US" sz="900" dirty="0">
                <a:solidFill>
                  <a:srgbClr val="000000"/>
                </a:solidFill>
                <a:latin typeface="Calibri" charset="0"/>
              </a:rPr>
              <a:t> and chronic obstructive pulmonary disease is being treated in hospital for a severe exacerbation of her usual wheeze and productive cough. Her regular medicines include oral theophylline that is continued in hospital. </a:t>
            </a:r>
          </a:p>
          <a:p>
            <a:endParaRPr lang="en-US" sz="900" dirty="0">
              <a:solidFill>
                <a:srgbClr val="000000"/>
              </a:solidFill>
              <a:latin typeface="Calibri" charset="0"/>
            </a:endParaRPr>
          </a:p>
          <a:p>
            <a:r>
              <a:rPr lang="en-US" sz="900" dirty="0">
                <a:solidFill>
                  <a:srgbClr val="000000"/>
                </a:solidFill>
                <a:latin typeface="Calibri" charset="0"/>
              </a:rPr>
              <a:t>Her other in-patient prescriptions are listed (right). On Day 3 of admission, she suffers a first-ever seizure. </a:t>
            </a:r>
          </a:p>
        </p:txBody>
      </p:sp>
      <p:sp>
        <p:nvSpPr>
          <p:cNvPr id="17" name="TextBox 16"/>
          <p:cNvSpPr txBox="1"/>
          <p:nvPr/>
        </p:nvSpPr>
        <p:spPr>
          <a:xfrm>
            <a:off x="397916" y="2852936"/>
            <a:ext cx="3286125" cy="646331"/>
          </a:xfrm>
          <a:prstGeom prst="rect">
            <a:avLst/>
          </a:prstGeom>
          <a:solidFill>
            <a:schemeClr val="bg1">
              <a:lumMod val="85000"/>
            </a:schemeClr>
          </a:solidFill>
          <a:ln>
            <a:solidFill>
              <a:srgbClr val="000000"/>
            </a:solidFill>
          </a:ln>
        </p:spPr>
        <p:txBody>
          <a:bodyPr wrap="square">
            <a:spAutoFit/>
          </a:bodyPr>
          <a:lstStyle/>
          <a:p>
            <a:pPr>
              <a:defRPr/>
            </a:pPr>
            <a:r>
              <a:rPr lang="en-US" sz="900" b="1" dirty="0"/>
              <a:t>Question</a:t>
            </a:r>
          </a:p>
          <a:p>
            <a:pPr>
              <a:defRPr/>
            </a:pPr>
            <a:r>
              <a:rPr lang="en-US" sz="900" dirty="0"/>
              <a:t>Of the prescriptions listed here, which is </a:t>
            </a:r>
            <a:r>
              <a:rPr lang="en-US" sz="900" i="1" dirty="0"/>
              <a:t>most likely </a:t>
            </a:r>
            <a:r>
              <a:rPr lang="en-US" sz="900" dirty="0"/>
              <a:t>to have contributed to the occurrence of a seizure in this patient.</a:t>
            </a:r>
          </a:p>
          <a:p>
            <a:pPr>
              <a:defRPr/>
            </a:pPr>
            <a:r>
              <a:rPr lang="en-US" sz="900" dirty="0"/>
              <a:t>(</a:t>
            </a:r>
            <a:r>
              <a:rPr lang="en-US" sz="900" i="1" dirty="0"/>
              <a:t>mark with a tick</a:t>
            </a:r>
            <a:r>
              <a:rPr lang="en-US" sz="900" dirty="0"/>
              <a:t>)</a:t>
            </a:r>
          </a:p>
        </p:txBody>
      </p:sp>
      <p:cxnSp>
        <p:nvCxnSpPr>
          <p:cNvPr id="39955" name="Straight Connector 20"/>
          <p:cNvCxnSpPr>
            <a:cxnSpLocks noChangeShapeType="1"/>
          </p:cNvCxnSpPr>
          <p:nvPr/>
        </p:nvCxnSpPr>
        <p:spPr bwMode="auto">
          <a:xfrm rot="5400000">
            <a:off x="2414588" y="3462339"/>
            <a:ext cx="4313634" cy="1190"/>
          </a:xfrm>
          <a:prstGeom prst="line">
            <a:avLst/>
          </a:prstGeom>
          <a:noFill/>
          <a:ln w="19050">
            <a:solidFill>
              <a:srgbClr val="000000"/>
            </a:solidFill>
            <a:round/>
            <a:headEnd/>
            <a:tailEnd/>
          </a:ln>
        </p:spPr>
      </p:cxn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23962" y="919162"/>
            <a:ext cx="1985963" cy="234554"/>
          </a:xfrm>
          <a:prstGeom prst="rect">
            <a:avLst/>
          </a:prstGeom>
          <a:solidFill>
            <a:srgbClr val="FFFF00"/>
          </a:solidFill>
          <a:ln w="12700" cap="flat" cmpd="sng" algn="ctr">
            <a:solidFill>
              <a:sysClr val="windowText" lastClr="000000"/>
            </a:solidFill>
            <a:prstDash val="solid"/>
            <a:round/>
            <a:headEnd type="none" w="med" len="med"/>
            <a:tailEnd type="none" w="med" len="med"/>
          </a:ln>
        </p:spPr>
        <p:txBody>
          <a:bodyPr anchor="ctr"/>
          <a:lstStyle/>
          <a:p>
            <a:pPr defTabSz="342900">
              <a:defRPr/>
            </a:pPr>
            <a:r>
              <a:rPr lang="en-US" sz="900" b="1" dirty="0">
                <a:solidFill>
                  <a:sysClr val="windowText" lastClr="000000"/>
                </a:solidFill>
                <a:latin typeface="Calibri"/>
                <a:ea typeface="+mj-ea"/>
                <a:cs typeface="+mj-cs"/>
              </a:rPr>
              <a:t>Adverse Drug Reactions Item </a:t>
            </a:r>
          </a:p>
        </p:txBody>
      </p:sp>
      <p:sp>
        <p:nvSpPr>
          <p:cNvPr id="9" name="Title 1"/>
          <p:cNvSpPr txBox="1">
            <a:spLocks/>
          </p:cNvSpPr>
          <p:nvPr/>
        </p:nvSpPr>
        <p:spPr>
          <a:xfrm>
            <a:off x="3956449" y="919162"/>
            <a:ext cx="553640" cy="234554"/>
          </a:xfrm>
          <a:prstGeom prst="rect">
            <a:avLst/>
          </a:prstGeom>
          <a:solidFill>
            <a:srgbClr val="FFFF00"/>
          </a:solidFill>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788" kern="0" dirty="0">
                <a:solidFill>
                  <a:sysClr val="windowText" lastClr="000000"/>
                </a:solidFill>
                <a:latin typeface="Calibri"/>
                <a:ea typeface="+mj-ea"/>
                <a:cs typeface="+mj-cs"/>
              </a:rPr>
              <a:t>ADR301</a:t>
            </a:r>
            <a:endParaRPr lang="en-US" sz="788" dirty="0">
              <a:solidFill>
                <a:sysClr val="windowText" lastClr="000000"/>
              </a:solidFill>
              <a:latin typeface="Calibri"/>
              <a:ea typeface="+mj-ea"/>
              <a:cs typeface="+mj-cs"/>
            </a:endParaRPr>
          </a:p>
        </p:txBody>
      </p:sp>
      <p:sp>
        <p:nvSpPr>
          <p:cNvPr id="11" name="Title 1"/>
          <p:cNvSpPr txBox="1">
            <a:spLocks/>
          </p:cNvSpPr>
          <p:nvPr/>
        </p:nvSpPr>
        <p:spPr>
          <a:xfrm>
            <a:off x="3686176" y="919162"/>
            <a:ext cx="270272" cy="234554"/>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1050" b="1" dirty="0">
                <a:solidFill>
                  <a:sysClr val="windowText" lastClr="000000"/>
                </a:solidFill>
                <a:latin typeface="Calibri"/>
                <a:ea typeface="+mj-ea"/>
                <a:cs typeface="+mj-cs"/>
              </a:rPr>
              <a:t>ID</a:t>
            </a:r>
          </a:p>
        </p:txBody>
      </p:sp>
      <p:sp>
        <p:nvSpPr>
          <p:cNvPr id="12" name="Title 1"/>
          <p:cNvSpPr txBox="1">
            <a:spLocks/>
          </p:cNvSpPr>
          <p:nvPr/>
        </p:nvSpPr>
        <p:spPr>
          <a:xfrm>
            <a:off x="4636295" y="919162"/>
            <a:ext cx="1812131" cy="234554"/>
          </a:xfrm>
          <a:prstGeom prst="rect">
            <a:avLst/>
          </a:prstGeom>
          <a:solidFill>
            <a:sysClr val="window" lastClr="FFFFFF">
              <a:lumMod val="95000"/>
            </a:sysClr>
          </a:solidFill>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825" kern="0" dirty="0">
                <a:solidFill>
                  <a:sysClr val="windowText" lastClr="000000"/>
                </a:solidFill>
                <a:latin typeface="Calibri"/>
                <a:ea typeface="+mj-ea"/>
                <a:cs typeface="+mj-cs"/>
              </a:rPr>
              <a:t>This question item is worth </a:t>
            </a:r>
            <a:r>
              <a:rPr lang="en-US" sz="825" b="1" kern="0" dirty="0">
                <a:solidFill>
                  <a:sysClr val="windowText" lastClr="000000"/>
                </a:solidFill>
                <a:latin typeface="Calibri"/>
                <a:ea typeface="+mj-ea"/>
                <a:cs typeface="+mj-cs"/>
              </a:rPr>
              <a:t>2 marks</a:t>
            </a:r>
            <a:endParaRPr lang="en-US" sz="825" b="1" dirty="0">
              <a:solidFill>
                <a:sysClr val="windowText" lastClr="000000"/>
              </a:solidFill>
              <a:latin typeface="Calibri"/>
              <a:ea typeface="+mj-ea"/>
              <a:cs typeface="+mj-cs"/>
            </a:endParaRPr>
          </a:p>
        </p:txBody>
      </p:sp>
      <p:sp>
        <p:nvSpPr>
          <p:cNvPr id="13" name="Title 1"/>
          <p:cNvSpPr txBox="1">
            <a:spLocks/>
          </p:cNvSpPr>
          <p:nvPr/>
        </p:nvSpPr>
        <p:spPr>
          <a:xfrm>
            <a:off x="6710362" y="919162"/>
            <a:ext cx="681038" cy="234554"/>
          </a:xfrm>
          <a:prstGeom prst="rect">
            <a:avLst/>
          </a:prstGeom>
          <a:ln w="3175" cap="flat" cmpd="sng" algn="ctr">
            <a:solidFill>
              <a:sysClr val="windowText" lastClr="000000"/>
            </a:solidFill>
            <a:prstDash val="solid"/>
            <a:round/>
            <a:headEnd type="none" w="med" len="med"/>
            <a:tailEnd type="none" w="med" len="med"/>
          </a:ln>
        </p:spPr>
        <p:txBody>
          <a:bodyPr anchor="ctr"/>
          <a:lstStyle/>
          <a:p>
            <a:pPr algn="ctr" defTabSz="342900">
              <a:defRPr/>
            </a:pPr>
            <a:r>
              <a:rPr lang="en-US" sz="600" dirty="0">
                <a:solidFill>
                  <a:sysClr val="windowText" lastClr="000000"/>
                </a:solidFill>
                <a:latin typeface="Calibri"/>
                <a:ea typeface="+mj-ea"/>
                <a:cs typeface="+mj-cs"/>
              </a:rPr>
              <a:t>You may use  the BNF at any time </a:t>
            </a:r>
          </a:p>
        </p:txBody>
      </p:sp>
      <p:pic>
        <p:nvPicPr>
          <p:cNvPr id="39950" name="Picture 13" descr="Screen shot 2011-01-25 at 16.58.44.png"/>
          <p:cNvPicPr>
            <a:picLocks noChangeAspect="1"/>
          </p:cNvPicPr>
          <p:nvPr/>
        </p:nvPicPr>
        <p:blipFill>
          <a:blip r:embed="rId3"/>
          <a:srcRect/>
          <a:stretch>
            <a:fillRect/>
          </a:stretch>
        </p:blipFill>
        <p:spPr bwMode="auto">
          <a:xfrm>
            <a:off x="7391401" y="919162"/>
            <a:ext cx="546497" cy="234554"/>
          </a:xfrm>
          <a:prstGeom prst="rect">
            <a:avLst/>
          </a:prstGeom>
          <a:noFill/>
          <a:ln w="9525">
            <a:noFill/>
            <a:miter lim="800000"/>
            <a:headEnd/>
            <a:tailEnd/>
          </a:ln>
        </p:spPr>
      </p:pic>
      <p:graphicFrame>
        <p:nvGraphicFramePr>
          <p:cNvPr id="15" name="Table 14"/>
          <p:cNvGraphicFramePr>
            <a:graphicFrameLocks noGrp="1"/>
          </p:cNvGraphicFramePr>
          <p:nvPr>
            <p:extLst>
              <p:ext uri="{D42A27DB-BD31-4B8C-83A1-F6EECF244321}">
                <p14:modId xmlns:p14="http://schemas.microsoft.com/office/powerpoint/2010/main" val="730260996"/>
              </p:ext>
            </p:extLst>
          </p:nvPr>
        </p:nvGraphicFramePr>
        <p:xfrm>
          <a:off x="4708716" y="1303259"/>
          <a:ext cx="3639861" cy="1981723"/>
        </p:xfrm>
        <a:graphic>
          <a:graphicData uri="http://schemas.openxmlformats.org/drawingml/2006/table">
            <a:tbl>
              <a:tblPr firstRow="1" bandRow="1">
                <a:tableStyleId>{5940675A-B579-460E-94D1-54222C63F5DA}</a:tableStyleId>
              </a:tblPr>
              <a:tblGrid>
                <a:gridCol w="234972">
                  <a:extLst>
                    <a:ext uri="{9D8B030D-6E8A-4147-A177-3AD203B41FA5}">
                      <a16:colId xmlns:a16="http://schemas.microsoft.com/office/drawing/2014/main" val="20000"/>
                    </a:ext>
                  </a:extLst>
                </a:gridCol>
                <a:gridCol w="2942772">
                  <a:extLst>
                    <a:ext uri="{9D8B030D-6E8A-4147-A177-3AD203B41FA5}">
                      <a16:colId xmlns:a16="http://schemas.microsoft.com/office/drawing/2014/main" val="20001"/>
                    </a:ext>
                  </a:extLst>
                </a:gridCol>
                <a:gridCol w="185257">
                  <a:extLst>
                    <a:ext uri="{9D8B030D-6E8A-4147-A177-3AD203B41FA5}">
                      <a16:colId xmlns:a16="http://schemas.microsoft.com/office/drawing/2014/main" val="20002"/>
                    </a:ext>
                  </a:extLst>
                </a:gridCol>
                <a:gridCol w="276860">
                  <a:extLst>
                    <a:ext uri="{9D8B030D-6E8A-4147-A177-3AD203B41FA5}">
                      <a16:colId xmlns:a16="http://schemas.microsoft.com/office/drawing/2014/main" val="20003"/>
                    </a:ext>
                  </a:extLst>
                </a:gridCol>
              </a:tblGrid>
              <a:tr h="433340">
                <a:tc gridSpan="2">
                  <a:txBody>
                    <a:bodyPr/>
                    <a:lstStyle/>
                    <a:p>
                      <a:pPr algn="ctr">
                        <a:spcAft>
                          <a:spcPts val="0"/>
                        </a:spcAft>
                      </a:pPr>
                      <a:r>
                        <a:rPr lang="en-GB" sz="1200" b="1" dirty="0"/>
                        <a:t>PRESCRIPTION OPTIONS</a:t>
                      </a:r>
                    </a:p>
                    <a:p>
                      <a:pPr algn="ctr">
                        <a:spcAft>
                          <a:spcPts val="0"/>
                        </a:spcAft>
                      </a:pPr>
                      <a:endParaRPr lang="en-GB" sz="400" b="1" dirty="0"/>
                    </a:p>
                  </a:txBody>
                  <a:tcPr marL="68580" marR="68580" marT="34290" marB="3429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a:p>
                  </a:txBody>
                  <a:tcPr/>
                </a:tc>
                <a:tc>
                  <a:txBody>
                    <a:bodyPr/>
                    <a:lstStyle/>
                    <a:p>
                      <a:pPr>
                        <a:spcAft>
                          <a:spcPts val="1800"/>
                        </a:spcAft>
                      </a:pPr>
                      <a:endParaRPr lang="en-GB" sz="600" dirty="0"/>
                    </a:p>
                  </a:txBody>
                  <a:tcPr marL="68580" marR="68580" marT="34290" marB="34290" vert="vert270">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1800"/>
                        </a:spcAft>
                      </a:pPr>
                      <a:endParaRPr lang="en-GB" sz="700" dirty="0"/>
                    </a:p>
                  </a:txBody>
                  <a:tcPr marL="68580" marR="68580" marT="34290" marB="34290"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205798">
                <a:tc gridSpan="2">
                  <a:txBody>
                    <a:bodyPr/>
                    <a:lstStyle/>
                    <a:p>
                      <a:endParaRPr lang="en-GB" sz="600" b="1" dirty="0"/>
                    </a:p>
                  </a:txBody>
                  <a:tcPr marL="68580" marR="68580" marT="34290" marB="342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sz="1050" b="1" dirty="0"/>
                    </a:p>
                  </a:txBody>
                  <a:tcPr anchor="b">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GB" sz="600" b="1" dirty="0"/>
                    </a:p>
                  </a:txBody>
                  <a:tcPr marL="68580" marR="68580" marT="34290" marB="3429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b="1"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264597">
                <a:tc>
                  <a:txBody>
                    <a:bodyPr/>
                    <a:lstStyle/>
                    <a:p>
                      <a:r>
                        <a:rPr lang="en-GB" sz="800" b="1" dirty="0"/>
                        <a:t>A</a:t>
                      </a:r>
                    </a:p>
                  </a:txBody>
                  <a:tcPr marL="68580" marR="68580" marT="34290" marB="34290" anchor="ctr">
                    <a:lnT w="12700" cap="flat" cmpd="sng" algn="ctr">
                      <a:solidFill>
                        <a:srgbClr val="000000"/>
                      </a:solidFill>
                      <a:prstDash val="solid"/>
                      <a:round/>
                      <a:headEnd type="none" w="med" len="med"/>
                      <a:tailEnd type="none" w="med" len="med"/>
                    </a:lnT>
                  </a:tcPr>
                </a:tc>
                <a:tc>
                  <a:txBody>
                    <a:bodyPr/>
                    <a:lstStyle/>
                    <a:p>
                      <a:r>
                        <a:rPr lang="en-GB" sz="900" dirty="0"/>
                        <a:t>Acute renal injury</a:t>
                      </a:r>
                    </a:p>
                  </a:txBody>
                  <a:tcPr marL="68580" marR="68580" marT="34290" marB="3429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2"/>
                  </a:ext>
                </a:extLst>
              </a:tr>
              <a:tr h="264597">
                <a:tc>
                  <a:txBody>
                    <a:bodyPr/>
                    <a:lstStyle/>
                    <a:p>
                      <a:r>
                        <a:rPr lang="en-GB" sz="800" b="1" dirty="0"/>
                        <a:t>B</a:t>
                      </a:r>
                    </a:p>
                  </a:txBody>
                  <a:tcPr marL="68580" marR="68580" marT="34290" marB="34290" anchor="ctr"/>
                </a:tc>
                <a:tc>
                  <a:txBody>
                    <a:bodyPr/>
                    <a:lstStyle/>
                    <a:p>
                      <a:r>
                        <a:rPr lang="en-GB" sz="900" dirty="0"/>
                        <a:t>Diarrhoea</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3"/>
                  </a:ext>
                </a:extLst>
              </a:tr>
              <a:tr h="274397">
                <a:tc>
                  <a:txBody>
                    <a:bodyPr/>
                    <a:lstStyle/>
                    <a:p>
                      <a:r>
                        <a:rPr lang="en-GB" sz="800" b="1" dirty="0"/>
                        <a:t>C</a:t>
                      </a:r>
                    </a:p>
                  </a:txBody>
                  <a:tcPr marL="68580" marR="68580" marT="34290" marB="34290" anchor="ctr"/>
                </a:tc>
                <a:tc>
                  <a:txBody>
                    <a:bodyPr/>
                    <a:lstStyle/>
                    <a:p>
                      <a:r>
                        <a:rPr lang="en-GB" sz="900" dirty="0"/>
                        <a:t>Hypoglycaemia</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140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4"/>
                  </a:ext>
                </a:extLst>
              </a:tr>
              <a:tr h="274397">
                <a:tc>
                  <a:txBody>
                    <a:bodyPr/>
                    <a:lstStyle/>
                    <a:p>
                      <a:r>
                        <a:rPr lang="en-GB" sz="800" b="1" dirty="0"/>
                        <a:t>D</a:t>
                      </a:r>
                    </a:p>
                  </a:txBody>
                  <a:tcPr marL="68580" marR="68580" marT="34290" marB="34290" anchor="ctr"/>
                </a:tc>
                <a:tc>
                  <a:txBody>
                    <a:bodyPr/>
                    <a:lstStyle/>
                    <a:p>
                      <a:r>
                        <a:rPr lang="en-GB" sz="900" dirty="0"/>
                        <a:t>Pancreatitis</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140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5"/>
                  </a:ext>
                </a:extLst>
              </a:tr>
              <a:tr h="264597">
                <a:tc>
                  <a:txBody>
                    <a:bodyPr/>
                    <a:lstStyle/>
                    <a:p>
                      <a:r>
                        <a:rPr lang="en-GB" sz="800" b="1" dirty="0"/>
                        <a:t>E</a:t>
                      </a:r>
                    </a:p>
                  </a:txBody>
                  <a:tcPr marL="68580" marR="68580" marT="34290" marB="34290" anchor="ctr"/>
                </a:tc>
                <a:tc>
                  <a:txBody>
                    <a:bodyPr/>
                    <a:lstStyle/>
                    <a:p>
                      <a:r>
                        <a:rPr lang="en-GB" sz="900" dirty="0"/>
                        <a:t>Vaginal candidiasis</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rgbClr val="FF0000"/>
                          </a:solidFill>
                          <a:latin typeface="ＭＳ ゴシック"/>
                          <a:ea typeface="ＭＳ ゴシック"/>
                          <a:cs typeface="ＭＳ ゴシック"/>
                          <a:sym typeface="Wingdings"/>
                        </a:rPr>
                        <a:t></a:t>
                      </a:r>
                      <a:endParaRPr lang="en-GB" sz="800" b="1" dirty="0">
                        <a:solidFill>
                          <a:srgbClr val="FF0000"/>
                        </a:solidFill>
                      </a:endParaRPr>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6" name="TextBox 15"/>
          <p:cNvSpPr txBox="1"/>
          <p:nvPr/>
        </p:nvSpPr>
        <p:spPr>
          <a:xfrm>
            <a:off x="670323" y="1627989"/>
            <a:ext cx="3286125" cy="646331"/>
          </a:xfrm>
          <a:prstGeom prst="rect">
            <a:avLst/>
          </a:prstGeom>
          <a:noFill/>
          <a:ln>
            <a:solidFill>
              <a:srgbClr val="000000"/>
            </a:solidFill>
          </a:ln>
        </p:spPr>
        <p:txBody>
          <a:bodyPr wrap="square">
            <a:spAutoFit/>
          </a:bodyPr>
          <a:lstStyle/>
          <a:p>
            <a:r>
              <a:rPr lang="en-US" sz="900" b="1" dirty="0"/>
              <a:t>Case presentation</a:t>
            </a:r>
          </a:p>
          <a:p>
            <a:r>
              <a:rPr lang="en-US" sz="900" dirty="0">
                <a:solidFill>
                  <a:srgbClr val="000000"/>
                </a:solidFill>
                <a:latin typeface="Calibri" charset="0"/>
              </a:rPr>
              <a:t>A 64-year-old woman with heart failure  is commenced on dapagliflozin..</a:t>
            </a:r>
          </a:p>
          <a:p>
            <a:endParaRPr lang="en-US" sz="900" dirty="0">
              <a:solidFill>
                <a:srgbClr val="000000"/>
              </a:solidFill>
              <a:latin typeface="Calibri" charset="0"/>
            </a:endParaRPr>
          </a:p>
        </p:txBody>
      </p:sp>
      <p:sp>
        <p:nvSpPr>
          <p:cNvPr id="17" name="TextBox 16"/>
          <p:cNvSpPr txBox="1"/>
          <p:nvPr/>
        </p:nvSpPr>
        <p:spPr>
          <a:xfrm>
            <a:off x="670323" y="3085752"/>
            <a:ext cx="3286125" cy="646331"/>
          </a:xfrm>
          <a:prstGeom prst="rect">
            <a:avLst/>
          </a:prstGeom>
          <a:solidFill>
            <a:schemeClr val="bg1">
              <a:lumMod val="85000"/>
            </a:schemeClr>
          </a:solidFill>
          <a:ln>
            <a:solidFill>
              <a:srgbClr val="000000"/>
            </a:solidFill>
          </a:ln>
        </p:spPr>
        <p:txBody>
          <a:bodyPr wrap="square">
            <a:spAutoFit/>
          </a:bodyPr>
          <a:lstStyle/>
          <a:p>
            <a:pPr>
              <a:defRPr/>
            </a:pPr>
            <a:r>
              <a:rPr lang="en-US" sz="900" b="1" dirty="0"/>
              <a:t>Question</a:t>
            </a:r>
          </a:p>
          <a:p>
            <a:pPr>
              <a:defRPr/>
            </a:pPr>
            <a:r>
              <a:rPr lang="en-US" sz="900" dirty="0"/>
              <a:t>Of the adverse effects listed, which is most likely to be caused by dapagliflozin.</a:t>
            </a:r>
          </a:p>
          <a:p>
            <a:pPr>
              <a:defRPr/>
            </a:pPr>
            <a:r>
              <a:rPr lang="en-US" sz="900" dirty="0"/>
              <a:t>(</a:t>
            </a:r>
            <a:r>
              <a:rPr lang="en-US" sz="900" i="1" dirty="0"/>
              <a:t>mark with a tick</a:t>
            </a:r>
            <a:r>
              <a:rPr lang="en-US" sz="900" dirty="0"/>
              <a:t>)</a:t>
            </a:r>
          </a:p>
        </p:txBody>
      </p:sp>
      <p:cxnSp>
        <p:nvCxnSpPr>
          <p:cNvPr id="39955" name="Straight Connector 20"/>
          <p:cNvCxnSpPr>
            <a:cxnSpLocks noChangeShapeType="1"/>
          </p:cNvCxnSpPr>
          <p:nvPr/>
        </p:nvCxnSpPr>
        <p:spPr bwMode="auto">
          <a:xfrm rot="5400000">
            <a:off x="2414588" y="3462339"/>
            <a:ext cx="4313634" cy="1190"/>
          </a:xfrm>
          <a:prstGeom prst="line">
            <a:avLst/>
          </a:prstGeom>
          <a:noFill/>
          <a:ln w="19050">
            <a:solidFill>
              <a:srgbClr val="000000"/>
            </a:solidFill>
            <a:round/>
            <a:headEnd/>
            <a:tailEnd/>
          </a:ln>
        </p:spPr>
      </p:cxn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0251E-5DC8-29E9-6112-FB21DE6C5CA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23A3F84-C6EF-B1DB-AC91-926D93E57F4C}"/>
              </a:ext>
            </a:extLst>
          </p:cNvPr>
          <p:cNvSpPr txBox="1">
            <a:spLocks/>
          </p:cNvSpPr>
          <p:nvPr/>
        </p:nvSpPr>
        <p:spPr>
          <a:xfrm>
            <a:off x="1223962" y="919162"/>
            <a:ext cx="1985963" cy="234554"/>
          </a:xfrm>
          <a:prstGeom prst="rect">
            <a:avLst/>
          </a:prstGeom>
          <a:solidFill>
            <a:srgbClr val="FFFF00"/>
          </a:solidFill>
          <a:ln w="12700" cap="flat" cmpd="sng" algn="ctr">
            <a:solidFill>
              <a:sysClr val="windowText" lastClr="000000"/>
            </a:solidFill>
            <a:prstDash val="solid"/>
            <a:round/>
            <a:headEnd type="none" w="med" len="med"/>
            <a:tailEnd type="none" w="med" len="med"/>
          </a:ln>
        </p:spPr>
        <p:txBody>
          <a:bodyPr anchor="ctr"/>
          <a:lstStyle/>
          <a:p>
            <a:pPr defTabSz="342900">
              <a:defRPr/>
            </a:pPr>
            <a:r>
              <a:rPr lang="en-US" sz="900" b="1" dirty="0">
                <a:solidFill>
                  <a:sysClr val="windowText" lastClr="000000"/>
                </a:solidFill>
                <a:latin typeface="Calibri"/>
                <a:ea typeface="+mj-ea"/>
                <a:cs typeface="+mj-cs"/>
              </a:rPr>
              <a:t>Adverse Drug Reactions Item </a:t>
            </a:r>
          </a:p>
        </p:txBody>
      </p:sp>
      <p:sp>
        <p:nvSpPr>
          <p:cNvPr id="9" name="Title 1">
            <a:extLst>
              <a:ext uri="{FF2B5EF4-FFF2-40B4-BE49-F238E27FC236}">
                <a16:creationId xmlns:a16="http://schemas.microsoft.com/office/drawing/2014/main" id="{D19678A4-B447-BF1E-56E2-F74D94A3CCB5}"/>
              </a:ext>
            </a:extLst>
          </p:cNvPr>
          <p:cNvSpPr txBox="1">
            <a:spLocks/>
          </p:cNvSpPr>
          <p:nvPr/>
        </p:nvSpPr>
        <p:spPr>
          <a:xfrm>
            <a:off x="3956449" y="919162"/>
            <a:ext cx="553640" cy="234554"/>
          </a:xfrm>
          <a:prstGeom prst="rect">
            <a:avLst/>
          </a:prstGeom>
          <a:solidFill>
            <a:srgbClr val="FFFF00"/>
          </a:solidFill>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788" kern="0" dirty="0">
                <a:solidFill>
                  <a:sysClr val="windowText" lastClr="000000"/>
                </a:solidFill>
                <a:latin typeface="Calibri"/>
                <a:ea typeface="+mj-ea"/>
                <a:cs typeface="+mj-cs"/>
              </a:rPr>
              <a:t>ADR301</a:t>
            </a:r>
            <a:endParaRPr lang="en-US" sz="788" dirty="0">
              <a:solidFill>
                <a:sysClr val="windowText" lastClr="000000"/>
              </a:solidFill>
              <a:latin typeface="Calibri"/>
              <a:ea typeface="+mj-ea"/>
              <a:cs typeface="+mj-cs"/>
            </a:endParaRPr>
          </a:p>
        </p:txBody>
      </p:sp>
      <p:sp>
        <p:nvSpPr>
          <p:cNvPr id="11" name="Title 1">
            <a:extLst>
              <a:ext uri="{FF2B5EF4-FFF2-40B4-BE49-F238E27FC236}">
                <a16:creationId xmlns:a16="http://schemas.microsoft.com/office/drawing/2014/main" id="{EC812E7F-857C-FE1F-0C5F-9F62A22D64FE}"/>
              </a:ext>
            </a:extLst>
          </p:cNvPr>
          <p:cNvSpPr txBox="1">
            <a:spLocks/>
          </p:cNvSpPr>
          <p:nvPr/>
        </p:nvSpPr>
        <p:spPr>
          <a:xfrm>
            <a:off x="3686176" y="919162"/>
            <a:ext cx="270272" cy="234554"/>
          </a:xfrm>
          <a:prstGeom prst="rect">
            <a:avLst/>
          </a:prstGeom>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1050" b="1" dirty="0">
                <a:solidFill>
                  <a:sysClr val="windowText" lastClr="000000"/>
                </a:solidFill>
                <a:latin typeface="Calibri"/>
                <a:ea typeface="+mj-ea"/>
                <a:cs typeface="+mj-cs"/>
              </a:rPr>
              <a:t>ID</a:t>
            </a:r>
          </a:p>
        </p:txBody>
      </p:sp>
      <p:sp>
        <p:nvSpPr>
          <p:cNvPr id="12" name="Title 1">
            <a:extLst>
              <a:ext uri="{FF2B5EF4-FFF2-40B4-BE49-F238E27FC236}">
                <a16:creationId xmlns:a16="http://schemas.microsoft.com/office/drawing/2014/main" id="{15468CDD-4D26-DB6E-72D1-C3C20A4E5501}"/>
              </a:ext>
            </a:extLst>
          </p:cNvPr>
          <p:cNvSpPr txBox="1">
            <a:spLocks/>
          </p:cNvSpPr>
          <p:nvPr/>
        </p:nvSpPr>
        <p:spPr>
          <a:xfrm>
            <a:off x="4636295" y="919162"/>
            <a:ext cx="1812131" cy="234554"/>
          </a:xfrm>
          <a:prstGeom prst="rect">
            <a:avLst/>
          </a:prstGeom>
          <a:solidFill>
            <a:sysClr val="window" lastClr="FFFFFF">
              <a:lumMod val="95000"/>
            </a:sysClr>
          </a:solidFill>
          <a:ln w="12700" cap="flat" cmpd="sng" algn="ctr">
            <a:solidFill>
              <a:sysClr val="windowText" lastClr="000000"/>
            </a:solidFill>
            <a:prstDash val="solid"/>
            <a:round/>
            <a:headEnd type="none" w="med" len="med"/>
            <a:tailEnd type="none" w="med" len="med"/>
          </a:ln>
        </p:spPr>
        <p:txBody>
          <a:bodyPr anchor="ctr"/>
          <a:lstStyle/>
          <a:p>
            <a:pPr algn="ctr" defTabSz="342900">
              <a:defRPr/>
            </a:pPr>
            <a:r>
              <a:rPr lang="en-US" sz="825" kern="0" dirty="0">
                <a:solidFill>
                  <a:sysClr val="windowText" lastClr="000000"/>
                </a:solidFill>
                <a:latin typeface="Calibri"/>
                <a:ea typeface="+mj-ea"/>
                <a:cs typeface="+mj-cs"/>
              </a:rPr>
              <a:t>This question item is worth </a:t>
            </a:r>
            <a:r>
              <a:rPr lang="en-US" sz="825" b="1" kern="0" dirty="0">
                <a:solidFill>
                  <a:sysClr val="windowText" lastClr="000000"/>
                </a:solidFill>
                <a:latin typeface="Calibri"/>
                <a:ea typeface="+mj-ea"/>
                <a:cs typeface="+mj-cs"/>
              </a:rPr>
              <a:t>2 marks</a:t>
            </a:r>
            <a:endParaRPr lang="en-US" sz="825" b="1" dirty="0">
              <a:solidFill>
                <a:sysClr val="windowText" lastClr="000000"/>
              </a:solidFill>
              <a:latin typeface="Calibri"/>
              <a:ea typeface="+mj-ea"/>
              <a:cs typeface="+mj-cs"/>
            </a:endParaRPr>
          </a:p>
        </p:txBody>
      </p:sp>
      <p:sp>
        <p:nvSpPr>
          <p:cNvPr id="13" name="Title 1">
            <a:extLst>
              <a:ext uri="{FF2B5EF4-FFF2-40B4-BE49-F238E27FC236}">
                <a16:creationId xmlns:a16="http://schemas.microsoft.com/office/drawing/2014/main" id="{AD667AEE-0CC5-DC6F-33AA-9FA23A01C0CC}"/>
              </a:ext>
            </a:extLst>
          </p:cNvPr>
          <p:cNvSpPr txBox="1">
            <a:spLocks/>
          </p:cNvSpPr>
          <p:nvPr/>
        </p:nvSpPr>
        <p:spPr>
          <a:xfrm>
            <a:off x="6710362" y="919162"/>
            <a:ext cx="681038" cy="234554"/>
          </a:xfrm>
          <a:prstGeom prst="rect">
            <a:avLst/>
          </a:prstGeom>
          <a:ln w="3175" cap="flat" cmpd="sng" algn="ctr">
            <a:solidFill>
              <a:sysClr val="windowText" lastClr="000000"/>
            </a:solidFill>
            <a:prstDash val="solid"/>
            <a:round/>
            <a:headEnd type="none" w="med" len="med"/>
            <a:tailEnd type="none" w="med" len="med"/>
          </a:ln>
        </p:spPr>
        <p:txBody>
          <a:bodyPr anchor="ctr"/>
          <a:lstStyle/>
          <a:p>
            <a:pPr algn="ctr" defTabSz="342900">
              <a:defRPr/>
            </a:pPr>
            <a:r>
              <a:rPr lang="en-US" sz="600" dirty="0">
                <a:solidFill>
                  <a:sysClr val="windowText" lastClr="000000"/>
                </a:solidFill>
                <a:latin typeface="Calibri"/>
                <a:ea typeface="+mj-ea"/>
                <a:cs typeface="+mj-cs"/>
              </a:rPr>
              <a:t>You may use  the BNF at any time </a:t>
            </a:r>
          </a:p>
        </p:txBody>
      </p:sp>
      <p:pic>
        <p:nvPicPr>
          <p:cNvPr id="39950" name="Picture 13" descr="Screen shot 2011-01-25 at 16.58.44.png">
            <a:extLst>
              <a:ext uri="{FF2B5EF4-FFF2-40B4-BE49-F238E27FC236}">
                <a16:creationId xmlns:a16="http://schemas.microsoft.com/office/drawing/2014/main" id="{D00C1BFC-8EBF-14D3-9ECC-4DC5E9700C5B}"/>
              </a:ext>
            </a:extLst>
          </p:cNvPr>
          <p:cNvPicPr>
            <a:picLocks noChangeAspect="1"/>
          </p:cNvPicPr>
          <p:nvPr/>
        </p:nvPicPr>
        <p:blipFill>
          <a:blip r:embed="rId3"/>
          <a:srcRect/>
          <a:stretch>
            <a:fillRect/>
          </a:stretch>
        </p:blipFill>
        <p:spPr bwMode="auto">
          <a:xfrm>
            <a:off x="7391401" y="919162"/>
            <a:ext cx="546497" cy="234554"/>
          </a:xfrm>
          <a:prstGeom prst="rect">
            <a:avLst/>
          </a:prstGeom>
          <a:noFill/>
          <a:ln w="9525">
            <a:noFill/>
            <a:miter lim="800000"/>
            <a:headEnd/>
            <a:tailEnd/>
          </a:ln>
        </p:spPr>
      </p:pic>
      <p:graphicFrame>
        <p:nvGraphicFramePr>
          <p:cNvPr id="15" name="Table 14">
            <a:extLst>
              <a:ext uri="{FF2B5EF4-FFF2-40B4-BE49-F238E27FC236}">
                <a16:creationId xmlns:a16="http://schemas.microsoft.com/office/drawing/2014/main" id="{CD6191F5-84C1-C8E1-B5F5-0FB4494D269A}"/>
              </a:ext>
            </a:extLst>
          </p:cNvPr>
          <p:cNvGraphicFramePr>
            <a:graphicFrameLocks noGrp="1"/>
          </p:cNvGraphicFramePr>
          <p:nvPr>
            <p:extLst>
              <p:ext uri="{D42A27DB-BD31-4B8C-83A1-F6EECF244321}">
                <p14:modId xmlns:p14="http://schemas.microsoft.com/office/powerpoint/2010/main" val="2677003098"/>
              </p:ext>
            </p:extLst>
          </p:nvPr>
        </p:nvGraphicFramePr>
        <p:xfrm>
          <a:off x="4708716" y="1303259"/>
          <a:ext cx="3763770" cy="1981723"/>
        </p:xfrm>
        <a:graphic>
          <a:graphicData uri="http://schemas.openxmlformats.org/drawingml/2006/table">
            <a:tbl>
              <a:tblPr firstRow="1" bandRow="1">
                <a:tableStyleId>{5940675A-B579-460E-94D1-54222C63F5DA}</a:tableStyleId>
              </a:tblPr>
              <a:tblGrid>
                <a:gridCol w="243557">
                  <a:extLst>
                    <a:ext uri="{9D8B030D-6E8A-4147-A177-3AD203B41FA5}">
                      <a16:colId xmlns:a16="http://schemas.microsoft.com/office/drawing/2014/main" val="20000"/>
                    </a:ext>
                  </a:extLst>
                </a:gridCol>
                <a:gridCol w="3050278">
                  <a:extLst>
                    <a:ext uri="{9D8B030D-6E8A-4147-A177-3AD203B41FA5}">
                      <a16:colId xmlns:a16="http://schemas.microsoft.com/office/drawing/2014/main" val="20001"/>
                    </a:ext>
                  </a:extLst>
                </a:gridCol>
                <a:gridCol w="192025">
                  <a:extLst>
                    <a:ext uri="{9D8B030D-6E8A-4147-A177-3AD203B41FA5}">
                      <a16:colId xmlns:a16="http://schemas.microsoft.com/office/drawing/2014/main" val="20002"/>
                    </a:ext>
                  </a:extLst>
                </a:gridCol>
                <a:gridCol w="277910">
                  <a:extLst>
                    <a:ext uri="{9D8B030D-6E8A-4147-A177-3AD203B41FA5}">
                      <a16:colId xmlns:a16="http://schemas.microsoft.com/office/drawing/2014/main" val="20003"/>
                    </a:ext>
                  </a:extLst>
                </a:gridCol>
              </a:tblGrid>
              <a:tr h="433340">
                <a:tc gridSpan="2">
                  <a:txBody>
                    <a:bodyPr/>
                    <a:lstStyle/>
                    <a:p>
                      <a:pPr algn="ctr">
                        <a:spcAft>
                          <a:spcPts val="0"/>
                        </a:spcAft>
                      </a:pPr>
                      <a:r>
                        <a:rPr lang="en-GB" sz="1200" b="1" dirty="0"/>
                        <a:t>PRESCRIPTION OPTIONS</a:t>
                      </a:r>
                    </a:p>
                    <a:p>
                      <a:pPr algn="ctr">
                        <a:spcAft>
                          <a:spcPts val="0"/>
                        </a:spcAft>
                      </a:pPr>
                      <a:endParaRPr lang="en-GB" sz="400" b="1" dirty="0"/>
                    </a:p>
                  </a:txBody>
                  <a:tcPr marL="68580" marR="68580" marT="34290" marB="3429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400"/>
                    </a:p>
                  </a:txBody>
                  <a:tcPr/>
                </a:tc>
                <a:tc>
                  <a:txBody>
                    <a:bodyPr/>
                    <a:lstStyle/>
                    <a:p>
                      <a:pPr>
                        <a:spcAft>
                          <a:spcPts val="1800"/>
                        </a:spcAft>
                      </a:pPr>
                      <a:endParaRPr lang="en-GB" sz="600" dirty="0"/>
                    </a:p>
                  </a:txBody>
                  <a:tcPr marL="68580" marR="68580" marT="34290" marB="34290" vert="vert270">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1800"/>
                        </a:spcAft>
                      </a:pPr>
                      <a:endParaRPr lang="en-GB" sz="700" dirty="0"/>
                    </a:p>
                  </a:txBody>
                  <a:tcPr marL="68580" marR="68580" marT="34290" marB="34290" vert="vert2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205798">
                <a:tc gridSpan="2">
                  <a:txBody>
                    <a:bodyPr/>
                    <a:lstStyle/>
                    <a:p>
                      <a:endParaRPr lang="en-GB" sz="600" b="1" dirty="0"/>
                    </a:p>
                  </a:txBody>
                  <a:tcPr marL="68580" marR="68580" marT="34290" marB="3429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sz="1050" b="1" dirty="0"/>
                    </a:p>
                  </a:txBody>
                  <a:tcPr anchor="b">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endParaRPr lang="en-GB" sz="600" b="1" dirty="0"/>
                    </a:p>
                  </a:txBody>
                  <a:tcPr marL="68580" marR="68580" marT="34290" marB="3429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600" b="1"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264597">
                <a:tc>
                  <a:txBody>
                    <a:bodyPr/>
                    <a:lstStyle/>
                    <a:p>
                      <a:r>
                        <a:rPr lang="en-GB" sz="800" b="1" dirty="0"/>
                        <a:t>A</a:t>
                      </a:r>
                    </a:p>
                  </a:txBody>
                  <a:tcPr marL="68580" marR="68580" marT="34290" marB="34290" anchor="ctr">
                    <a:lnT w="12700" cap="flat" cmpd="sng" algn="ctr">
                      <a:solidFill>
                        <a:srgbClr val="000000"/>
                      </a:solidFill>
                      <a:prstDash val="solid"/>
                      <a:round/>
                      <a:headEnd type="none" w="med" len="med"/>
                      <a:tailEnd type="none" w="med" len="med"/>
                    </a:lnT>
                  </a:tcPr>
                </a:tc>
                <a:tc>
                  <a:txBody>
                    <a:bodyPr/>
                    <a:lstStyle/>
                    <a:p>
                      <a:r>
                        <a:rPr lang="en-GB" sz="900" dirty="0"/>
                        <a:t>Acute renal injury</a:t>
                      </a:r>
                    </a:p>
                  </a:txBody>
                  <a:tcPr marL="68580" marR="68580" marT="34290" marB="3429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2"/>
                  </a:ext>
                </a:extLst>
              </a:tr>
              <a:tr h="264597">
                <a:tc>
                  <a:txBody>
                    <a:bodyPr/>
                    <a:lstStyle/>
                    <a:p>
                      <a:r>
                        <a:rPr lang="en-GB" sz="800" b="1" dirty="0"/>
                        <a:t>B</a:t>
                      </a:r>
                    </a:p>
                  </a:txBody>
                  <a:tcPr marL="68580" marR="68580" marT="34290" marB="34290" anchor="ctr"/>
                </a:tc>
                <a:tc>
                  <a:txBody>
                    <a:bodyPr/>
                    <a:lstStyle/>
                    <a:p>
                      <a:r>
                        <a:rPr lang="en-GB" sz="900" dirty="0"/>
                        <a:t>Anaphylactoid reaction</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solidFill>
                            <a:srgbClr val="FF0000"/>
                          </a:solidFill>
                          <a:latin typeface="ＭＳ ゴシック"/>
                          <a:ea typeface="ＭＳ ゴシック"/>
                          <a:cs typeface="ＭＳ ゴシック"/>
                          <a:sym typeface="Wingdings"/>
                        </a:rPr>
                        <a:t></a:t>
                      </a:r>
                      <a:endParaRPr lang="en-GB" sz="800" b="1" dirty="0">
                        <a:solidFill>
                          <a:srgbClr val="FF0000"/>
                        </a:solidFill>
                      </a:endParaRPr>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3"/>
                  </a:ext>
                </a:extLst>
              </a:tr>
              <a:tr h="274397">
                <a:tc>
                  <a:txBody>
                    <a:bodyPr/>
                    <a:lstStyle/>
                    <a:p>
                      <a:r>
                        <a:rPr lang="en-GB" sz="800" b="1" dirty="0"/>
                        <a:t>C</a:t>
                      </a:r>
                    </a:p>
                  </a:txBody>
                  <a:tcPr marL="68580" marR="68580" marT="34290" marB="34290" anchor="ctr"/>
                </a:tc>
                <a:tc>
                  <a:txBody>
                    <a:bodyPr/>
                    <a:lstStyle/>
                    <a:p>
                      <a:r>
                        <a:rPr lang="en-GB" sz="900" dirty="0"/>
                        <a:t>Hypoglycaemia</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140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4"/>
                  </a:ext>
                </a:extLst>
              </a:tr>
              <a:tr h="274397">
                <a:tc>
                  <a:txBody>
                    <a:bodyPr/>
                    <a:lstStyle/>
                    <a:p>
                      <a:r>
                        <a:rPr lang="en-GB" sz="800" b="1" dirty="0"/>
                        <a:t>D</a:t>
                      </a:r>
                    </a:p>
                  </a:txBody>
                  <a:tcPr marL="68580" marR="68580" marT="34290" marB="34290" anchor="ctr"/>
                </a:tc>
                <a:tc>
                  <a:txBody>
                    <a:bodyPr/>
                    <a:lstStyle/>
                    <a:p>
                      <a:r>
                        <a:rPr lang="en-GB" sz="900" dirty="0"/>
                        <a:t>Jaundice</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140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900" dirty="0">
                          <a:latin typeface="ＭＳ ゴシック"/>
                          <a:ea typeface="ＭＳ ゴシック"/>
                          <a:cs typeface="ＭＳ ゴシック"/>
                        </a:rPr>
                        <a:t>☐</a:t>
                      </a:r>
                      <a:endParaRPr lang="en-GB" sz="9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5"/>
                  </a:ext>
                </a:extLst>
              </a:tr>
              <a:tr h="264597">
                <a:tc>
                  <a:txBody>
                    <a:bodyPr/>
                    <a:lstStyle/>
                    <a:p>
                      <a:r>
                        <a:rPr lang="en-GB" sz="800" b="1" dirty="0"/>
                        <a:t>E</a:t>
                      </a:r>
                    </a:p>
                  </a:txBody>
                  <a:tcPr marL="68580" marR="68580" marT="34290" marB="34290" anchor="ctr"/>
                </a:tc>
                <a:tc>
                  <a:txBody>
                    <a:bodyPr/>
                    <a:lstStyle/>
                    <a:p>
                      <a:r>
                        <a:rPr lang="en-GB" sz="900" dirty="0"/>
                        <a:t>Serotonin syndrome</a:t>
                      </a:r>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endParaRPr lang="en-GB" sz="8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dirty="0">
                          <a:latin typeface="ＭＳ ゴシック"/>
                          <a:ea typeface="ＭＳ ゴシック"/>
                          <a:cs typeface="ＭＳ ゴシック"/>
                        </a:rPr>
                        <a:t>☐</a:t>
                      </a:r>
                      <a:endParaRPr lang="en-GB" sz="700" dirty="0"/>
                    </a:p>
                  </a:txBody>
                  <a:tcPr marL="68580" marR="68580" marT="0" marB="0" anchor="ctr">
                    <a:lnL w="12700" cap="flat" cmpd="sng" algn="ctr">
                      <a:solidFill>
                        <a:scrgbClr r="0" g="0" b="0"/>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6" name="TextBox 15">
            <a:extLst>
              <a:ext uri="{FF2B5EF4-FFF2-40B4-BE49-F238E27FC236}">
                <a16:creationId xmlns:a16="http://schemas.microsoft.com/office/drawing/2014/main" id="{CCB9F1B8-010A-0B78-4BE5-4D0C60EF2617}"/>
              </a:ext>
            </a:extLst>
          </p:cNvPr>
          <p:cNvSpPr txBox="1"/>
          <p:nvPr/>
        </p:nvSpPr>
        <p:spPr>
          <a:xfrm>
            <a:off x="670323" y="1627989"/>
            <a:ext cx="3286125" cy="646331"/>
          </a:xfrm>
          <a:prstGeom prst="rect">
            <a:avLst/>
          </a:prstGeom>
          <a:noFill/>
          <a:ln>
            <a:solidFill>
              <a:srgbClr val="000000"/>
            </a:solidFill>
          </a:ln>
        </p:spPr>
        <p:txBody>
          <a:bodyPr wrap="square">
            <a:spAutoFit/>
          </a:bodyPr>
          <a:lstStyle/>
          <a:p>
            <a:r>
              <a:rPr lang="en-US" sz="900" b="1" dirty="0"/>
              <a:t>Case presentation</a:t>
            </a:r>
          </a:p>
          <a:p>
            <a:r>
              <a:rPr lang="en-US" sz="900" dirty="0">
                <a:solidFill>
                  <a:srgbClr val="000000"/>
                </a:solidFill>
                <a:latin typeface="Calibri" charset="0"/>
              </a:rPr>
              <a:t>A 18-year old man is on a n-acetylcysteine (NAC) infusion following a paracetamol overdose. </a:t>
            </a:r>
          </a:p>
          <a:p>
            <a:endParaRPr lang="en-US" sz="900" dirty="0">
              <a:solidFill>
                <a:srgbClr val="000000"/>
              </a:solidFill>
              <a:latin typeface="Calibri" charset="0"/>
            </a:endParaRPr>
          </a:p>
        </p:txBody>
      </p:sp>
      <p:sp>
        <p:nvSpPr>
          <p:cNvPr id="17" name="TextBox 16">
            <a:extLst>
              <a:ext uri="{FF2B5EF4-FFF2-40B4-BE49-F238E27FC236}">
                <a16:creationId xmlns:a16="http://schemas.microsoft.com/office/drawing/2014/main" id="{C1FBF861-39E6-C8C4-255E-7E6E025BC4B3}"/>
              </a:ext>
            </a:extLst>
          </p:cNvPr>
          <p:cNvSpPr txBox="1"/>
          <p:nvPr/>
        </p:nvSpPr>
        <p:spPr>
          <a:xfrm>
            <a:off x="670323" y="3085752"/>
            <a:ext cx="3286125" cy="646331"/>
          </a:xfrm>
          <a:prstGeom prst="rect">
            <a:avLst/>
          </a:prstGeom>
          <a:solidFill>
            <a:schemeClr val="bg1">
              <a:lumMod val="85000"/>
            </a:schemeClr>
          </a:solidFill>
          <a:ln>
            <a:solidFill>
              <a:srgbClr val="000000"/>
            </a:solidFill>
          </a:ln>
        </p:spPr>
        <p:txBody>
          <a:bodyPr wrap="square">
            <a:spAutoFit/>
          </a:bodyPr>
          <a:lstStyle/>
          <a:p>
            <a:pPr>
              <a:defRPr/>
            </a:pPr>
            <a:r>
              <a:rPr lang="en-US" sz="900" b="1" dirty="0"/>
              <a:t>Question</a:t>
            </a:r>
          </a:p>
          <a:p>
            <a:pPr>
              <a:defRPr/>
            </a:pPr>
            <a:r>
              <a:rPr lang="en-US" sz="900" dirty="0"/>
              <a:t>Of the adverse effects listed, which is most likely to be caused by dapagliflozin.</a:t>
            </a:r>
          </a:p>
          <a:p>
            <a:pPr>
              <a:defRPr/>
            </a:pPr>
            <a:r>
              <a:rPr lang="en-US" sz="900" dirty="0"/>
              <a:t>(</a:t>
            </a:r>
            <a:r>
              <a:rPr lang="en-US" sz="900" i="1" dirty="0"/>
              <a:t>mark with a tick</a:t>
            </a:r>
            <a:r>
              <a:rPr lang="en-US" sz="900" dirty="0"/>
              <a:t>)</a:t>
            </a:r>
          </a:p>
        </p:txBody>
      </p:sp>
      <p:cxnSp>
        <p:nvCxnSpPr>
          <p:cNvPr id="39955" name="Straight Connector 20">
            <a:extLst>
              <a:ext uri="{FF2B5EF4-FFF2-40B4-BE49-F238E27FC236}">
                <a16:creationId xmlns:a16="http://schemas.microsoft.com/office/drawing/2014/main" id="{4E8055FB-EA9F-6F90-4781-1F75AF0DD61E}"/>
              </a:ext>
            </a:extLst>
          </p:cNvPr>
          <p:cNvCxnSpPr>
            <a:cxnSpLocks noChangeShapeType="1"/>
          </p:cNvCxnSpPr>
          <p:nvPr/>
        </p:nvCxnSpPr>
        <p:spPr bwMode="auto">
          <a:xfrm rot="5400000">
            <a:off x="2414588" y="3462339"/>
            <a:ext cx="4313634" cy="1190"/>
          </a:xfrm>
          <a:prstGeom prst="line">
            <a:avLst/>
          </a:prstGeom>
          <a:noFill/>
          <a:ln w="19050">
            <a:solidFill>
              <a:srgbClr val="000000"/>
            </a:solidFill>
            <a:round/>
            <a:headEnd/>
            <a:tailEnd/>
          </a:ln>
        </p:spPr>
      </p:cxnSp>
      <p:sp>
        <p:nvSpPr>
          <p:cNvPr id="2" name="TextBox 1">
            <a:extLst>
              <a:ext uri="{FF2B5EF4-FFF2-40B4-BE49-F238E27FC236}">
                <a16:creationId xmlns:a16="http://schemas.microsoft.com/office/drawing/2014/main" id="{5BCDE63A-35DE-4EBB-9F79-FE00995A4346}"/>
              </a:ext>
            </a:extLst>
          </p:cNvPr>
          <p:cNvSpPr txBox="1"/>
          <p:nvPr/>
        </p:nvSpPr>
        <p:spPr>
          <a:xfrm>
            <a:off x="5004048" y="4149080"/>
            <a:ext cx="3600400" cy="646331"/>
          </a:xfrm>
          <a:prstGeom prst="rect">
            <a:avLst/>
          </a:prstGeom>
          <a:solidFill>
            <a:srgbClr val="FFC000"/>
          </a:solidFill>
        </p:spPr>
        <p:txBody>
          <a:bodyPr wrap="square" rtlCol="0">
            <a:spAutoFit/>
          </a:bodyPr>
          <a:lstStyle/>
          <a:p>
            <a:r>
              <a:rPr lang="en-GB" b="1" dirty="0"/>
              <a:t>Note: </a:t>
            </a:r>
            <a:r>
              <a:rPr lang="en-GB" dirty="0"/>
              <a:t>in BNF, search for acetylcysteine, not n- acetylcysteine</a:t>
            </a:r>
          </a:p>
        </p:txBody>
      </p:sp>
    </p:spTree>
    <p:extLst>
      <p:ext uri="{BB962C8B-B14F-4D97-AF65-F5344CB8AC3E}">
        <p14:creationId xmlns:p14="http://schemas.microsoft.com/office/powerpoint/2010/main" val="33383795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95816888"/>
              </p:ext>
            </p:extLst>
          </p:nvPr>
        </p:nvGraphicFramePr>
        <p:xfrm>
          <a:off x="179512" y="188640"/>
          <a:ext cx="8784976" cy="6634373"/>
        </p:xfrm>
        <a:graphic>
          <a:graphicData uri="http://schemas.openxmlformats.org/drawingml/2006/table">
            <a:tbl>
              <a:tblPr firstRow="1" bandRow="1">
                <a:tableStyleId>{5C22544A-7EE6-4342-B048-85BDC9FD1C3A}</a:tableStyleId>
              </a:tblPr>
              <a:tblGrid>
                <a:gridCol w="1646533">
                  <a:extLst>
                    <a:ext uri="{9D8B030D-6E8A-4147-A177-3AD203B41FA5}">
                      <a16:colId xmlns:a16="http://schemas.microsoft.com/office/drawing/2014/main" val="20000"/>
                    </a:ext>
                  </a:extLst>
                </a:gridCol>
                <a:gridCol w="3466035">
                  <a:extLst>
                    <a:ext uri="{9D8B030D-6E8A-4147-A177-3AD203B41FA5}">
                      <a16:colId xmlns:a16="http://schemas.microsoft.com/office/drawing/2014/main" val="20001"/>
                    </a:ext>
                  </a:extLst>
                </a:gridCol>
                <a:gridCol w="3672408">
                  <a:extLst>
                    <a:ext uri="{9D8B030D-6E8A-4147-A177-3AD203B41FA5}">
                      <a16:colId xmlns:a16="http://schemas.microsoft.com/office/drawing/2014/main" val="1505677268"/>
                    </a:ext>
                  </a:extLst>
                </a:gridCol>
              </a:tblGrid>
              <a:tr h="264053">
                <a:tc gridSpan="2">
                  <a:txBody>
                    <a:bodyPr/>
                    <a:lstStyle/>
                    <a:p>
                      <a:r>
                        <a:rPr lang="en-GB" sz="1400" b="1" dirty="0">
                          <a:latin typeface="+mn-lt"/>
                        </a:rPr>
                        <a:t>Data interpretation – wise to know basics of managing:</a:t>
                      </a:r>
                      <a:endParaRPr lang="en-GB" sz="1400" dirty="0"/>
                    </a:p>
                  </a:txBody>
                  <a:tcPr marL="68580" marR="68580"/>
                </a:tc>
                <a:tc hMerge="1">
                  <a:txBody>
                    <a:bodyPr/>
                    <a:lstStyle/>
                    <a:p>
                      <a:endParaRPr lang="en-GB" dirty="0"/>
                    </a:p>
                  </a:txBody>
                  <a:tcPr/>
                </a:tc>
                <a:tc>
                  <a:txBody>
                    <a:bodyPr/>
                    <a:lstStyle/>
                    <a:p>
                      <a:pPr algn="ctr"/>
                      <a:r>
                        <a:rPr lang="en-GB" sz="1600" dirty="0"/>
                        <a:t>Availability in the BNF</a:t>
                      </a:r>
                    </a:p>
                  </a:txBody>
                  <a:tcPr marL="68580" marR="68580" anchor="ctr"/>
                </a:tc>
                <a:extLst>
                  <a:ext uri="{0D108BD9-81ED-4DB2-BD59-A6C34878D82A}">
                    <a16:rowId xmlns:a16="http://schemas.microsoft.com/office/drawing/2014/main" val="10000"/>
                  </a:ext>
                </a:extLst>
              </a:tr>
              <a:tr h="264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Paracetamol overdose</a:t>
                      </a:r>
                    </a:p>
                  </a:txBody>
                  <a:tcPr marL="68580" marR="68580"/>
                </a:tc>
                <a:tc>
                  <a:txBody>
                    <a:bodyPr/>
                    <a:lstStyle/>
                    <a:p>
                      <a:r>
                        <a:rPr lang="en-GB" sz="1100" dirty="0"/>
                        <a:t>Know/find</a:t>
                      </a:r>
                      <a:r>
                        <a:rPr lang="en-GB" sz="1100" baseline="0" dirty="0"/>
                        <a:t> management for a</a:t>
                      </a:r>
                      <a:r>
                        <a:rPr lang="en-GB" sz="1100" dirty="0"/>
                        <a:t>ll different timepoints, and for staggered overdoses</a:t>
                      </a:r>
                    </a:p>
                  </a:txBody>
                  <a:tcPr marL="68580" marR="68580"/>
                </a:tc>
                <a:tc>
                  <a:txBody>
                    <a:bodyPr/>
                    <a:lstStyle/>
                    <a:p>
                      <a:r>
                        <a:rPr lang="en-GB" sz="1100" dirty="0"/>
                        <a:t>[Treatment summaries </a:t>
                      </a:r>
                      <a:r>
                        <a:rPr lang="en-GB" sz="1100" dirty="0">
                          <a:sym typeface="Wingdings" panose="05000000000000000000" pitchFamily="2" charset="2"/>
                        </a:rPr>
                        <a:t> Poisoning, emergency treatment]</a:t>
                      </a:r>
                      <a:endParaRPr lang="en-GB" sz="1100" dirty="0"/>
                    </a:p>
                  </a:txBody>
                  <a:tcPr marL="68580" marR="68580"/>
                </a:tc>
                <a:extLst>
                  <a:ext uri="{0D108BD9-81ED-4DB2-BD59-A6C34878D82A}">
                    <a16:rowId xmlns:a16="http://schemas.microsoft.com/office/drawing/2014/main" val="10001"/>
                  </a:ext>
                </a:extLst>
              </a:tr>
              <a:tr h="325545">
                <a:tc>
                  <a:txBody>
                    <a:bodyPr/>
                    <a:lstStyle/>
                    <a:p>
                      <a:r>
                        <a:rPr lang="en-GB" sz="1100" dirty="0"/>
                        <a:t>Warfarin and INR</a:t>
                      </a:r>
                    </a:p>
                  </a:txBody>
                  <a:tcPr marL="68580" marR="68580"/>
                </a:tc>
                <a:tc>
                  <a:txBody>
                    <a:bodyPr/>
                    <a:lstStyle/>
                    <a:p>
                      <a:r>
                        <a:rPr lang="en-GB" sz="1100" dirty="0"/>
                        <a:t>Know/find what to</a:t>
                      </a:r>
                      <a:r>
                        <a:rPr lang="en-GB" sz="1100" baseline="0" dirty="0"/>
                        <a:t> do with high INR</a:t>
                      </a:r>
                    </a:p>
                    <a:p>
                      <a:pPr marL="285750" indent="-285750">
                        <a:buFont typeface="Arial" panose="020B0604020202020204" pitchFamily="34" charset="0"/>
                        <a:buChar char="•"/>
                      </a:pPr>
                      <a:r>
                        <a:rPr lang="en-GB" sz="1100" baseline="0" dirty="0"/>
                        <a:t>Need to know INR and severity of any bleeding</a:t>
                      </a:r>
                    </a:p>
                  </a:txBody>
                  <a:tcPr marL="68580" marR="68580"/>
                </a:tc>
                <a:tc>
                  <a:txBody>
                    <a:bodyPr/>
                    <a:lstStyle/>
                    <a:p>
                      <a:pPr marL="0" indent="0">
                        <a:buFont typeface="Arial" panose="020B0604020202020204" pitchFamily="34" charset="0"/>
                        <a:buNone/>
                      </a:pPr>
                      <a:r>
                        <a:rPr lang="en-GB" sz="1100" baseline="0" dirty="0"/>
                        <a:t>[Treatment summaries </a:t>
                      </a:r>
                      <a:r>
                        <a:rPr lang="en-GB" sz="1100" baseline="0" dirty="0">
                          <a:sym typeface="Wingdings" panose="05000000000000000000" pitchFamily="2" charset="2"/>
                        </a:rPr>
                        <a:t> Oral anticoagulant]</a:t>
                      </a:r>
                      <a:endParaRPr lang="en-GB" sz="1100" baseline="0" dirty="0"/>
                    </a:p>
                  </a:txBody>
                  <a:tcPr marL="68580" marR="68580"/>
                </a:tc>
                <a:extLst>
                  <a:ext uri="{0D108BD9-81ED-4DB2-BD59-A6C34878D82A}">
                    <a16:rowId xmlns:a16="http://schemas.microsoft.com/office/drawing/2014/main" val="10002"/>
                  </a:ext>
                </a:extLst>
              </a:tr>
              <a:tr h="325545">
                <a:tc>
                  <a:txBody>
                    <a:bodyPr/>
                    <a:lstStyle/>
                    <a:p>
                      <a:r>
                        <a:rPr lang="en-GB" sz="1100" dirty="0"/>
                        <a:t>Other kinds of anticoagulation monitoring</a:t>
                      </a:r>
                    </a:p>
                  </a:txBody>
                  <a:tcPr marL="68580" marR="68580"/>
                </a:tc>
                <a:tc>
                  <a:txBody>
                    <a:bodyPr/>
                    <a:lstStyle/>
                    <a:p>
                      <a:r>
                        <a:rPr lang="en-GB" sz="1100" dirty="0"/>
                        <a:t>Know what monitoring</a:t>
                      </a:r>
                      <a:r>
                        <a:rPr lang="en-GB" sz="1100" baseline="0" dirty="0"/>
                        <a:t> options for other anticoagulants</a:t>
                      </a:r>
                      <a:endParaRPr lang="en-GB" sz="1100" dirty="0"/>
                    </a:p>
                  </a:txBody>
                  <a:tcPr marL="68580" marR="68580"/>
                </a:tc>
                <a:tc>
                  <a:txBody>
                    <a:bodyPr/>
                    <a:lstStyle/>
                    <a:p>
                      <a:r>
                        <a:rPr lang="en-GB" sz="1100" dirty="0"/>
                        <a:t>Not easily found in BNF</a:t>
                      </a:r>
                    </a:p>
                  </a:txBody>
                  <a:tcPr marL="68580" marR="68580"/>
                </a:tc>
                <a:extLst>
                  <a:ext uri="{0D108BD9-81ED-4DB2-BD59-A6C34878D82A}">
                    <a16:rowId xmlns:a16="http://schemas.microsoft.com/office/drawing/2014/main" val="10003"/>
                  </a:ext>
                </a:extLst>
              </a:tr>
              <a:tr h="455763">
                <a:tc>
                  <a:txBody>
                    <a:bodyPr/>
                    <a:lstStyle/>
                    <a:p>
                      <a:r>
                        <a:rPr lang="en-GB" sz="1100" dirty="0"/>
                        <a:t>Antibiotic sensitivity / MC+S result</a:t>
                      </a:r>
                    </a:p>
                  </a:txBody>
                  <a:tcPr marL="68580" marR="68580"/>
                </a:tc>
                <a:tc>
                  <a:txBody>
                    <a:bodyPr/>
                    <a:lstStyle/>
                    <a:p>
                      <a:r>
                        <a:rPr lang="en-GB" sz="1100" dirty="0"/>
                        <a:t>Know how to work through</a:t>
                      </a:r>
                      <a:r>
                        <a:rPr lang="en-GB" sz="1100" baseline="0" dirty="0"/>
                        <a:t> </a:t>
                      </a:r>
                    </a:p>
                    <a:p>
                      <a:pPr marL="285750" indent="-285750">
                        <a:buFont typeface="Arial" panose="020B0604020202020204" pitchFamily="34" charset="0"/>
                        <a:buChar char="•"/>
                      </a:pPr>
                      <a:r>
                        <a:rPr lang="en-GB" sz="1100" baseline="0" dirty="0"/>
                        <a:t>e.g. sensitivities, contraindications/allergies, severity, renal dysfunction with adjusted doses</a:t>
                      </a:r>
                      <a:endParaRPr lang="en-GB" sz="1100" dirty="0"/>
                    </a:p>
                  </a:txBody>
                  <a:tcPr marL="68580" marR="68580"/>
                </a:tc>
                <a:tc>
                  <a:txBody>
                    <a:bodyPr/>
                    <a:lstStyle/>
                    <a:p>
                      <a:pPr marL="0" indent="0">
                        <a:buFont typeface="Arial" panose="020B0604020202020204" pitchFamily="34" charset="0"/>
                        <a:buNone/>
                      </a:pPr>
                      <a:r>
                        <a:rPr lang="en-GB" sz="1100" dirty="0"/>
                        <a:t>Not in BNF</a:t>
                      </a:r>
                    </a:p>
                  </a:txBody>
                  <a:tcPr marL="68580" marR="68580"/>
                </a:tc>
                <a:extLst>
                  <a:ext uri="{0D108BD9-81ED-4DB2-BD59-A6C34878D82A}">
                    <a16:rowId xmlns:a16="http://schemas.microsoft.com/office/drawing/2014/main" val="10004"/>
                  </a:ext>
                </a:extLst>
              </a:tr>
              <a:tr h="325545">
                <a:tc>
                  <a:txBody>
                    <a:bodyPr/>
                    <a:lstStyle/>
                    <a:p>
                      <a:r>
                        <a:rPr lang="en-GB" sz="1100" dirty="0"/>
                        <a:t>Antibiotic therapeutic drug monitoring</a:t>
                      </a: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Know</a:t>
                      </a:r>
                      <a:r>
                        <a:rPr lang="en-GB" sz="1100" baseline="0" dirty="0"/>
                        <a:t> how to interpret </a:t>
                      </a:r>
                      <a:r>
                        <a:rPr lang="en-GB" sz="1100" dirty="0"/>
                        <a:t>peak / trough levels</a:t>
                      </a: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In the “monitoring requirements” for </a:t>
                      </a:r>
                      <a:r>
                        <a:rPr lang="en-GB" sz="1100" u="sng" dirty="0"/>
                        <a:t>some</a:t>
                      </a:r>
                      <a:r>
                        <a:rPr lang="en-GB" sz="1100" u="none" baseline="0" dirty="0"/>
                        <a:t> antibiotics (e.g. gentamicin)</a:t>
                      </a:r>
                      <a:endParaRPr lang="en-GB" sz="1100" dirty="0"/>
                    </a:p>
                  </a:txBody>
                  <a:tcPr marL="68580" marR="68580"/>
                </a:tc>
                <a:extLst>
                  <a:ext uri="{0D108BD9-81ED-4DB2-BD59-A6C34878D82A}">
                    <a16:rowId xmlns:a16="http://schemas.microsoft.com/office/drawing/2014/main" val="10005"/>
                  </a:ext>
                </a:extLst>
              </a:tr>
              <a:tr h="264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Adjusting insulin doses</a:t>
                      </a:r>
                    </a:p>
                  </a:txBody>
                  <a:tcPr marL="68580" marR="68580"/>
                </a:tc>
                <a:tc>
                  <a:txBody>
                    <a:bodyPr/>
                    <a:lstStyle/>
                    <a:p>
                      <a:r>
                        <a:rPr lang="en-GB" sz="1100" dirty="0"/>
                        <a:t>Know how to adjust insulin doses based on blood glucose</a:t>
                      </a:r>
                      <a:r>
                        <a:rPr lang="en-GB" sz="1100" baseline="0" dirty="0"/>
                        <a:t> diary</a:t>
                      </a:r>
                      <a:endParaRPr lang="en-GB" sz="1100" dirty="0"/>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Not in BNF – clinical placement work. Be familiar with the five DM BNF Treatment summaries (DM, T1DM, T2DM, Complications, Pregnancy)</a:t>
                      </a:r>
                    </a:p>
                  </a:txBody>
                  <a:tcPr marL="68580" marR="68580"/>
                </a:tc>
                <a:extLst>
                  <a:ext uri="{0D108BD9-81ED-4DB2-BD59-A6C34878D82A}">
                    <a16:rowId xmlns:a16="http://schemas.microsoft.com/office/drawing/2014/main" val="10006"/>
                  </a:ext>
                </a:extLst>
              </a:tr>
              <a:tr h="3016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Lipid lowering </a:t>
                      </a:r>
                      <a:r>
                        <a:rPr lang="en-GB" sz="1100" dirty="0" err="1"/>
                        <a:t>Tx</a:t>
                      </a:r>
                      <a:r>
                        <a:rPr lang="en-GB" sz="1100" dirty="0"/>
                        <a:t>,</a:t>
                      </a:r>
                      <a:r>
                        <a:rPr lang="en-GB" sz="1100" baseline="0" dirty="0"/>
                        <a:t> </a:t>
                      </a:r>
                      <a:r>
                        <a:rPr lang="en-GB" sz="1100" baseline="0" dirty="0" err="1"/>
                        <a:t>esp</a:t>
                      </a:r>
                      <a:r>
                        <a:rPr lang="en-GB" sz="1100" baseline="0" dirty="0"/>
                        <a:t> s</a:t>
                      </a:r>
                      <a:r>
                        <a:rPr lang="en-GB" sz="1100" dirty="0"/>
                        <a:t>tatins and CK / LFTs / cholesterol</a:t>
                      </a:r>
                    </a:p>
                  </a:txBody>
                  <a:tcPr marL="68580" marR="68580"/>
                </a:tc>
                <a:tc>
                  <a:txBody>
                    <a:bodyPr/>
                    <a:lstStyle/>
                    <a:p>
                      <a:r>
                        <a:rPr lang="en-GB" sz="1100" dirty="0"/>
                        <a:t>Know/find</a:t>
                      </a:r>
                      <a:r>
                        <a:rPr lang="en-GB" sz="1100" baseline="0" dirty="0"/>
                        <a:t> when to adjust/stop statins; Know indications for adjuncts: </a:t>
                      </a:r>
                      <a:r>
                        <a:rPr lang="en-GB" sz="1100" baseline="0" dirty="0" err="1"/>
                        <a:t>ezetimebe</a:t>
                      </a:r>
                      <a:r>
                        <a:rPr lang="en-GB" sz="1100" baseline="0" dirty="0"/>
                        <a:t>, PCSK9i, </a:t>
                      </a:r>
                      <a:r>
                        <a:rPr lang="en-GB" sz="1100" baseline="0" dirty="0" err="1"/>
                        <a:t>bempedoic</a:t>
                      </a:r>
                      <a:r>
                        <a:rPr lang="en-GB" sz="1100" baseline="0" dirty="0"/>
                        <a:t> ac, </a:t>
                      </a:r>
                      <a:r>
                        <a:rPr lang="en-GB" sz="1100" baseline="0" dirty="0" err="1"/>
                        <a:t>incl</a:t>
                      </a:r>
                      <a:r>
                        <a:rPr lang="en-GB" sz="1100" baseline="0" dirty="0"/>
                        <a:t> limits on some statin doses when used in combination</a:t>
                      </a:r>
                      <a:endParaRPr lang="en-GB" sz="1100" dirty="0"/>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In the “monitoring requirements” for </a:t>
                      </a:r>
                      <a:r>
                        <a:rPr lang="en-GB" sz="1100" u="sng" dirty="0"/>
                        <a:t>most</a:t>
                      </a:r>
                      <a:r>
                        <a:rPr lang="en-GB" sz="1100" u="none" baseline="0" dirty="0"/>
                        <a:t> statins [</a:t>
                      </a:r>
                      <a:r>
                        <a:rPr lang="en-GB" sz="1100" u="sng" baseline="0" dirty="0"/>
                        <a:t>BUT NOT</a:t>
                      </a:r>
                      <a:r>
                        <a:rPr lang="en-GB" sz="1100" u="none" baseline="0" dirty="0"/>
                        <a:t> for cholesterol targets – that you will need to know]; Interactions sections are helpful</a:t>
                      </a:r>
                      <a:endParaRPr lang="en-GB" sz="1100" dirty="0"/>
                    </a:p>
                  </a:txBody>
                  <a:tcPr marL="68580" marR="68580"/>
                </a:tc>
                <a:extLst>
                  <a:ext uri="{0D108BD9-81ED-4DB2-BD59-A6C34878D82A}">
                    <a16:rowId xmlns:a16="http://schemas.microsoft.com/office/drawing/2014/main" val="10007"/>
                  </a:ext>
                </a:extLst>
              </a:tr>
              <a:tr h="5859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Oxygen therapy </a:t>
                      </a:r>
                    </a:p>
                  </a:txBody>
                  <a:tcPr marL="68580" marR="68580"/>
                </a:tc>
                <a:tc>
                  <a:txBody>
                    <a:bodyPr/>
                    <a:lstStyle/>
                    <a:p>
                      <a:r>
                        <a:rPr lang="en-GB" sz="1100" dirty="0"/>
                        <a:t>Know the</a:t>
                      </a:r>
                      <a:r>
                        <a:rPr lang="en-GB" sz="1100" baseline="0" dirty="0"/>
                        <a:t> different co-morbidities with different oxygen therapy strategies</a:t>
                      </a:r>
                    </a:p>
                    <a:p>
                      <a:pPr marL="285750" indent="-285750">
                        <a:buFont typeface="Arial" panose="020B0604020202020204" pitchFamily="34" charset="0"/>
                        <a:buChar char="•"/>
                      </a:pPr>
                      <a:r>
                        <a:rPr lang="en-GB" sz="1100" baseline="0" dirty="0"/>
                        <a:t>Know the different targets for these comorbidities</a:t>
                      </a:r>
                    </a:p>
                    <a:p>
                      <a:pPr marL="285750" indent="-285750">
                        <a:buFont typeface="Arial" panose="020B0604020202020204" pitchFamily="34" charset="0"/>
                        <a:buChar char="•"/>
                      </a:pPr>
                      <a:r>
                        <a:rPr lang="en-GB" sz="1100" baseline="0" dirty="0"/>
                        <a:t>Know how to interpret arterial blood gases</a:t>
                      </a:r>
                    </a:p>
                  </a:txBody>
                  <a:tcPr marL="68580" marR="68580"/>
                </a:tc>
                <a:tc>
                  <a:txBody>
                    <a:bodyPr/>
                    <a:lstStyle/>
                    <a:p>
                      <a:pPr marL="0" indent="0">
                        <a:buFont typeface="Arial" panose="020B0604020202020204" pitchFamily="34" charset="0"/>
                        <a:buNone/>
                      </a:pPr>
                      <a:r>
                        <a:rPr lang="en-GB" sz="1100" baseline="0" dirty="0"/>
                        <a:t>Not very useful, should know clinically</a:t>
                      </a:r>
                    </a:p>
                    <a:p>
                      <a:pPr marL="0" indent="0">
                        <a:buFont typeface="Arial" panose="020B0604020202020204" pitchFamily="34" charset="0"/>
                        <a:buNone/>
                      </a:pPr>
                      <a:r>
                        <a:rPr lang="en-GB" sz="1100" baseline="0" dirty="0"/>
                        <a:t>[Treatment summaries </a:t>
                      </a:r>
                      <a:r>
                        <a:rPr lang="en-GB" sz="1100" baseline="0" dirty="0">
                          <a:sym typeface="Wingdings" panose="05000000000000000000" pitchFamily="2" charset="2"/>
                        </a:rPr>
                        <a:t> Oxygen]</a:t>
                      </a:r>
                      <a:endParaRPr lang="en-GB" sz="1100" baseline="0" dirty="0"/>
                    </a:p>
                  </a:txBody>
                  <a:tcPr marL="68580" marR="68580"/>
                </a:tc>
                <a:extLst>
                  <a:ext uri="{0D108BD9-81ED-4DB2-BD59-A6C34878D82A}">
                    <a16:rowId xmlns:a16="http://schemas.microsoft.com/office/drawing/2014/main" val="10008"/>
                  </a:ext>
                </a:extLst>
              </a:tr>
              <a:tr h="325545">
                <a:tc>
                  <a:txBody>
                    <a:bodyPr/>
                    <a:lstStyle/>
                    <a:p>
                      <a:r>
                        <a:rPr lang="en-GB" sz="1100" b="1" dirty="0"/>
                        <a:t>Converting opiates</a:t>
                      </a:r>
                    </a:p>
                  </a:txBody>
                  <a:tcPr marL="68580" marR="68580"/>
                </a:tc>
                <a:tc>
                  <a:txBody>
                    <a:bodyPr/>
                    <a:lstStyle/>
                    <a:p>
                      <a:r>
                        <a:rPr lang="en-GB" sz="1100" b="1" dirty="0"/>
                        <a:t>Know how to calculate </a:t>
                      </a:r>
                      <a:r>
                        <a:rPr lang="en-GB" sz="1100" b="1" i="1" dirty="0"/>
                        <a:t>total daily</a:t>
                      </a:r>
                      <a:r>
                        <a:rPr lang="en-GB" sz="1100" b="1" i="0" dirty="0"/>
                        <a:t> opiate</a:t>
                      </a:r>
                      <a:r>
                        <a:rPr lang="en-GB" sz="1100" b="1" i="0" baseline="0" dirty="0"/>
                        <a:t> requirements</a:t>
                      </a:r>
                    </a:p>
                    <a:p>
                      <a:r>
                        <a:rPr lang="en-GB" sz="1100" b="1" i="0" baseline="0" dirty="0"/>
                        <a:t>Know how to find equivalent doses</a:t>
                      </a:r>
                      <a:endParaRPr lang="en-GB" sz="1100" b="1" dirty="0"/>
                    </a:p>
                  </a:txBody>
                  <a:tcPr marL="68580" marR="68580"/>
                </a:tc>
                <a:tc>
                  <a:txBody>
                    <a:bodyPr/>
                    <a:lstStyle/>
                    <a:p>
                      <a:r>
                        <a:rPr lang="en-GB" sz="1100" b="1" dirty="0"/>
                        <a:t>Needs practice - straightforward</a:t>
                      </a:r>
                    </a:p>
                    <a:p>
                      <a:r>
                        <a:rPr lang="en-GB" sz="1100" b="1" dirty="0"/>
                        <a:t>[Treatment summaries </a:t>
                      </a:r>
                      <a:r>
                        <a:rPr lang="en-GB" sz="1100" b="1" dirty="0">
                          <a:sym typeface="Wingdings" panose="05000000000000000000" pitchFamily="2" charset="2"/>
                        </a:rPr>
                        <a:t> Prescribing in Palliative Care]</a:t>
                      </a:r>
                      <a:endParaRPr lang="en-GB" sz="1100" b="1" dirty="0"/>
                    </a:p>
                  </a:txBody>
                  <a:tcPr marL="68580" marR="68580"/>
                </a:tc>
                <a:extLst>
                  <a:ext uri="{0D108BD9-81ED-4DB2-BD59-A6C34878D82A}">
                    <a16:rowId xmlns:a16="http://schemas.microsoft.com/office/drawing/2014/main" val="10009"/>
                  </a:ext>
                </a:extLst>
              </a:tr>
              <a:tr h="264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TFT monitoring</a:t>
                      </a:r>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Know</a:t>
                      </a:r>
                      <a:r>
                        <a:rPr lang="en-GB" sz="1100" baseline="0" dirty="0"/>
                        <a:t> how to interpret and a</a:t>
                      </a:r>
                      <a:r>
                        <a:rPr lang="en-GB" sz="1100" dirty="0"/>
                        <a:t>djust medications</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Not in BNF; know about sick euthyroid</a:t>
                      </a:r>
                    </a:p>
                  </a:txBody>
                  <a:tcPr marL="68580" marR="68580"/>
                </a:tc>
                <a:extLst>
                  <a:ext uri="{0D108BD9-81ED-4DB2-BD59-A6C34878D82A}">
                    <a16:rowId xmlns:a16="http://schemas.microsoft.com/office/drawing/2014/main" val="10010"/>
                  </a:ext>
                </a:extLst>
              </a:tr>
              <a:tr h="264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Lithium levels </a:t>
                      </a:r>
                    </a:p>
                  </a:txBody>
                  <a:tcPr marL="68580" marR="68580"/>
                </a:tc>
                <a:tc>
                  <a:txBody>
                    <a:bodyPr/>
                    <a:lstStyle/>
                    <a:p>
                      <a:r>
                        <a:rPr lang="en-GB" sz="1100" dirty="0"/>
                        <a:t>Know what to do if toxic, or if needing to change doses – review Y4 psychiatry teaching</a:t>
                      </a:r>
                    </a:p>
                  </a:txBody>
                  <a:tcPr marL="68580" marR="68580"/>
                </a:tc>
                <a:tc>
                  <a:txBody>
                    <a:bodyPr/>
                    <a:lstStyle/>
                    <a:p>
                      <a:r>
                        <a:rPr lang="en-GB" sz="1100" dirty="0"/>
                        <a:t>Monitoring not</a:t>
                      </a:r>
                      <a:r>
                        <a:rPr lang="en-GB" sz="1100" baseline="0" dirty="0"/>
                        <a:t> explained in BNF (you need to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aseline="0" dirty="0"/>
                        <a:t>Treating lithium toxicity in </a:t>
                      </a:r>
                      <a:r>
                        <a:rPr lang="en-GB" sz="1100" dirty="0"/>
                        <a:t>[Treatment summaries </a:t>
                      </a:r>
                      <a:r>
                        <a:rPr lang="en-GB" sz="1100" dirty="0">
                          <a:sym typeface="Wingdings" panose="05000000000000000000" pitchFamily="2" charset="2"/>
                        </a:rPr>
                        <a:t> Poisoning, emergency treatment]</a:t>
                      </a:r>
                      <a:endParaRPr lang="en-GB" sz="1100" dirty="0"/>
                    </a:p>
                  </a:txBody>
                  <a:tcPr marL="68580" marR="68580"/>
                </a:tc>
                <a:extLst>
                  <a:ext uri="{0D108BD9-81ED-4DB2-BD59-A6C34878D82A}">
                    <a16:rowId xmlns:a16="http://schemas.microsoft.com/office/drawing/2014/main" val="10011"/>
                  </a:ext>
                </a:extLst>
              </a:tr>
              <a:tr h="325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Adjusting dose for renal dysfunction</a:t>
                      </a:r>
                    </a:p>
                  </a:txBody>
                  <a:tcPr marL="68580" marR="68580"/>
                </a:tc>
                <a:tc>
                  <a:txBody>
                    <a:bodyPr/>
                    <a:lstStyle/>
                    <a:p>
                      <a:r>
                        <a:rPr lang="en-GB" sz="1100" dirty="0"/>
                        <a:t>Be able to recognise when patient has renal dysfunction</a:t>
                      </a:r>
                    </a:p>
                    <a:p>
                      <a:r>
                        <a:rPr lang="en-GB" sz="1100" dirty="0"/>
                        <a:t>Be familiar</a:t>
                      </a:r>
                      <a:r>
                        <a:rPr lang="en-GB" sz="1100" baseline="0" dirty="0"/>
                        <a:t> with how to find dosing adjustments (if required)</a:t>
                      </a:r>
                      <a:endParaRPr lang="en-GB" sz="1100" dirty="0"/>
                    </a:p>
                  </a:txBody>
                  <a:tcPr marL="68580" marR="68580"/>
                </a:tc>
                <a:tc>
                  <a:txBody>
                    <a:bodyPr/>
                    <a:lstStyle/>
                    <a:p>
                      <a:r>
                        <a:rPr lang="en-GB" sz="1100" dirty="0"/>
                        <a:t>Be familiar with how to change doses based on “Renal Impairment</a:t>
                      </a:r>
                      <a:r>
                        <a:rPr lang="en-GB" sz="1100" baseline="0" dirty="0"/>
                        <a:t>” information with each drug</a:t>
                      </a:r>
                      <a:r>
                        <a:rPr lang="en-GB" sz="1100" dirty="0"/>
                        <a:t> </a:t>
                      </a:r>
                    </a:p>
                  </a:txBody>
                  <a:tcPr marL="68580" marR="6858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04307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687245-5F04-4B06-816A-A05922988E4C}"/>
              </a:ext>
            </a:extLst>
          </p:cNvPr>
          <p:cNvPicPr>
            <a:picLocks noChangeAspect="1"/>
          </p:cNvPicPr>
          <p:nvPr/>
        </p:nvPicPr>
        <p:blipFill>
          <a:blip r:embed="rId2"/>
          <a:stretch>
            <a:fillRect/>
          </a:stretch>
        </p:blipFill>
        <p:spPr>
          <a:xfrm>
            <a:off x="1043608" y="557972"/>
            <a:ext cx="6351070" cy="5194184"/>
          </a:xfrm>
          <a:prstGeom prst="rect">
            <a:avLst/>
          </a:prstGeom>
        </p:spPr>
      </p:pic>
      <p:sp>
        <p:nvSpPr>
          <p:cNvPr id="7" name="TextBox 6">
            <a:extLst>
              <a:ext uri="{FF2B5EF4-FFF2-40B4-BE49-F238E27FC236}">
                <a16:creationId xmlns:a16="http://schemas.microsoft.com/office/drawing/2014/main" id="{8913D70D-7084-4C43-8DAD-CB580F0E307D}"/>
              </a:ext>
            </a:extLst>
          </p:cNvPr>
          <p:cNvSpPr txBox="1"/>
          <p:nvPr/>
        </p:nvSpPr>
        <p:spPr>
          <a:xfrm>
            <a:off x="467544" y="188640"/>
            <a:ext cx="8136904" cy="369332"/>
          </a:xfrm>
          <a:prstGeom prst="rect">
            <a:avLst/>
          </a:prstGeom>
          <a:noFill/>
        </p:spPr>
        <p:txBody>
          <a:bodyPr wrap="square">
            <a:spAutoFit/>
          </a:bodyPr>
          <a:lstStyle/>
          <a:p>
            <a:r>
              <a:rPr lang="en-GB" dirty="0">
                <a:hlinkClick r:id="rId3"/>
              </a:rPr>
              <a:t>https://bnf.nice.org.uk/drug/gentamicin.html#directionsForAdministration</a:t>
            </a:r>
            <a:r>
              <a:rPr lang="en-GB" dirty="0"/>
              <a:t> </a:t>
            </a:r>
          </a:p>
        </p:txBody>
      </p:sp>
      <p:sp>
        <p:nvSpPr>
          <p:cNvPr id="8" name="Arrow: Right 7">
            <a:extLst>
              <a:ext uri="{FF2B5EF4-FFF2-40B4-BE49-F238E27FC236}">
                <a16:creationId xmlns:a16="http://schemas.microsoft.com/office/drawing/2014/main" id="{A618AFF3-BFB0-4700-A301-E107F0990654}"/>
              </a:ext>
            </a:extLst>
          </p:cNvPr>
          <p:cNvSpPr/>
          <p:nvPr/>
        </p:nvSpPr>
        <p:spPr>
          <a:xfrm>
            <a:off x="683568" y="1484784"/>
            <a:ext cx="288032"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244BA02E-632C-457D-91E1-6DECFE46E88F}"/>
              </a:ext>
            </a:extLst>
          </p:cNvPr>
          <p:cNvSpPr/>
          <p:nvPr/>
        </p:nvSpPr>
        <p:spPr>
          <a:xfrm>
            <a:off x="323528" y="2970978"/>
            <a:ext cx="648072" cy="25481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B8EE1B06-8CB7-4BA0-9CA6-BFBFE102D4F2}"/>
              </a:ext>
            </a:extLst>
          </p:cNvPr>
          <p:cNvSpPr/>
          <p:nvPr/>
        </p:nvSpPr>
        <p:spPr>
          <a:xfrm>
            <a:off x="732954" y="3573016"/>
            <a:ext cx="288032"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9CC287DB-A244-44FD-8C9B-F5313EA0A9A3}"/>
              </a:ext>
            </a:extLst>
          </p:cNvPr>
          <p:cNvSpPr/>
          <p:nvPr/>
        </p:nvSpPr>
        <p:spPr>
          <a:xfrm>
            <a:off x="732954" y="4208271"/>
            <a:ext cx="288032"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6548A82B-31B8-4215-94CE-E770AE2D4F5F}"/>
              </a:ext>
            </a:extLst>
          </p:cNvPr>
          <p:cNvSpPr/>
          <p:nvPr/>
        </p:nvSpPr>
        <p:spPr>
          <a:xfrm>
            <a:off x="615182" y="2111847"/>
            <a:ext cx="288032"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45DCBCF-3955-07FA-2726-2E58A5526ED7}"/>
              </a:ext>
            </a:extLst>
          </p:cNvPr>
          <p:cNvSpPr txBox="1"/>
          <p:nvPr/>
        </p:nvSpPr>
        <p:spPr>
          <a:xfrm>
            <a:off x="6804248" y="2751539"/>
            <a:ext cx="2195736" cy="1077218"/>
          </a:xfrm>
          <a:prstGeom prst="rect">
            <a:avLst/>
          </a:prstGeom>
          <a:noFill/>
          <a:ln w="28575">
            <a:solidFill>
              <a:srgbClr val="0070C0"/>
            </a:solidFill>
          </a:ln>
        </p:spPr>
        <p:txBody>
          <a:bodyPr wrap="square" rtlCol="0">
            <a:spAutoFit/>
          </a:bodyPr>
          <a:lstStyle/>
          <a:p>
            <a:r>
              <a:rPr lang="en-GB" sz="1600" b="1" dirty="0">
                <a:solidFill>
                  <a:srgbClr val="FF0000"/>
                </a:solidFill>
              </a:rPr>
              <a:t>For Q on once daily dosing / levels, PSA will provide the Hartford nomogram if needed</a:t>
            </a:r>
          </a:p>
        </p:txBody>
      </p:sp>
    </p:spTree>
    <p:extLst>
      <p:ext uri="{BB962C8B-B14F-4D97-AF65-F5344CB8AC3E}">
        <p14:creationId xmlns:p14="http://schemas.microsoft.com/office/powerpoint/2010/main" val="14934843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51672abd-ba9e-45aa-86cd-cee76aacd4a7"/>
  <p:tag name="WASPOLLED" val="3E53F24D91124B1793E2F97E7B397208"/>
  <p:tag name="TPVERSION" val="8"/>
  <p:tag name="TPFULLVERSION" val="8.5.4.5"/>
  <p:tag name="PPTVERSION" val="16"/>
  <p:tag name="TPOS" val="2"/>
  <p:tag name="TPLASTSAVEVERSION" val="6.3 PC"/>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1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C7F96035078477D9852BED4D838768C&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Blood glucose diary&lt;/answertext&gt;&#10;                    &lt;valuetype&gt;-1&lt;/valuetype&gt;&#10;                &lt;/answer&gt;&#10;                &lt;answer&gt;&#10;                    &lt;guid&gt;BB2EFAA9C37C46C9BAF18713A2C92EB1&lt;/guid&gt;&#10;                    &lt;answertext&gt;Blood pressure&lt;/answertext&gt;&#10;                    &lt;valuetype&gt;-1&lt;/valuetype&gt;&#10;                &lt;/answer&gt;&#10;                &lt;answer&gt;&#10;                    &lt;guid&gt;238646F194CF4D1CB9A31EA5E3054485&lt;/guid&gt;&#10;                    &lt;answertext&gt;Full blood count&lt;/answertext&gt;&#10;                    &lt;valuetype&gt;-1&lt;/valuetype&gt;&#10;                &lt;/answer&gt;&#10;                &lt;answer&gt;&#10;                    &lt;guid&gt;BB1E58A421934BB4AAD5AE167C04FA17&lt;/guid&gt;&#10;                    &lt;answertext&gt;Haemoglobin A1c&lt;/answertext&gt;&#10;                    &lt;valuetype&gt;-1&lt;/valuetype&gt;&#10;                &lt;/answer&gt;&#10;                &lt;answer&gt;&#10;                    &lt;guid&gt;B687326611FD48D1A85DB0561DEBE088&lt;/guid&gt;&#10;                    &lt;answertext&gt;Height and weight&lt;/answertext&gt;&#10;                    &lt;valuetype&gt;1&lt;/valuetype&gt;&#10;                &lt;/answer&gt;&#10;                &lt;answer&gt;&#10;                    &lt;guid&gt;49BFAA16D8B140ADBE0A1D192295D1A4&lt;/guid&gt;&#10;                    &lt;answertext&gt;Liver function tests&lt;/answertext&gt;&#10;                    &lt;valuetype&gt;-1&lt;/valuetype&gt;&#10;                &lt;/answer&gt;&#10;                &lt;answer&gt;&#10;                    &lt;guid&gt;EE959DAA852C4DF79580A9AAE55EA4E7&lt;/guid&gt;&#10;                    &lt;answertext&gt;Serum cortisol&lt;/answertext&gt;&#10;                    &lt;valuetype&gt;-1&lt;/valuetype&gt;&#10;                &lt;/answer&gt;&#10;                &lt;answer&gt;&#10;                    &lt;guid&gt;7AB1442388C74D808DE309425A5AA18B&lt;/guid&gt;&#10;                    &lt;answertext&gt;Urea and electrolyte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13.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C7F96035078477D9852BED4D838768C&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Blood glucose diary&lt;/answertext&gt;&#10;                    &lt;valuetype&gt;-1&lt;/valuetype&gt;&#10;                &lt;/answer&gt;&#10;                &lt;answer&gt;&#10;                    &lt;guid&gt;BB2EFAA9C37C46C9BAF18713A2C92EB1&lt;/guid&gt;&#10;                    &lt;answertext&gt;Blood pressure&lt;/answertext&gt;&#10;                    &lt;valuetype&gt;-1&lt;/valuetype&gt;&#10;                &lt;/answer&gt;&#10;                &lt;answer&gt;&#10;                    &lt;guid&gt;238646F194CF4D1CB9A31EA5E3054485&lt;/guid&gt;&#10;                    &lt;answertext&gt;Full blood count&lt;/answertext&gt;&#10;                    &lt;valuetype&gt;-1&lt;/valuetype&gt;&#10;                &lt;/answer&gt;&#10;                &lt;answer&gt;&#10;                    &lt;guid&gt;BB1E58A421934BB4AAD5AE167C04FA17&lt;/guid&gt;&#10;                    &lt;answertext&gt;Haemoglobin A1c&lt;/answertext&gt;&#10;                    &lt;valuetype&gt;-1&lt;/valuetype&gt;&#10;                &lt;/answer&gt;&#10;                &lt;answer&gt;&#10;                    &lt;guid&gt;B687326611FD48D1A85DB0561DEBE088&lt;/guid&gt;&#10;                    &lt;answertext&gt;Height and weight&lt;/answertext&gt;&#10;                    &lt;valuetype&gt;1&lt;/valuetype&gt;&#10;                &lt;/answer&gt;&#10;                &lt;answer&gt;&#10;                    &lt;guid&gt;49BFAA16D8B140ADBE0A1D192295D1A4&lt;/guid&gt;&#10;                    &lt;answertext&gt;Liver function tests&lt;/answertext&gt;&#10;                    &lt;valuetype&gt;-1&lt;/valuetype&gt;&#10;                &lt;/answer&gt;&#10;                &lt;answer&gt;&#10;                    &lt;guid&gt;EE959DAA852C4DF79580A9AAE55EA4E7&lt;/guid&gt;&#10;                    &lt;answertext&gt;Serum cortisol&lt;/answertext&gt;&#10;                    &lt;valuetype&gt;-1&lt;/valuetype&gt;&#10;                &lt;/answer&gt;&#10;                &lt;answer&gt;&#10;                    &lt;guid&gt;7AB1442388C74D808DE309425A5AA18B&lt;/guid&gt;&#10;                    &lt;answertext&gt;Urea and electrolyte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14.xml><?xml version="1.0" encoding="utf-8"?>
<p:tagLst xmlns:a="http://schemas.openxmlformats.org/drawingml/2006/main" xmlns:r="http://schemas.openxmlformats.org/officeDocument/2006/relationships" xmlns:p="http://schemas.openxmlformats.org/presentationml/2006/main">
  <p:tag name="ZEROBASED" val="False"/>
</p:tagLst>
</file>

<file path=ppt/tags/tag15.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C7F96035078477D9852BED4D838768C&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Blood glucose diary&lt;/answertext&gt;&#10;                    &lt;valuetype&gt;-1&lt;/valuetype&gt;&#10;                &lt;/answer&gt;&#10;                &lt;answer&gt;&#10;                    &lt;guid&gt;BB2EFAA9C37C46C9BAF18713A2C92EB1&lt;/guid&gt;&#10;                    &lt;answertext&gt;Blood pressure&lt;/answertext&gt;&#10;                    &lt;valuetype&gt;-1&lt;/valuetype&gt;&#10;                &lt;/answer&gt;&#10;                &lt;answer&gt;&#10;                    &lt;guid&gt;238646F194CF4D1CB9A31EA5E3054485&lt;/guid&gt;&#10;                    &lt;answertext&gt;Full blood count&lt;/answertext&gt;&#10;                    &lt;valuetype&gt;-1&lt;/valuetype&gt;&#10;                &lt;/answer&gt;&#10;                &lt;answer&gt;&#10;                    &lt;guid&gt;BB1E58A421934BB4AAD5AE167C04FA17&lt;/guid&gt;&#10;                    &lt;answertext&gt;Haemoglobin A1c&lt;/answertext&gt;&#10;                    &lt;valuetype&gt;-1&lt;/valuetype&gt;&#10;                &lt;/answer&gt;&#10;                &lt;answer&gt;&#10;                    &lt;guid&gt;B687326611FD48D1A85DB0561DEBE088&lt;/guid&gt;&#10;                    &lt;answertext&gt;Height and weight&lt;/answertext&gt;&#10;                    &lt;valuetype&gt;1&lt;/valuetype&gt;&#10;                &lt;/answer&gt;&#10;                &lt;answer&gt;&#10;                    &lt;guid&gt;49BFAA16D8B140ADBE0A1D192295D1A4&lt;/guid&gt;&#10;                    &lt;answertext&gt;Liver function tests&lt;/answertext&gt;&#10;                    &lt;valuetype&gt;-1&lt;/valuetype&gt;&#10;                &lt;/answer&gt;&#10;                &lt;answer&gt;&#10;                    &lt;guid&gt;EE959DAA852C4DF79580A9AAE55EA4E7&lt;/guid&gt;&#10;                    &lt;answertext&gt;Serum cortisol&lt;/answertext&gt;&#10;                    &lt;valuetype&gt;-1&lt;/valuetype&gt;&#10;                &lt;/answer&gt;&#10;                &lt;answer&gt;&#10;                    &lt;guid&gt;7AB1442388C74D808DE309425A5AA18B&lt;/guid&gt;&#10;                    &lt;answertext&gt;Urea and electrolyte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C7F96035078477D9852BED4D838768C&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Blood glucose diary&lt;/answertext&gt;&#10;                    &lt;valuetype&gt;-1&lt;/valuetype&gt;&#10;                &lt;/answer&gt;&#10;                &lt;answer&gt;&#10;                    &lt;guid&gt;BB2EFAA9C37C46C9BAF18713A2C92EB1&lt;/guid&gt;&#10;                    &lt;answertext&gt;Blood pressure&lt;/answertext&gt;&#10;                    &lt;valuetype&gt;-1&lt;/valuetype&gt;&#10;                &lt;/answer&gt;&#10;                &lt;answer&gt;&#10;                    &lt;guid&gt;238646F194CF4D1CB9A31EA5E3054485&lt;/guid&gt;&#10;                    &lt;answertext&gt;Full blood count&lt;/answertext&gt;&#10;                    &lt;valuetype&gt;-1&lt;/valuetype&gt;&#10;                &lt;/answer&gt;&#10;                &lt;answer&gt;&#10;                    &lt;guid&gt;BB1E58A421934BB4AAD5AE167C04FA17&lt;/guid&gt;&#10;                    &lt;answertext&gt;Haemoglobin A1c&lt;/answertext&gt;&#10;                    &lt;valuetype&gt;-1&lt;/valuetype&gt;&#10;                &lt;/answer&gt;&#10;                &lt;answer&gt;&#10;                    &lt;guid&gt;B687326611FD48D1A85DB0561DEBE088&lt;/guid&gt;&#10;                    &lt;answertext&gt;Height and weight&lt;/answertext&gt;&#10;                    &lt;valuetype&gt;1&lt;/valuetype&gt;&#10;                &lt;/answer&gt;&#10;                &lt;answer&gt;&#10;                    &lt;guid&gt;49BFAA16D8B140ADBE0A1D192295D1A4&lt;/guid&gt;&#10;                    &lt;answertext&gt;Liver function tests&lt;/answertext&gt;&#10;                    &lt;valuetype&gt;-1&lt;/valuetype&gt;&#10;                &lt;/answer&gt;&#10;                &lt;answer&gt;&#10;                    &lt;guid&gt;EE959DAA852C4DF79580A9AAE55EA4E7&lt;/guid&gt;&#10;                    &lt;answertext&gt;Serum cortisol&lt;/answertext&gt;&#10;                    &lt;valuetype&gt;-1&lt;/valuetype&gt;&#10;                &lt;/answer&gt;&#10;                &lt;answer&gt;&#10;                    &lt;guid&gt;7AB1442388C74D808DE309425A5AA18B&lt;/guid&gt;&#10;                    &lt;answertext&gt;Urea and electrolyte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345827DA3E0A4FA0A21491D3E79BA2F4&lt;/guid&gt;&#10;        &lt;description /&gt;&#10;        &lt;date&gt;11/22/2018 10:10:3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BC760028B5E4F98B5E4C8D4F19AED9A&lt;/guid&gt;&#10;            &lt;repollguid&gt;CAC5294EEF934B0B8F96F05DFD2E1B11&lt;/repollguid&gt;&#10;            &lt;sourceid&gt;925FDB9052DE41B5873358E1F993E461&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72D77AFFB174A61984A714675F7890B&lt;/guid&gt;&#10;                    &lt;answertext&gt;Continue warfarin at reduced dose of 2 mg orally daily&lt;/answertext&gt;&#10;                    &lt;valuetype&gt;-1&lt;/valuetype&gt;&#10;                &lt;/answer&gt;&#10;                &lt;answer&gt;&#10;                    &lt;guid&gt;04957BAD142E46A8A08CE4673B04970E&lt;/guid&gt;&#10;                    &lt;answertext&gt;Stop warfarin, give Vitamin K 1 mg intravenously &lt;/answertext&gt;&#10;                    &lt;valuetype&gt;1&lt;/valuetype&gt;&#10;                &lt;/answer&gt;&#10;                &lt;answer&gt;&#10;                    &lt;guid&gt;DC48CF7764934E9E84BC9EB1AA551A39&lt;/guid&gt;&#10;                    &lt;answertext&gt;Stop warfarin, give Vitamin K 1 mg orally&lt;/answertext&gt;&#10;                    &lt;valuetype&gt;-1&lt;/valuetype&gt;&#10;                &lt;/answer&gt;&#10;                &lt;answer&gt;&#10;                    &lt;guid&gt;BD222E02E0434C90B23E20A760C3DF0A&lt;/guid&gt;&#10;                    &lt;answertext&gt;Stop warfarin, give Vitamin K 5 mg intravenously and dried prothrombin complex&lt;/answertext&gt;&#10;                    &lt;valuetype&gt;-1&lt;/valuetype&gt;&#10;                &lt;/answer&gt;&#10;                &lt;answer&gt;&#10;                    &lt;guid&gt;35639B5AC4F4404FA75CE0D169A60994&lt;/guid&gt;&#10;                    &lt;answertext&gt;Stop warfarin, start edoxaban 60 mg orally daily&lt;/answertext&gt;&#10;                    &lt;valuetype&gt;-1&lt;/valuetype&gt;&#10;                &lt;/answer&gt;&#10;                &lt;answer&gt;&#10;                    &lt;guid&gt;CA72C160B0B846B78B90AE99C55B0819&lt;/guid&gt;&#10;                    &lt;answertext&gt;Withold 2 doses of warfarin and reduce subsequent dose of warfarin to 2 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D55BEF66BC94E809FA281AF4AB36903&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Exercise tolerance&lt;/answertext&gt;&#10;                    &lt;valuetype&gt;1&lt;/valuetype&gt;&#10;                &lt;/answer&gt;&#10;                &lt;answer&gt;&#10;                    &lt;guid&gt;BB2EFAA9C37C46C9BAF18713A2C92EB1&lt;/guid&gt;&#10;                    &lt;answertext&gt;Heart rate&lt;/answertext&gt;&#10;                    &lt;valuetype&gt;-1&lt;/valuetype&gt;&#10;                &lt;/answer&gt;&#10;                &lt;answer&gt;&#10;                    &lt;guid&gt;238646F194CF4D1CB9A31EA5E3054485&lt;/guid&gt;&#10;                    &lt;answertext&gt;Left ventricular ejection fraction&lt;/answertext&gt;&#10;                    &lt;valuetype&gt;-1&lt;/valuetype&gt;&#10;                &lt;/answer&gt;&#10;                &lt;answer&gt;&#10;                    &lt;guid&gt;BB1E58A421934BB4AAD5AE167C04FA17&lt;/guid&gt;&#10;                    &lt;answertext&gt;Liver function tests&lt;/answertext&gt;&#10;                    &lt;valuetype&gt;-1&lt;/valuetype&gt;&#10;                &lt;/answer&gt;&#10;                &lt;answer&gt;&#10;                    &lt;guid&gt;B687326611FD48D1A85DB0561DEBE088&lt;/guid&gt;&#10;                    &lt;answertext&gt;Postural blood pressure&lt;/answertext&gt;&#10;                    &lt;valuetype&gt;-1&lt;/valuetype&gt;&#10;                &lt;/answer&gt;&#10;                &lt;answer&gt;&#10;                    &lt;guid&gt;49BFAA16D8B140ADBE0A1D192295D1A4&lt;/guid&gt;&#10;                    &lt;answertext&gt;PR interval&lt;/answertext&gt;&#10;                    &lt;valuetype&gt;-1&lt;/valuetype&gt;&#10;                &lt;/answer&gt;&#10;                &lt;answer&gt;&#10;                    &lt;guid&gt;EE959DAA852C4DF79580A9AAE55EA4E7&lt;/guid&gt;&#10;                    &lt;answertext&gt;Spirometr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D55BEF66BC94E809FA281AF4AB36903&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Exercise tolerance&lt;/answertext&gt;&#10;                    &lt;valuetype&gt;1&lt;/valuetype&gt;&#10;                &lt;/answer&gt;&#10;                &lt;answer&gt;&#10;                    &lt;guid&gt;BB2EFAA9C37C46C9BAF18713A2C92EB1&lt;/guid&gt;&#10;                    &lt;answertext&gt;Heart rate&lt;/answertext&gt;&#10;                    &lt;valuetype&gt;-1&lt;/valuetype&gt;&#10;                &lt;/answer&gt;&#10;                &lt;answer&gt;&#10;                    &lt;guid&gt;238646F194CF4D1CB9A31EA5E3054485&lt;/guid&gt;&#10;                    &lt;answertext&gt;Left ventricular ejection fraction&lt;/answertext&gt;&#10;                    &lt;valuetype&gt;-1&lt;/valuetype&gt;&#10;                &lt;/answer&gt;&#10;                &lt;answer&gt;&#10;                    &lt;guid&gt;BB1E58A421934BB4AAD5AE167C04FA17&lt;/guid&gt;&#10;                    &lt;answertext&gt;Liver function tests&lt;/answertext&gt;&#10;                    &lt;valuetype&gt;-1&lt;/valuetype&gt;&#10;                &lt;/answer&gt;&#10;                &lt;answer&gt;&#10;                    &lt;guid&gt;B687326611FD48D1A85DB0561DEBE088&lt;/guid&gt;&#10;                    &lt;answertext&gt;Postural blood pressure&lt;/answertext&gt;&#10;                    &lt;valuetype&gt;-1&lt;/valuetype&gt;&#10;                &lt;/answer&gt;&#10;                &lt;answer&gt;&#10;                    &lt;guid&gt;49BFAA16D8B140ADBE0A1D192295D1A4&lt;/guid&gt;&#10;                    &lt;answertext&gt;PR interval&lt;/answertext&gt;&#10;                    &lt;valuetype&gt;-1&lt;/valuetype&gt;&#10;                &lt;/answer&gt;&#10;                &lt;answer&gt;&#10;                    &lt;guid&gt;EE959DAA852C4DF79580A9AAE55EA4E7&lt;/guid&gt;&#10;                    &lt;answertext&gt;Spirometr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5.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D55BEF66BC94E809FA281AF4AB36903&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Exercise tolerance&lt;/answertext&gt;&#10;                    &lt;valuetype&gt;1&lt;/valuetype&gt;&#10;                &lt;/answer&gt;&#10;                &lt;answer&gt;&#10;                    &lt;guid&gt;BB2EFAA9C37C46C9BAF18713A2C92EB1&lt;/guid&gt;&#10;                    &lt;answertext&gt;Heart rate&lt;/answertext&gt;&#10;                    &lt;valuetype&gt;-1&lt;/valuetype&gt;&#10;                &lt;/answer&gt;&#10;                &lt;answer&gt;&#10;                    &lt;guid&gt;238646F194CF4D1CB9A31EA5E3054485&lt;/guid&gt;&#10;                    &lt;answertext&gt;Left ventricular ejection fraction&lt;/answertext&gt;&#10;                    &lt;valuetype&gt;-1&lt;/valuetype&gt;&#10;                &lt;/answer&gt;&#10;                &lt;answer&gt;&#10;                    &lt;guid&gt;BB1E58A421934BB4AAD5AE167C04FA17&lt;/guid&gt;&#10;                    &lt;answertext&gt;Liver function tests&lt;/answertext&gt;&#10;                    &lt;valuetype&gt;-1&lt;/valuetype&gt;&#10;                &lt;/answer&gt;&#10;                &lt;answer&gt;&#10;                    &lt;guid&gt;B687326611FD48D1A85DB0561DEBE088&lt;/guid&gt;&#10;                    &lt;answertext&gt;Postural blood pressure&lt;/answertext&gt;&#10;                    &lt;valuetype&gt;-1&lt;/valuetype&gt;&#10;                &lt;/answer&gt;&#10;                &lt;answer&gt;&#10;                    &lt;guid&gt;49BFAA16D8B140ADBE0A1D192295D1A4&lt;/guid&gt;&#10;                    &lt;answertext&gt;PR interval&lt;/answertext&gt;&#10;                    &lt;valuetype&gt;-1&lt;/valuetype&gt;&#10;                &lt;/answer&gt;&#10;                &lt;answer&gt;&#10;                    &lt;guid&gt;EE959DAA852C4DF79580A9AAE55EA4E7&lt;/guid&gt;&#10;                    &lt;answertext&gt;Spirometr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26.xml><?xml version="1.0" encoding="utf-8"?>
<p:tagLst xmlns:a="http://schemas.openxmlformats.org/drawingml/2006/main" xmlns:r="http://schemas.openxmlformats.org/officeDocument/2006/relationships" xmlns:p="http://schemas.openxmlformats.org/presentationml/2006/main">
  <p:tag name="ZEROBASED" val="False"/>
</p:tagLst>
</file>

<file path=ppt/tags/tag27.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D55BEF66BC94E809FA281AF4AB36903&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Exercise tolerance&lt;/answertext&gt;&#10;                    &lt;valuetype&gt;1&lt;/valuetype&gt;&#10;                &lt;/answer&gt;&#10;                &lt;answer&gt;&#10;                    &lt;guid&gt;BB2EFAA9C37C46C9BAF18713A2C92EB1&lt;/guid&gt;&#10;                    &lt;answertext&gt;Heart rate&lt;/answertext&gt;&#10;                    &lt;valuetype&gt;-1&lt;/valuetype&gt;&#10;                &lt;/answer&gt;&#10;                &lt;answer&gt;&#10;                    &lt;guid&gt;238646F194CF4D1CB9A31EA5E3054485&lt;/guid&gt;&#10;                    &lt;answertext&gt;Left ventricular ejection fraction&lt;/answertext&gt;&#10;                    &lt;valuetype&gt;-1&lt;/valuetype&gt;&#10;                &lt;/answer&gt;&#10;                &lt;answer&gt;&#10;                    &lt;guid&gt;BB1E58A421934BB4AAD5AE167C04FA17&lt;/guid&gt;&#10;                    &lt;answertext&gt;Liver function tests&lt;/answertext&gt;&#10;                    &lt;valuetype&gt;-1&lt;/valuetype&gt;&#10;                &lt;/answer&gt;&#10;                &lt;answer&gt;&#10;                    &lt;guid&gt;B687326611FD48D1A85DB0561DEBE088&lt;/guid&gt;&#10;                    &lt;answertext&gt;Postural blood pressure&lt;/answertext&gt;&#10;                    &lt;valuetype&gt;-1&lt;/valuetype&gt;&#10;                &lt;/answer&gt;&#10;                &lt;answer&gt;&#10;                    &lt;guid&gt;49BFAA16D8B140ADBE0A1D192295D1A4&lt;/guid&gt;&#10;                    &lt;answertext&gt;PR interval&lt;/answertext&gt;&#10;                    &lt;valuetype&gt;-1&lt;/valuetype&gt;&#10;                &lt;/answer&gt;&#10;                &lt;answer&gt;&#10;                    &lt;guid&gt;EE959DAA852C4DF79580A9AAE55EA4E7&lt;/guid&gt;&#10;                    &lt;answertext&gt;Spirometr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28.xml><?xml version="1.0" encoding="utf-8"?>
<p:tagLst xmlns:a="http://schemas.openxmlformats.org/drawingml/2006/main" xmlns:r="http://schemas.openxmlformats.org/officeDocument/2006/relationships" xmlns:p="http://schemas.openxmlformats.org/presentationml/2006/main">
  <p:tag name="ZEROBASED" val="False"/>
</p:tagLst>
</file>

<file path=ppt/tags/tag2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D55BEF66BC94E809FA281AF4AB36903&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Exercise tolerance&lt;/answertext&gt;&#10;                    &lt;valuetype&gt;1&lt;/valuetype&gt;&#10;                &lt;/answer&gt;&#10;                &lt;answer&gt;&#10;                    &lt;guid&gt;BB2EFAA9C37C46C9BAF18713A2C92EB1&lt;/guid&gt;&#10;                    &lt;answertext&gt;Heart rate&lt;/answertext&gt;&#10;                    &lt;valuetype&gt;-1&lt;/valuetype&gt;&#10;                &lt;/answer&gt;&#10;                &lt;answer&gt;&#10;                    &lt;guid&gt;238646F194CF4D1CB9A31EA5E3054485&lt;/guid&gt;&#10;                    &lt;answertext&gt;Left ventricular ejection fraction&lt;/answertext&gt;&#10;                    &lt;valuetype&gt;-1&lt;/valuetype&gt;&#10;                &lt;/answer&gt;&#10;                &lt;answer&gt;&#10;                    &lt;guid&gt;BB1E58A421934BB4AAD5AE167C04FA17&lt;/guid&gt;&#10;                    &lt;answertext&gt;Liver function tests&lt;/answertext&gt;&#10;                    &lt;valuetype&gt;-1&lt;/valuetype&gt;&#10;                &lt;/answer&gt;&#10;                &lt;answer&gt;&#10;                    &lt;guid&gt;B687326611FD48D1A85DB0561DEBE088&lt;/guid&gt;&#10;                    &lt;answertext&gt;Postural blood pressure&lt;/answertext&gt;&#10;                    &lt;valuetype&gt;-1&lt;/valuetype&gt;&#10;                &lt;/answer&gt;&#10;                &lt;answer&gt;&#10;                    &lt;guid&gt;49BFAA16D8B140ADBE0A1D192295D1A4&lt;/guid&gt;&#10;                    &lt;answertext&gt;PR interval&lt;/answertext&gt;&#10;                    &lt;valuetype&gt;-1&lt;/valuetype&gt;&#10;                &lt;/answer&gt;&#10;                &lt;answer&gt;&#10;                    &lt;guid&gt;EE959DAA852C4DF79580A9AAE55EA4E7&lt;/guid&gt;&#10;                    &lt;answertext&gt;Spirometr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D55BEF66BC94E809FA281AF4AB36903&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Exercise tolerance&lt;/answertext&gt;&#10;                    &lt;valuetype&gt;1&lt;/valuetype&gt;&#10;                &lt;/answer&gt;&#10;                &lt;answer&gt;&#10;                    &lt;guid&gt;BB2EFAA9C37C46C9BAF18713A2C92EB1&lt;/guid&gt;&#10;                    &lt;answertext&gt;Heart rate&lt;/answertext&gt;&#10;                    &lt;valuetype&gt;-1&lt;/valuetype&gt;&#10;                &lt;/answer&gt;&#10;                &lt;answer&gt;&#10;                    &lt;guid&gt;238646F194CF4D1CB9A31EA5E3054485&lt;/guid&gt;&#10;                    &lt;answertext&gt;Left ventricular ejection fraction&lt;/answertext&gt;&#10;                    &lt;valuetype&gt;-1&lt;/valuetype&gt;&#10;                &lt;/answer&gt;&#10;                &lt;answer&gt;&#10;                    &lt;guid&gt;BB1E58A421934BB4AAD5AE167C04FA17&lt;/guid&gt;&#10;                    &lt;answertext&gt;Liver function tests&lt;/answertext&gt;&#10;                    &lt;valuetype&gt;-1&lt;/valuetype&gt;&#10;                &lt;/answer&gt;&#10;                &lt;answer&gt;&#10;                    &lt;guid&gt;B687326611FD48D1A85DB0561DEBE088&lt;/guid&gt;&#10;                    &lt;answertext&gt;Postural blood pressure&lt;/answertext&gt;&#10;                    &lt;valuetype&gt;-1&lt;/valuetype&gt;&#10;                &lt;/answer&gt;&#10;                &lt;answer&gt;&#10;                    &lt;guid&gt;49BFAA16D8B140ADBE0A1D192295D1A4&lt;/guid&gt;&#10;                    &lt;answertext&gt;PR interval&lt;/answertext&gt;&#10;                    &lt;valuetype&gt;-1&lt;/valuetype&gt;&#10;                &lt;/answer&gt;&#10;                &lt;answer&gt;&#10;                    &lt;guid&gt;EE959DAA852C4DF79580A9AAE55EA4E7&lt;/guid&gt;&#10;                    &lt;answertext&gt;Spirometr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33.xml><?xml version="1.0" encoding="utf-8"?>
<p:tagLst xmlns:a="http://schemas.openxmlformats.org/drawingml/2006/main" xmlns:r="http://schemas.openxmlformats.org/officeDocument/2006/relationships" xmlns:p="http://schemas.openxmlformats.org/presentationml/2006/main">
  <p:tag name="ZEROBASED" val="False"/>
</p:tagLst>
</file>

<file path=ppt/tags/tag3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5.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D55BEF66BC94E809FA281AF4AB36903&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Exercise tolerance&lt;/answertext&gt;&#10;                    &lt;valuetype&gt;1&lt;/valuetype&gt;&#10;                &lt;/answer&gt;&#10;                &lt;answer&gt;&#10;                    &lt;guid&gt;BB2EFAA9C37C46C9BAF18713A2C92EB1&lt;/guid&gt;&#10;                    &lt;answertext&gt;Heart rate&lt;/answertext&gt;&#10;                    &lt;valuetype&gt;-1&lt;/valuetype&gt;&#10;                &lt;/answer&gt;&#10;                &lt;answer&gt;&#10;                    &lt;guid&gt;238646F194CF4D1CB9A31EA5E3054485&lt;/guid&gt;&#10;                    &lt;answertext&gt;Left ventricular ejection fraction&lt;/answertext&gt;&#10;                    &lt;valuetype&gt;-1&lt;/valuetype&gt;&#10;                &lt;/answer&gt;&#10;                &lt;answer&gt;&#10;                    &lt;guid&gt;BB1E58A421934BB4AAD5AE167C04FA17&lt;/guid&gt;&#10;                    &lt;answertext&gt;Liver function tests&lt;/answertext&gt;&#10;                    &lt;valuetype&gt;-1&lt;/valuetype&gt;&#10;                &lt;/answer&gt;&#10;                &lt;answer&gt;&#10;                    &lt;guid&gt;B687326611FD48D1A85DB0561DEBE088&lt;/guid&gt;&#10;                    &lt;answertext&gt;Postural blood pressure&lt;/answertext&gt;&#10;                    &lt;valuetype&gt;-1&lt;/valuetype&gt;&#10;                &lt;/answer&gt;&#10;                &lt;answer&gt;&#10;                    &lt;guid&gt;49BFAA16D8B140ADBE0A1D192295D1A4&lt;/guid&gt;&#10;                    &lt;answertext&gt;PR interval&lt;/answertext&gt;&#10;                    &lt;valuetype&gt;-1&lt;/valuetype&gt;&#10;                &lt;/answer&gt;&#10;                &lt;answer&gt;&#10;                    &lt;guid&gt;EE959DAA852C4DF79580A9AAE55EA4E7&lt;/guid&gt;&#10;                    &lt;answertext&gt;Spirometr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36.xml><?xml version="1.0" encoding="utf-8"?>
<p:tagLst xmlns:a="http://schemas.openxmlformats.org/drawingml/2006/main" xmlns:r="http://schemas.openxmlformats.org/officeDocument/2006/relationships" xmlns:p="http://schemas.openxmlformats.org/presentationml/2006/main">
  <p:tag name="ZEROBASED" val="False"/>
</p:tagLst>
</file>

<file path=ppt/tags/tag37.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D55BEF66BC94E809FA281AF4AB36903&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Exercise tolerance&lt;/answertext&gt;&#10;                    &lt;valuetype&gt;1&lt;/valuetype&gt;&#10;                &lt;/answer&gt;&#10;                &lt;answer&gt;&#10;                    &lt;guid&gt;BB2EFAA9C37C46C9BAF18713A2C92EB1&lt;/guid&gt;&#10;                    &lt;answertext&gt;Heart rate&lt;/answertext&gt;&#10;                    &lt;valuetype&gt;-1&lt;/valuetype&gt;&#10;                &lt;/answer&gt;&#10;                &lt;answer&gt;&#10;                    &lt;guid&gt;238646F194CF4D1CB9A31EA5E3054485&lt;/guid&gt;&#10;                    &lt;answertext&gt;Left ventricular ejection fraction&lt;/answertext&gt;&#10;                    &lt;valuetype&gt;-1&lt;/valuetype&gt;&#10;                &lt;/answer&gt;&#10;                &lt;answer&gt;&#10;                    &lt;guid&gt;BB1E58A421934BB4AAD5AE167C04FA17&lt;/guid&gt;&#10;                    &lt;answertext&gt;Liver function tests&lt;/answertext&gt;&#10;                    &lt;valuetype&gt;-1&lt;/valuetype&gt;&#10;                &lt;/answer&gt;&#10;                &lt;answer&gt;&#10;                    &lt;guid&gt;B687326611FD48D1A85DB0561DEBE088&lt;/guid&gt;&#10;                    &lt;answertext&gt;Postural blood pressure&lt;/answertext&gt;&#10;                    &lt;valuetype&gt;-1&lt;/valuetype&gt;&#10;                &lt;/answer&gt;&#10;                &lt;answer&gt;&#10;                    &lt;guid&gt;49BFAA16D8B140ADBE0A1D192295D1A4&lt;/guid&gt;&#10;                    &lt;answertext&gt;PR interval&lt;/answertext&gt;&#10;                    &lt;valuetype&gt;-1&lt;/valuetype&gt;&#10;                &lt;/answer&gt;&#10;                &lt;answer&gt;&#10;                    &lt;guid&gt;EE959DAA852C4DF79580A9AAE55EA4E7&lt;/guid&gt;&#10;                    &lt;answertext&gt;Spirometr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38.xml><?xml version="1.0" encoding="utf-8"?>
<p:tagLst xmlns:a="http://schemas.openxmlformats.org/drawingml/2006/main" xmlns:r="http://schemas.openxmlformats.org/officeDocument/2006/relationships" xmlns:p="http://schemas.openxmlformats.org/presentationml/2006/main">
  <p:tag name="ZEROBASED" val="False"/>
</p:tagLst>
</file>

<file path=ppt/tags/tag3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345827DA3E0A4FA0A21491D3E79BA2F4&lt;/guid&gt;&#10;        &lt;description /&gt;&#10;        &lt;date&gt;11/22/2018 10:10:3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BC760028B5E4F98B5E4C8D4F19AED9A&lt;/guid&gt;&#10;            &lt;repollguid&gt;CAC5294EEF934B0B8F96F05DFD2E1B11&lt;/repollguid&gt;&#10;            &lt;sourceid&gt;925FDB9052DE41B5873358E1F993E461&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72D77AFFB174A61984A714675F7890B&lt;/guid&gt;&#10;                    &lt;answertext&gt;Continue warfarin at reduced dose of 2 mg orally daily&lt;/answertext&gt;&#10;                    &lt;valuetype&gt;-1&lt;/valuetype&gt;&#10;                &lt;/answer&gt;&#10;                &lt;answer&gt;&#10;                    &lt;guid&gt;04957BAD142E46A8A08CE4673B04970E&lt;/guid&gt;&#10;                    &lt;answertext&gt;Stop warfarin, give Vitamin K 1 mg intravenously &lt;/answertext&gt;&#10;                    &lt;valuetype&gt;1&lt;/valuetype&gt;&#10;                &lt;/answer&gt;&#10;                &lt;answer&gt;&#10;                    &lt;guid&gt;DC48CF7764934E9E84BC9EB1AA551A39&lt;/guid&gt;&#10;                    &lt;answertext&gt;Stop warfarin, give Vitamin K 1 mg orally&lt;/answertext&gt;&#10;                    &lt;valuetype&gt;-1&lt;/valuetype&gt;&#10;                &lt;/answer&gt;&#10;                &lt;answer&gt;&#10;                    &lt;guid&gt;BD222E02E0434C90B23E20A760C3DF0A&lt;/guid&gt;&#10;                    &lt;answertext&gt;Stop warfarin, give Vitamin K 5 mg intravenously and dried prothrombin complex&lt;/answertext&gt;&#10;                    &lt;valuetype&gt;-1&lt;/valuetype&gt;&#10;                &lt;/answer&gt;&#10;                &lt;answer&gt;&#10;                    &lt;guid&gt;35639B5AC4F4404FA75CE0D169A60994&lt;/guid&gt;&#10;                    &lt;answertext&gt;Stop warfarin, start edoxaban 60 mg orally daily&lt;/answertext&gt;&#10;                    &lt;valuetype&gt;-1&lt;/valuetype&gt;&#10;                &lt;/answer&gt;&#10;                &lt;answer&gt;&#10;                    &lt;guid&gt;CA72C160B0B846B78B90AE99C55B0819&lt;/guid&gt;&#10;                    &lt;answertext&gt;Withold 2 doses of warfarin and reduce subsequent dose of warfarin to 2 mg orally dai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4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B7A0BCA8795414185C690474AA2D451&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Bedtime capillary blood glucose&lt;/answertext&gt;&#10;                    &lt;valuetype&gt;-1&lt;/valuetype&gt;&#10;                &lt;/answer&gt;&#10;                &lt;answer&gt;&#10;                    &lt;guid&gt;BB2EFAA9C37C46C9BAF18713A2C92EB1&lt;/guid&gt;&#10;                    &lt;answertext&gt;Haemoglobin A1c&lt;/answertext&gt;&#10;                    &lt;valuetype&gt;-1&lt;/valuetype&gt;&#10;                &lt;/answer&gt;&#10;                &lt;answer&gt;&#10;                    &lt;guid&gt;238646F194CF4D1CB9A31EA5E3054485&lt;/guid&gt;&#10;                    &lt;answertext&gt;Post-breakfast capillary blood glucose&lt;/answertext&gt;&#10;                    &lt;valuetype&gt;-1&lt;/valuetype&gt;&#10;                &lt;/answer&gt;&#10;                &lt;answer&gt;&#10;                    &lt;guid&gt;BB1E58A421934BB4AAD5AE167C04FA17&lt;/guid&gt;&#10;                    &lt;answertext&gt;Post-evening meal capillary blood glucose&lt;/answertext&gt;&#10;                    &lt;valuetype&gt;-1&lt;/valuetype&gt;&#10;                &lt;/answer&gt;&#10;                &lt;answer&gt;&#10;                    &lt;guid&gt;B687326611FD48D1A85DB0561DEBE088&lt;/guid&gt;&#10;                    &lt;answertext&gt;Post-lunch capillary blood glucose&lt;/answertext&gt;&#10;                    &lt;valuetype&gt;-1&lt;/valuetype&gt;&#10;                &lt;/answer&gt;&#10;                &lt;answer&gt;&#10;                    &lt;guid&gt;49BFAA16D8B140ADBE0A1D192295D1A4&lt;/guid&gt;&#10;                    &lt;answertext&gt;Pre-breakfast capillary blood glucose&lt;/answertext&gt;&#10;                    &lt;valuetype&gt;-1&lt;/valuetype&gt;&#10;                &lt;/answer&gt;&#10;                &lt;answer&gt;&#10;                    &lt;guid&gt;EE959DAA852C4DF79580A9AAE55EA4E7&lt;/guid&gt;&#10;                    &lt;answertext&gt;Pre-evening meal capillary blood glucose&lt;/answertext&gt;&#10;                    &lt;valuetype&gt;1&lt;/valuetype&gt;&#10;                &lt;/answer&gt;&#10;                &lt;answer&gt;&#10;                    &lt;guid&gt;7AB1442388C74D808DE309425A5AA18B&lt;/guid&gt;&#10;                    &lt;answertext&gt;Pre-lunch capillary blood gluco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41.xml><?xml version="1.0" encoding="utf-8"?>
<p:tagLst xmlns:a="http://schemas.openxmlformats.org/drawingml/2006/main" xmlns:r="http://schemas.openxmlformats.org/officeDocument/2006/relationships" xmlns:p="http://schemas.openxmlformats.org/presentationml/2006/main">
  <p:tag name="ZEROBASED" val="False"/>
</p:tagLst>
</file>

<file path=ppt/tags/tag4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B7A0BCA8795414185C690474AA2D451&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Bedtime capillary blood glucose&lt;/answertext&gt;&#10;                    &lt;valuetype&gt;-1&lt;/valuetype&gt;&#10;                &lt;/answer&gt;&#10;                &lt;answer&gt;&#10;                    &lt;guid&gt;BB2EFAA9C37C46C9BAF18713A2C92EB1&lt;/guid&gt;&#10;                    &lt;answertext&gt;Haemoglobin A1c&lt;/answertext&gt;&#10;                    &lt;valuetype&gt;-1&lt;/valuetype&gt;&#10;                &lt;/answer&gt;&#10;                &lt;answer&gt;&#10;                    &lt;guid&gt;238646F194CF4D1CB9A31EA5E3054485&lt;/guid&gt;&#10;                    &lt;answertext&gt;Post-breakfast capillary blood glucose&lt;/answertext&gt;&#10;                    &lt;valuetype&gt;-1&lt;/valuetype&gt;&#10;                &lt;/answer&gt;&#10;                &lt;answer&gt;&#10;                    &lt;guid&gt;BB1E58A421934BB4AAD5AE167C04FA17&lt;/guid&gt;&#10;                    &lt;answertext&gt;Post-evening meal capillary blood glucose&lt;/answertext&gt;&#10;                    &lt;valuetype&gt;-1&lt;/valuetype&gt;&#10;                &lt;/answer&gt;&#10;                &lt;answer&gt;&#10;                    &lt;guid&gt;B687326611FD48D1A85DB0561DEBE088&lt;/guid&gt;&#10;                    &lt;answertext&gt;Post-lunch capillary blood glucose&lt;/answertext&gt;&#10;                    &lt;valuetype&gt;-1&lt;/valuetype&gt;&#10;                &lt;/answer&gt;&#10;                &lt;answer&gt;&#10;                    &lt;guid&gt;49BFAA16D8B140ADBE0A1D192295D1A4&lt;/guid&gt;&#10;                    &lt;answertext&gt;Pre-breakfast capillary blood glucose&lt;/answertext&gt;&#10;                    &lt;valuetype&gt;-1&lt;/valuetype&gt;&#10;                &lt;/answer&gt;&#10;                &lt;answer&gt;&#10;                    &lt;guid&gt;EE959DAA852C4DF79580A9AAE55EA4E7&lt;/guid&gt;&#10;                    &lt;answertext&gt;Pre-evening meal capillary blood glucose&lt;/answertext&gt;&#10;                    &lt;valuetype&gt;1&lt;/valuetype&gt;&#10;                &lt;/answer&gt;&#10;                &lt;answer&gt;&#10;                    &lt;guid&gt;7AB1442388C74D808DE309425A5AA18B&lt;/guid&gt;&#10;                    &lt;answertext&gt;Pre-lunch capillary blood gluco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4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4.xml><?xml version="1.0" encoding="utf-8"?>
<p:tagLst xmlns:a="http://schemas.openxmlformats.org/drawingml/2006/main" xmlns:r="http://schemas.openxmlformats.org/officeDocument/2006/relationships" xmlns:p="http://schemas.openxmlformats.org/presentationml/2006/main">
  <p:tag name="ZEROBASED" val="False"/>
</p:tagLst>
</file>

<file path=ppt/tags/tag45.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345827DA3E0A4FA0A21491D3E79BA2F4&lt;/guid&gt;&#10;        &lt;description /&gt;&#10;        &lt;date&gt;11/22/2018 10:10:3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785ECA04D174068990825F4182C516F&lt;/guid&gt;&#10;            &lt;repollguid&gt;CAC5294EEF934B0B8F96F05DFD2E1B11&lt;/repollguid&gt;&#10;            &lt;sourceid&gt;925FDB9052DE41B5873358E1F993E461&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72D77AFFB174A61984A714675F7890B&lt;/guid&gt;&#10;                    &lt;answertext&gt;Decrease the breakfast NovoMix® 30 dose to 16 units SC&lt;/answertext&gt;&#10;                    &lt;valuetype&gt;-1&lt;/valuetype&gt;&#10;                &lt;/answer&gt;&#10;                &lt;answer&gt;&#10;                    &lt;guid&gt;04957BAD142E46A8A08CE4673B04970E&lt;/guid&gt;&#10;                    &lt;answertext&gt;Decrease the evening meal NovoMix® 30 dose to 12 units SC&lt;/answertext&gt;&#10;                    &lt;valuetype&gt;-1&lt;/valuetype&gt;&#10;                &lt;/answer&gt;&#10;                &lt;answer&gt;&#10;                    &lt;guid&gt;DC48CF7764934E9E84BC9EB1AA551A39&lt;/guid&gt;&#10;                    &lt;answertext&gt;Give Actrapid® insulin 6 units SC with the evening meal&lt;/answertext&gt;&#10;                    &lt;valuetype&gt;-1&lt;/valuetype&gt;&#10;                &lt;/answer&gt;&#10;                &lt;answer&gt;&#10;                    &lt;guid&gt;BD222E02E0434C90B23E20A760C3DF0A&lt;/guid&gt;&#10;                    &lt;answertext&gt;Increase the breakfast NovoMix® 30 dose to 22 units SC&lt;/answertext&gt;&#10;                    &lt;valuetype&gt;-1&lt;/valuetype&gt;&#10;                &lt;/answer&gt;&#10;                &lt;answer&gt;&#10;                    &lt;guid&gt;35639B5AC4F4404FA75CE0D169A60994&lt;/guid&gt;&#10;                    &lt;answertext&gt;Increase the breakfast NovoMix® 30 dose to 30 units SC&lt;/answertext&gt;&#10;                    &lt;valuetype&gt;-1&lt;/valuetype&gt;&#10;                &lt;/answer&gt;&#10;                &lt;answer&gt;&#10;                    &lt;guid&gt;CA72C160B0B846B78B90AE99C55B0819&lt;/guid&gt;&#10;                    &lt;answertext&gt;Increase the calorific content of the lunchtime meal&lt;/answertext&gt;&#10;                    &lt;valuetype&gt;-1&lt;/valuetype&gt;&#10;                &lt;/answer&gt;&#10;                &lt;answer&gt;&#10;                    &lt;guid&gt;F36679DC18C44F589909BCFD16E47E35&lt;/guid&gt;&#10;                    &lt;answertext&gt;Increase the evening meal NovoMix® 30 dose to 18 units SC&lt;/answertext&gt;&#10;                    &lt;valuetype&gt;1&lt;/valuetype&gt;&#10;                &lt;/answer&gt;&#10;                &lt;answer&gt;&#10;                    &lt;guid&gt;625C6156AD524B77971D99F8AC89BE94&lt;/guid&gt;&#10;                    &lt;answertext&gt;Increase the evening meal NovoMix® 30 dose to 24 units SC&lt;/answertext&gt;&#10;                    &lt;valuetype&gt;-1&lt;/valuetype&gt;&#10;                &lt;/answer&gt;&#10;                &lt;answer&gt;&#10;                    &lt;guid&gt;7AA8D2733F274B2D9E972ABA5921B6C8&lt;/guid&gt;&#10;                    &lt;answertext&gt;No changes to insulin doses&lt;/answertext&gt;&#10;                    &lt;valuetype&gt;-1&lt;/valuetype&gt;&#10;                &lt;/answer&gt;&#10;                &lt;answer&gt;&#10;                    &lt;guid&gt;A398288812504C3CA2F717DFA4B2DF48&lt;/guid&gt;&#10;                    &lt;answertext&gt;Switch from NovoMix® 30 SC to insulin glargine 36 units SC night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46.xml><?xml version="1.0" encoding="utf-8"?>
<p:tagLst xmlns:a="http://schemas.openxmlformats.org/drawingml/2006/main" xmlns:r="http://schemas.openxmlformats.org/officeDocument/2006/relationships" xmlns:p="http://schemas.openxmlformats.org/presentationml/2006/main">
  <p:tag name="ZEROBASED" val="False"/>
</p:tagLst>
</file>

<file path=ppt/tags/tag47.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345827DA3E0A4FA0A21491D3E79BA2F4&lt;/guid&gt;&#10;        &lt;description /&gt;&#10;        &lt;date&gt;11/22/2018 10:10:3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785ECA04D174068990825F4182C516F&lt;/guid&gt;&#10;            &lt;repollguid&gt;CAC5294EEF934B0B8F96F05DFD2E1B11&lt;/repollguid&gt;&#10;            &lt;sourceid&gt;925FDB9052DE41B5873358E1F993E461&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72D77AFFB174A61984A714675F7890B&lt;/guid&gt;&#10;                    &lt;answertext&gt;Decrease the breakfast NovoMix® 30 dose to 16 units SC&lt;/answertext&gt;&#10;                    &lt;valuetype&gt;-1&lt;/valuetype&gt;&#10;                &lt;/answer&gt;&#10;                &lt;answer&gt;&#10;                    &lt;guid&gt;04957BAD142E46A8A08CE4673B04970E&lt;/guid&gt;&#10;                    &lt;answertext&gt;Decrease the evening meal NovoMix® 30 dose to 12 units SC&lt;/answertext&gt;&#10;                    &lt;valuetype&gt;-1&lt;/valuetype&gt;&#10;                &lt;/answer&gt;&#10;                &lt;answer&gt;&#10;                    &lt;guid&gt;DC48CF7764934E9E84BC9EB1AA551A39&lt;/guid&gt;&#10;                    &lt;answertext&gt;Give Actrapid® insulin 6 units SC with the evening meal&lt;/answertext&gt;&#10;                    &lt;valuetype&gt;-1&lt;/valuetype&gt;&#10;                &lt;/answer&gt;&#10;                &lt;answer&gt;&#10;                    &lt;guid&gt;BD222E02E0434C90B23E20A760C3DF0A&lt;/guid&gt;&#10;                    &lt;answertext&gt;Increase the breakfast NovoMix® 30 dose to 22 units SC&lt;/answertext&gt;&#10;                    &lt;valuetype&gt;-1&lt;/valuetype&gt;&#10;                &lt;/answer&gt;&#10;                &lt;answer&gt;&#10;                    &lt;guid&gt;35639B5AC4F4404FA75CE0D169A60994&lt;/guid&gt;&#10;                    &lt;answertext&gt;Increase the breakfast NovoMix® 30 dose to 30 units SC&lt;/answertext&gt;&#10;                    &lt;valuetype&gt;-1&lt;/valuetype&gt;&#10;                &lt;/answer&gt;&#10;                &lt;answer&gt;&#10;                    &lt;guid&gt;CA72C160B0B846B78B90AE99C55B0819&lt;/guid&gt;&#10;                    &lt;answertext&gt;Increase the calorific content of the lunchtime meal&lt;/answertext&gt;&#10;                    &lt;valuetype&gt;-1&lt;/valuetype&gt;&#10;                &lt;/answer&gt;&#10;                &lt;answer&gt;&#10;                    &lt;guid&gt;F36679DC18C44F589909BCFD16E47E35&lt;/guid&gt;&#10;                    &lt;answertext&gt;Increase the evening meal NovoMix® 30 dose to 18 units SC&lt;/answertext&gt;&#10;                    &lt;valuetype&gt;1&lt;/valuetype&gt;&#10;                &lt;/answer&gt;&#10;                &lt;answer&gt;&#10;                    &lt;guid&gt;625C6156AD524B77971D99F8AC89BE94&lt;/guid&gt;&#10;                    &lt;answertext&gt;Increase the evening meal NovoMix® 30 dose to 24 units SC&lt;/answertext&gt;&#10;                    &lt;valuetype&gt;-1&lt;/valuetype&gt;&#10;                &lt;/answer&gt;&#10;                &lt;answer&gt;&#10;                    &lt;guid&gt;7AA8D2733F274B2D9E972ABA5921B6C8&lt;/guid&gt;&#10;                    &lt;answertext&gt;No changes to insulin doses&lt;/answertext&gt;&#10;                    &lt;valuetype&gt;-1&lt;/valuetype&gt;&#10;                &lt;/answer&gt;&#10;                &lt;answer&gt;&#10;                    &lt;guid&gt;A398288812504C3CA2F717DFA4B2DF48&lt;/guid&gt;&#10;                    &lt;answertext&gt;Switch from NovoMix® 30 SC to insulin glargine 36 units SC night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48.xml><?xml version="1.0" encoding="utf-8"?>
<p:tagLst xmlns:a="http://schemas.openxmlformats.org/drawingml/2006/main" xmlns:r="http://schemas.openxmlformats.org/officeDocument/2006/relationships" xmlns:p="http://schemas.openxmlformats.org/presentationml/2006/main">
  <p:tag name="ZEROBASED" val="False"/>
</p:tagLst>
</file>

<file path=ppt/tags/tag4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50.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345827DA3E0A4FA0A21491D3E79BA2F4&lt;/guid&gt;&#10;        &lt;description /&gt;&#10;        &lt;date&gt;11/22/2018 10:10:3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6638F0E7FE24BFF8275B177BB54AEA8&lt;/guid&gt;&#10;            &lt;repollguid&gt;CAC5294EEF934B0B8F96F05DFD2E1B11&lt;/repollguid&gt;&#10;            &lt;sourceid&gt;925FDB9052DE41B5873358E1F993E461&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72D77AFFB174A61984A714675F7890B&lt;/guid&gt;&#10;                    &lt;answertext&gt;Decrease bedtime Lantus to 8 units&lt;/answertext&gt;&#10;                    &lt;valuetype&gt;1&lt;/valuetype&gt;&#10;                &lt;/answer&gt;&#10;                &lt;answer&gt;&#10;                    &lt;guid&gt;04957BAD142E46A8A08CE4673B04970E&lt;/guid&gt;&#10;                    &lt;answertext&gt;Decrease breakfast Actrapid to 4 units&lt;/answertext&gt;&#10;                    &lt;valuetype&gt;-1&lt;/valuetype&gt;&#10;                &lt;/answer&gt;&#10;                &lt;answer&gt;&#10;                    &lt;guid&gt;DC48CF7764934E9E84BC9EB1AA551A39&lt;/guid&gt;&#10;                    &lt;answertext&gt;Decrease evening-meal Actrapid to 6 units&lt;/answertext&gt;&#10;                    &lt;valuetype&gt;-1&lt;/valuetype&gt;&#10;                &lt;/answer&gt;&#10;                &lt;answer&gt;&#10;                    &lt;guid&gt;BD222E02E0434C90B23E20A760C3DF0A&lt;/guid&gt;&#10;                    &lt;answertext&gt;Decrease lunchtime Actrapid to 6 units&lt;/answertext&gt;&#10;                    &lt;valuetype&gt;-1&lt;/valuetype&gt;&#10;                &lt;/answer&gt;&#10;                &lt;answer&gt;&#10;                    &lt;guid&gt;35639B5AC4F4404FA75CE0D169A60994&lt;/guid&gt;&#10;                    &lt;answertext&gt;Increase bedtime Lantus to 12 units&lt;/answertext&gt;&#10;                    &lt;valuetype&gt;-1&lt;/valuetype&gt;&#10;                &lt;/answer&gt;&#10;                &lt;answer&gt;&#10;                    &lt;guid&gt;CA72C160B0B846B78B90AE99C55B0819&lt;/guid&gt;&#10;                    &lt;answertext&gt;Increase breakfast Actrapid to 8 units&lt;/answertext&gt;&#10;                    &lt;valuetype&gt;-1&lt;/valuetype&gt;&#10;                &lt;/answer&gt;&#10;                &lt;answer&gt;&#10;                    &lt;guid&gt;BFAEE05B3A9148099D2A1A2504AF2213&lt;/guid&gt;&#10;                    &lt;answertext&gt;Increase evening-meal Actrapid to 10 units&lt;/answertext&gt;&#10;                    &lt;valuetype&gt;-1&lt;/valuetype&gt;&#10;                &lt;/answer&gt;&#10;                &lt;answer&gt;&#10;                    &lt;guid&gt;236C1220CF054297A1F4F19A4FBF21C9&lt;/guid&gt;&#10;                    &lt;answertext&gt;Increase lunchtime Actrapid to 10 unit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51.xml><?xml version="1.0" encoding="utf-8"?>
<p:tagLst xmlns:a="http://schemas.openxmlformats.org/drawingml/2006/main" xmlns:r="http://schemas.openxmlformats.org/officeDocument/2006/relationships" xmlns:p="http://schemas.openxmlformats.org/presentationml/2006/main">
  <p:tag name="ZEROBASED" val="False"/>
</p:tagLst>
</file>

<file path=ppt/tags/tag5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345827DA3E0A4FA0A21491D3E79BA2F4&lt;/guid&gt;&#10;        &lt;description /&gt;&#10;        &lt;date&gt;11/22/2018 10:10:3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6638F0E7FE24BFF8275B177BB54AEA8&lt;/guid&gt;&#10;            &lt;repollguid&gt;CAC5294EEF934B0B8F96F05DFD2E1B11&lt;/repollguid&gt;&#10;            &lt;sourceid&gt;925FDB9052DE41B5873358E1F993E461&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72D77AFFB174A61984A714675F7890B&lt;/guid&gt;&#10;                    &lt;answertext&gt;Decrease bedtime Lantus to 8 units&lt;/answertext&gt;&#10;                    &lt;valuetype&gt;1&lt;/valuetype&gt;&#10;                &lt;/answer&gt;&#10;                &lt;answer&gt;&#10;                    &lt;guid&gt;04957BAD142E46A8A08CE4673B04970E&lt;/guid&gt;&#10;                    &lt;answertext&gt;Decrease breakfast Actrapid to 4 units&lt;/answertext&gt;&#10;                    &lt;valuetype&gt;-1&lt;/valuetype&gt;&#10;                &lt;/answer&gt;&#10;                &lt;answer&gt;&#10;                    &lt;guid&gt;DC48CF7764934E9E84BC9EB1AA551A39&lt;/guid&gt;&#10;                    &lt;answertext&gt;Decrease evening-meal Actrapid to 6 units&lt;/answertext&gt;&#10;                    &lt;valuetype&gt;-1&lt;/valuetype&gt;&#10;                &lt;/answer&gt;&#10;                &lt;answer&gt;&#10;                    &lt;guid&gt;BD222E02E0434C90B23E20A760C3DF0A&lt;/guid&gt;&#10;                    &lt;answertext&gt;Decrease lunchtime Actrapid to 6 units&lt;/answertext&gt;&#10;                    &lt;valuetype&gt;-1&lt;/valuetype&gt;&#10;                &lt;/answer&gt;&#10;                &lt;answer&gt;&#10;                    &lt;guid&gt;35639B5AC4F4404FA75CE0D169A60994&lt;/guid&gt;&#10;                    &lt;answertext&gt;Increase bedtime Lantus to 12 units&lt;/answertext&gt;&#10;                    &lt;valuetype&gt;-1&lt;/valuetype&gt;&#10;                &lt;/answer&gt;&#10;                &lt;answer&gt;&#10;                    &lt;guid&gt;CA72C160B0B846B78B90AE99C55B0819&lt;/guid&gt;&#10;                    &lt;answertext&gt;Increase breakfast Actrapid to 8 units&lt;/answertext&gt;&#10;                    &lt;valuetype&gt;-1&lt;/valuetype&gt;&#10;                &lt;/answer&gt;&#10;                &lt;answer&gt;&#10;                    &lt;guid&gt;BFAEE05B3A9148099D2A1A2504AF2213&lt;/guid&gt;&#10;                    &lt;answertext&gt;Increase evening-meal Actrapid to 10 units&lt;/answertext&gt;&#10;                    &lt;valuetype&gt;-1&lt;/valuetype&gt;&#10;                &lt;/answer&gt;&#10;                &lt;answer&gt;&#10;                    &lt;guid&gt;236C1220CF054297A1F4F19A4FBF21C9&lt;/guid&gt;&#10;                    &lt;answertext&gt;Increase lunchtime Actrapid to 10 unit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53.xml><?xml version="1.0" encoding="utf-8"?>
<p:tagLst xmlns:a="http://schemas.openxmlformats.org/drawingml/2006/main" xmlns:r="http://schemas.openxmlformats.org/officeDocument/2006/relationships" xmlns:p="http://schemas.openxmlformats.org/presentationml/2006/main">
  <p:tag name="ZEROBASED" val="False"/>
</p:tagLst>
</file>

<file path=ppt/tags/tag5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5.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54925B6902141C1B6E51382D099FB8C&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anti-Factor Xa activity&lt;/answertext&gt;&#10;                    &lt;valuetype&gt;-1&lt;/valuetype&gt;&#10;                &lt;/answer&gt;&#10;                &lt;answer&gt;&#10;                    &lt;guid&gt;BB2EFAA9C37C46C9BAF18713A2C92EB1&lt;/guid&gt;&#10;                    &lt;answertext&gt;aPTT (activated partial thromboplastin time)&lt;/answertext&gt;&#10;                    &lt;valuetype&gt;-1&lt;/valuetype&gt;&#10;                &lt;/answer&gt;&#10;                &lt;answer&gt;&#10;                    &lt;guid&gt;238646F194CF4D1CB9A31EA5E3054485&lt;/guid&gt;&#10;                    &lt;answertext&gt;Clotting time&lt;/answertext&gt;&#10;                    &lt;valuetype&gt;-1&lt;/valuetype&gt;&#10;                &lt;/answer&gt;&#10;                &lt;answer&gt;&#10;                    &lt;guid&gt;BB1E58A421934BB4AAD5AE167C04FA17&lt;/guid&gt;&#10;                    &lt;answertext&gt;INR&lt;/answertext&gt;&#10;                    &lt;valuetype&gt;-1&lt;/valuetype&gt;&#10;                &lt;/answer&gt;&#10;                &lt;answer&gt;&#10;                    &lt;guid&gt;B687326611FD48D1A85DB0561DEBE088&lt;/guid&gt;&#10;                    &lt;answertext&gt;Liver function tests&lt;/answertext&gt;&#10;                    &lt;valuetype&gt;-1&lt;/valuetype&gt;&#10;                &lt;/answer&gt;&#10;                &lt;answer&gt;&#10;                    &lt;guid&gt;49BFAA16D8B140ADBE0A1D192295D1A4&lt;/guid&gt;&#10;                    &lt;answertext&gt;Monitor clinically&lt;/answertext&gt;&#10;                    &lt;valuetype&gt;1&lt;/valuetype&gt;&#10;                &lt;/answer&gt;&#10;                &lt;answer&gt;&#10;                    &lt;guid&gt;EE959DAA852C4DF79580A9AAE55EA4E7&lt;/guid&gt;&#10;                    &lt;answertext&gt;Platelets&lt;/answertext&gt;&#10;                    &lt;valuetype&gt;-1&lt;/valuetype&gt;&#10;                &lt;/answer&gt;&#10;                &lt;answer&gt;&#10;                    &lt;guid&gt;84C07686F32E4B4AA5879DAC853291EE&lt;/guid&gt;&#10;                    &lt;answertext&gt;Urea and electrolyte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56.xml><?xml version="1.0" encoding="utf-8"?>
<p:tagLst xmlns:a="http://schemas.openxmlformats.org/drawingml/2006/main" xmlns:r="http://schemas.openxmlformats.org/officeDocument/2006/relationships" xmlns:p="http://schemas.openxmlformats.org/presentationml/2006/main">
  <p:tag name="ZEROBASED" val="False"/>
</p:tagLst>
</file>

<file path=ppt/tags/tag57.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54925B6902141C1B6E51382D099FB8C&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anti-Factor Xa activity&lt;/answertext&gt;&#10;                    &lt;valuetype&gt;-1&lt;/valuetype&gt;&#10;                &lt;/answer&gt;&#10;                &lt;answer&gt;&#10;                    &lt;guid&gt;BB2EFAA9C37C46C9BAF18713A2C92EB1&lt;/guid&gt;&#10;                    &lt;answertext&gt;aPTT (activated partial thromboplastin time)&lt;/answertext&gt;&#10;                    &lt;valuetype&gt;-1&lt;/valuetype&gt;&#10;                &lt;/answer&gt;&#10;                &lt;answer&gt;&#10;                    &lt;guid&gt;238646F194CF4D1CB9A31EA5E3054485&lt;/guid&gt;&#10;                    &lt;answertext&gt;Clotting time&lt;/answertext&gt;&#10;                    &lt;valuetype&gt;-1&lt;/valuetype&gt;&#10;                &lt;/answer&gt;&#10;                &lt;answer&gt;&#10;                    &lt;guid&gt;BB1E58A421934BB4AAD5AE167C04FA17&lt;/guid&gt;&#10;                    &lt;answertext&gt;INR&lt;/answertext&gt;&#10;                    &lt;valuetype&gt;-1&lt;/valuetype&gt;&#10;                &lt;/answer&gt;&#10;                &lt;answer&gt;&#10;                    &lt;guid&gt;B687326611FD48D1A85DB0561DEBE088&lt;/guid&gt;&#10;                    &lt;answertext&gt;Liver function tests&lt;/answertext&gt;&#10;                    &lt;valuetype&gt;-1&lt;/valuetype&gt;&#10;                &lt;/answer&gt;&#10;                &lt;answer&gt;&#10;                    &lt;guid&gt;49BFAA16D8B140ADBE0A1D192295D1A4&lt;/guid&gt;&#10;                    &lt;answertext&gt;Monitor clinically&lt;/answertext&gt;&#10;                    &lt;valuetype&gt;1&lt;/valuetype&gt;&#10;                &lt;/answer&gt;&#10;                &lt;answer&gt;&#10;                    &lt;guid&gt;EE959DAA852C4DF79580A9AAE55EA4E7&lt;/guid&gt;&#10;                    &lt;answertext&gt;Platelets&lt;/answertext&gt;&#10;                    &lt;valuetype&gt;-1&lt;/valuetype&gt;&#10;                &lt;/answer&gt;&#10;                &lt;answer&gt;&#10;                    &lt;guid&gt;84C07686F32E4B4AA5879DAC853291EE&lt;/guid&gt;&#10;                    &lt;answertext&gt;Urea and electrolyte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58.xml><?xml version="1.0" encoding="utf-8"?>
<p:tagLst xmlns:a="http://schemas.openxmlformats.org/drawingml/2006/main" xmlns:r="http://schemas.openxmlformats.org/officeDocument/2006/relationships" xmlns:p="http://schemas.openxmlformats.org/presentationml/2006/main">
  <p:tag name="ZEROBASED" val="False"/>
</p:tagLst>
</file>

<file path=ppt/tags/tag5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0.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79DA2C0F6714BDA8EE6E81836553322&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anti-Factor Xa activity&lt;/answertext&gt;&#10;                    &lt;valuetype&gt;1&lt;/valuetype&gt;&#10;                &lt;/answer&gt;&#10;                &lt;answer&gt;&#10;                    &lt;guid&gt;BB2EFAA9C37C46C9BAF18713A2C92EB1&lt;/guid&gt;&#10;                    &lt;answertext&gt;aPTT (activated partial thromboplastin time)&lt;/answertext&gt;&#10;                    &lt;valuetype&gt;-1&lt;/valuetype&gt;&#10;                &lt;/answer&gt;&#10;                &lt;answer&gt;&#10;                    &lt;guid&gt;238646F194CF4D1CB9A31EA5E3054485&lt;/guid&gt;&#10;                    &lt;answertext&gt;Clotting time&lt;/answertext&gt;&#10;                    &lt;valuetype&gt;-1&lt;/valuetype&gt;&#10;                &lt;/answer&gt;&#10;                &lt;answer&gt;&#10;                    &lt;guid&gt;BB1E58A421934BB4AAD5AE167C04FA17&lt;/guid&gt;&#10;                    &lt;answertext&gt;INR&lt;/answertext&gt;&#10;                    &lt;valuetype&gt;-1&lt;/valuetype&gt;&#10;                &lt;/answer&gt;&#10;                &lt;answer&gt;&#10;                    &lt;guid&gt;B687326611FD48D1A85DB0561DEBE088&lt;/guid&gt;&#10;                    &lt;answertext&gt;Liver function tests&lt;/answertext&gt;&#10;                    &lt;valuetype&gt;-1&lt;/valuetype&gt;&#10;                &lt;/answer&gt;&#10;                &lt;answer&gt;&#10;                    &lt;guid&gt;49BFAA16D8B140ADBE0A1D192295D1A4&lt;/guid&gt;&#10;                    &lt;answertext&gt;Monitor clinically&lt;/answertext&gt;&#10;                    &lt;valuetype&gt;-1&lt;/valuetype&gt;&#10;                &lt;/answer&gt;&#10;                &lt;answer&gt;&#10;                    &lt;guid&gt;EE959DAA852C4DF79580A9AAE55EA4E7&lt;/guid&gt;&#10;                    &lt;answertext&gt;Platelets&lt;/answertext&gt;&#10;                    &lt;valuetype&gt;-1&lt;/valuetype&gt;&#10;                &lt;/answer&gt;&#10;                &lt;answer&gt;&#10;                    &lt;guid&gt;84C07686F32E4B4AA5879DAC853291EE&lt;/guid&gt;&#10;                    &lt;answertext&gt;Urea and electrolyte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61.xml><?xml version="1.0" encoding="utf-8"?>
<p:tagLst xmlns:a="http://schemas.openxmlformats.org/drawingml/2006/main" xmlns:r="http://schemas.openxmlformats.org/officeDocument/2006/relationships" xmlns:p="http://schemas.openxmlformats.org/presentationml/2006/main">
  <p:tag name="ZEROBASED" val="False"/>
</p:tagLst>
</file>

<file path=ppt/tags/tag6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B7D670911DAB4154920F4EC1670214FF&lt;/guid&gt;&#10;        &lt;description /&gt;&#10;        &lt;date&gt;11/22/2018 10:20:0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79DA2C0F6714BDA8EE6E81836553322&lt;/guid&gt;&#10;            &lt;repollguid&gt;76AE5C6AB05D4C2BB5666675CAC321B3&lt;/repollguid&gt;&#10;            &lt;sourceid&gt;2D9C17B76CAB4A3E9CEA06272CE5FAAD&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726FB735D3A463A88616238260C7565&lt;/guid&gt;&#10;                    &lt;answertext&gt;anti-Factor Xa activity&lt;/answertext&gt;&#10;                    &lt;valuetype&gt;1&lt;/valuetype&gt;&#10;                &lt;/answer&gt;&#10;                &lt;answer&gt;&#10;                    &lt;guid&gt;BB2EFAA9C37C46C9BAF18713A2C92EB1&lt;/guid&gt;&#10;                    &lt;answertext&gt;aPTT (activated partial thromboplastin time)&lt;/answertext&gt;&#10;                    &lt;valuetype&gt;-1&lt;/valuetype&gt;&#10;                &lt;/answer&gt;&#10;                &lt;answer&gt;&#10;                    &lt;guid&gt;238646F194CF4D1CB9A31EA5E3054485&lt;/guid&gt;&#10;                    &lt;answertext&gt;Clotting time&lt;/answertext&gt;&#10;                    &lt;valuetype&gt;-1&lt;/valuetype&gt;&#10;                &lt;/answer&gt;&#10;                &lt;answer&gt;&#10;                    &lt;guid&gt;BB1E58A421934BB4AAD5AE167C04FA17&lt;/guid&gt;&#10;                    &lt;answertext&gt;INR&lt;/answertext&gt;&#10;                    &lt;valuetype&gt;-1&lt;/valuetype&gt;&#10;                &lt;/answer&gt;&#10;                &lt;answer&gt;&#10;                    &lt;guid&gt;B687326611FD48D1A85DB0561DEBE088&lt;/guid&gt;&#10;                    &lt;answertext&gt;Liver function tests&lt;/answertext&gt;&#10;                    &lt;valuetype&gt;-1&lt;/valuetype&gt;&#10;                &lt;/answer&gt;&#10;                &lt;answer&gt;&#10;                    &lt;guid&gt;49BFAA16D8B140ADBE0A1D192295D1A4&lt;/guid&gt;&#10;                    &lt;answertext&gt;Monitor clinically&lt;/answertext&gt;&#10;                    &lt;valuetype&gt;-1&lt;/valuetype&gt;&#10;                &lt;/answer&gt;&#10;                &lt;answer&gt;&#10;                    &lt;guid&gt;EE959DAA852C4DF79580A9AAE55EA4E7&lt;/guid&gt;&#10;                    &lt;answertext&gt;Platelets&lt;/answertext&gt;&#10;                    &lt;valuetype&gt;-1&lt;/valuetype&gt;&#10;                &lt;/answer&gt;&#10;                &lt;answer&gt;&#10;                    &lt;guid&gt;84C07686F32E4B4AA5879DAC853291EE&lt;/guid&gt;&#10;                    &lt;answertext&gt;Urea and electrolyte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63.xml><?xml version="1.0" encoding="utf-8"?>
<p:tagLst xmlns:a="http://schemas.openxmlformats.org/drawingml/2006/main" xmlns:r="http://schemas.openxmlformats.org/officeDocument/2006/relationships" xmlns:p="http://schemas.openxmlformats.org/presentationml/2006/main">
  <p:tag name="ZEROBASED" val="False"/>
</p:tagLst>
</file>

<file path=ppt/tags/tag6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5.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345827DA3E0A4FA0A21491D3E79BA2F4&lt;/guid&gt;&#10;        &lt;description /&gt;&#10;        &lt;date&gt;11/22/2018 10:10:3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B4C81F20B3041A3B77B1023873035A8&lt;/guid&gt;&#10;            &lt;repollguid&gt;CAC5294EEF934B0B8F96F05DFD2E1B11&lt;/repollguid&gt;&#10;            &lt;sourceid&gt;925FDB9052DE41B5873358E1F993E461&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72D77AFFB174A61984A714675F7890B&lt;/guid&gt;&#10;                    &lt;answertext&gt;Co-amoxiclav 625 mg orally 8hrly&lt;/answertext&gt;&#10;                    &lt;valuetype&gt;-1&lt;/valuetype&gt;&#10;                &lt;/answer&gt;&#10;                &lt;answer&gt;&#10;                    &lt;guid&gt;04957BAD142E46A8A08CE4673B04970E&lt;/guid&gt;&#10;                    &lt;answertext&gt;Co-amoxiclay 1.2 g intravenously 8hrly&lt;/answertext&gt;&#10;                    &lt;valuetype&gt;-1&lt;/valuetype&gt;&#10;                &lt;/answer&gt;&#10;                &lt;answer&gt;&#10;                    &lt;guid&gt;DC48CF7764934E9E84BC9EB1AA551A39&lt;/guid&gt;&#10;                    &lt;answertext&gt;Ceftriaxone 1 g intravenously once daily&lt;/answertext&gt;&#10;                    &lt;valuetype&gt;-1&lt;/valuetype&gt;&#10;                &lt;/answer&gt;&#10;                &lt;answer&gt;&#10;                    &lt;guid&gt;BD222E02E0434C90B23E20A760C3DF0A&lt;/guid&gt;&#10;                    &lt;answertext&gt;Ciprofloxacin 500 mg orally 12hrly&lt;/answertext&gt;&#10;                    &lt;valuetype&gt;1&lt;/valuetype&gt;&#10;                &lt;/answer&gt;&#10;                &lt;answer&gt;&#10;                    &lt;guid&gt;35639B5AC4F4404FA75CE0D169A60994&lt;/guid&gt;&#10;                    &lt;answertext&gt;Ciprofloxacin 750 mg orally 12hrly &lt;/answertext&gt;&#10;                    &lt;valuetype&gt;-1&lt;/valuetype&gt;&#10;                &lt;/answer&gt;&#10;                &lt;answer&gt;&#10;                    &lt;guid&gt;CA72C160B0B846B78B90AE99C55B0819&lt;/guid&gt;&#10;                    &lt;answertext&gt;Doxycycline 200 mg orally daily&lt;/answertext&gt;&#10;                    &lt;valuetype&gt;-1&lt;/valuetype&gt;&#10;                &lt;/answer&gt;&#10;                &lt;answer&gt;&#10;                    &lt;guid&gt;893BD6B8F7A14AACA31B4A1C07911F39&lt;/guid&gt;&#10;                    &lt;answertext&gt;Gentamicin 70 mg intravenously 8hrly&lt;/answertext&gt;&#10;                    &lt;valuetype&gt;-1&lt;/valuetype&gt;&#10;                &lt;/answer&gt;&#10;                &lt;answer&gt;&#10;                    &lt;guid&gt;73D883792DD64D7893FAE5859832A0AF&lt;/guid&gt;&#10;                    &lt;answertext&gt;Nitrofurantoin 100 mg orally 12hrly&lt;/answertext&gt;&#10;                    &lt;valuetype&gt;-1&lt;/valuetype&gt;&#10;                &lt;/answer&gt;&#10;                &lt;answer&gt;&#10;                    &lt;guid&gt;8A66A7A7816945628452694B5B7F0FC0&lt;/guid&gt;&#10;                    &lt;answertext&gt;Tazosin 4.5 g intravenously 8hrly&lt;/answertext&gt;&#10;                    &lt;valuetype&gt;-1&lt;/valuetype&gt;&#10;                &lt;/answer&gt;&#10;                &lt;answer&gt;&#10;                    &lt;guid&gt;EED4ACA166E44CD2BC4E366828F175CF&lt;/guid&gt;&#10;                    &lt;answertext&gt;Tigecycline 100 mg intravenously 12hr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66.xml><?xml version="1.0" encoding="utf-8"?>
<p:tagLst xmlns:a="http://schemas.openxmlformats.org/drawingml/2006/main" xmlns:r="http://schemas.openxmlformats.org/officeDocument/2006/relationships" xmlns:p="http://schemas.openxmlformats.org/presentationml/2006/main">
  <p:tag name="ZEROBASED" val="False"/>
</p:tagLst>
</file>

<file path=ppt/tags/tag67.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345827DA3E0A4FA0A21491D3E79BA2F4&lt;/guid&gt;&#10;        &lt;description /&gt;&#10;        &lt;date&gt;11/22/2018 10:10:3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B4C81F20B3041A3B77B1023873035A8&lt;/guid&gt;&#10;            &lt;repollguid&gt;CAC5294EEF934B0B8F96F05DFD2E1B11&lt;/repollguid&gt;&#10;            &lt;sourceid&gt;925FDB9052DE41B5873358E1F993E461&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72D77AFFB174A61984A714675F7890B&lt;/guid&gt;&#10;                    &lt;answertext&gt;Co-amoxiclav 625 mg orally 8hrly&lt;/answertext&gt;&#10;                    &lt;valuetype&gt;-1&lt;/valuetype&gt;&#10;                &lt;/answer&gt;&#10;                &lt;answer&gt;&#10;                    &lt;guid&gt;04957BAD142E46A8A08CE4673B04970E&lt;/guid&gt;&#10;                    &lt;answertext&gt;Co-amoxiclay 1.2 g intravenously 8hrly&lt;/answertext&gt;&#10;                    &lt;valuetype&gt;-1&lt;/valuetype&gt;&#10;                &lt;/answer&gt;&#10;                &lt;answer&gt;&#10;                    &lt;guid&gt;DC48CF7764934E9E84BC9EB1AA551A39&lt;/guid&gt;&#10;                    &lt;answertext&gt;Ceftriaxone 1 g intravenously once daily&lt;/answertext&gt;&#10;                    &lt;valuetype&gt;-1&lt;/valuetype&gt;&#10;                &lt;/answer&gt;&#10;                &lt;answer&gt;&#10;                    &lt;guid&gt;BD222E02E0434C90B23E20A760C3DF0A&lt;/guid&gt;&#10;                    &lt;answertext&gt;Ciprofloxacin 500 mg orally 12hrly&lt;/answertext&gt;&#10;                    &lt;valuetype&gt;1&lt;/valuetype&gt;&#10;                &lt;/answer&gt;&#10;                &lt;answer&gt;&#10;                    &lt;guid&gt;35639B5AC4F4404FA75CE0D169A60994&lt;/guid&gt;&#10;                    &lt;answertext&gt;Ciprofloxacin 750 mg orally 12hrly &lt;/answertext&gt;&#10;                    &lt;valuetype&gt;-1&lt;/valuetype&gt;&#10;                &lt;/answer&gt;&#10;                &lt;answer&gt;&#10;                    &lt;guid&gt;CA72C160B0B846B78B90AE99C55B0819&lt;/guid&gt;&#10;                    &lt;answertext&gt;Doxycycline 200 mg orally daily&lt;/answertext&gt;&#10;                    &lt;valuetype&gt;-1&lt;/valuetype&gt;&#10;                &lt;/answer&gt;&#10;                &lt;answer&gt;&#10;                    &lt;guid&gt;893BD6B8F7A14AACA31B4A1C07911F39&lt;/guid&gt;&#10;                    &lt;answertext&gt;Gentamicin 70 mg intravenously 8hrly&lt;/answertext&gt;&#10;                    &lt;valuetype&gt;-1&lt;/valuetype&gt;&#10;                &lt;/answer&gt;&#10;                &lt;answer&gt;&#10;                    &lt;guid&gt;73D883792DD64D7893FAE5859832A0AF&lt;/guid&gt;&#10;                    &lt;answertext&gt;Nitrofurantoin 100 mg orally 12hrly&lt;/answertext&gt;&#10;                    &lt;valuetype&gt;-1&lt;/valuetype&gt;&#10;                &lt;/answer&gt;&#10;                &lt;answer&gt;&#10;                    &lt;guid&gt;8A66A7A7816945628452694B5B7F0FC0&lt;/guid&gt;&#10;                    &lt;answertext&gt;Tazosin 4.5 g intravenously 8hrly&lt;/answertext&gt;&#10;                    &lt;valuetype&gt;-1&lt;/valuetype&gt;&#10;                &lt;/answer&gt;&#10;                &lt;answer&gt;&#10;                    &lt;guid&gt;EED4ACA166E44CD2BC4E366828F175CF&lt;/guid&gt;&#10;                    &lt;answertext&gt;Tigecycline 100 mg intravenously 12hrl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68.xml><?xml version="1.0" encoding="utf-8"?>
<p:tagLst xmlns:a="http://schemas.openxmlformats.org/drawingml/2006/main" xmlns:r="http://schemas.openxmlformats.org/officeDocument/2006/relationships" xmlns:p="http://schemas.openxmlformats.org/presentationml/2006/main">
  <p:tag name="ZEROBASED" val="False"/>
</p:tagLst>
</file>

<file path=ppt/tags/tag6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345827DA3E0A4FA0A21491D3E79BA2F4&lt;/guid&gt;&#10;        &lt;description /&gt;&#10;        &lt;date&gt;11/22/2018 10:10:3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2DF0A2FA73A43499687F1F644BEB1D6&lt;/guid&gt;&#10;            &lt;repollguid&gt;CAC5294EEF934B0B8F96F05DFD2E1B11&lt;/repollguid&gt;&#10;            &lt;sourceid&gt;925FDB9052DE41B5873358E1F993E461&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72D77AFFB174A61984A714675F7890B&lt;/guid&gt;&#10;                    &lt;answertext&gt;Change to gentamicin 70 mg intravenously 8-hrly&lt;/answertext&gt;&#10;                    &lt;valuetype&gt;-1&lt;/valuetype&gt;&#10;                &lt;/answer&gt;&#10;                &lt;answer&gt;&#10;                    &lt;guid&gt;04957BAD142E46A8A08CE4673B04970E&lt;/guid&gt;&#10;                    &lt;answertext&gt;Decrease dose to tobramycin 50 mg intravenously 8-hrly&lt;/answertext&gt;&#10;                    &lt;valuetype&gt;1&lt;/valuetype&gt;&#10;                &lt;/answer&gt;&#10;                &lt;answer&gt;&#10;                    &lt;guid&gt;DC48CF7764934E9E84BC9EB1AA551A39&lt;/guid&gt;&#10;                    &lt;answertext&gt;Decrease frequency to tobramycin 60 mg intravenously 12-hrly&lt;/answertext&gt;&#10;                    &lt;valuetype&gt;-1&lt;/valuetype&gt;&#10;                &lt;/answer&gt;&#10;                &lt;answer&gt;&#10;                    &lt;guid&gt;BD222E02E0434C90B23E20A760C3DF0A&lt;/guid&gt;&#10;                    &lt;answertext&gt;Increase dose to tobramycin 70 mg intravenously 8-hrly&lt;/answertext&gt;&#10;                    &lt;valuetype&gt;-1&lt;/valuetype&gt;&#10;                &lt;/answer&gt;&#10;                &lt;answer&gt;&#10;                    &lt;guid&gt;35639B5AC4F4404FA75CE0D169A60994&lt;/guid&gt;&#10;                    &lt;answertext&gt;Increase frequency to tobramycin 60 mg intravenously 6-hrly&lt;/answertext&gt;&#10;                    &lt;valuetype&gt;-1&lt;/valuetype&gt;&#10;                &lt;/answer&gt;&#10;                &lt;answer&gt;&#10;                    &lt;guid&gt;CA72C160B0B846B78B90AE99C55B0819&lt;/guid&gt;&#10;                    &lt;answertext&gt;No changes to tobramycin do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7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45827DA3E0A4FA0A21491D3E79BA2F4&lt;/guid&gt;&#10;        &lt;description /&gt;&#10;        &lt;date&gt;11/22/2018 10:10:3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8C3B63D2EF646028D0D41335692C8F8&lt;/guid&gt;&#10;            &lt;repollguid&gt;CAC5294EEF934B0B8F96F05DFD2E1B11&lt;/repollguid&gt;&#10;            &lt;sourceid&gt;925FDB9052DE41B5873358E1F993E461&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72D77AFFB174A61984A714675F7890B&lt;/guid&gt;&#10;                    &lt;answertext&gt;Change to ezetimibe 10 mg orally nightly&lt;/answertext&gt;&#10;                    &lt;valuetype&gt;-1&lt;/valuetype&gt;&#10;                &lt;/answer&gt;&#10;                &lt;answer&gt;&#10;                    &lt;guid&gt;04957BAD142E46A8A08CE4673B04970E&lt;/guid&gt;&#10;                    &lt;answertext&gt;Change to simvastatin 40 mg orally nightly&lt;/answertext&gt;&#10;                    &lt;valuetype&gt;-1&lt;/valuetype&gt;&#10;                &lt;/answer&gt;&#10;                &lt;answer&gt;&#10;                    &lt;guid&gt;DC48CF7764934E9E84BC9EB1AA551A39&lt;/guid&gt;&#10;                    &lt;answertext&gt;Decrease atorvastatin to 10 mg orally nightly&lt;/answertext&gt;&#10;                    &lt;valuetype&gt;-1&lt;/valuetype&gt;&#10;                &lt;/answer&gt;&#10;                &lt;answer&gt;&#10;                    &lt;guid&gt;BD222E02E0434C90B23E20A760C3DF0A&lt;/guid&gt;&#10;                    &lt;answertext&gt;Increase atorvastatin to 40 mg orally nightly&lt;/answertext&gt;&#10;                    &lt;valuetype&gt;1&lt;/valuetype&gt;&#10;                &lt;/answer&gt;&#10;                &lt;answer&gt;&#10;                    &lt;guid&gt;35639B5AC4F4404FA75CE0D169A60994&lt;/guid&gt;&#10;                    &lt;answertext&gt;No changes to medications, continue to monitor lipid profile&lt;/answertext&gt;&#10;                    &lt;valuetype&gt;-1&lt;/valuetype&gt;&#10;                &lt;/answer&gt;&#10;                &lt;answer&gt;&#10;                    &lt;guid&gt;CA72C160B0B846B78B90AE99C55B0819&lt;/guid&gt;&#10;                    &lt;answertext&gt;Stop atorvastatin&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71.xml><?xml version="1.0" encoding="utf-8"?>
<p:tagLst xmlns:a="http://schemas.openxmlformats.org/drawingml/2006/main" xmlns:r="http://schemas.openxmlformats.org/officeDocument/2006/relationships" xmlns:p="http://schemas.openxmlformats.org/presentationml/2006/main">
  <p:tag name="ZEROBASED" val="False"/>
</p:tagLst>
</file>

<file path=ppt/tags/tag7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45827DA3E0A4FA0A21491D3E79BA2F4&lt;/guid&gt;&#10;        &lt;description /&gt;&#10;        &lt;date&gt;11/22/2018 10:10:3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8C3B63D2EF646028D0D41335692C8F8&lt;/guid&gt;&#10;            &lt;repollguid&gt;CAC5294EEF934B0B8F96F05DFD2E1B11&lt;/repollguid&gt;&#10;            &lt;sourceid&gt;925FDB9052DE41B5873358E1F993E461&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72D77AFFB174A61984A714675F7890B&lt;/guid&gt;&#10;                    &lt;answertext&gt;Change to ezetimibe 10 mg orally nightly&lt;/answertext&gt;&#10;                    &lt;valuetype&gt;-1&lt;/valuetype&gt;&#10;                &lt;/answer&gt;&#10;                &lt;answer&gt;&#10;                    &lt;guid&gt;04957BAD142E46A8A08CE4673B04970E&lt;/guid&gt;&#10;                    &lt;answertext&gt;Change to simvastatin 40 mg orally nightly&lt;/answertext&gt;&#10;                    &lt;valuetype&gt;-1&lt;/valuetype&gt;&#10;                &lt;/answer&gt;&#10;                &lt;answer&gt;&#10;                    &lt;guid&gt;DC48CF7764934E9E84BC9EB1AA551A39&lt;/guid&gt;&#10;                    &lt;answertext&gt;Decrease atorvastatin to 10 mg orally nightly&lt;/answertext&gt;&#10;                    &lt;valuetype&gt;-1&lt;/valuetype&gt;&#10;                &lt;/answer&gt;&#10;                &lt;answer&gt;&#10;                    &lt;guid&gt;BD222E02E0434C90B23E20A760C3DF0A&lt;/guid&gt;&#10;                    &lt;answertext&gt;Increase atorvastatin to 40 mg orally nightly&lt;/answertext&gt;&#10;                    &lt;valuetype&gt;1&lt;/valuetype&gt;&#10;                &lt;/answer&gt;&#10;                &lt;answer&gt;&#10;                    &lt;guid&gt;35639B5AC4F4404FA75CE0D169A60994&lt;/guid&gt;&#10;                    &lt;answertext&gt;No changes to medications, continue to monitor lipid profile&lt;/answertext&gt;&#10;                    &lt;valuetype&gt;-1&lt;/valuetype&gt;&#10;                &lt;/answer&gt;&#10;                &lt;answer&gt;&#10;                    &lt;guid&gt;CA72C160B0B846B78B90AE99C55B0819&lt;/guid&gt;&#10;                    &lt;answertext&gt;Stop atorvastatin&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73.xml><?xml version="1.0" encoding="utf-8"?>
<p:tagLst xmlns:a="http://schemas.openxmlformats.org/drawingml/2006/main" xmlns:r="http://schemas.openxmlformats.org/officeDocument/2006/relationships" xmlns:p="http://schemas.openxmlformats.org/presentationml/2006/main">
  <p:tag name="ZEROBASED" val="False"/>
</p:tagLst>
</file>

<file path=ppt/tags/tag7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45827DA3E0A4FA0A21491D3E79BA2F4&lt;/guid&gt;&#10;        &lt;description /&gt;&#10;        &lt;date&gt;11/22/2018 10:10:3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6468FF1A2304379BA67D700E3CBDD8B&lt;/guid&gt;&#10;            &lt;repollguid&gt;CAC5294EEF934B0B8F96F05DFD2E1B11&lt;/repollguid&gt;&#10;            &lt;sourceid&gt;925FDB9052DE41B5873358E1F993E461&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72D77AFFB174A61984A714675F7890B&lt;/guid&gt;&#10;                    &lt;answertext&gt;Change to ezetimibe 10 mg orally nightly&lt;/answertext&gt;&#10;                    &lt;valuetype&gt;-1&lt;/valuetype&gt;&#10;                &lt;/answer&gt;&#10;                &lt;answer&gt;&#10;                    &lt;guid&gt;04957BAD142E46A8A08CE4673B04970E&lt;/guid&gt;&#10;                    &lt;answertext&gt;Change to simvastatin 40 mg orally nightly&lt;/answertext&gt;&#10;                    &lt;valuetype&gt;-1&lt;/valuetype&gt;&#10;                &lt;/answer&gt;&#10;                &lt;answer&gt;&#10;                    &lt;guid&gt;DC48CF7764934E9E84BC9EB1AA551A39&lt;/guid&gt;&#10;                    &lt;answertext&gt;Decrease atorvastatin to 10 mg orally nightly&lt;/answertext&gt;&#10;                    &lt;valuetype&gt;-1&lt;/valuetype&gt;&#10;                &lt;/answer&gt;&#10;                &lt;answer&gt;&#10;                    &lt;guid&gt;BD222E02E0434C90B23E20A760C3DF0A&lt;/guid&gt;&#10;                    &lt;answertext&gt;Increase atorvastatin to 40 mg orally nightly&lt;/answertext&gt;&#10;                    &lt;valuetype&gt;-1&lt;/valuetype&gt;&#10;                &lt;/answer&gt;&#10;                &lt;answer&gt;&#10;                    &lt;guid&gt;35639B5AC4F4404FA75CE0D169A60994&lt;/guid&gt;&#10;                    &lt;answertext&gt;No changes to medications, continue to monitor creatinine kinase&lt;/answertext&gt;&#10;                    &lt;valuetype&gt;1&lt;/valuetype&gt;&#10;                &lt;/answer&gt;&#10;                &lt;answer&gt;&#10;                    &lt;guid&gt;CA72C160B0B846B78B90AE99C55B0819&lt;/guid&gt;&#10;                    &lt;answertext&gt;Stop atorvastatin&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76.xml><?xml version="1.0" encoding="utf-8"?>
<p:tagLst xmlns:a="http://schemas.openxmlformats.org/drawingml/2006/main" xmlns:r="http://schemas.openxmlformats.org/officeDocument/2006/relationships" xmlns:p="http://schemas.openxmlformats.org/presentationml/2006/main">
  <p:tag name="ZEROBASED" val="False"/>
</p:tagLst>
</file>

<file path=ppt/tags/tag7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45827DA3E0A4FA0A21491D3E79BA2F4&lt;/guid&gt;&#10;        &lt;description /&gt;&#10;        &lt;date&gt;11/22/2018 10:10:3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6468FF1A2304379BA67D700E3CBDD8B&lt;/guid&gt;&#10;            &lt;repollguid&gt;CAC5294EEF934B0B8F96F05DFD2E1B11&lt;/repollguid&gt;&#10;            &lt;sourceid&gt;925FDB9052DE41B5873358E1F993E461&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72D77AFFB174A61984A714675F7890B&lt;/guid&gt;&#10;                    &lt;answertext&gt;Change to ezetimibe 10 mg orally nightly&lt;/answertext&gt;&#10;                    &lt;valuetype&gt;-1&lt;/valuetype&gt;&#10;                &lt;/answer&gt;&#10;                &lt;answer&gt;&#10;                    &lt;guid&gt;04957BAD142E46A8A08CE4673B04970E&lt;/guid&gt;&#10;                    &lt;answertext&gt;Change to simvastatin 40 mg orally nightly&lt;/answertext&gt;&#10;                    &lt;valuetype&gt;-1&lt;/valuetype&gt;&#10;                &lt;/answer&gt;&#10;                &lt;answer&gt;&#10;                    &lt;guid&gt;DC48CF7764934E9E84BC9EB1AA551A39&lt;/guid&gt;&#10;                    &lt;answertext&gt;Decrease atorvastatin to 10 mg orally nightly&lt;/answertext&gt;&#10;                    &lt;valuetype&gt;-1&lt;/valuetype&gt;&#10;                &lt;/answer&gt;&#10;                &lt;answer&gt;&#10;                    &lt;guid&gt;BD222E02E0434C90B23E20A760C3DF0A&lt;/guid&gt;&#10;                    &lt;answertext&gt;Increase atorvastatin to 40 mg orally nightly&lt;/answertext&gt;&#10;                    &lt;valuetype&gt;-1&lt;/valuetype&gt;&#10;                &lt;/answer&gt;&#10;                &lt;answer&gt;&#10;                    &lt;guid&gt;35639B5AC4F4404FA75CE0D169A60994&lt;/guid&gt;&#10;                    &lt;answertext&gt;No changes to medications, continue to monitor creatinine kinase&lt;/answertext&gt;&#10;                    &lt;valuetype&gt;1&lt;/valuetype&gt;&#10;                &lt;/answer&gt;&#10;                &lt;answer&gt;&#10;                    &lt;guid&gt;CA72C160B0B846B78B90AE99C55B0819&lt;/guid&gt;&#10;                    &lt;answertext&gt;Stop atorvastatin&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78.xml><?xml version="1.0" encoding="utf-8"?>
<p:tagLst xmlns:a="http://schemas.openxmlformats.org/drawingml/2006/main" xmlns:r="http://schemas.openxmlformats.org/officeDocument/2006/relationships" xmlns:p="http://schemas.openxmlformats.org/presentationml/2006/main">
  <p:tag name="ZEROBASED" val="False"/>
</p:tagLst>
</file>

<file path=ppt/tags/tag7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8.xml><?xml version="1.0" encoding="utf-8"?>
<p:tagLst xmlns:a="http://schemas.openxmlformats.org/drawingml/2006/main" xmlns:r="http://schemas.openxmlformats.org/officeDocument/2006/relationships" xmlns:p="http://schemas.openxmlformats.org/presentationml/2006/main">
  <p:tag name="ZEROBASED" val="False"/>
</p:tagLst>
</file>

<file path=ppt/tags/tag9.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345827DA3E0A4FA0A21491D3E79BA2F4&lt;/guid&gt;&#10;        &lt;description /&gt;&#10;        &lt;date&gt;11/22/2018 10:10:3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2DF0A2FA73A43499687F1F644BEB1D6&lt;/guid&gt;&#10;            &lt;repollguid&gt;CAC5294EEF934B0B8F96F05DFD2E1B11&lt;/repollguid&gt;&#10;            &lt;sourceid&gt;925FDB9052DE41B5873358E1F993E461&lt;/sourceid&gt;&#10;            &lt;questiontext&gt;Enter Question Tex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72D77AFFB174A61984A714675F7890B&lt;/guid&gt;&#10;                    &lt;answertext&gt;Change to gentamicin 70 mg intravenously 8-hrly&lt;/answertext&gt;&#10;                    &lt;valuetype&gt;-1&lt;/valuetype&gt;&#10;                &lt;/answer&gt;&#10;                &lt;answer&gt;&#10;                    &lt;guid&gt;04957BAD142E46A8A08CE4673B04970E&lt;/guid&gt;&#10;                    &lt;answertext&gt;Decrease dose to tobramycin 50 mg intravenously 8-hrly&lt;/answertext&gt;&#10;                    &lt;valuetype&gt;1&lt;/valuetype&gt;&#10;                &lt;/answer&gt;&#10;                &lt;answer&gt;&#10;                    &lt;guid&gt;DC48CF7764934E9E84BC9EB1AA551A39&lt;/guid&gt;&#10;                    &lt;answertext&gt;Decrease frequency to tobramycin 60 mg intravenously 12-hrly&lt;/answertext&gt;&#10;                    &lt;valuetype&gt;-1&lt;/valuetype&gt;&#10;                &lt;/answer&gt;&#10;                &lt;answer&gt;&#10;                    &lt;guid&gt;BD222E02E0434C90B23E20A760C3DF0A&lt;/guid&gt;&#10;                    &lt;answertext&gt;Increase dose to tobramycin 70 mg intravenously 8-hrly&lt;/answertext&gt;&#10;                    &lt;valuetype&gt;-1&lt;/valuetype&gt;&#10;                &lt;/answer&gt;&#10;                &lt;answer&gt;&#10;                    &lt;guid&gt;35639B5AC4F4404FA75CE0D169A60994&lt;/guid&gt;&#10;                    &lt;answertext&gt;Increase frequency to tobramycin 60 mg intravenously 6-hrly&lt;/answertext&gt;&#10;                    &lt;valuetype&gt;-1&lt;/valuetype&gt;&#10;                &lt;/answer&gt;&#10;                &lt;answer&gt;&#10;                    &lt;guid&gt;CA72C160B0B846B78B90AE99C55B0819&lt;/guid&gt;&#10;                    &lt;answertext&gt;No changes to tobramycin do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35949</TotalTime>
  <Words>9935</Words>
  <Application>Microsoft Office PowerPoint</Application>
  <PresentationFormat>On-screen Show (4:3)</PresentationFormat>
  <Paragraphs>1496</Paragraphs>
  <Slides>85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ＭＳ ゴシック</vt:lpstr>
      <vt:lpstr>Arial</vt:lpstr>
      <vt:lpstr>Calibri</vt:lpstr>
      <vt:lpstr>Wingdings</vt:lpstr>
      <vt:lpstr>Office Theme</vt:lpstr>
      <vt:lpstr>Masterclass 4  10th and 17th January 2025  DAT and TDM  MAN and ADR  Learning points</vt:lpstr>
      <vt:lpstr>I had many Q re the new asthma guidance Here is a PSA update on new NICE / other guidance</vt:lpstr>
      <vt:lpstr>DAT (Data Interpretation)  Many DAT questions include aspects of TDM and / or MAN  This is true of most of the Q that follow here  It can be helpful in answering to think, ‘if this was a MAN situation in clinical life, what would I do’</vt:lpstr>
      <vt:lpstr>Tips</vt:lpstr>
      <vt:lpstr>Tips</vt:lpstr>
      <vt:lpstr>PowerPoint Presentation</vt:lpstr>
      <vt:lpstr>PowerPoint Presentation</vt:lpstr>
      <vt:lpstr>Gentamicin – BNF </vt:lpstr>
      <vt:lpstr>PowerPoint Presentation</vt:lpstr>
      <vt:lpstr>Hartford nomogram – for extended interval dosing Designed for dose 7mg/Kg body weight Check level at 6-14h after first dose Plot on nomogram to guide timing interval for next dose Read: Banarjee et al. BMJ 2012; 345 doi: https://doi.org/10.1136/bmj.e6354</vt:lpstr>
      <vt:lpstr>Vancomycin https://bnf.nice.org.uk/drug/vancomycin.html </vt:lpstr>
      <vt:lpstr>PowerPoint Presentation</vt:lpstr>
      <vt:lpstr>PowerPoint Presentation</vt:lpstr>
      <vt:lpstr>Warfarin, high INR</vt:lpstr>
      <vt:lpstr>PowerPoint Presentation</vt:lpstr>
      <vt:lpstr>PowerPoint Presentation</vt:lpstr>
      <vt:lpstr>PowerPoint Presentation</vt:lpstr>
      <vt:lpstr>PowerPoint Presentation</vt:lpstr>
      <vt:lpstr>Antibiotics - therapeutic drug monitoring</vt:lpstr>
      <vt:lpstr>Antibiotics therapeutic drug monitoring</vt:lpstr>
      <vt:lpstr>Paracetamol</vt:lpstr>
      <vt:lpstr>Some other Data Topics </vt:lpstr>
      <vt:lpstr>TDM (Therapeutic Drug Monitoring) questions and associated learning points  TDM and DAT questions may overlap depending on the drug or situation  Some TDM questions will include data, as in clinical life</vt:lpstr>
      <vt:lpstr>PowerPoint Presentation</vt:lpstr>
      <vt:lpstr>PowerPoint Presentation</vt:lpstr>
      <vt:lpstr>PowerPoint Presentation</vt:lpstr>
      <vt:lpstr>PowerPoint Presentation</vt:lpstr>
      <vt:lpstr>PowerPoint Presentation</vt:lpstr>
      <vt:lpstr>“Monitoring requirements” in BNF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Adjusting insulin – general principles</vt:lpstr>
      <vt:lpstr>Adjusting insulin – general principles (do NOTs)</vt:lpstr>
      <vt:lpstr>Adjusting insulin – biphasic insulins</vt:lpstr>
      <vt:lpstr>PowerPoint Presentation</vt:lpstr>
      <vt:lpstr>PowerPoint Presentation</vt:lpstr>
      <vt:lpstr>Adjusting insulin – basal-bolus</vt:lpstr>
      <vt:lpstr>PowerPoint Presentation</vt:lpstr>
      <vt:lpstr>PowerPoint Presentation</vt:lpstr>
      <vt:lpstr>PowerPoint Presentation</vt:lpstr>
      <vt:lpstr>PowerPoint Presentation</vt:lpstr>
      <vt:lpstr>PowerPoint Presentation</vt:lpstr>
      <vt:lpstr>Topics show up in multiple Q categories</vt:lpstr>
      <vt:lpstr>Sick day rules - Type I diabetes mellitus</vt:lpstr>
      <vt:lpstr>Sick day rules - Type II diabetes mellitus</vt:lpstr>
      <vt:lpstr>PowerPoint Presentation</vt:lpstr>
      <vt:lpstr>Peri-operative prescribing</vt:lpstr>
      <vt:lpstr>PowerPoint Presentation</vt:lpstr>
      <vt:lpstr>PowerPoint Presentation</vt:lpstr>
      <vt:lpstr>PowerPoint Presentation</vt:lpstr>
      <vt:lpstr>Antimicrobial choice based on MC&amp;S</vt:lpstr>
      <vt:lpstr>Cross-reactivity (worked example)</vt:lpstr>
      <vt:lpstr>DOACs See some cases/&amp; tips in Additional Materials at the end of this pc </vt:lpstr>
      <vt:lpstr>DOACs – some tips</vt:lpstr>
      <vt:lpstr>PowerPoint Presentation</vt:lpstr>
      <vt:lpstr>PowerPoint Presentation</vt:lpstr>
      <vt:lpstr>PowerPoint Presentation</vt:lpstr>
      <vt:lpstr>PowerPoint Presentation</vt:lpstr>
      <vt:lpstr>Statins monitoring summary</vt:lpstr>
      <vt:lpstr>Familial hypercholesterolaemia (FH)</vt:lpstr>
      <vt:lpstr>Bempedoic Acid – second line tx (Nilemdo) </vt:lpstr>
      <vt:lpstr>“Do nothing” / “observe”</vt:lpstr>
      <vt:lpstr>ADRs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 Liang Ng</dc:creator>
  <cp:lastModifiedBy>Patricia McGettigan</cp:lastModifiedBy>
  <cp:revision>452</cp:revision>
  <cp:lastPrinted>2022-11-24T14:53:12Z</cp:lastPrinted>
  <dcterms:created xsi:type="dcterms:W3CDTF">2018-08-13T19:08:06Z</dcterms:created>
  <dcterms:modified xsi:type="dcterms:W3CDTF">2025-01-10T14:19:50Z</dcterms:modified>
</cp:coreProperties>
</file>