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66" r:id="rId2"/>
  </p:sldMasterIdLst>
  <p:notesMasterIdLst>
    <p:notesMasterId r:id="rId13"/>
  </p:notesMasterIdLst>
  <p:sldIdLst>
    <p:sldId id="257" r:id="rId3"/>
    <p:sldId id="259" r:id="rId4"/>
    <p:sldId id="260" r:id="rId5"/>
    <p:sldId id="263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h Diep" userId="9553c2f6-e05a-4944-bed9-b5b107211fba" providerId="ADAL" clId="{09632FA2-E5CB-4D31-B360-0A8813B59455}"/>
    <pc:docChg chg="modSld">
      <pc:chgData name="Linh Diep" userId="9553c2f6-e05a-4944-bed9-b5b107211fba" providerId="ADAL" clId="{09632FA2-E5CB-4D31-B360-0A8813B59455}" dt="2024-10-07T15:16:16.186" v="13" actId="20577"/>
      <pc:docMkLst>
        <pc:docMk/>
      </pc:docMkLst>
      <pc:sldChg chg="modNotesTx">
        <pc:chgData name="Linh Diep" userId="9553c2f6-e05a-4944-bed9-b5b107211fba" providerId="ADAL" clId="{09632FA2-E5CB-4D31-B360-0A8813B59455}" dt="2024-10-07T14:49:23.654" v="0" actId="20577"/>
        <pc:sldMkLst>
          <pc:docMk/>
          <pc:sldMk cId="3331294193" sldId="257"/>
        </pc:sldMkLst>
      </pc:sldChg>
      <pc:sldChg chg="modSp mod">
        <pc:chgData name="Linh Diep" userId="9553c2f6-e05a-4944-bed9-b5b107211fba" providerId="ADAL" clId="{09632FA2-E5CB-4D31-B360-0A8813B59455}" dt="2024-10-07T15:16:16.186" v="13" actId="20577"/>
        <pc:sldMkLst>
          <pc:docMk/>
          <pc:sldMk cId="3905764528" sldId="267"/>
        </pc:sldMkLst>
        <pc:spChg chg="mod">
          <ac:chgData name="Linh Diep" userId="9553c2f6-e05a-4944-bed9-b5b107211fba" providerId="ADAL" clId="{09632FA2-E5CB-4D31-B360-0A8813B59455}" dt="2024-10-07T15:15:56.755" v="8" actId="14100"/>
          <ac:spMkLst>
            <pc:docMk/>
            <pc:sldMk cId="3905764528" sldId="267"/>
            <ac:spMk id="2" creationId="{CED49302-50C7-099E-81A5-0BD67979334B}"/>
          </ac:spMkLst>
        </pc:spChg>
        <pc:spChg chg="mod">
          <ac:chgData name="Linh Diep" userId="9553c2f6-e05a-4944-bed9-b5b107211fba" providerId="ADAL" clId="{09632FA2-E5CB-4D31-B360-0A8813B59455}" dt="2024-10-07T15:16:16.186" v="13" actId="20577"/>
          <ac:spMkLst>
            <pc:docMk/>
            <pc:sldMk cId="3905764528" sldId="267"/>
            <ac:spMk id="4" creationId="{0AC8D8F6-48A0-DD71-D20C-633C5CAE8B7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5A37C-1D9C-4767-9A2A-018D606301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B0D828E-6EE2-4BED-9112-F66C283B6A09}">
      <dgm:prSet custT="1"/>
      <dgm:spPr/>
      <dgm:t>
        <a:bodyPr/>
        <a:lstStyle/>
        <a:p>
          <a:r>
            <a:rPr lang="en-GB" sz="2000" dirty="0">
              <a:latin typeface="Aptos" panose="020B0004020202020204" pitchFamily="34" charset="0"/>
            </a:rPr>
            <a:t>Why are you interested in joining the programme</a:t>
          </a:r>
          <a:endParaRPr lang="en-US" sz="2000" dirty="0">
            <a:latin typeface="Aptos" panose="020B0004020202020204" pitchFamily="34" charset="0"/>
          </a:endParaRPr>
        </a:p>
      </dgm:t>
    </dgm:pt>
    <dgm:pt modelId="{8FF7F193-AF2C-4A0F-8852-7FC20D54018A}" type="parTrans" cxnId="{BD81E445-B428-49D8-ADD5-A4C6894C254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08B7960D-7206-4221-AE3B-B2584815AE90}" type="sibTrans" cxnId="{BD81E445-B428-49D8-ADD5-A4C6894C254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6E6B0F26-0048-490F-9A82-86B7EDB439D4}">
      <dgm:prSet custT="1"/>
      <dgm:spPr/>
      <dgm:t>
        <a:bodyPr/>
        <a:lstStyle/>
        <a:p>
          <a:r>
            <a:rPr lang="en-GB" sz="2000" dirty="0">
              <a:latin typeface="Aptos" panose="020B0004020202020204" pitchFamily="34" charset="0"/>
            </a:rPr>
            <a:t>What are your career goals and how do you think mentoring will help you achieve them</a:t>
          </a:r>
          <a:endParaRPr lang="en-US" sz="2000" dirty="0">
            <a:latin typeface="Aptos" panose="020B0004020202020204" pitchFamily="34" charset="0"/>
          </a:endParaRPr>
        </a:p>
      </dgm:t>
    </dgm:pt>
    <dgm:pt modelId="{F98D7A89-83EC-4378-B166-A7BFDD848B7F}" type="parTrans" cxnId="{B618A701-F2D7-4517-8125-34B355055957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C7A1BDF8-76E4-4124-A0DC-A9A5CE250A6D}" type="sibTrans" cxnId="{B618A701-F2D7-4517-8125-34B355055957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BBDD792B-C9A5-43BB-8447-96A9B061738F}">
      <dgm:prSet custT="1"/>
      <dgm:spPr/>
      <dgm:t>
        <a:bodyPr/>
        <a:lstStyle/>
        <a:p>
          <a:r>
            <a:rPr lang="en-GB" sz="2000" dirty="0">
              <a:latin typeface="Aptos" panose="020B0004020202020204" pitchFamily="34" charset="0"/>
            </a:rPr>
            <a:t>Imagine you are meeting your mentor for the first time. Please outline three questions you would ask in your initial meeting</a:t>
          </a:r>
          <a:endParaRPr lang="en-US" sz="2000" dirty="0">
            <a:latin typeface="Aptos" panose="020B0004020202020204" pitchFamily="34" charset="0"/>
          </a:endParaRPr>
        </a:p>
      </dgm:t>
    </dgm:pt>
    <dgm:pt modelId="{BA430817-38E8-4BFD-ADD0-AB45925B6607}" type="parTrans" cxnId="{5EBC8750-B5C0-4FC7-90E2-C746B8405420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F9056F61-F8E1-4FFF-A859-920313B2AEC2}" type="sibTrans" cxnId="{5EBC8750-B5C0-4FC7-90E2-C746B8405420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936506A0-8ABC-401A-BF35-62C927FA554E}">
      <dgm:prSet custT="1"/>
      <dgm:spPr/>
      <dgm:t>
        <a:bodyPr/>
        <a:lstStyle/>
        <a:p>
          <a:r>
            <a:rPr lang="en-GB" sz="2000">
              <a:latin typeface="Aptos" panose="020B0004020202020204" pitchFamily="34" charset="0"/>
            </a:rPr>
            <a:t>Who would you like to be matched with (Multiple choice questions) </a:t>
          </a:r>
          <a:endParaRPr lang="en-US" sz="2000">
            <a:latin typeface="Aptos" panose="020B0004020202020204" pitchFamily="34" charset="0"/>
          </a:endParaRPr>
        </a:p>
      </dgm:t>
    </dgm:pt>
    <dgm:pt modelId="{57F55D0A-B531-4324-BF0F-FC425582D955}" type="parTrans" cxnId="{F60194B6-220E-431B-B545-EAD3D0FD8DE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93A32470-7FBA-419D-B5B4-595DD7FD85EF}" type="sibTrans" cxnId="{F60194B6-220E-431B-B545-EAD3D0FD8DE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BF499A70-DFC7-4DF6-A8D3-68B65833A2E2}">
      <dgm:prSet custT="1"/>
      <dgm:spPr/>
      <dgm:t>
        <a:bodyPr/>
        <a:lstStyle/>
        <a:p>
          <a:r>
            <a:rPr lang="en-GB" sz="2000">
              <a:latin typeface="Aptos" panose="020B0004020202020204" pitchFamily="34" charset="0"/>
            </a:rPr>
            <a:t>Which gender would you prefer your mentor to be (Optional) </a:t>
          </a:r>
          <a:endParaRPr lang="en-US" sz="2000">
            <a:latin typeface="Aptos" panose="020B0004020202020204" pitchFamily="34" charset="0"/>
          </a:endParaRPr>
        </a:p>
      </dgm:t>
    </dgm:pt>
    <dgm:pt modelId="{35C15568-3743-4CEA-BA42-C2F065CB5607}" type="parTrans" cxnId="{48EC0669-5F6C-4A20-8588-5D907F7823D5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1CD6CF06-3006-41DF-93DF-BBB953AA838A}" type="sibTrans" cxnId="{48EC0669-5F6C-4A20-8588-5D907F7823D5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0F31CE7F-1461-4448-9069-F4B30F245632}">
      <dgm:prSet custT="1"/>
      <dgm:spPr/>
      <dgm:t>
        <a:bodyPr/>
        <a:lstStyle/>
        <a:p>
          <a:r>
            <a:rPr lang="en-GB" sz="2000" dirty="0">
              <a:latin typeface="Aptos" panose="020B0004020202020204" pitchFamily="34" charset="0"/>
            </a:rPr>
            <a:t>Please provide a short description of your work experience in the legal sector as well as any professional qualification that you have. </a:t>
          </a:r>
          <a:endParaRPr lang="en-US" sz="2000" dirty="0">
            <a:latin typeface="Aptos" panose="020B0004020202020204" pitchFamily="34" charset="0"/>
          </a:endParaRPr>
        </a:p>
      </dgm:t>
    </dgm:pt>
    <dgm:pt modelId="{9EDC76ED-9E31-44B8-9CBF-E1C5BE4E841B}" type="parTrans" cxnId="{103A0434-C82D-4408-8CC6-D0089B46F616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AF358431-947C-4E3D-A123-6CB54466C854}" type="sibTrans" cxnId="{103A0434-C82D-4408-8CC6-D0089B46F616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321B2133-2757-4758-A1D3-54584E2B642C}" type="pres">
      <dgm:prSet presAssocID="{2185A37C-1D9C-4767-9A2A-018D6063014D}" presName="linear" presStyleCnt="0">
        <dgm:presLayoutVars>
          <dgm:animLvl val="lvl"/>
          <dgm:resizeHandles val="exact"/>
        </dgm:presLayoutVars>
      </dgm:prSet>
      <dgm:spPr/>
    </dgm:pt>
    <dgm:pt modelId="{14013F2C-D6C4-4DD8-A1E7-F1370000CDBC}" type="pres">
      <dgm:prSet presAssocID="{4B0D828E-6EE2-4BED-9112-F66C283B6A09}" presName="parentText" presStyleLbl="node1" presStyleIdx="0" presStyleCnt="6" custLinFactNeighborX="3632" custLinFactNeighborY="-5323">
        <dgm:presLayoutVars>
          <dgm:chMax val="0"/>
          <dgm:bulletEnabled val="1"/>
        </dgm:presLayoutVars>
      </dgm:prSet>
      <dgm:spPr/>
    </dgm:pt>
    <dgm:pt modelId="{8F396EE5-7B1B-4B1F-814B-C68645FFE75E}" type="pres">
      <dgm:prSet presAssocID="{08B7960D-7206-4221-AE3B-B2584815AE90}" presName="spacer" presStyleCnt="0"/>
      <dgm:spPr/>
    </dgm:pt>
    <dgm:pt modelId="{0BAB7158-2751-4C47-8630-215C25100986}" type="pres">
      <dgm:prSet presAssocID="{6E6B0F26-0048-490F-9A82-86B7EDB439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2364C89-BE00-47E2-92CB-6CC68C7DD63E}" type="pres">
      <dgm:prSet presAssocID="{C7A1BDF8-76E4-4124-A0DC-A9A5CE250A6D}" presName="spacer" presStyleCnt="0"/>
      <dgm:spPr/>
    </dgm:pt>
    <dgm:pt modelId="{0756773D-10C5-423D-892B-4BD878B3A566}" type="pres">
      <dgm:prSet presAssocID="{BBDD792B-C9A5-43BB-8447-96A9B061738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2F3E88-376B-423F-83B0-2B554A0A5A93}" type="pres">
      <dgm:prSet presAssocID="{F9056F61-F8E1-4FFF-A859-920313B2AEC2}" presName="spacer" presStyleCnt="0"/>
      <dgm:spPr/>
    </dgm:pt>
    <dgm:pt modelId="{91C24B58-7712-4A9C-A2D2-EA00E1493204}" type="pres">
      <dgm:prSet presAssocID="{936506A0-8ABC-401A-BF35-62C927FA554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DF43EA9-0954-4675-BA83-DC8CBC18CE31}" type="pres">
      <dgm:prSet presAssocID="{93A32470-7FBA-419D-B5B4-595DD7FD85EF}" presName="spacer" presStyleCnt="0"/>
      <dgm:spPr/>
    </dgm:pt>
    <dgm:pt modelId="{F27B0327-6482-451F-AA3F-83B1E4FAC20F}" type="pres">
      <dgm:prSet presAssocID="{BF499A70-DFC7-4DF6-A8D3-68B65833A2E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19A34AD-75BD-4F05-83E8-906B7B847382}" type="pres">
      <dgm:prSet presAssocID="{1CD6CF06-3006-41DF-93DF-BBB953AA838A}" presName="spacer" presStyleCnt="0"/>
      <dgm:spPr/>
    </dgm:pt>
    <dgm:pt modelId="{0F387F24-A1C2-4671-BFDE-A9685E954E2B}" type="pres">
      <dgm:prSet presAssocID="{0F31CE7F-1461-4448-9069-F4B30F24563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618A701-F2D7-4517-8125-34B355055957}" srcId="{2185A37C-1D9C-4767-9A2A-018D6063014D}" destId="{6E6B0F26-0048-490F-9A82-86B7EDB439D4}" srcOrd="1" destOrd="0" parTransId="{F98D7A89-83EC-4378-B166-A7BFDD848B7F}" sibTransId="{C7A1BDF8-76E4-4124-A0DC-A9A5CE250A6D}"/>
    <dgm:cxn modelId="{C410D722-692C-4F42-9261-714A381DEB59}" type="presOf" srcId="{936506A0-8ABC-401A-BF35-62C927FA554E}" destId="{91C24B58-7712-4A9C-A2D2-EA00E1493204}" srcOrd="0" destOrd="0" presId="urn:microsoft.com/office/officeart/2005/8/layout/vList2"/>
    <dgm:cxn modelId="{33559024-5BF0-478F-AC4D-E06CDB55FB82}" type="presOf" srcId="{BBDD792B-C9A5-43BB-8447-96A9B061738F}" destId="{0756773D-10C5-423D-892B-4BD878B3A566}" srcOrd="0" destOrd="0" presId="urn:microsoft.com/office/officeart/2005/8/layout/vList2"/>
    <dgm:cxn modelId="{A1C82828-1791-4666-8EC7-8C021758DA82}" type="presOf" srcId="{4B0D828E-6EE2-4BED-9112-F66C283B6A09}" destId="{14013F2C-D6C4-4DD8-A1E7-F1370000CDBC}" srcOrd="0" destOrd="0" presId="urn:microsoft.com/office/officeart/2005/8/layout/vList2"/>
    <dgm:cxn modelId="{103A0434-C82D-4408-8CC6-D0089B46F616}" srcId="{2185A37C-1D9C-4767-9A2A-018D6063014D}" destId="{0F31CE7F-1461-4448-9069-F4B30F245632}" srcOrd="5" destOrd="0" parTransId="{9EDC76ED-9E31-44B8-9CBF-E1C5BE4E841B}" sibTransId="{AF358431-947C-4E3D-A123-6CB54466C854}"/>
    <dgm:cxn modelId="{BD81E445-B428-49D8-ADD5-A4C6894C254D}" srcId="{2185A37C-1D9C-4767-9A2A-018D6063014D}" destId="{4B0D828E-6EE2-4BED-9112-F66C283B6A09}" srcOrd="0" destOrd="0" parTransId="{8FF7F193-AF2C-4A0F-8852-7FC20D54018A}" sibTransId="{08B7960D-7206-4221-AE3B-B2584815AE90}"/>
    <dgm:cxn modelId="{48EC0669-5F6C-4A20-8588-5D907F7823D5}" srcId="{2185A37C-1D9C-4767-9A2A-018D6063014D}" destId="{BF499A70-DFC7-4DF6-A8D3-68B65833A2E2}" srcOrd="4" destOrd="0" parTransId="{35C15568-3743-4CEA-BA42-C2F065CB5607}" sibTransId="{1CD6CF06-3006-41DF-93DF-BBB953AA838A}"/>
    <dgm:cxn modelId="{5EBC8750-B5C0-4FC7-90E2-C746B8405420}" srcId="{2185A37C-1D9C-4767-9A2A-018D6063014D}" destId="{BBDD792B-C9A5-43BB-8447-96A9B061738F}" srcOrd="2" destOrd="0" parTransId="{BA430817-38E8-4BFD-ADD0-AB45925B6607}" sibTransId="{F9056F61-F8E1-4FFF-A859-920313B2AEC2}"/>
    <dgm:cxn modelId="{C619B854-9B5F-4F2A-A8CF-AFFA8D10FF7E}" type="presOf" srcId="{6E6B0F26-0048-490F-9A82-86B7EDB439D4}" destId="{0BAB7158-2751-4C47-8630-215C25100986}" srcOrd="0" destOrd="0" presId="urn:microsoft.com/office/officeart/2005/8/layout/vList2"/>
    <dgm:cxn modelId="{01994277-F917-40D6-8B7F-56ED8E81098D}" type="presOf" srcId="{0F31CE7F-1461-4448-9069-F4B30F245632}" destId="{0F387F24-A1C2-4671-BFDE-A9685E954E2B}" srcOrd="0" destOrd="0" presId="urn:microsoft.com/office/officeart/2005/8/layout/vList2"/>
    <dgm:cxn modelId="{F60194B6-220E-431B-B545-EAD3D0FD8DED}" srcId="{2185A37C-1D9C-4767-9A2A-018D6063014D}" destId="{936506A0-8ABC-401A-BF35-62C927FA554E}" srcOrd="3" destOrd="0" parTransId="{57F55D0A-B531-4324-BF0F-FC425582D955}" sibTransId="{93A32470-7FBA-419D-B5B4-595DD7FD85EF}"/>
    <dgm:cxn modelId="{61E511B8-B0FC-4132-9890-7CB9E23CC24E}" type="presOf" srcId="{2185A37C-1D9C-4767-9A2A-018D6063014D}" destId="{321B2133-2757-4758-A1D3-54584E2B642C}" srcOrd="0" destOrd="0" presId="urn:microsoft.com/office/officeart/2005/8/layout/vList2"/>
    <dgm:cxn modelId="{F3A7ABCF-22B3-43CE-9D4D-0BB8E1DAE3BF}" type="presOf" srcId="{BF499A70-DFC7-4DF6-A8D3-68B65833A2E2}" destId="{F27B0327-6482-451F-AA3F-83B1E4FAC20F}" srcOrd="0" destOrd="0" presId="urn:microsoft.com/office/officeart/2005/8/layout/vList2"/>
    <dgm:cxn modelId="{8D2DF1F1-3410-4600-ABF9-F78DA9FD1CC8}" type="presParOf" srcId="{321B2133-2757-4758-A1D3-54584E2B642C}" destId="{14013F2C-D6C4-4DD8-A1E7-F1370000CDBC}" srcOrd="0" destOrd="0" presId="urn:microsoft.com/office/officeart/2005/8/layout/vList2"/>
    <dgm:cxn modelId="{15FDB45F-1D40-4B1B-A8E3-BBC32417A23B}" type="presParOf" srcId="{321B2133-2757-4758-A1D3-54584E2B642C}" destId="{8F396EE5-7B1B-4B1F-814B-C68645FFE75E}" srcOrd="1" destOrd="0" presId="urn:microsoft.com/office/officeart/2005/8/layout/vList2"/>
    <dgm:cxn modelId="{9A5440BB-D2BF-4513-A5D7-1273E9CC6641}" type="presParOf" srcId="{321B2133-2757-4758-A1D3-54584E2B642C}" destId="{0BAB7158-2751-4C47-8630-215C25100986}" srcOrd="2" destOrd="0" presId="urn:microsoft.com/office/officeart/2005/8/layout/vList2"/>
    <dgm:cxn modelId="{B099FA1D-9F07-4532-9AAB-A40ADFE2E866}" type="presParOf" srcId="{321B2133-2757-4758-A1D3-54584E2B642C}" destId="{B2364C89-BE00-47E2-92CB-6CC68C7DD63E}" srcOrd="3" destOrd="0" presId="urn:microsoft.com/office/officeart/2005/8/layout/vList2"/>
    <dgm:cxn modelId="{A8AD4845-D219-410D-A2E8-097477151EC5}" type="presParOf" srcId="{321B2133-2757-4758-A1D3-54584E2B642C}" destId="{0756773D-10C5-423D-892B-4BD878B3A566}" srcOrd="4" destOrd="0" presId="urn:microsoft.com/office/officeart/2005/8/layout/vList2"/>
    <dgm:cxn modelId="{5E4EE3D1-0971-4DC5-9255-7181C5119405}" type="presParOf" srcId="{321B2133-2757-4758-A1D3-54584E2B642C}" destId="{3E2F3E88-376B-423F-83B0-2B554A0A5A93}" srcOrd="5" destOrd="0" presId="urn:microsoft.com/office/officeart/2005/8/layout/vList2"/>
    <dgm:cxn modelId="{95186D80-0FC0-49DC-B0E2-852DB458739A}" type="presParOf" srcId="{321B2133-2757-4758-A1D3-54584E2B642C}" destId="{91C24B58-7712-4A9C-A2D2-EA00E1493204}" srcOrd="6" destOrd="0" presId="urn:microsoft.com/office/officeart/2005/8/layout/vList2"/>
    <dgm:cxn modelId="{0F99AD3E-28DD-437D-9A0A-A91BA6411ADF}" type="presParOf" srcId="{321B2133-2757-4758-A1D3-54584E2B642C}" destId="{FDF43EA9-0954-4675-BA83-DC8CBC18CE31}" srcOrd="7" destOrd="0" presId="urn:microsoft.com/office/officeart/2005/8/layout/vList2"/>
    <dgm:cxn modelId="{50B7060E-D1E2-4EB5-88D9-D6BD003F0379}" type="presParOf" srcId="{321B2133-2757-4758-A1D3-54584E2B642C}" destId="{F27B0327-6482-451F-AA3F-83B1E4FAC20F}" srcOrd="8" destOrd="0" presId="urn:microsoft.com/office/officeart/2005/8/layout/vList2"/>
    <dgm:cxn modelId="{E8EA0C5F-4905-4909-9F83-4D253BEA63DB}" type="presParOf" srcId="{321B2133-2757-4758-A1D3-54584E2B642C}" destId="{C19A34AD-75BD-4F05-83E8-906B7B847382}" srcOrd="9" destOrd="0" presId="urn:microsoft.com/office/officeart/2005/8/layout/vList2"/>
    <dgm:cxn modelId="{F67BBB06-F496-4FDA-BA17-D497AA4BE02C}" type="presParOf" srcId="{321B2133-2757-4758-A1D3-54584E2B642C}" destId="{0F387F24-A1C2-4671-BFDE-A9685E954E2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5A37C-1D9C-4767-9A2A-018D606301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0D828E-6EE2-4BED-9112-F66C283B6A09}">
      <dgm:prSet custT="1"/>
      <dgm:spPr/>
      <dgm:t>
        <a:bodyPr/>
        <a:lstStyle/>
        <a:p>
          <a:r>
            <a:rPr lang="en-GB" sz="2000" b="1" dirty="0"/>
            <a:t>Aim for Clarity</a:t>
          </a:r>
          <a:r>
            <a:rPr lang="en-GB" sz="2000" dirty="0"/>
            <a:t>: Keep it short &amp; Concise, no more than 200 words</a:t>
          </a:r>
          <a:endParaRPr lang="en-US" sz="2000" dirty="0">
            <a:latin typeface="Aptos" panose="020B0004020202020204" pitchFamily="34" charset="0"/>
          </a:endParaRPr>
        </a:p>
      </dgm:t>
    </dgm:pt>
    <dgm:pt modelId="{8FF7F193-AF2C-4A0F-8852-7FC20D54018A}" type="parTrans" cxnId="{BD81E445-B428-49D8-ADD5-A4C6894C254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08B7960D-7206-4221-AE3B-B2584815AE90}" type="sibTrans" cxnId="{BD81E445-B428-49D8-ADD5-A4C6894C254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6E6B0F26-0048-490F-9A82-86B7EDB439D4}">
      <dgm:prSet custT="1"/>
      <dgm:spPr/>
      <dgm:t>
        <a:bodyPr/>
        <a:lstStyle/>
        <a:p>
          <a:r>
            <a:rPr lang="en-GB" sz="2000" b="1" dirty="0"/>
            <a:t>Professional Tone</a:t>
          </a:r>
          <a:r>
            <a:rPr lang="en-GB" sz="2000" dirty="0"/>
            <a:t>: check for grammar, no overly complex sentences </a:t>
          </a:r>
          <a:endParaRPr lang="en-US" sz="2000" dirty="0">
            <a:latin typeface="Aptos" panose="020B0004020202020204" pitchFamily="34" charset="0"/>
          </a:endParaRPr>
        </a:p>
      </dgm:t>
    </dgm:pt>
    <dgm:pt modelId="{F98D7A89-83EC-4378-B166-A7BFDD848B7F}" type="parTrans" cxnId="{B618A701-F2D7-4517-8125-34B355055957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C7A1BDF8-76E4-4124-A0DC-A9A5CE250A6D}" type="sibTrans" cxnId="{B618A701-F2D7-4517-8125-34B355055957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BBDD792B-C9A5-43BB-8447-96A9B061738F}">
      <dgm:prSet custT="1"/>
      <dgm:spPr/>
      <dgm:t>
        <a:bodyPr/>
        <a:lstStyle/>
        <a:p>
          <a:r>
            <a:rPr lang="en-GB" sz="2000" b="1" dirty="0"/>
            <a:t>Be Specific &amp; Authentic</a:t>
          </a:r>
          <a:r>
            <a:rPr lang="en-GB" sz="2000" dirty="0"/>
            <a:t>: Avoid phrases “prestigious”, “honoured to”, “esteemed”, etc. </a:t>
          </a:r>
          <a:endParaRPr lang="en-US" sz="2000" dirty="0">
            <a:latin typeface="Aptos" panose="020B0004020202020204" pitchFamily="34" charset="0"/>
          </a:endParaRPr>
        </a:p>
      </dgm:t>
    </dgm:pt>
    <dgm:pt modelId="{BA430817-38E8-4BFD-ADD0-AB45925B6607}" type="parTrans" cxnId="{5EBC8750-B5C0-4FC7-90E2-C746B8405420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F9056F61-F8E1-4FFF-A859-920313B2AEC2}" type="sibTrans" cxnId="{5EBC8750-B5C0-4FC7-90E2-C746B8405420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936506A0-8ABC-401A-BF35-62C927FA554E}">
      <dgm:prSet custT="1"/>
      <dgm:spPr/>
      <dgm:t>
        <a:bodyPr/>
        <a:lstStyle/>
        <a:p>
          <a:r>
            <a:rPr lang="en-GB" sz="2000" b="1" dirty="0"/>
            <a:t>Highlight What Matters</a:t>
          </a:r>
          <a:r>
            <a:rPr lang="en-GB" sz="2000" dirty="0"/>
            <a:t>: Focus on your motivation and goals. Don’t add unnecessary details or embellishment</a:t>
          </a:r>
          <a:endParaRPr lang="en-US" sz="2000" dirty="0">
            <a:latin typeface="Aptos" panose="020B0004020202020204" pitchFamily="34" charset="0"/>
          </a:endParaRPr>
        </a:p>
      </dgm:t>
    </dgm:pt>
    <dgm:pt modelId="{57F55D0A-B531-4324-BF0F-FC425582D955}" type="parTrans" cxnId="{F60194B6-220E-431B-B545-EAD3D0FD8DE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93A32470-7FBA-419D-B5B4-595DD7FD85EF}" type="sibTrans" cxnId="{F60194B6-220E-431B-B545-EAD3D0FD8DED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BF499A70-DFC7-4DF6-A8D3-68B65833A2E2}">
      <dgm:prSet custT="1"/>
      <dgm:spPr/>
      <dgm:t>
        <a:bodyPr/>
        <a:lstStyle/>
        <a:p>
          <a:r>
            <a:rPr lang="en-GB" sz="2000" b="1" dirty="0"/>
            <a:t>Quality Over Quantity</a:t>
          </a:r>
          <a:r>
            <a:rPr lang="en-GB" sz="2000" dirty="0"/>
            <a:t>: Well-structured, thoughtful answers will make your application stand out! </a:t>
          </a:r>
          <a:endParaRPr lang="en-US" sz="2000" dirty="0">
            <a:latin typeface="Aptos" panose="020B0004020202020204" pitchFamily="34" charset="0"/>
          </a:endParaRPr>
        </a:p>
      </dgm:t>
    </dgm:pt>
    <dgm:pt modelId="{35C15568-3743-4CEA-BA42-C2F065CB5607}" type="parTrans" cxnId="{48EC0669-5F6C-4A20-8588-5D907F7823D5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1CD6CF06-3006-41DF-93DF-BBB953AA838A}" type="sibTrans" cxnId="{48EC0669-5F6C-4A20-8588-5D907F7823D5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0F31CE7F-1461-4448-9069-F4B30F245632}">
      <dgm:prSet custT="1"/>
      <dgm:spPr/>
      <dgm:t>
        <a:bodyPr/>
        <a:lstStyle/>
        <a:p>
          <a:endParaRPr lang="en-US" sz="2000" dirty="0">
            <a:latin typeface="Aptos" panose="020B0004020202020204" pitchFamily="34" charset="0"/>
          </a:endParaRPr>
        </a:p>
      </dgm:t>
    </dgm:pt>
    <dgm:pt modelId="{9EDC76ED-9E31-44B8-9CBF-E1C5BE4E841B}" type="parTrans" cxnId="{103A0434-C82D-4408-8CC6-D0089B46F616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AF358431-947C-4E3D-A123-6CB54466C854}" type="sibTrans" cxnId="{103A0434-C82D-4408-8CC6-D0089B46F616}">
      <dgm:prSet/>
      <dgm:spPr/>
      <dgm:t>
        <a:bodyPr/>
        <a:lstStyle/>
        <a:p>
          <a:endParaRPr lang="en-US" sz="3600">
            <a:latin typeface="Aptos" panose="020B0004020202020204" pitchFamily="34" charset="0"/>
          </a:endParaRPr>
        </a:p>
      </dgm:t>
    </dgm:pt>
    <dgm:pt modelId="{321B2133-2757-4758-A1D3-54584E2B642C}" type="pres">
      <dgm:prSet presAssocID="{2185A37C-1D9C-4767-9A2A-018D6063014D}" presName="linear" presStyleCnt="0">
        <dgm:presLayoutVars>
          <dgm:animLvl val="lvl"/>
          <dgm:resizeHandles val="exact"/>
        </dgm:presLayoutVars>
      </dgm:prSet>
      <dgm:spPr/>
    </dgm:pt>
    <dgm:pt modelId="{14013F2C-D6C4-4DD8-A1E7-F1370000CDBC}" type="pres">
      <dgm:prSet presAssocID="{4B0D828E-6EE2-4BED-9112-F66C283B6A09}" presName="parentText" presStyleLbl="node1" presStyleIdx="0" presStyleCnt="5" custLinFactNeighborX="3632" custLinFactNeighborY="-5323">
        <dgm:presLayoutVars>
          <dgm:chMax val="0"/>
          <dgm:bulletEnabled val="1"/>
        </dgm:presLayoutVars>
      </dgm:prSet>
      <dgm:spPr/>
    </dgm:pt>
    <dgm:pt modelId="{8F396EE5-7B1B-4B1F-814B-C68645FFE75E}" type="pres">
      <dgm:prSet presAssocID="{08B7960D-7206-4221-AE3B-B2584815AE90}" presName="spacer" presStyleCnt="0"/>
      <dgm:spPr/>
    </dgm:pt>
    <dgm:pt modelId="{0BAB7158-2751-4C47-8630-215C25100986}" type="pres">
      <dgm:prSet presAssocID="{6E6B0F26-0048-490F-9A82-86B7EDB439D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2364C89-BE00-47E2-92CB-6CC68C7DD63E}" type="pres">
      <dgm:prSet presAssocID="{C7A1BDF8-76E4-4124-A0DC-A9A5CE250A6D}" presName="spacer" presStyleCnt="0"/>
      <dgm:spPr/>
    </dgm:pt>
    <dgm:pt modelId="{0756773D-10C5-423D-892B-4BD878B3A566}" type="pres">
      <dgm:prSet presAssocID="{BBDD792B-C9A5-43BB-8447-96A9B061738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E2F3E88-376B-423F-83B0-2B554A0A5A93}" type="pres">
      <dgm:prSet presAssocID="{F9056F61-F8E1-4FFF-A859-920313B2AEC2}" presName="spacer" presStyleCnt="0"/>
      <dgm:spPr/>
    </dgm:pt>
    <dgm:pt modelId="{91C24B58-7712-4A9C-A2D2-EA00E1493204}" type="pres">
      <dgm:prSet presAssocID="{936506A0-8ABC-401A-BF35-62C927FA55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DF43EA9-0954-4675-BA83-DC8CBC18CE31}" type="pres">
      <dgm:prSet presAssocID="{93A32470-7FBA-419D-B5B4-595DD7FD85EF}" presName="spacer" presStyleCnt="0"/>
      <dgm:spPr/>
    </dgm:pt>
    <dgm:pt modelId="{F27B0327-6482-451F-AA3F-83B1E4FAC20F}" type="pres">
      <dgm:prSet presAssocID="{BF499A70-DFC7-4DF6-A8D3-68B65833A2E2}" presName="parentText" presStyleLbl="node1" presStyleIdx="4" presStyleCnt="5" custLinFactY="-518" custLinFactNeighborY="-100000">
        <dgm:presLayoutVars>
          <dgm:chMax val="0"/>
          <dgm:bulletEnabled val="1"/>
        </dgm:presLayoutVars>
      </dgm:prSet>
      <dgm:spPr/>
    </dgm:pt>
    <dgm:pt modelId="{91CDC723-3970-4E6D-BCBD-552C713C24F1}" type="pres">
      <dgm:prSet presAssocID="{BF499A70-DFC7-4DF6-A8D3-68B65833A2E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618A701-F2D7-4517-8125-34B355055957}" srcId="{2185A37C-1D9C-4767-9A2A-018D6063014D}" destId="{6E6B0F26-0048-490F-9A82-86B7EDB439D4}" srcOrd="1" destOrd="0" parTransId="{F98D7A89-83EC-4378-B166-A7BFDD848B7F}" sibTransId="{C7A1BDF8-76E4-4124-A0DC-A9A5CE250A6D}"/>
    <dgm:cxn modelId="{C410D722-692C-4F42-9261-714A381DEB59}" type="presOf" srcId="{936506A0-8ABC-401A-BF35-62C927FA554E}" destId="{91C24B58-7712-4A9C-A2D2-EA00E1493204}" srcOrd="0" destOrd="0" presId="urn:microsoft.com/office/officeart/2005/8/layout/vList2"/>
    <dgm:cxn modelId="{33559024-5BF0-478F-AC4D-E06CDB55FB82}" type="presOf" srcId="{BBDD792B-C9A5-43BB-8447-96A9B061738F}" destId="{0756773D-10C5-423D-892B-4BD878B3A566}" srcOrd="0" destOrd="0" presId="urn:microsoft.com/office/officeart/2005/8/layout/vList2"/>
    <dgm:cxn modelId="{A1C82828-1791-4666-8EC7-8C021758DA82}" type="presOf" srcId="{4B0D828E-6EE2-4BED-9112-F66C283B6A09}" destId="{14013F2C-D6C4-4DD8-A1E7-F1370000CDBC}" srcOrd="0" destOrd="0" presId="urn:microsoft.com/office/officeart/2005/8/layout/vList2"/>
    <dgm:cxn modelId="{103A0434-C82D-4408-8CC6-D0089B46F616}" srcId="{BF499A70-DFC7-4DF6-A8D3-68B65833A2E2}" destId="{0F31CE7F-1461-4448-9069-F4B30F245632}" srcOrd="0" destOrd="0" parTransId="{9EDC76ED-9E31-44B8-9CBF-E1C5BE4E841B}" sibTransId="{AF358431-947C-4E3D-A123-6CB54466C854}"/>
    <dgm:cxn modelId="{BD81E445-B428-49D8-ADD5-A4C6894C254D}" srcId="{2185A37C-1D9C-4767-9A2A-018D6063014D}" destId="{4B0D828E-6EE2-4BED-9112-F66C283B6A09}" srcOrd="0" destOrd="0" parTransId="{8FF7F193-AF2C-4A0F-8852-7FC20D54018A}" sibTransId="{08B7960D-7206-4221-AE3B-B2584815AE90}"/>
    <dgm:cxn modelId="{48EC0669-5F6C-4A20-8588-5D907F7823D5}" srcId="{2185A37C-1D9C-4767-9A2A-018D6063014D}" destId="{BF499A70-DFC7-4DF6-A8D3-68B65833A2E2}" srcOrd="4" destOrd="0" parTransId="{35C15568-3743-4CEA-BA42-C2F065CB5607}" sibTransId="{1CD6CF06-3006-41DF-93DF-BBB953AA838A}"/>
    <dgm:cxn modelId="{5EBC8750-B5C0-4FC7-90E2-C746B8405420}" srcId="{2185A37C-1D9C-4767-9A2A-018D6063014D}" destId="{BBDD792B-C9A5-43BB-8447-96A9B061738F}" srcOrd="2" destOrd="0" parTransId="{BA430817-38E8-4BFD-ADD0-AB45925B6607}" sibTransId="{F9056F61-F8E1-4FFF-A859-920313B2AEC2}"/>
    <dgm:cxn modelId="{C619B854-9B5F-4F2A-A8CF-AFFA8D10FF7E}" type="presOf" srcId="{6E6B0F26-0048-490F-9A82-86B7EDB439D4}" destId="{0BAB7158-2751-4C47-8630-215C25100986}" srcOrd="0" destOrd="0" presId="urn:microsoft.com/office/officeart/2005/8/layout/vList2"/>
    <dgm:cxn modelId="{F60194B6-220E-431B-B545-EAD3D0FD8DED}" srcId="{2185A37C-1D9C-4767-9A2A-018D6063014D}" destId="{936506A0-8ABC-401A-BF35-62C927FA554E}" srcOrd="3" destOrd="0" parTransId="{57F55D0A-B531-4324-BF0F-FC425582D955}" sibTransId="{93A32470-7FBA-419D-B5B4-595DD7FD85EF}"/>
    <dgm:cxn modelId="{61E511B8-B0FC-4132-9890-7CB9E23CC24E}" type="presOf" srcId="{2185A37C-1D9C-4767-9A2A-018D6063014D}" destId="{321B2133-2757-4758-A1D3-54584E2B642C}" srcOrd="0" destOrd="0" presId="urn:microsoft.com/office/officeart/2005/8/layout/vList2"/>
    <dgm:cxn modelId="{656CE1CE-7893-42F3-B51E-5E31D4D66DA7}" type="presOf" srcId="{0F31CE7F-1461-4448-9069-F4B30F245632}" destId="{91CDC723-3970-4E6D-BCBD-552C713C24F1}" srcOrd="0" destOrd="0" presId="urn:microsoft.com/office/officeart/2005/8/layout/vList2"/>
    <dgm:cxn modelId="{F3A7ABCF-22B3-43CE-9D4D-0BB8E1DAE3BF}" type="presOf" srcId="{BF499A70-DFC7-4DF6-A8D3-68B65833A2E2}" destId="{F27B0327-6482-451F-AA3F-83B1E4FAC20F}" srcOrd="0" destOrd="0" presId="urn:microsoft.com/office/officeart/2005/8/layout/vList2"/>
    <dgm:cxn modelId="{8D2DF1F1-3410-4600-ABF9-F78DA9FD1CC8}" type="presParOf" srcId="{321B2133-2757-4758-A1D3-54584E2B642C}" destId="{14013F2C-D6C4-4DD8-A1E7-F1370000CDBC}" srcOrd="0" destOrd="0" presId="urn:microsoft.com/office/officeart/2005/8/layout/vList2"/>
    <dgm:cxn modelId="{15FDB45F-1D40-4B1B-A8E3-BBC32417A23B}" type="presParOf" srcId="{321B2133-2757-4758-A1D3-54584E2B642C}" destId="{8F396EE5-7B1B-4B1F-814B-C68645FFE75E}" srcOrd="1" destOrd="0" presId="urn:microsoft.com/office/officeart/2005/8/layout/vList2"/>
    <dgm:cxn modelId="{9A5440BB-D2BF-4513-A5D7-1273E9CC6641}" type="presParOf" srcId="{321B2133-2757-4758-A1D3-54584E2B642C}" destId="{0BAB7158-2751-4C47-8630-215C25100986}" srcOrd="2" destOrd="0" presId="urn:microsoft.com/office/officeart/2005/8/layout/vList2"/>
    <dgm:cxn modelId="{B099FA1D-9F07-4532-9AAB-A40ADFE2E866}" type="presParOf" srcId="{321B2133-2757-4758-A1D3-54584E2B642C}" destId="{B2364C89-BE00-47E2-92CB-6CC68C7DD63E}" srcOrd="3" destOrd="0" presId="urn:microsoft.com/office/officeart/2005/8/layout/vList2"/>
    <dgm:cxn modelId="{A8AD4845-D219-410D-A2E8-097477151EC5}" type="presParOf" srcId="{321B2133-2757-4758-A1D3-54584E2B642C}" destId="{0756773D-10C5-423D-892B-4BD878B3A566}" srcOrd="4" destOrd="0" presId="urn:microsoft.com/office/officeart/2005/8/layout/vList2"/>
    <dgm:cxn modelId="{5E4EE3D1-0971-4DC5-9255-7181C5119405}" type="presParOf" srcId="{321B2133-2757-4758-A1D3-54584E2B642C}" destId="{3E2F3E88-376B-423F-83B0-2B554A0A5A93}" srcOrd="5" destOrd="0" presId="urn:microsoft.com/office/officeart/2005/8/layout/vList2"/>
    <dgm:cxn modelId="{95186D80-0FC0-49DC-B0E2-852DB458739A}" type="presParOf" srcId="{321B2133-2757-4758-A1D3-54584E2B642C}" destId="{91C24B58-7712-4A9C-A2D2-EA00E1493204}" srcOrd="6" destOrd="0" presId="urn:microsoft.com/office/officeart/2005/8/layout/vList2"/>
    <dgm:cxn modelId="{0F99AD3E-28DD-437D-9A0A-A91BA6411ADF}" type="presParOf" srcId="{321B2133-2757-4758-A1D3-54584E2B642C}" destId="{FDF43EA9-0954-4675-BA83-DC8CBC18CE31}" srcOrd="7" destOrd="0" presId="urn:microsoft.com/office/officeart/2005/8/layout/vList2"/>
    <dgm:cxn modelId="{50B7060E-D1E2-4EB5-88D9-D6BD003F0379}" type="presParOf" srcId="{321B2133-2757-4758-A1D3-54584E2B642C}" destId="{F27B0327-6482-451F-AA3F-83B1E4FAC20F}" srcOrd="8" destOrd="0" presId="urn:microsoft.com/office/officeart/2005/8/layout/vList2"/>
    <dgm:cxn modelId="{3B38CDE7-8F5E-4B67-999F-242F3F3A274A}" type="presParOf" srcId="{321B2133-2757-4758-A1D3-54584E2B642C}" destId="{91CDC723-3970-4E6D-BCBD-552C713C24F1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13F2C-D6C4-4DD8-A1E7-F1370000CDBC}">
      <dsp:nvSpPr>
        <dsp:cNvPr id="0" name=""/>
        <dsp:cNvSpPr/>
      </dsp:nvSpPr>
      <dsp:spPr>
        <a:xfrm>
          <a:off x="0" y="762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ptos" panose="020B0004020202020204" pitchFamily="34" charset="0"/>
            </a:rPr>
            <a:t>Why are you interested in joining the programme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2471" y="33233"/>
        <a:ext cx="9300258" cy="600235"/>
      </dsp:txXfrm>
    </dsp:sp>
    <dsp:sp modelId="{0BAB7158-2751-4C47-8630-215C25100986}">
      <dsp:nvSpPr>
        <dsp:cNvPr id="0" name=""/>
        <dsp:cNvSpPr/>
      </dsp:nvSpPr>
      <dsp:spPr>
        <a:xfrm>
          <a:off x="0" y="678573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ptos" panose="020B0004020202020204" pitchFamily="34" charset="0"/>
            </a:rPr>
            <a:t>What are your career goals and how do you think mentoring will help you achieve them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2471" y="711044"/>
        <a:ext cx="9300258" cy="600235"/>
      </dsp:txXfrm>
    </dsp:sp>
    <dsp:sp modelId="{0756773D-10C5-423D-892B-4BD878B3A566}">
      <dsp:nvSpPr>
        <dsp:cNvPr id="0" name=""/>
        <dsp:cNvSpPr/>
      </dsp:nvSpPr>
      <dsp:spPr>
        <a:xfrm>
          <a:off x="0" y="1355746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ptos" panose="020B0004020202020204" pitchFamily="34" charset="0"/>
            </a:rPr>
            <a:t>Imagine you are meeting your mentor for the first time. Please outline three questions you would ask in your initial meeting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2471" y="1388217"/>
        <a:ext cx="9300258" cy="600235"/>
      </dsp:txXfrm>
    </dsp:sp>
    <dsp:sp modelId="{91C24B58-7712-4A9C-A2D2-EA00E1493204}">
      <dsp:nvSpPr>
        <dsp:cNvPr id="0" name=""/>
        <dsp:cNvSpPr/>
      </dsp:nvSpPr>
      <dsp:spPr>
        <a:xfrm>
          <a:off x="0" y="2032919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Aptos" panose="020B0004020202020204" pitchFamily="34" charset="0"/>
            </a:rPr>
            <a:t>Who would you like to be matched with (Multiple choice questions) </a:t>
          </a:r>
          <a:endParaRPr lang="en-US" sz="2000" kern="1200">
            <a:latin typeface="Aptos" panose="020B0004020202020204" pitchFamily="34" charset="0"/>
          </a:endParaRPr>
        </a:p>
      </dsp:txBody>
      <dsp:txXfrm>
        <a:off x="32471" y="2065390"/>
        <a:ext cx="9300258" cy="600235"/>
      </dsp:txXfrm>
    </dsp:sp>
    <dsp:sp modelId="{F27B0327-6482-451F-AA3F-83B1E4FAC20F}">
      <dsp:nvSpPr>
        <dsp:cNvPr id="0" name=""/>
        <dsp:cNvSpPr/>
      </dsp:nvSpPr>
      <dsp:spPr>
        <a:xfrm>
          <a:off x="0" y="2710092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Aptos" panose="020B0004020202020204" pitchFamily="34" charset="0"/>
            </a:rPr>
            <a:t>Which gender would you prefer your mentor to be (Optional) </a:t>
          </a:r>
          <a:endParaRPr lang="en-US" sz="2000" kern="1200">
            <a:latin typeface="Aptos" panose="020B0004020202020204" pitchFamily="34" charset="0"/>
          </a:endParaRPr>
        </a:p>
      </dsp:txBody>
      <dsp:txXfrm>
        <a:off x="32471" y="2742563"/>
        <a:ext cx="9300258" cy="600235"/>
      </dsp:txXfrm>
    </dsp:sp>
    <dsp:sp modelId="{0F387F24-A1C2-4671-BFDE-A9685E954E2B}">
      <dsp:nvSpPr>
        <dsp:cNvPr id="0" name=""/>
        <dsp:cNvSpPr/>
      </dsp:nvSpPr>
      <dsp:spPr>
        <a:xfrm>
          <a:off x="0" y="3387264"/>
          <a:ext cx="9365200" cy="665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ptos" panose="020B0004020202020204" pitchFamily="34" charset="0"/>
            </a:rPr>
            <a:t>Please provide a short description of your work experience in the legal sector as well as any professional qualification that you have. 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2471" y="3419735"/>
        <a:ext cx="9300258" cy="600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13F2C-D6C4-4DD8-A1E7-F1370000CDBC}">
      <dsp:nvSpPr>
        <dsp:cNvPr id="0" name=""/>
        <dsp:cNvSpPr/>
      </dsp:nvSpPr>
      <dsp:spPr>
        <a:xfrm>
          <a:off x="0" y="14"/>
          <a:ext cx="9365200" cy="782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Aim for Clarity</a:t>
          </a:r>
          <a:r>
            <a:rPr lang="en-GB" sz="2000" kern="1200" dirty="0"/>
            <a:t>: Keep it short &amp; Concise, no more than 200 words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8194" y="38208"/>
        <a:ext cx="9288812" cy="706015"/>
      </dsp:txXfrm>
    </dsp:sp>
    <dsp:sp modelId="{0BAB7158-2751-4C47-8630-215C25100986}">
      <dsp:nvSpPr>
        <dsp:cNvPr id="0" name=""/>
        <dsp:cNvSpPr/>
      </dsp:nvSpPr>
      <dsp:spPr>
        <a:xfrm>
          <a:off x="0" y="797570"/>
          <a:ext cx="9365200" cy="782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Professional Tone</a:t>
          </a:r>
          <a:r>
            <a:rPr lang="en-GB" sz="2000" kern="1200" dirty="0"/>
            <a:t>: check for grammar, no overly complex sentences 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8194" y="835764"/>
        <a:ext cx="9288812" cy="706015"/>
      </dsp:txXfrm>
    </dsp:sp>
    <dsp:sp modelId="{0756773D-10C5-423D-892B-4BD878B3A566}">
      <dsp:nvSpPr>
        <dsp:cNvPr id="0" name=""/>
        <dsp:cNvSpPr/>
      </dsp:nvSpPr>
      <dsp:spPr>
        <a:xfrm>
          <a:off x="0" y="1594359"/>
          <a:ext cx="9365200" cy="782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Be Specific &amp; Authentic</a:t>
          </a:r>
          <a:r>
            <a:rPr lang="en-GB" sz="2000" kern="1200" dirty="0"/>
            <a:t>: Avoid phrases “prestigious”, “honoured to”, “esteemed”, etc. 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8194" y="1632553"/>
        <a:ext cx="9288812" cy="706015"/>
      </dsp:txXfrm>
    </dsp:sp>
    <dsp:sp modelId="{91C24B58-7712-4A9C-A2D2-EA00E1493204}">
      <dsp:nvSpPr>
        <dsp:cNvPr id="0" name=""/>
        <dsp:cNvSpPr/>
      </dsp:nvSpPr>
      <dsp:spPr>
        <a:xfrm>
          <a:off x="0" y="2391149"/>
          <a:ext cx="9365200" cy="782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Highlight What Matters</a:t>
          </a:r>
          <a:r>
            <a:rPr lang="en-GB" sz="2000" kern="1200" dirty="0"/>
            <a:t>: Focus on your motivation and goals. Don’t add unnecessary details or embellishment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8194" y="2429343"/>
        <a:ext cx="9288812" cy="706015"/>
      </dsp:txXfrm>
    </dsp:sp>
    <dsp:sp modelId="{F27B0327-6482-451F-AA3F-83B1E4FAC20F}">
      <dsp:nvSpPr>
        <dsp:cNvPr id="0" name=""/>
        <dsp:cNvSpPr/>
      </dsp:nvSpPr>
      <dsp:spPr>
        <a:xfrm>
          <a:off x="0" y="3101167"/>
          <a:ext cx="9365200" cy="782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Quality Over Quantity</a:t>
          </a:r>
          <a:r>
            <a:rPr lang="en-GB" sz="2000" kern="1200" dirty="0"/>
            <a:t>: Well-structured, thoughtful answers will make your application stand out! 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38194" y="3139361"/>
        <a:ext cx="9288812" cy="706015"/>
      </dsp:txXfrm>
    </dsp:sp>
    <dsp:sp modelId="{91CDC723-3970-4E6D-BCBD-552C713C24F1}">
      <dsp:nvSpPr>
        <dsp:cNvPr id="0" name=""/>
        <dsp:cNvSpPr/>
      </dsp:nvSpPr>
      <dsp:spPr>
        <a:xfrm>
          <a:off x="0" y="3970343"/>
          <a:ext cx="9365200" cy="82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34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>
            <a:latin typeface="Aptos" panose="020B0004020202020204" pitchFamily="34" charset="0"/>
          </a:endParaRPr>
        </a:p>
      </dsp:txBody>
      <dsp:txXfrm>
        <a:off x="0" y="3970343"/>
        <a:ext cx="9365200" cy="82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BEF4D-268B-4672-BC86-05729DDD736F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BEA83-D6BF-4226-A677-10236CD00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703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8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bg>
      <p:bgPr>
        <a:gradFill flip="none" rotWithShape="1">
          <a:gsLst>
            <a:gs pos="50000">
              <a:srgbClr val="8D3786"/>
            </a:gs>
            <a:gs pos="0">
              <a:srgbClr val="1C3D7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258133" y="3249861"/>
            <a:ext cx="10494433" cy="156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3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page – </a:t>
            </a:r>
            <a:br>
              <a:rPr lang="en-US"/>
            </a:br>
            <a:r>
              <a:rPr lang="en-US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1258132" y="4879250"/>
            <a:ext cx="10494433" cy="156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sub-heading / 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6B8344-2BB4-46AC-BF67-24F417DE55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02515" y="2241107"/>
            <a:ext cx="4837869" cy="446295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4006D1-B55A-40FB-96F4-3E101622A8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603955" y="611719"/>
            <a:ext cx="4148608" cy="75186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School </a:t>
            </a:r>
          </a:p>
          <a:p>
            <a:r>
              <a:rPr lang="en-US"/>
              <a:t>name here</a:t>
            </a:r>
          </a:p>
        </p:txBody>
      </p:sp>
    </p:spTree>
    <p:extLst>
      <p:ext uri="{BB962C8B-B14F-4D97-AF65-F5344CB8AC3E}">
        <p14:creationId xmlns:p14="http://schemas.microsoft.com/office/powerpoint/2010/main" val="205831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48795" y="349862"/>
            <a:ext cx="11562796" cy="13818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33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 (up to 2 lines) – </a:t>
            </a:r>
            <a:br>
              <a:rPr lang="en-US"/>
            </a:br>
            <a:r>
              <a:rPr lang="en-US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8795" y="1748367"/>
            <a:ext cx="11562796" cy="3937000"/>
          </a:xfrm>
          <a:prstGeom prst="rect">
            <a:avLst/>
          </a:prstGeom>
        </p:spPr>
        <p:txBody>
          <a:bodyPr/>
          <a:lstStyle>
            <a:lvl1pPr marL="380990" indent="-380990">
              <a:buFont typeface="Arial" panose="020B0604020202020204" pitchFamily="34" charset="0"/>
              <a:buChar char="•"/>
              <a:defRPr sz="1867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867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867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1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B2F97F-E1EF-048F-B4ED-6F74A2FD7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0A409-9CC3-B028-CCBC-7F7D3B94C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9FBC4-9EAD-A051-7638-434F6ADB3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A3B2-A3CA-4B9E-9C04-04EFC64A5F3D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D640F-E2EA-7668-68FF-6DE94052B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F9496-8BE9-67BD-A52F-764487475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A531-BAA9-425E-91E4-9A8969503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01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21D3F9-65FD-49A6-AA0B-E7C74E8AAD9A}"/>
              </a:ext>
            </a:extLst>
          </p:cNvPr>
          <p:cNvSpPr/>
          <p:nvPr userDrawn="1"/>
        </p:nvSpPr>
        <p:spPr>
          <a:xfrm>
            <a:off x="13584" y="5959450"/>
            <a:ext cx="12192000" cy="898551"/>
          </a:xfrm>
          <a:prstGeom prst="rect">
            <a:avLst/>
          </a:prstGeom>
          <a:gradFill>
            <a:gsLst>
              <a:gs pos="0">
                <a:srgbClr val="1C3D74"/>
              </a:gs>
              <a:gs pos="50000">
                <a:srgbClr val="8D3786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74CA67-DD21-8043-AD24-58925882A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584" y="6053179"/>
            <a:ext cx="2346803" cy="6272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10569133" y="6462185"/>
            <a:ext cx="1252451" cy="184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12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b="0" i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B903A-F407-4E66-81D1-1411B4A219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3749" y="6259893"/>
            <a:ext cx="3320720" cy="30633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62B76A7-7179-4A91-AA9E-970D6FA45E62}"/>
              </a:ext>
            </a:extLst>
          </p:cNvPr>
          <p:cNvSpPr txBox="1">
            <a:spLocks/>
          </p:cNvSpPr>
          <p:nvPr userDrawn="1"/>
        </p:nvSpPr>
        <p:spPr>
          <a:xfrm>
            <a:off x="3087702" y="3781965"/>
            <a:ext cx="6016596" cy="1942145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School of English </a:t>
            </a:r>
          </a:p>
          <a:p>
            <a:r>
              <a:rPr lang="en-US" sz="2400"/>
              <a:t>and Drama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A5C0C06-AD89-4D25-91E5-1356D874D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0185" y="6235765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6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Insert School name here</a:t>
            </a:r>
          </a:p>
        </p:txBody>
      </p:sp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81" userDrawn="1">
          <p15:clr>
            <a:srgbClr val="F26B43"/>
          </p15:clr>
        </p15:guide>
        <p15:guide id="2" pos="2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glawmentoring@qmul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40C466D-AFD2-4612-98EB-B28E84FC16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58132" y="2802186"/>
            <a:ext cx="10494433" cy="15621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ptos" panose="020B0004020202020204" pitchFamily="34" charset="0"/>
              </a:rPr>
              <a:t>QMUL Law Mentoring 2024/25</a:t>
            </a:r>
          </a:p>
          <a:p>
            <a:r>
              <a:rPr lang="en-US" dirty="0">
                <a:latin typeface="Aptos" panose="020B0004020202020204" pitchFamily="34" charset="0"/>
              </a:rPr>
              <a:t>Pre-Application Workshop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B3EFF6F-2781-4F5D-97C6-E4322216ADD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76735" y="6450228"/>
            <a:ext cx="3715265" cy="385254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Aptos" panose="020B0004020202020204" pitchFamily="34" charset="0"/>
              </a:rPr>
              <a:t>Contact: </a:t>
            </a:r>
            <a:r>
              <a:rPr lang="en-GB" sz="1600" u="sng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pglawmentoring@qmul.ac.uk</a:t>
            </a:r>
            <a:endParaRPr lang="en-GB" sz="2000" dirty="0">
              <a:latin typeface="Aptos" panose="020B0004020202020204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DBD83B4-A554-43D7-822D-5911805342B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603955" y="611719"/>
            <a:ext cx="4148608" cy="75186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Aptos" panose="020B0004020202020204" pitchFamily="34" charset="0"/>
              </a:rPr>
              <a:t>Centre for Commercial Law Studies</a:t>
            </a:r>
          </a:p>
        </p:txBody>
      </p:sp>
    </p:spTree>
    <p:extLst>
      <p:ext uri="{BB962C8B-B14F-4D97-AF65-F5344CB8AC3E}">
        <p14:creationId xmlns:p14="http://schemas.microsoft.com/office/powerpoint/2010/main" val="3331294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BC3873-74EE-FF6E-DEB6-FE2927DF0400}"/>
              </a:ext>
            </a:extLst>
          </p:cNvPr>
          <p:cNvSpPr txBox="1"/>
          <p:nvPr/>
        </p:nvSpPr>
        <p:spPr>
          <a:xfrm>
            <a:off x="633919" y="817121"/>
            <a:ext cx="10924162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Aptos" panose="020B0004020202020204" pitchFamily="34" charset="0"/>
              </a:rPr>
              <a:t>Closing Thoughts</a:t>
            </a:r>
          </a:p>
          <a:p>
            <a:pPr algn="ctr"/>
            <a:endParaRPr lang="en-GB" sz="3200" b="1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Your application is your opportunity to reflect on your personal and professional aspirations. Be genuine, clear, and confident in what you hope to achieve through this mentoring programme.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Mentoring is a two-way relationship that can help you navigate the legal field more effectively—don’t hesitate to put your best foot forward in your application!</a:t>
            </a:r>
          </a:p>
          <a:p>
            <a:endParaRPr lang="en-GB" sz="3200" dirty="0">
              <a:latin typeface="Aptos" panose="020B0004020202020204" pitchFamily="34" charset="0"/>
            </a:endParaRPr>
          </a:p>
          <a:p>
            <a:pPr algn="ctr"/>
            <a:r>
              <a:rPr lang="en-GB" sz="3200" b="1" dirty="0">
                <a:latin typeface="Aptos" panose="020B0004020202020204" pitchFamily="34" charset="0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415495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0F36007-4E0A-4D8A-5355-BEAD3556344B}"/>
              </a:ext>
            </a:extLst>
          </p:cNvPr>
          <p:cNvSpPr txBox="1">
            <a:spLocks/>
          </p:cNvSpPr>
          <p:nvPr/>
        </p:nvSpPr>
        <p:spPr>
          <a:xfrm>
            <a:off x="674008" y="656433"/>
            <a:ext cx="3549649" cy="56211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333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/>
                </a:solidFill>
                <a:latin typeface="Aptos" panose="020B0004020202020204" pitchFamily="34" charset="0"/>
                <a:ea typeface="+mj-ea"/>
                <a:cs typeface="+mj-cs"/>
              </a:rPr>
              <a:t>Commitments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808E7-787A-ED93-443F-6084FCB97FAD}"/>
              </a:ext>
            </a:extLst>
          </p:cNvPr>
          <p:cNvSpPr txBox="1"/>
          <p:nvPr/>
        </p:nvSpPr>
        <p:spPr>
          <a:xfrm>
            <a:off x="674008" y="1529042"/>
            <a:ext cx="4267643" cy="439146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ptos" panose="020B0004020202020204" pitchFamily="34" charset="0"/>
              </a:rPr>
              <a:t>Meet with your mentor online or in person once per month between February to August 2025 (minimum 5 meetings of 30-45 mins)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ptos" panose="020B00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ptos" panose="020B0004020202020204" pitchFamily="34" charset="0"/>
              </a:rPr>
              <a:t>Attend a new mentee induction and training sessions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ptos" panose="020B00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ptos" panose="020B0004020202020204" pitchFamily="34" charset="0"/>
              </a:rPr>
              <a:t>Attend the </a:t>
            </a:r>
            <a:r>
              <a:rPr lang="en-US" sz="2000" dirty="0" err="1">
                <a:latin typeface="Aptos" panose="020B0004020202020204" pitchFamily="34" charset="0"/>
              </a:rPr>
              <a:t>programme</a:t>
            </a:r>
            <a:r>
              <a:rPr lang="en-US" sz="2000" dirty="0">
                <a:latin typeface="Aptos" panose="020B0004020202020204" pitchFamily="34" charset="0"/>
              </a:rPr>
              <a:t> launch event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ptos" panose="020B000402020202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ptos" panose="020B0004020202020204" pitchFamily="34" charset="0"/>
              </a:rPr>
              <a:t>Complete a mid-way and end-of-session feedback form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ptos" panose="020B0004020202020204" pitchFamily="34" charset="0"/>
            </a:endParaRPr>
          </a:p>
        </p:txBody>
      </p:sp>
      <p:pic>
        <p:nvPicPr>
          <p:cNvPr id="5" name="Picture 2" descr="Careers &amp; Employability">
            <a:extLst>
              <a:ext uri="{FF2B5EF4-FFF2-40B4-BE49-F238E27FC236}">
                <a16:creationId xmlns:a16="http://schemas.microsoft.com/office/drawing/2014/main" id="{31B3077A-02E6-8484-4505-0C13C4898C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38"/>
          <a:stretch/>
        </p:blipFill>
        <p:spPr bwMode="auto">
          <a:xfrm>
            <a:off x="5093077" y="815732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68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8DFE8F7-1E45-B64D-2181-218DB61436EF}"/>
              </a:ext>
            </a:extLst>
          </p:cNvPr>
          <p:cNvSpPr txBox="1">
            <a:spLocks/>
          </p:cNvSpPr>
          <p:nvPr/>
        </p:nvSpPr>
        <p:spPr>
          <a:xfrm>
            <a:off x="703191" y="505838"/>
            <a:ext cx="3549649" cy="56211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333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/>
                </a:solidFill>
                <a:latin typeface="Aptos" panose="020B0004020202020204" pitchFamily="34" charset="0"/>
                <a:ea typeface="+mj-ea"/>
                <a:cs typeface="+mj-cs"/>
              </a:rPr>
              <a:t>Questions </a:t>
            </a:r>
          </a:p>
        </p:txBody>
      </p:sp>
      <p:graphicFrame>
        <p:nvGraphicFramePr>
          <p:cNvPr id="11" name="TextBox 4">
            <a:extLst>
              <a:ext uri="{FF2B5EF4-FFF2-40B4-BE49-F238E27FC236}">
                <a16:creationId xmlns:a16="http://schemas.microsoft.com/office/drawing/2014/main" id="{453D9FDA-3A82-8644-E4E0-519A11E444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5099921"/>
              </p:ext>
            </p:extLst>
          </p:nvPr>
        </p:nvGraphicFramePr>
        <p:xfrm>
          <a:off x="1413400" y="1402078"/>
          <a:ext cx="9365200" cy="4053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713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8DFE8F7-1E45-B64D-2181-218DB61436EF}"/>
              </a:ext>
            </a:extLst>
          </p:cNvPr>
          <p:cNvSpPr txBox="1">
            <a:spLocks/>
          </p:cNvSpPr>
          <p:nvPr/>
        </p:nvSpPr>
        <p:spPr>
          <a:xfrm>
            <a:off x="703191" y="505838"/>
            <a:ext cx="3549649" cy="56211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333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/>
                </a:solidFill>
                <a:latin typeface="Aptos" panose="020B0004020202020204" pitchFamily="34" charset="0"/>
                <a:ea typeface="+mj-ea"/>
                <a:cs typeface="+mj-cs"/>
              </a:rPr>
              <a:t>Formatting </a:t>
            </a:r>
          </a:p>
        </p:txBody>
      </p:sp>
      <p:graphicFrame>
        <p:nvGraphicFramePr>
          <p:cNvPr id="11" name="TextBox 4">
            <a:extLst>
              <a:ext uri="{FF2B5EF4-FFF2-40B4-BE49-F238E27FC236}">
                <a16:creationId xmlns:a16="http://schemas.microsoft.com/office/drawing/2014/main" id="{453D9FDA-3A82-8644-E4E0-519A11E444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4440075"/>
              </p:ext>
            </p:extLst>
          </p:nvPr>
        </p:nvGraphicFramePr>
        <p:xfrm>
          <a:off x="1413400" y="1402078"/>
          <a:ext cx="9365200" cy="4053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28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49302-50C7-099E-81A5-0BD6797933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8795" y="349862"/>
            <a:ext cx="11562796" cy="822771"/>
          </a:xfrm>
        </p:spPr>
        <p:txBody>
          <a:bodyPr/>
          <a:lstStyle/>
          <a:p>
            <a:pPr lvl="0"/>
            <a:r>
              <a:rPr lang="en-GB" sz="3200" dirty="0">
                <a:latin typeface="Aptos" panose="020B0004020202020204" pitchFamily="34" charset="0"/>
              </a:rPr>
              <a:t>Why are you interested in joining the programme?</a:t>
            </a:r>
            <a:endParaRPr lang="en-US" sz="3200" dirty="0">
              <a:latin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F0368-8227-F75A-41C9-069B730B5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8795" y="1460500"/>
            <a:ext cx="11562796" cy="39370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Aptos" panose="020B0004020202020204" pitchFamily="34" charset="0"/>
              </a:rPr>
              <a:t>How to Answer: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>
                <a:latin typeface="Aptos" panose="020B0004020202020204" pitchFamily="34" charset="0"/>
              </a:rPr>
              <a:t>Personal Motivation</a:t>
            </a:r>
            <a:r>
              <a:rPr lang="en-GB" sz="2000" dirty="0">
                <a:latin typeface="Aptos" panose="020B0004020202020204" pitchFamily="34" charset="0"/>
              </a:rPr>
              <a:t>: Share why mentoring is important to you right now. Is it to gain insights into your career? To expand your professional network? Be specific.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>
                <a:latin typeface="Aptos" panose="020B0004020202020204" pitchFamily="34" charset="0"/>
              </a:rPr>
              <a:t>Programme Benefits</a:t>
            </a:r>
            <a:r>
              <a:rPr lang="en-GB" sz="2000" dirty="0">
                <a:latin typeface="Aptos" panose="020B0004020202020204" pitchFamily="34" charset="0"/>
              </a:rPr>
              <a:t>: Highlight what aspects of the mentoring programme appeal to you. Is it one-on-one support? The opportunity to connect with industry professionals? Tie your interest to what the programme offers.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ptos" panose="020B0004020202020204" pitchFamily="34" charset="0"/>
              </a:rPr>
              <a:t>Tip: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Aptos" panose="020B0004020202020204" pitchFamily="34" charset="0"/>
              </a:rPr>
              <a:t>Be authentic. Speak from your own experiences and goals, rather than generic reasons.</a:t>
            </a:r>
          </a:p>
          <a:p>
            <a:endParaRPr lang="en-GB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64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49302-50C7-099E-81A5-0BD6797933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8795" y="349862"/>
            <a:ext cx="11562796" cy="822771"/>
          </a:xfrm>
        </p:spPr>
        <p:txBody>
          <a:bodyPr/>
          <a:lstStyle/>
          <a:p>
            <a:pPr lvl="0"/>
            <a:r>
              <a:rPr lang="en-GB" sz="3200" dirty="0">
                <a:latin typeface="Aptos" panose="020B0004020202020204" pitchFamily="34" charset="0"/>
              </a:rPr>
              <a:t>What are your career goals and how do you think mentoring will help you achieve them?</a:t>
            </a:r>
            <a:endParaRPr lang="en-US" sz="3200" dirty="0">
              <a:latin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F0368-8227-F75A-41C9-069B730B5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8795" y="1966338"/>
            <a:ext cx="11562796" cy="39370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Aptos" panose="020B0004020202020204" pitchFamily="34" charset="0"/>
              </a:rPr>
              <a:t>How to Answer: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>
                <a:latin typeface="Aptos" panose="020B0004020202020204" pitchFamily="34" charset="0"/>
              </a:rPr>
              <a:t>Specific Goals</a:t>
            </a:r>
            <a:r>
              <a:rPr lang="en-GB" sz="2000" dirty="0">
                <a:latin typeface="Aptos" panose="020B0004020202020204" pitchFamily="34" charset="0"/>
              </a:rPr>
              <a:t>: Identify your short-term and long-term career goals. Whether it’s securing a specific role, developing a certain skill set, or transitioning into a new legal field, be clear about your objectives.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>
                <a:latin typeface="Aptos" panose="020B0004020202020204" pitchFamily="34" charset="0"/>
              </a:rPr>
              <a:t>Mentoring Connection</a:t>
            </a:r>
            <a:r>
              <a:rPr lang="en-GB" sz="2000" dirty="0">
                <a:latin typeface="Aptos" panose="020B0004020202020204" pitchFamily="34" charset="0"/>
              </a:rPr>
              <a:t>: Explain how mentoring can bridge the gap between where you are and where you want to be. Will mentoring provide insights on specific industries, help with skill-building, or offer advice on overcoming challenges?</a:t>
            </a:r>
          </a:p>
          <a:p>
            <a:pPr marL="0" indent="0">
              <a:buNone/>
            </a:pPr>
            <a:r>
              <a:rPr lang="en-GB" sz="2000" b="1" dirty="0">
                <a:latin typeface="Aptos" panose="020B0004020202020204" pitchFamily="34" charset="0"/>
              </a:rPr>
              <a:t>Tip: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Aptos" panose="020B0004020202020204" pitchFamily="34" charset="0"/>
              </a:rPr>
              <a:t>Keep the focus on </a:t>
            </a:r>
            <a:r>
              <a:rPr lang="en-GB" sz="2000" i="1" dirty="0">
                <a:latin typeface="Aptos" panose="020B0004020202020204" pitchFamily="34" charset="0"/>
              </a:rPr>
              <a:t>how mentoring</a:t>
            </a:r>
            <a:r>
              <a:rPr lang="en-GB" sz="2000" dirty="0">
                <a:latin typeface="Aptos" panose="020B0004020202020204" pitchFamily="34" charset="0"/>
              </a:rPr>
              <a:t> can provide guidance or strategies to help you achieve your goals, not just the goals themselves.</a:t>
            </a:r>
          </a:p>
          <a:p>
            <a:endParaRPr lang="en-GB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4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49302-50C7-099E-81A5-0BD6797933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8795" y="349862"/>
            <a:ext cx="11562796" cy="822771"/>
          </a:xfrm>
        </p:spPr>
        <p:txBody>
          <a:bodyPr/>
          <a:lstStyle/>
          <a:p>
            <a:pPr lvl="0"/>
            <a:r>
              <a:rPr lang="en-GB" sz="3200" dirty="0">
                <a:latin typeface="Aptos" panose="020B0004020202020204" pitchFamily="34" charset="0"/>
              </a:rPr>
              <a:t>Imagine you are meeting your mentor for the first time. Please outline three questions you would ask in your initial meeting</a:t>
            </a:r>
            <a:endParaRPr lang="en-US" sz="3200" dirty="0">
              <a:latin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F0368-8227-F75A-41C9-069B730B5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8795" y="1966338"/>
            <a:ext cx="11562796" cy="39370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Aptos" panose="020B0004020202020204" pitchFamily="34" charset="0"/>
              </a:rPr>
              <a:t>How to Answer: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Aptos" panose="020B0004020202020204" pitchFamily="34" charset="0"/>
              </a:rPr>
              <a:t>Tailor to Your Needs</a:t>
            </a:r>
            <a:r>
              <a:rPr lang="en-GB" dirty="0">
                <a:latin typeface="Aptos" panose="020B0004020202020204" pitchFamily="34" charset="0"/>
              </a:rPr>
              <a:t>: Think about what you genuinely want to know from a mentor. Make sure your questions are specific and thoughtful.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ptos" panose="020B0004020202020204" pitchFamily="34" charset="0"/>
              </a:rPr>
              <a:t>Example Questions</a:t>
            </a:r>
            <a:r>
              <a:rPr lang="en-GB" dirty="0">
                <a:latin typeface="Aptos" panose="020B0004020202020204" pitchFamily="34" charset="0"/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i="1" dirty="0">
                <a:latin typeface="Aptos" panose="020B0004020202020204" pitchFamily="34" charset="0"/>
              </a:rPr>
              <a:t>"How did you navigate the early stages of your legal career?"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i="1" dirty="0">
                <a:latin typeface="Aptos" panose="020B0004020202020204" pitchFamily="34" charset="0"/>
              </a:rPr>
              <a:t>"What do you think are the key skills necessary to excel in my desired field of law?"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i="1" dirty="0">
                <a:latin typeface="Aptos" panose="020B0004020202020204" pitchFamily="34" charset="0"/>
              </a:rPr>
              <a:t>"What advice would you give for building professional networks in the legal sector?"</a:t>
            </a:r>
          </a:p>
          <a:p>
            <a:pPr marL="0" indent="0">
              <a:buNone/>
            </a:pPr>
            <a:r>
              <a:rPr lang="en-GB" b="1" dirty="0">
                <a:latin typeface="Aptos" panose="020B0004020202020204" pitchFamily="34" charset="0"/>
              </a:rPr>
              <a:t>Tip: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Ask questions that demonstrate your curiosity and eagerness to learn, and make sure they reflect your career goals and areas of interest.</a:t>
            </a:r>
          </a:p>
          <a:p>
            <a:endParaRPr lang="en-GB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36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49302-50C7-099E-81A5-0BD6797933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8795" y="349862"/>
            <a:ext cx="11562796" cy="822771"/>
          </a:xfrm>
        </p:spPr>
        <p:txBody>
          <a:bodyPr/>
          <a:lstStyle/>
          <a:p>
            <a:pPr lvl="0"/>
            <a:r>
              <a:rPr lang="en-GB" sz="2800" dirty="0">
                <a:latin typeface="Aptos" panose="020B0004020202020204" pitchFamily="34" charset="0"/>
              </a:rPr>
              <a:t>Please provide a short description of your work experience in the legal sector as well as any professional qualifications that you have. </a:t>
            </a:r>
            <a:endParaRPr lang="en-US" sz="2800" dirty="0">
              <a:latin typeface="Aptos" panose="020B0004020202020204" pitchFamily="34" charset="0"/>
            </a:endParaRPr>
          </a:p>
          <a:p>
            <a:endParaRPr lang="en-GB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F0368-8227-F75A-41C9-069B730B5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8795" y="1907972"/>
            <a:ext cx="11562796" cy="39370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Aptos" panose="020B0004020202020204" pitchFamily="34" charset="0"/>
              </a:rPr>
              <a:t>How to Answer: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Aptos" panose="020B0004020202020204" pitchFamily="34" charset="0"/>
              </a:rPr>
              <a:t>Summarise Your Experience</a:t>
            </a:r>
            <a:r>
              <a:rPr lang="en-GB" dirty="0">
                <a:latin typeface="Aptos" panose="020B0004020202020204" pitchFamily="34" charset="0"/>
              </a:rPr>
              <a:t>: Highlight any relevant legal experience, whether it’s an internship, clerkship, or volunteer work. Also include any professional qualifications (SQE, Bar qualifications, certifications).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Aptos" panose="020B0004020202020204" pitchFamily="34" charset="0"/>
              </a:rPr>
              <a:t>Highlight Key Skills</a:t>
            </a:r>
            <a:r>
              <a:rPr lang="en-GB" dirty="0">
                <a:latin typeface="Aptos" panose="020B0004020202020204" pitchFamily="34" charset="0"/>
              </a:rPr>
              <a:t>: Share the specific skills or areas of law you have experience in, such as litigation, corporate law, or legal research.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GB" b="1" dirty="0">
                <a:latin typeface="Aptos" panose="020B0004020202020204" pitchFamily="34" charset="0"/>
              </a:rPr>
              <a:t>Tip: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Focus on what is most relevant to your career goals and what you hope to gain from the mentoring programme.</a:t>
            </a:r>
          </a:p>
          <a:p>
            <a:endParaRPr lang="en-GB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5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49302-50C7-099E-81A5-0BD6797933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8795" y="249928"/>
            <a:ext cx="11562796" cy="528285"/>
          </a:xfrm>
        </p:spPr>
        <p:txBody>
          <a:bodyPr/>
          <a:lstStyle/>
          <a:p>
            <a:pPr lvl="0"/>
            <a:r>
              <a:rPr lang="en-GB" sz="2800" dirty="0">
                <a:latin typeface="Aptos" panose="020B0004020202020204" pitchFamily="34" charset="0"/>
              </a:rPr>
              <a:t>The Optional Questions</a:t>
            </a:r>
            <a:endParaRPr lang="en-US" sz="2800" dirty="0">
              <a:latin typeface="Aptos" panose="020B0004020202020204" pitchFamily="34" charset="0"/>
            </a:endParaRPr>
          </a:p>
          <a:p>
            <a:endParaRPr lang="en-GB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8D8F6-48A0-DD71-D20C-633C5CAE8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4602" y="858691"/>
            <a:ext cx="11562796" cy="4890356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Aptos" panose="020B0004020202020204" pitchFamily="34" charset="0"/>
              </a:rPr>
              <a:t>Who would you like to be matched with?</a:t>
            </a:r>
            <a:endParaRPr lang="en-GB" sz="1800" b="1" dirty="0">
              <a:latin typeface="Aptos" panose="020B00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600" i="1" dirty="0">
                <a:latin typeface="Aptos" panose="020B0004020202020204" pitchFamily="34" charset="0"/>
              </a:rPr>
              <a:t>From a specific legal specialism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600" i="1" dirty="0">
                <a:latin typeface="Aptos" panose="020B0004020202020204" pitchFamily="34" charset="0"/>
              </a:rPr>
              <a:t>Any law background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600" i="1" dirty="0">
                <a:latin typeface="Aptos" panose="020B0004020202020204" pitchFamily="34" charset="0"/>
              </a:rPr>
              <a:t>Alternative careers (Banking, Finance &amp; Consultancy)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latin typeface="Aptos" panose="020B0004020202020204" pitchFamily="34" charset="0"/>
              </a:rPr>
              <a:t>Consider Sector &amp; Expertise</a:t>
            </a:r>
            <a:r>
              <a:rPr lang="en-GB" sz="1600" dirty="0">
                <a:latin typeface="Aptos" panose="020B0004020202020204" pitchFamily="34" charset="0"/>
              </a:rPr>
              <a:t>: What kind of mentor will benefit you most? Think about the field of law or industry (corporate, regulatory, compliance, etc.) that aligns with your career aspirations.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latin typeface="Aptos" panose="020B0004020202020204" pitchFamily="34" charset="0"/>
              </a:rPr>
              <a:t>Experience Level</a:t>
            </a:r>
            <a:r>
              <a:rPr lang="en-GB" sz="1600" dirty="0">
                <a:latin typeface="Aptos" panose="020B0004020202020204" pitchFamily="34" charset="0"/>
              </a:rPr>
              <a:t>: Do you prefer someone with extensive experience or someone closer to your stage who can provide fresh insights on navigating early-career challenges?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i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GB" sz="2000" b="1" i="1" dirty="0">
                <a:latin typeface="Aptos" panose="020B0004020202020204" pitchFamily="34" charset="0"/>
              </a:rPr>
              <a:t>Which gender would you prefer your mentor to be? (Optional)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latin typeface="Aptos" panose="020B0004020202020204" pitchFamily="34" charset="0"/>
              </a:rPr>
              <a:t>Optional</a:t>
            </a:r>
            <a:r>
              <a:rPr lang="en-GB" sz="1600" dirty="0">
                <a:latin typeface="Aptos" panose="020B0004020202020204" pitchFamily="34" charset="0"/>
              </a:rPr>
              <a:t>: Only answer this question if you have a clear preference or feel that it would make a significant impact on your mentoring experience.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latin typeface="Aptos" panose="020B0004020202020204" pitchFamily="34" charset="0"/>
              </a:rPr>
              <a:t>Gender Preference</a:t>
            </a:r>
            <a:r>
              <a:rPr lang="en-GB" sz="1600" dirty="0">
                <a:latin typeface="Aptos" panose="020B0004020202020204" pitchFamily="34" charset="0"/>
              </a:rPr>
              <a:t>: If you believe you will relate better to a mentor of a particular gender for personal or professional reasons, state your preference.</a:t>
            </a:r>
          </a:p>
          <a:p>
            <a:pPr marL="0" indent="0">
              <a:buNone/>
            </a:pPr>
            <a:endParaRPr lang="en-GB" sz="1600" b="1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GB" sz="2800" b="1" dirty="0">
                <a:latin typeface="Aptos" panose="020B0004020202020204" pitchFamily="34" charset="0"/>
              </a:rPr>
              <a:t>Tip: Be open-minded</a:t>
            </a:r>
            <a:endParaRPr lang="en-GB" sz="2800" b="1" i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6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930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Wingdings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Linh Diep</dc:creator>
  <cp:lastModifiedBy>Linh Diep</cp:lastModifiedBy>
  <cp:revision>1</cp:revision>
  <dcterms:created xsi:type="dcterms:W3CDTF">2024-10-07T13:02:42Z</dcterms:created>
  <dcterms:modified xsi:type="dcterms:W3CDTF">2024-10-07T15:16:23Z</dcterms:modified>
</cp:coreProperties>
</file>