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5"/>
  </p:notesMasterIdLst>
  <p:handoutMasterIdLst>
    <p:handoutMasterId r:id="rId26"/>
  </p:handoutMasterIdLst>
  <p:sldIdLst>
    <p:sldId id="280" r:id="rId5"/>
    <p:sldId id="351" r:id="rId6"/>
    <p:sldId id="421" r:id="rId7"/>
    <p:sldId id="423" r:id="rId8"/>
    <p:sldId id="386" r:id="rId9"/>
    <p:sldId id="467" r:id="rId10"/>
    <p:sldId id="471" r:id="rId11"/>
    <p:sldId id="468" r:id="rId12"/>
    <p:sldId id="477" r:id="rId13"/>
    <p:sldId id="478" r:id="rId14"/>
    <p:sldId id="454" r:id="rId15"/>
    <p:sldId id="460" r:id="rId16"/>
    <p:sldId id="469" r:id="rId17"/>
    <p:sldId id="470" r:id="rId18"/>
    <p:sldId id="473" r:id="rId19"/>
    <p:sldId id="472" r:id="rId20"/>
    <p:sldId id="475" r:id="rId21"/>
    <p:sldId id="476" r:id="rId22"/>
    <p:sldId id="452" r:id="rId23"/>
    <p:sldId id="462" r:id="rId24"/>
  </p:sldIdLst>
  <p:sldSz cx="9144000" cy="6858000" type="screen4x3"/>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os="324">
          <p15:clr>
            <a:srgbClr val="A4A3A4"/>
          </p15:clr>
        </p15:guide>
        <p15:guide id="4" orient="horz" pos="555">
          <p15:clr>
            <a:srgbClr val="A4A3A4"/>
          </p15:clr>
        </p15:guide>
        <p15:guide id="5" orient="horz" pos="900">
          <p15:clr>
            <a:srgbClr val="A4A3A4"/>
          </p15:clr>
        </p15:guide>
        <p15:guide id="6" orient="horz" pos="3655">
          <p15:clr>
            <a:srgbClr val="A4A3A4"/>
          </p15:clr>
        </p15:guide>
        <p15:guide id="7" pos="318">
          <p15:clr>
            <a:srgbClr val="A4A3A4"/>
          </p15:clr>
        </p15:guide>
        <p15:guide id="8" pos="543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88CF"/>
    <a:srgbClr val="658190"/>
    <a:srgbClr val="094A8B"/>
    <a:srgbClr val="3333CC"/>
    <a:srgbClr val="004A8B"/>
    <a:srgbClr val="BC003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3774" autoAdjust="0"/>
  </p:normalViewPr>
  <p:slideViewPr>
    <p:cSldViewPr snapToGrid="0" snapToObjects="1">
      <p:cViewPr varScale="1">
        <p:scale>
          <a:sx n="95" d="100"/>
          <a:sy n="95" d="100"/>
        </p:scale>
        <p:origin x="2100" y="90"/>
      </p:cViewPr>
      <p:guideLst>
        <p:guide orient="horz" pos="1620"/>
        <p:guide pos="2880"/>
        <p:guide orient="horz" pos="324"/>
        <p:guide orient="horz" pos="555"/>
        <p:guide orient="horz" pos="900"/>
        <p:guide orient="horz" pos="3655"/>
        <p:guide pos="318"/>
        <p:guide pos="543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4"/>
            <a:ext cx="3076363" cy="511731"/>
          </a:xfrm>
          <a:prstGeom prst="rect">
            <a:avLst/>
          </a:prstGeom>
        </p:spPr>
        <p:txBody>
          <a:bodyPr vert="horz" lIns="94745" tIns="47373" rIns="94745" bIns="47373" rtlCol="0"/>
          <a:lstStyle>
            <a:lvl1pPr algn="l">
              <a:defRPr sz="1200"/>
            </a:lvl1pPr>
          </a:lstStyle>
          <a:p>
            <a:endParaRPr lang="en-GB"/>
          </a:p>
        </p:txBody>
      </p:sp>
      <p:sp>
        <p:nvSpPr>
          <p:cNvPr id="3" name="Date Placeholder 2"/>
          <p:cNvSpPr>
            <a:spLocks noGrp="1"/>
          </p:cNvSpPr>
          <p:nvPr>
            <p:ph type="dt" sz="quarter" idx="1"/>
          </p:nvPr>
        </p:nvSpPr>
        <p:spPr>
          <a:xfrm>
            <a:off x="4021296" y="4"/>
            <a:ext cx="3076363" cy="511731"/>
          </a:xfrm>
          <a:prstGeom prst="rect">
            <a:avLst/>
          </a:prstGeom>
        </p:spPr>
        <p:txBody>
          <a:bodyPr vert="horz" lIns="94745" tIns="47373" rIns="94745" bIns="47373" rtlCol="0"/>
          <a:lstStyle>
            <a:lvl1pPr algn="r">
              <a:defRPr sz="1200"/>
            </a:lvl1pPr>
          </a:lstStyle>
          <a:p>
            <a:fld id="{104A58E1-3D30-4150-83B2-D3545080C087}" type="datetimeFigureOut">
              <a:rPr lang="en-GB" smtClean="0"/>
              <a:t>01/03/2024</a:t>
            </a:fld>
            <a:endParaRPr lang="en-GB"/>
          </a:p>
        </p:txBody>
      </p:sp>
      <p:sp>
        <p:nvSpPr>
          <p:cNvPr id="4" name="Footer Placeholder 3"/>
          <p:cNvSpPr>
            <a:spLocks noGrp="1"/>
          </p:cNvSpPr>
          <p:nvPr>
            <p:ph type="ftr" sz="quarter" idx="2"/>
          </p:nvPr>
        </p:nvSpPr>
        <p:spPr>
          <a:xfrm>
            <a:off x="3" y="9721111"/>
            <a:ext cx="3076363" cy="511731"/>
          </a:xfrm>
          <a:prstGeom prst="rect">
            <a:avLst/>
          </a:prstGeom>
        </p:spPr>
        <p:txBody>
          <a:bodyPr vert="horz" lIns="94745" tIns="47373" rIns="94745" bIns="47373" rtlCol="0" anchor="b"/>
          <a:lstStyle>
            <a:lvl1pPr algn="l">
              <a:defRPr sz="1200"/>
            </a:lvl1pPr>
          </a:lstStyle>
          <a:p>
            <a:endParaRPr lang="en-GB"/>
          </a:p>
        </p:txBody>
      </p:sp>
      <p:sp>
        <p:nvSpPr>
          <p:cNvPr id="5" name="Slide Number Placeholder 4"/>
          <p:cNvSpPr>
            <a:spLocks noGrp="1"/>
          </p:cNvSpPr>
          <p:nvPr>
            <p:ph type="sldNum" sz="quarter" idx="3"/>
          </p:nvPr>
        </p:nvSpPr>
        <p:spPr>
          <a:xfrm>
            <a:off x="4021296" y="9721111"/>
            <a:ext cx="3076363" cy="511731"/>
          </a:xfrm>
          <a:prstGeom prst="rect">
            <a:avLst/>
          </a:prstGeom>
        </p:spPr>
        <p:txBody>
          <a:bodyPr vert="horz" lIns="94745" tIns="47373" rIns="94745" bIns="47373" rtlCol="0" anchor="b"/>
          <a:lstStyle>
            <a:lvl1pPr algn="r">
              <a:defRPr sz="1200"/>
            </a:lvl1pPr>
          </a:lstStyle>
          <a:p>
            <a:fld id="{B798712A-46C4-43A4-8DB1-72964A5915F5}" type="slidenum">
              <a:rPr lang="en-GB" smtClean="0"/>
              <a:t>‹#›</a:t>
            </a:fld>
            <a:endParaRPr lang="en-GB"/>
          </a:p>
        </p:txBody>
      </p:sp>
    </p:spTree>
    <p:extLst>
      <p:ext uri="{BB962C8B-B14F-4D97-AF65-F5344CB8AC3E}">
        <p14:creationId xmlns:p14="http://schemas.microsoft.com/office/powerpoint/2010/main" val="27738100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5"/>
            <a:ext cx="3076363" cy="513508"/>
          </a:xfrm>
          <a:prstGeom prst="rect">
            <a:avLst/>
          </a:prstGeom>
        </p:spPr>
        <p:txBody>
          <a:bodyPr vert="horz" lIns="94745" tIns="47373" rIns="94745" bIns="47373" rtlCol="0"/>
          <a:lstStyle>
            <a:lvl1pPr algn="l">
              <a:defRPr sz="1200"/>
            </a:lvl1pPr>
          </a:lstStyle>
          <a:p>
            <a:endParaRPr lang="en-GB"/>
          </a:p>
        </p:txBody>
      </p:sp>
      <p:sp>
        <p:nvSpPr>
          <p:cNvPr id="3" name="Date Placeholder 2"/>
          <p:cNvSpPr>
            <a:spLocks noGrp="1"/>
          </p:cNvSpPr>
          <p:nvPr>
            <p:ph type="dt" idx="1"/>
          </p:nvPr>
        </p:nvSpPr>
        <p:spPr>
          <a:xfrm>
            <a:off x="4021296" y="5"/>
            <a:ext cx="3076363" cy="513508"/>
          </a:xfrm>
          <a:prstGeom prst="rect">
            <a:avLst/>
          </a:prstGeom>
        </p:spPr>
        <p:txBody>
          <a:bodyPr vert="horz" lIns="94745" tIns="47373" rIns="94745" bIns="47373" rtlCol="0"/>
          <a:lstStyle>
            <a:lvl1pPr algn="r">
              <a:defRPr sz="1200"/>
            </a:lvl1pPr>
          </a:lstStyle>
          <a:p>
            <a:fld id="{D157F7B8-6B3B-4964-A7D7-1224FB4B24B9}" type="datetimeFigureOut">
              <a:rPr lang="en-GB" smtClean="0"/>
              <a:t>27/02/2024</a:t>
            </a:fld>
            <a:endParaRPr lang="en-GB"/>
          </a:p>
        </p:txBody>
      </p:sp>
      <p:sp>
        <p:nvSpPr>
          <p:cNvPr id="4" name="Slide Image Placeholder 3"/>
          <p:cNvSpPr>
            <a:spLocks noGrp="1" noRot="1" noChangeAspect="1"/>
          </p:cNvSpPr>
          <p:nvPr>
            <p:ph type="sldImg" idx="2"/>
          </p:nvPr>
        </p:nvSpPr>
        <p:spPr>
          <a:xfrm>
            <a:off x="1246188" y="1279525"/>
            <a:ext cx="4606925" cy="3455988"/>
          </a:xfrm>
          <a:prstGeom prst="rect">
            <a:avLst/>
          </a:prstGeom>
          <a:noFill/>
          <a:ln w="12700">
            <a:solidFill>
              <a:prstClr val="black"/>
            </a:solidFill>
          </a:ln>
        </p:spPr>
        <p:txBody>
          <a:bodyPr vert="horz" lIns="94745" tIns="47373" rIns="94745" bIns="47373" rtlCol="0" anchor="ctr"/>
          <a:lstStyle/>
          <a:p>
            <a:endParaRPr lang="en-GB"/>
          </a:p>
        </p:txBody>
      </p:sp>
      <p:sp>
        <p:nvSpPr>
          <p:cNvPr id="5" name="Notes Placeholder 4"/>
          <p:cNvSpPr>
            <a:spLocks noGrp="1"/>
          </p:cNvSpPr>
          <p:nvPr>
            <p:ph type="body" sz="quarter" idx="3"/>
          </p:nvPr>
        </p:nvSpPr>
        <p:spPr>
          <a:xfrm>
            <a:off x="709930" y="4925410"/>
            <a:ext cx="5679440" cy="4029880"/>
          </a:xfrm>
          <a:prstGeom prst="rect">
            <a:avLst/>
          </a:prstGeom>
        </p:spPr>
        <p:txBody>
          <a:bodyPr vert="horz" lIns="94745" tIns="47373" rIns="94745" bIns="4737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3" y="9721108"/>
            <a:ext cx="3076363" cy="513507"/>
          </a:xfrm>
          <a:prstGeom prst="rect">
            <a:avLst/>
          </a:prstGeom>
        </p:spPr>
        <p:txBody>
          <a:bodyPr vert="horz" lIns="94745" tIns="47373" rIns="94745" bIns="47373" rtlCol="0" anchor="b"/>
          <a:lstStyle>
            <a:lvl1pPr algn="l">
              <a:defRPr sz="1200"/>
            </a:lvl1pPr>
          </a:lstStyle>
          <a:p>
            <a:endParaRPr lang="en-GB"/>
          </a:p>
        </p:txBody>
      </p:sp>
      <p:sp>
        <p:nvSpPr>
          <p:cNvPr id="7" name="Slide Number Placeholder 6"/>
          <p:cNvSpPr>
            <a:spLocks noGrp="1"/>
          </p:cNvSpPr>
          <p:nvPr>
            <p:ph type="sldNum" sz="quarter" idx="5"/>
          </p:nvPr>
        </p:nvSpPr>
        <p:spPr>
          <a:xfrm>
            <a:off x="4021296" y="9721108"/>
            <a:ext cx="3076363" cy="513507"/>
          </a:xfrm>
          <a:prstGeom prst="rect">
            <a:avLst/>
          </a:prstGeom>
        </p:spPr>
        <p:txBody>
          <a:bodyPr vert="horz" lIns="94745" tIns="47373" rIns="94745" bIns="47373" rtlCol="0" anchor="b"/>
          <a:lstStyle>
            <a:lvl1pPr algn="r">
              <a:defRPr sz="1200"/>
            </a:lvl1pPr>
          </a:lstStyle>
          <a:p>
            <a:fld id="{0AFCF9F9-1DDC-4987-B707-0CCEC936E26E}" type="slidenum">
              <a:rPr lang="en-GB" smtClean="0"/>
              <a:t>‹#›</a:t>
            </a:fld>
            <a:endParaRPr lang="en-GB"/>
          </a:p>
        </p:txBody>
      </p:sp>
    </p:spTree>
    <p:extLst>
      <p:ext uri="{BB962C8B-B14F-4D97-AF65-F5344CB8AC3E}">
        <p14:creationId xmlns:p14="http://schemas.microsoft.com/office/powerpoint/2010/main" val="3573690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FCF9F9-1DDC-4987-B707-0CCEC936E26E}"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27842182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FCF9F9-1DDC-4987-B707-0CCEC936E26E}" type="slidenum">
              <a:rPr lang="en-GB" smtClean="0"/>
              <a:t>11</a:t>
            </a:fld>
            <a:endParaRPr lang="en-GB"/>
          </a:p>
        </p:txBody>
      </p:sp>
    </p:spTree>
    <p:extLst>
      <p:ext uri="{BB962C8B-B14F-4D97-AF65-F5344CB8AC3E}">
        <p14:creationId xmlns:p14="http://schemas.microsoft.com/office/powerpoint/2010/main" val="42146798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FCF9F9-1DDC-4987-B707-0CCEC936E26E}"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37886862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FCF9F9-1DDC-4987-B707-0CCEC936E26E}" type="slidenum">
              <a:rPr lang="en-GB" smtClean="0"/>
              <a:t>13</a:t>
            </a:fld>
            <a:endParaRPr lang="en-GB"/>
          </a:p>
        </p:txBody>
      </p:sp>
    </p:spTree>
    <p:extLst>
      <p:ext uri="{BB962C8B-B14F-4D97-AF65-F5344CB8AC3E}">
        <p14:creationId xmlns:p14="http://schemas.microsoft.com/office/powerpoint/2010/main" val="39935558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FCF9F9-1DDC-4987-B707-0CCEC936E26E}" type="slidenum">
              <a:rPr lang="en-GB" smtClean="0"/>
              <a:t>14</a:t>
            </a:fld>
            <a:endParaRPr lang="en-GB"/>
          </a:p>
        </p:txBody>
      </p:sp>
    </p:spTree>
    <p:extLst>
      <p:ext uri="{BB962C8B-B14F-4D97-AF65-F5344CB8AC3E}">
        <p14:creationId xmlns:p14="http://schemas.microsoft.com/office/powerpoint/2010/main" val="32463860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FCF9F9-1DDC-4987-B707-0CCEC936E26E}"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24299714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FCF9F9-1DDC-4987-B707-0CCEC936E26E}" type="slidenum">
              <a:rPr lang="en-GB" smtClean="0"/>
              <a:t>16</a:t>
            </a:fld>
            <a:endParaRPr lang="en-GB"/>
          </a:p>
        </p:txBody>
      </p:sp>
    </p:spTree>
    <p:extLst>
      <p:ext uri="{BB962C8B-B14F-4D97-AF65-F5344CB8AC3E}">
        <p14:creationId xmlns:p14="http://schemas.microsoft.com/office/powerpoint/2010/main" val="8010970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FCF9F9-1DDC-4987-B707-0CCEC936E26E}" type="slidenum">
              <a:rPr lang="en-GB" smtClean="0"/>
              <a:t>17</a:t>
            </a:fld>
            <a:endParaRPr lang="en-GB"/>
          </a:p>
        </p:txBody>
      </p:sp>
    </p:spTree>
    <p:extLst>
      <p:ext uri="{BB962C8B-B14F-4D97-AF65-F5344CB8AC3E}">
        <p14:creationId xmlns:p14="http://schemas.microsoft.com/office/powerpoint/2010/main" val="29058957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FCF9F9-1DDC-4987-B707-0CCEC936E26E}" type="slidenum">
              <a:rPr lang="en-GB" smtClean="0"/>
              <a:t>18</a:t>
            </a:fld>
            <a:endParaRPr lang="en-GB"/>
          </a:p>
        </p:txBody>
      </p:sp>
    </p:spTree>
    <p:extLst>
      <p:ext uri="{BB962C8B-B14F-4D97-AF65-F5344CB8AC3E}">
        <p14:creationId xmlns:p14="http://schemas.microsoft.com/office/powerpoint/2010/main" val="29405154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FCF9F9-1DDC-4987-B707-0CCEC936E26E}" type="slidenum">
              <a:rPr lang="en-GB" smtClean="0">
                <a:solidFill>
                  <a:prstClr val="black"/>
                </a:solidFill>
              </a:rPr>
              <a:pPr/>
              <a:t>19</a:t>
            </a:fld>
            <a:endParaRPr lang="en-GB">
              <a:solidFill>
                <a:prstClr val="black"/>
              </a:solidFill>
            </a:endParaRPr>
          </a:p>
        </p:txBody>
      </p:sp>
    </p:spTree>
    <p:extLst>
      <p:ext uri="{BB962C8B-B14F-4D97-AF65-F5344CB8AC3E}">
        <p14:creationId xmlns:p14="http://schemas.microsoft.com/office/powerpoint/2010/main" val="27907713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FCF9F9-1DDC-4987-B707-0CCEC936E26E}" type="slidenum">
              <a:rPr lang="en-GB" smtClean="0"/>
              <a:t>20</a:t>
            </a:fld>
            <a:endParaRPr lang="en-GB"/>
          </a:p>
        </p:txBody>
      </p:sp>
    </p:spTree>
    <p:extLst>
      <p:ext uri="{BB962C8B-B14F-4D97-AF65-F5344CB8AC3E}">
        <p14:creationId xmlns:p14="http://schemas.microsoft.com/office/powerpoint/2010/main" val="3821272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FCF9F9-1DDC-4987-B707-0CCEC936E26E}" type="slidenum">
              <a:rPr lang="en-GB" smtClean="0"/>
              <a:t>3</a:t>
            </a:fld>
            <a:endParaRPr lang="en-GB"/>
          </a:p>
        </p:txBody>
      </p:sp>
    </p:spTree>
    <p:extLst>
      <p:ext uri="{BB962C8B-B14F-4D97-AF65-F5344CB8AC3E}">
        <p14:creationId xmlns:p14="http://schemas.microsoft.com/office/powerpoint/2010/main" val="2681440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FCF9F9-1DDC-4987-B707-0CCEC936E26E}"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1776214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FCF9F9-1DDC-4987-B707-0CCEC936E26E}" type="slidenum">
              <a:rPr lang="en-GB" smtClean="0"/>
              <a:t>5</a:t>
            </a:fld>
            <a:endParaRPr lang="en-GB"/>
          </a:p>
        </p:txBody>
      </p:sp>
    </p:spTree>
    <p:extLst>
      <p:ext uri="{BB962C8B-B14F-4D97-AF65-F5344CB8AC3E}">
        <p14:creationId xmlns:p14="http://schemas.microsoft.com/office/powerpoint/2010/main" val="3063952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FCF9F9-1DDC-4987-B707-0CCEC936E26E}" type="slidenum">
              <a:rPr lang="en-GB" smtClean="0"/>
              <a:t>6</a:t>
            </a:fld>
            <a:endParaRPr lang="en-GB"/>
          </a:p>
        </p:txBody>
      </p:sp>
    </p:spTree>
    <p:extLst>
      <p:ext uri="{BB962C8B-B14F-4D97-AF65-F5344CB8AC3E}">
        <p14:creationId xmlns:p14="http://schemas.microsoft.com/office/powerpoint/2010/main" val="354436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FCF9F9-1DDC-4987-B707-0CCEC936E26E}"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2198787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FCF9F9-1DDC-4987-B707-0CCEC936E26E}" type="slidenum">
              <a:rPr lang="en-GB" smtClean="0"/>
              <a:t>8</a:t>
            </a:fld>
            <a:endParaRPr lang="en-GB"/>
          </a:p>
        </p:txBody>
      </p:sp>
    </p:spTree>
    <p:extLst>
      <p:ext uri="{BB962C8B-B14F-4D97-AF65-F5344CB8AC3E}">
        <p14:creationId xmlns:p14="http://schemas.microsoft.com/office/powerpoint/2010/main" val="3311420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FCF9F9-1DDC-4987-B707-0CCEC936E26E}" type="slidenum">
              <a:rPr lang="en-GB" smtClean="0"/>
              <a:t>9</a:t>
            </a:fld>
            <a:endParaRPr lang="en-GB"/>
          </a:p>
        </p:txBody>
      </p:sp>
    </p:spTree>
    <p:extLst>
      <p:ext uri="{BB962C8B-B14F-4D97-AF65-F5344CB8AC3E}">
        <p14:creationId xmlns:p14="http://schemas.microsoft.com/office/powerpoint/2010/main" val="14888650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FCF9F9-1DDC-4987-B707-0CCEC936E26E}" type="slidenum">
              <a:rPr lang="en-GB" smtClean="0"/>
              <a:t>10</a:t>
            </a:fld>
            <a:endParaRPr lang="en-GB"/>
          </a:p>
        </p:txBody>
      </p:sp>
    </p:spTree>
    <p:extLst>
      <p:ext uri="{BB962C8B-B14F-4D97-AF65-F5344CB8AC3E}">
        <p14:creationId xmlns:p14="http://schemas.microsoft.com/office/powerpoint/2010/main" val="17330534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609DBD2B-02A1-FC4A-9B44-D47E63F1D4C5}" type="slidenum">
              <a:rPr lang="en-US" smtClean="0">
                <a:solidFill>
                  <a:prstClr val="black">
                    <a:tint val="75000"/>
                  </a:prstClr>
                </a:solidFill>
              </a:rPr>
              <a:pPr/>
              <a:t>‹#›</a:t>
            </a:fld>
            <a:endParaRPr lang="en-US">
              <a:solidFill>
                <a:prstClr val="black">
                  <a:tint val="75000"/>
                </a:prstClr>
              </a:solidFill>
            </a:endParaRPr>
          </a:p>
        </p:txBody>
      </p:sp>
      <p:sp>
        <p:nvSpPr>
          <p:cNvPr id="8" name="Rectangle 7"/>
          <p:cNvSpPr/>
          <p:nvPr userDrawn="1"/>
        </p:nvSpPr>
        <p:spPr>
          <a:xfrm>
            <a:off x="0" y="0"/>
            <a:ext cx="9144000" cy="6858000"/>
          </a:xfrm>
          <a:prstGeom prst="rect">
            <a:avLst/>
          </a:prstGeom>
          <a:solidFill>
            <a:srgbClr val="094A8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pic>
        <p:nvPicPr>
          <p:cNvPr id="7" name="Picture 6" descr="Crown_right_half.png"/>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1" y="0"/>
            <a:ext cx="3666145" cy="6501341"/>
          </a:xfrm>
          <a:prstGeom prst="rect">
            <a:avLst/>
          </a:prstGeom>
        </p:spPr>
      </p:pic>
      <p:pic>
        <p:nvPicPr>
          <p:cNvPr id="10" name="Picture 9" descr="Crown_right_half.png"/>
          <p:cNvPicPr>
            <a:picLocks noChangeAspect="1"/>
          </p:cNvPicPr>
          <p:nvPr userDrawn="1"/>
        </p:nvPicPr>
        <p:blipFill rotWithShape="1">
          <a:blip r:embed="rId2">
            <a:alphaModFix amt="10000"/>
            <a:extLst>
              <a:ext uri="{28A0092B-C50C-407E-A947-70E740481C1C}">
                <a14:useLocalDpi xmlns:a14="http://schemas.microsoft.com/office/drawing/2010/main" val="0"/>
              </a:ext>
            </a:extLst>
          </a:blip>
          <a:srcRect l="10030" t="1" b="88300"/>
          <a:stretch/>
        </p:blipFill>
        <p:spPr>
          <a:xfrm>
            <a:off x="1" y="6501341"/>
            <a:ext cx="3666145" cy="768927"/>
          </a:xfrm>
          <a:prstGeom prst="rect">
            <a:avLst/>
          </a:prstGeom>
        </p:spPr>
      </p:pic>
    </p:spTree>
    <p:extLst>
      <p:ext uri="{BB962C8B-B14F-4D97-AF65-F5344CB8AC3E}">
        <p14:creationId xmlns:p14="http://schemas.microsoft.com/office/powerpoint/2010/main" val="88280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9DBD2B-02A1-FC4A-9B44-D47E63F1D4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376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BB601698-88BC-494E-B499-C549BB1D2E58}" type="datetimeFigureOut">
              <a:rPr lang="en-US" smtClean="0">
                <a:solidFill>
                  <a:prstClr val="black">
                    <a:tint val="75000"/>
                  </a:prstClr>
                </a:solidFill>
              </a:rPr>
              <a:pPr/>
              <a:t>2/27/2024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9DBD2B-02A1-FC4A-9B44-D47E63F1D4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70097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w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601698-88BC-494E-B499-C549BB1D2E58}" type="datetimeFigureOut">
              <a:rPr lang="en-US" smtClean="0">
                <a:solidFill>
                  <a:prstClr val="black">
                    <a:tint val="75000"/>
                  </a:prstClr>
                </a:solidFill>
              </a:rPr>
              <a:pPr/>
              <a:t>2/27/2024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9DBD2B-02A1-FC4A-9B44-D47E63F1D4C5}" type="slidenum">
              <a:rPr lang="en-US" smtClean="0">
                <a:solidFill>
                  <a:prstClr val="black">
                    <a:tint val="75000"/>
                  </a:prstClr>
                </a:solidFill>
              </a:rPr>
              <a:pPr/>
              <a:t>‹#›</a:t>
            </a:fld>
            <a:endParaRPr lang="en-US">
              <a:solidFill>
                <a:prstClr val="black">
                  <a:tint val="75000"/>
                </a:prstClr>
              </a:solidFill>
            </a:endParaRPr>
          </a:p>
        </p:txBody>
      </p:sp>
      <p:pic>
        <p:nvPicPr>
          <p:cNvPr id="7" name="Picture 6" descr="Crown_right_half.png"/>
          <p:cNvPicPr>
            <a:picLocks noChangeAspect="1"/>
          </p:cNvPicPr>
          <p:nvPr userDrawn="1"/>
        </p:nvPicPr>
        <p:blipFill>
          <a:blip r:embed="rId5">
            <a:alphaModFix amt="10000"/>
            <a:extLst>
              <a:ext uri="{28A0092B-C50C-407E-A947-70E740481C1C}">
                <a14:useLocalDpi xmlns:a14="http://schemas.microsoft.com/office/drawing/2010/main" val="0"/>
              </a:ext>
            </a:extLst>
          </a:blip>
          <a:stretch>
            <a:fillRect/>
          </a:stretch>
        </p:blipFill>
        <p:spPr>
          <a:xfrm>
            <a:off x="1" y="0"/>
            <a:ext cx="3666145" cy="6501341"/>
          </a:xfrm>
          <a:prstGeom prst="rect">
            <a:avLst/>
          </a:prstGeom>
        </p:spPr>
      </p:pic>
      <p:pic>
        <p:nvPicPr>
          <p:cNvPr id="9" name="Picture 8" descr="Untitled-1.png"/>
          <p:cNvPicPr>
            <a:picLocks noChangeAspect="1"/>
          </p:cNvPicPr>
          <p:nvPr userDrawn="1"/>
        </p:nvPicPr>
        <p:blipFill rotWithShape="1">
          <a:blip r:embed="rId6">
            <a:extLst>
              <a:ext uri="{28A0092B-C50C-407E-A947-70E740481C1C}">
                <a14:useLocalDpi xmlns:a14="http://schemas.microsoft.com/office/drawing/2010/main" val="0"/>
              </a:ext>
            </a:extLst>
          </a:blip>
          <a:srcRect l="7922"/>
          <a:stretch/>
        </p:blipFill>
        <p:spPr>
          <a:xfrm>
            <a:off x="0" y="5980014"/>
            <a:ext cx="9144000" cy="887139"/>
          </a:xfrm>
          <a:prstGeom prst="rect">
            <a:avLst/>
          </a:prstGeom>
        </p:spPr>
      </p:pic>
      <p:pic>
        <p:nvPicPr>
          <p:cNvPr id="10" name="Picture 6" descr="QMUL_Logo_White"/>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98480" y="6216020"/>
            <a:ext cx="1553671" cy="415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userDrawn="1"/>
        </p:nvSpPr>
        <p:spPr>
          <a:xfrm>
            <a:off x="2532806" y="6238917"/>
            <a:ext cx="2447465" cy="369332"/>
          </a:xfrm>
          <a:prstGeom prst="rect">
            <a:avLst/>
          </a:prstGeom>
          <a:noFill/>
        </p:spPr>
        <p:txBody>
          <a:bodyPr wrap="none" rtlCol="0">
            <a:spAutoFit/>
          </a:bodyPr>
          <a:lstStyle/>
          <a:p>
            <a:r>
              <a:rPr lang="en-GB" dirty="0">
                <a:solidFill>
                  <a:prstClr val="white"/>
                </a:solidFill>
              </a:rPr>
              <a:t>www.maths.qmul.ac.uk</a:t>
            </a:r>
          </a:p>
        </p:txBody>
      </p:sp>
    </p:spTree>
    <p:extLst>
      <p:ext uri="{BB962C8B-B14F-4D97-AF65-F5344CB8AC3E}">
        <p14:creationId xmlns:p14="http://schemas.microsoft.com/office/powerpoint/2010/main" val="7802048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carriermanagement.com/features/2015/11/05/147387.htm"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800100" y="3076856"/>
            <a:ext cx="75438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charset="0"/>
              <a:buChar char="•"/>
              <a:defRPr sz="3200">
                <a:solidFill>
                  <a:schemeClr val="tx1"/>
                </a:solidFill>
                <a:latin typeface="Calibri" charset="0"/>
              </a:defRPr>
            </a:lvl1pPr>
            <a:lvl2pPr marL="37931725" indent="-37474525" defTabSz="457200">
              <a:spcBef>
                <a:spcPct val="20000"/>
              </a:spcBef>
              <a:buFont typeface="Arial" charset="0"/>
              <a:buChar char="–"/>
              <a:defRPr sz="2800">
                <a:solidFill>
                  <a:schemeClr val="tx1"/>
                </a:solidFill>
                <a:latin typeface="Calibri" charset="0"/>
              </a:defRPr>
            </a:lvl2pPr>
            <a:lvl3pPr marL="1143000" indent="-228600" defTabSz="457200">
              <a:spcBef>
                <a:spcPct val="20000"/>
              </a:spcBef>
              <a:buFont typeface="Arial" charset="0"/>
              <a:buChar char="•"/>
              <a:defRPr sz="2400">
                <a:solidFill>
                  <a:schemeClr val="tx1"/>
                </a:solidFill>
                <a:latin typeface="Calibri" charset="0"/>
              </a:defRPr>
            </a:lvl3pPr>
            <a:lvl4pPr marL="1600200" indent="-228600" defTabSz="457200">
              <a:spcBef>
                <a:spcPct val="20000"/>
              </a:spcBef>
              <a:buFont typeface="Arial" charset="0"/>
              <a:buChar char="–"/>
              <a:defRPr sz="2000">
                <a:solidFill>
                  <a:schemeClr val="tx1"/>
                </a:solidFill>
                <a:latin typeface="Calibri" charset="0"/>
              </a:defRPr>
            </a:lvl4pPr>
            <a:lvl5pPr marL="2057400" indent="-228600" defTabSz="4572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en-GB" altLang="en-US" sz="4400" b="1" dirty="0">
                <a:solidFill>
                  <a:srgbClr val="FFFFFF"/>
                </a:solidFill>
                <a:latin typeface="Tahoma" charset="0"/>
                <a:cs typeface="Tahoma" charset="0"/>
              </a:rPr>
              <a:t>MTH 4112: Semester B, Week 5</a:t>
            </a:r>
          </a:p>
          <a:p>
            <a:pPr algn="ctr" eaLnBrk="1" hangingPunct="1">
              <a:spcBef>
                <a:spcPct val="0"/>
              </a:spcBef>
              <a:buFontTx/>
              <a:buNone/>
            </a:pPr>
            <a:endParaRPr lang="en-GB" altLang="en-US" sz="4800" b="1" dirty="0">
              <a:solidFill>
                <a:srgbClr val="FFFFFF"/>
              </a:solidFill>
              <a:latin typeface="Tahoma" charset="0"/>
              <a:cs typeface="Tahoma" charset="0"/>
            </a:endParaRPr>
          </a:p>
          <a:p>
            <a:pPr algn="ctr" eaLnBrk="1" hangingPunct="1">
              <a:spcBef>
                <a:spcPct val="0"/>
              </a:spcBef>
              <a:buFontTx/>
              <a:buNone/>
            </a:pPr>
            <a:r>
              <a:rPr lang="en-GB" altLang="en-US" sz="2900" dirty="0">
                <a:solidFill>
                  <a:srgbClr val="FFFFFF"/>
                </a:solidFill>
                <a:latin typeface="Tahoma" charset="0"/>
                <a:cs typeface="Tahoma" charset="0"/>
              </a:rPr>
              <a:t>Masimba Zata</a:t>
            </a:r>
          </a:p>
          <a:p>
            <a:pPr algn="ctr" eaLnBrk="1" hangingPunct="1">
              <a:spcBef>
                <a:spcPct val="0"/>
              </a:spcBef>
              <a:buFontTx/>
              <a:buNone/>
            </a:pPr>
            <a:r>
              <a:rPr lang="en-GB" altLang="en-US" sz="2900" dirty="0">
                <a:solidFill>
                  <a:srgbClr val="FFFFFF"/>
                </a:solidFill>
                <a:latin typeface="Tahoma" charset="0"/>
                <a:cs typeface="Tahoma" charset="0"/>
              </a:rPr>
              <a:t>27 February 2024</a:t>
            </a:r>
            <a:endParaRPr lang="en-GB" altLang="en-US" sz="2000" dirty="0">
              <a:solidFill>
                <a:srgbClr val="FFFFFF"/>
              </a:solidFill>
              <a:latin typeface="Tahoma" charset="0"/>
              <a:cs typeface="Tahoma" charset="0"/>
            </a:endParaRPr>
          </a:p>
        </p:txBody>
      </p:sp>
      <p:pic>
        <p:nvPicPr>
          <p:cNvPr id="5" name="Picture 6" descr="QMUL_Logo_Wh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2619" y="991362"/>
            <a:ext cx="6158761" cy="1645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4778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1" cy="1143000"/>
          </a:xfrm>
        </p:spPr>
        <p:txBody>
          <a:bodyPr vert="horz" lIns="91440" tIns="45720" rIns="91440" bIns="45720" rtlCol="0" anchor="ctr">
            <a:noAutofit/>
          </a:bodyPr>
          <a:lstStyle/>
          <a:p>
            <a:r>
              <a:rPr lang="en-GB" b="1" dirty="0">
                <a:solidFill>
                  <a:srgbClr val="1D88CF"/>
                </a:solidFill>
                <a:latin typeface="Arial" panose="020B0604020202020204" pitchFamily="34" charset="0"/>
                <a:ea typeface="+mn-ea"/>
                <a:cs typeface="Arial" panose="020B0604020202020204" pitchFamily="34" charset="0"/>
              </a:rPr>
              <a:t>Queen Mary Actuarial Society</a:t>
            </a:r>
          </a:p>
        </p:txBody>
      </p:sp>
      <p:sp>
        <p:nvSpPr>
          <p:cNvPr id="5" name="AutoShape 4" descr="Image result for university clipart"/>
          <p:cNvSpPr>
            <a:spLocks noChangeAspect="1" noChangeArrowheads="1"/>
          </p:cNvSpPr>
          <p:nvPr/>
        </p:nvSpPr>
        <p:spPr bwMode="auto">
          <a:xfrm>
            <a:off x="2847975" y="2852737"/>
            <a:ext cx="3078692" cy="307870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Content Placeholder 2"/>
          <p:cNvSpPr txBox="1">
            <a:spLocks/>
          </p:cNvSpPr>
          <p:nvPr/>
        </p:nvSpPr>
        <p:spPr>
          <a:xfrm>
            <a:off x="0" y="1277922"/>
            <a:ext cx="9061807" cy="430215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r>
              <a:rPr lang="en-US" sz="2000" b="1" dirty="0">
                <a:solidFill>
                  <a:srgbClr val="FF0000"/>
                </a:solidFill>
              </a:rPr>
              <a:t>														</a:t>
            </a:r>
            <a:r>
              <a:rPr lang="en-US" sz="2000" dirty="0"/>
              <a:t> </a:t>
            </a:r>
          </a:p>
          <a:p>
            <a:pPr marL="0" indent="0">
              <a:buNone/>
            </a:pPr>
            <a:endParaRPr lang="en-US" sz="2000" dirty="0"/>
          </a:p>
        </p:txBody>
      </p:sp>
      <p:pic>
        <p:nvPicPr>
          <p:cNvPr id="7" name="Picture 6">
            <a:extLst>
              <a:ext uri="{FF2B5EF4-FFF2-40B4-BE49-F238E27FC236}">
                <a16:creationId xmlns:a16="http://schemas.microsoft.com/office/drawing/2014/main" id="{12248AEB-59DC-6B3C-72F3-26F9D72236B2}"/>
              </a:ext>
            </a:extLst>
          </p:cNvPr>
          <p:cNvPicPr>
            <a:picLocks noChangeAspect="1"/>
          </p:cNvPicPr>
          <p:nvPr/>
        </p:nvPicPr>
        <p:blipFill>
          <a:blip r:embed="rId3"/>
          <a:stretch>
            <a:fillRect/>
          </a:stretch>
        </p:blipFill>
        <p:spPr>
          <a:xfrm>
            <a:off x="307518" y="1053345"/>
            <a:ext cx="8446770" cy="4751308"/>
          </a:xfrm>
          <a:prstGeom prst="rect">
            <a:avLst/>
          </a:prstGeom>
        </p:spPr>
      </p:pic>
    </p:spTree>
    <p:extLst>
      <p:ext uri="{BB962C8B-B14F-4D97-AF65-F5344CB8AC3E}">
        <p14:creationId xmlns:p14="http://schemas.microsoft.com/office/powerpoint/2010/main" val="1476372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1" cy="1143000"/>
          </a:xfrm>
        </p:spPr>
        <p:txBody>
          <a:bodyPr vert="horz" lIns="91440" tIns="45720" rIns="91440" bIns="45720" rtlCol="0" anchor="ctr">
            <a:noAutofit/>
          </a:bodyPr>
          <a:lstStyle/>
          <a:p>
            <a:r>
              <a:rPr lang="en-GB" b="1" dirty="0">
                <a:solidFill>
                  <a:srgbClr val="1D88CF"/>
                </a:solidFill>
                <a:latin typeface="Arial" panose="020B0604020202020204" pitchFamily="34" charset="0"/>
                <a:ea typeface="+mn-ea"/>
                <a:cs typeface="Arial" panose="020B0604020202020204" pitchFamily="34" charset="0"/>
              </a:rPr>
              <a:t>Examples in Everyday Life</a:t>
            </a:r>
          </a:p>
        </p:txBody>
      </p:sp>
      <p:sp>
        <p:nvSpPr>
          <p:cNvPr id="5" name="AutoShape 4" descr="Image result for university clipart"/>
          <p:cNvSpPr>
            <a:spLocks noChangeAspect="1" noChangeArrowheads="1"/>
          </p:cNvSpPr>
          <p:nvPr/>
        </p:nvSpPr>
        <p:spPr bwMode="auto">
          <a:xfrm>
            <a:off x="2847975" y="2852737"/>
            <a:ext cx="3078692" cy="307870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Content Placeholder 2"/>
          <p:cNvSpPr txBox="1">
            <a:spLocks/>
          </p:cNvSpPr>
          <p:nvPr/>
        </p:nvSpPr>
        <p:spPr>
          <a:xfrm>
            <a:off x="0" y="1277922"/>
            <a:ext cx="9061807" cy="430215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r>
              <a:rPr lang="en-US" sz="2000" b="1" dirty="0">
                <a:solidFill>
                  <a:srgbClr val="FF0000"/>
                </a:solidFill>
              </a:rPr>
              <a:t>														</a:t>
            </a:r>
            <a:r>
              <a:rPr lang="en-US" sz="2000" dirty="0"/>
              <a:t> </a:t>
            </a:r>
          </a:p>
          <a:p>
            <a:pPr marL="0" indent="0">
              <a:buNone/>
            </a:pPr>
            <a:endParaRPr lang="en-US" sz="2000" dirty="0"/>
          </a:p>
        </p:txBody>
      </p:sp>
      <p:sp>
        <p:nvSpPr>
          <p:cNvPr id="3" name="Cloud 2">
            <a:extLst>
              <a:ext uri="{FF2B5EF4-FFF2-40B4-BE49-F238E27FC236}">
                <a16:creationId xmlns:a16="http://schemas.microsoft.com/office/drawing/2014/main" id="{A4ABA11B-F592-45A2-A5D4-86927F98FDB2}"/>
              </a:ext>
            </a:extLst>
          </p:cNvPr>
          <p:cNvSpPr/>
          <p:nvPr/>
        </p:nvSpPr>
        <p:spPr>
          <a:xfrm>
            <a:off x="2105862" y="1109513"/>
            <a:ext cx="2532185" cy="1045029"/>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Checking if change at the till is correct</a:t>
            </a:r>
          </a:p>
        </p:txBody>
      </p:sp>
      <p:sp>
        <p:nvSpPr>
          <p:cNvPr id="7" name="Cloud 6">
            <a:extLst>
              <a:ext uri="{FF2B5EF4-FFF2-40B4-BE49-F238E27FC236}">
                <a16:creationId xmlns:a16="http://schemas.microsoft.com/office/drawing/2014/main" id="{3682BBB1-F25C-4B5F-8A54-D769BC275F19}"/>
              </a:ext>
            </a:extLst>
          </p:cNvPr>
          <p:cNvSpPr/>
          <p:nvPr/>
        </p:nvSpPr>
        <p:spPr>
          <a:xfrm>
            <a:off x="0" y="2077534"/>
            <a:ext cx="2532185" cy="1356932"/>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Writing instructions for doing something</a:t>
            </a:r>
          </a:p>
        </p:txBody>
      </p:sp>
      <p:sp>
        <p:nvSpPr>
          <p:cNvPr id="8" name="Cloud 7">
            <a:extLst>
              <a:ext uri="{FF2B5EF4-FFF2-40B4-BE49-F238E27FC236}">
                <a16:creationId xmlns:a16="http://schemas.microsoft.com/office/drawing/2014/main" id="{76997D6F-8942-44C2-BEB3-DD21ED8EC05A}"/>
              </a:ext>
            </a:extLst>
          </p:cNvPr>
          <p:cNvSpPr/>
          <p:nvPr/>
        </p:nvSpPr>
        <p:spPr>
          <a:xfrm>
            <a:off x="3349419" y="2432056"/>
            <a:ext cx="2532185" cy="1045029"/>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Voting in an election</a:t>
            </a:r>
          </a:p>
        </p:txBody>
      </p:sp>
      <p:sp>
        <p:nvSpPr>
          <p:cNvPr id="9" name="Cloud 8">
            <a:extLst>
              <a:ext uri="{FF2B5EF4-FFF2-40B4-BE49-F238E27FC236}">
                <a16:creationId xmlns:a16="http://schemas.microsoft.com/office/drawing/2014/main" id="{2BB8E1F2-F2F4-4A1C-84B4-0150B6E41E23}"/>
              </a:ext>
            </a:extLst>
          </p:cNvPr>
          <p:cNvSpPr/>
          <p:nvPr/>
        </p:nvSpPr>
        <p:spPr>
          <a:xfrm>
            <a:off x="82193" y="3829558"/>
            <a:ext cx="2532185" cy="1588778"/>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Member of an organizing committee for an event</a:t>
            </a:r>
          </a:p>
        </p:txBody>
      </p:sp>
      <p:sp>
        <p:nvSpPr>
          <p:cNvPr id="10" name="Cloud 9">
            <a:extLst>
              <a:ext uri="{FF2B5EF4-FFF2-40B4-BE49-F238E27FC236}">
                <a16:creationId xmlns:a16="http://schemas.microsoft.com/office/drawing/2014/main" id="{3D104FCF-DF7F-479E-88FA-9736864C3783}"/>
              </a:ext>
            </a:extLst>
          </p:cNvPr>
          <p:cNvSpPr/>
          <p:nvPr/>
        </p:nvSpPr>
        <p:spPr>
          <a:xfrm>
            <a:off x="3239861" y="4101433"/>
            <a:ext cx="2532185" cy="1045029"/>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Proof-reading your own assignment</a:t>
            </a:r>
          </a:p>
        </p:txBody>
      </p:sp>
      <p:sp>
        <p:nvSpPr>
          <p:cNvPr id="11" name="Cloud 10">
            <a:extLst>
              <a:ext uri="{FF2B5EF4-FFF2-40B4-BE49-F238E27FC236}">
                <a16:creationId xmlns:a16="http://schemas.microsoft.com/office/drawing/2014/main" id="{59F02514-3B62-4207-BD5A-6BBC0418B9C4}"/>
              </a:ext>
            </a:extLst>
          </p:cNvPr>
          <p:cNvSpPr/>
          <p:nvPr/>
        </p:nvSpPr>
        <p:spPr>
          <a:xfrm>
            <a:off x="6205613" y="3470031"/>
            <a:ext cx="2532185" cy="1045029"/>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Proof-reading someone’s assignment</a:t>
            </a:r>
          </a:p>
        </p:txBody>
      </p:sp>
      <p:sp>
        <p:nvSpPr>
          <p:cNvPr id="12" name="Cloud 11">
            <a:extLst>
              <a:ext uri="{FF2B5EF4-FFF2-40B4-BE49-F238E27FC236}">
                <a16:creationId xmlns:a16="http://schemas.microsoft.com/office/drawing/2014/main" id="{DB32F009-31CD-4763-839D-99B4A69BFD7C}"/>
              </a:ext>
            </a:extLst>
          </p:cNvPr>
          <p:cNvSpPr/>
          <p:nvPr/>
        </p:nvSpPr>
        <p:spPr>
          <a:xfrm>
            <a:off x="5772046" y="1328947"/>
            <a:ext cx="2532185" cy="1045029"/>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Standing for election</a:t>
            </a:r>
          </a:p>
        </p:txBody>
      </p:sp>
    </p:spTree>
    <p:extLst>
      <p:ext uri="{BB962C8B-B14F-4D97-AF65-F5344CB8AC3E}">
        <p14:creationId xmlns:p14="http://schemas.microsoft.com/office/powerpoint/2010/main" val="554061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76870" y="2481809"/>
            <a:ext cx="8133292" cy="1143000"/>
          </a:xfrm>
        </p:spPr>
        <p:txBody>
          <a:bodyPr>
            <a:noAutofit/>
          </a:bodyPr>
          <a:lstStyle/>
          <a:p>
            <a:pPr>
              <a:defRPr/>
            </a:pPr>
            <a:r>
              <a:rPr lang="en-US" sz="5400" b="1" dirty="0">
                <a:solidFill>
                  <a:srgbClr val="1D88CF"/>
                </a:solidFill>
                <a:latin typeface="Arial" panose="020B0604020202020204" pitchFamily="34" charset="0"/>
                <a:ea typeface="+mn-ea"/>
                <a:cs typeface="Arial" panose="020B0604020202020204" pitchFamily="34" charset="0"/>
              </a:rPr>
              <a:t>Corporate Governance in Actuarial Work</a:t>
            </a:r>
            <a:endParaRPr lang="en-GB" sz="5400" b="1" dirty="0">
              <a:solidFill>
                <a:srgbClr val="1D88CF"/>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64779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1" cy="1143000"/>
          </a:xfrm>
        </p:spPr>
        <p:txBody>
          <a:bodyPr vert="horz" lIns="91440" tIns="45720" rIns="91440" bIns="45720" rtlCol="0" anchor="ctr">
            <a:noAutofit/>
          </a:bodyPr>
          <a:lstStyle/>
          <a:p>
            <a:r>
              <a:rPr lang="en-GB" b="1" dirty="0">
                <a:solidFill>
                  <a:srgbClr val="1D88CF"/>
                </a:solidFill>
                <a:latin typeface="Arial" panose="020B0604020202020204" pitchFamily="34" charset="0"/>
                <a:ea typeface="+mn-ea"/>
                <a:cs typeface="Arial" panose="020B0604020202020204" pitchFamily="34" charset="0"/>
              </a:rPr>
              <a:t>Corporate Governance in Actuarial Work</a:t>
            </a:r>
          </a:p>
        </p:txBody>
      </p:sp>
      <p:sp>
        <p:nvSpPr>
          <p:cNvPr id="5" name="AutoShape 4" descr="Image result for university clipart"/>
          <p:cNvSpPr>
            <a:spLocks noChangeAspect="1" noChangeArrowheads="1"/>
          </p:cNvSpPr>
          <p:nvPr/>
        </p:nvSpPr>
        <p:spPr bwMode="auto">
          <a:xfrm>
            <a:off x="2847975" y="2852737"/>
            <a:ext cx="3078692" cy="307870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Content Placeholder 2"/>
          <p:cNvSpPr txBox="1">
            <a:spLocks/>
          </p:cNvSpPr>
          <p:nvPr/>
        </p:nvSpPr>
        <p:spPr>
          <a:xfrm>
            <a:off x="0" y="1475710"/>
            <a:ext cx="9061807" cy="430215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2400" b="1" dirty="0">
                <a:latin typeface="+mj-lt"/>
              </a:rPr>
              <a:t>Junior Actuary</a:t>
            </a:r>
          </a:p>
          <a:p>
            <a:pPr marL="0" indent="0" algn="l">
              <a:buNone/>
            </a:pPr>
            <a:endParaRPr lang="en-US" sz="2400" i="1" dirty="0">
              <a:latin typeface="+mj-lt"/>
            </a:endParaRPr>
          </a:p>
          <a:p>
            <a:r>
              <a:rPr lang="en-US" sz="2400" dirty="0">
                <a:latin typeface="+mj-lt"/>
              </a:rPr>
              <a:t>Proof-reading/Checking your own work</a:t>
            </a:r>
          </a:p>
          <a:p>
            <a:r>
              <a:rPr lang="en-US" sz="2400" dirty="0">
                <a:latin typeface="+mj-lt"/>
              </a:rPr>
              <a:t>Building spreadsheets/models that are easy to check</a:t>
            </a:r>
          </a:p>
          <a:p>
            <a:r>
              <a:rPr lang="en-US" sz="2400" dirty="0">
                <a:latin typeface="+mj-lt"/>
              </a:rPr>
              <a:t>Documenting all key pieces of work, so someone else can pick the work up from you</a:t>
            </a:r>
          </a:p>
          <a:p>
            <a:pPr lvl="1"/>
            <a:r>
              <a:rPr lang="en-US" sz="2200" dirty="0">
                <a:latin typeface="+mj-lt"/>
              </a:rPr>
              <a:t>Or use that documentation to check your work.</a:t>
            </a:r>
          </a:p>
          <a:p>
            <a:r>
              <a:rPr lang="en-US" sz="2400" dirty="0">
                <a:latin typeface="+mj-lt"/>
              </a:rPr>
              <a:t>Reviewing the work of your peers or those junior to you.</a:t>
            </a:r>
          </a:p>
          <a:p>
            <a:pPr marL="0" indent="0">
              <a:buNone/>
            </a:pPr>
            <a:endParaRPr lang="en-US" sz="1800" dirty="0">
              <a:latin typeface="+mj-lt"/>
            </a:endParaRPr>
          </a:p>
          <a:p>
            <a:pPr marL="0" indent="0">
              <a:buNone/>
            </a:pPr>
            <a:r>
              <a:rPr lang="en-US" sz="2400" b="1" dirty="0">
                <a:solidFill>
                  <a:srgbClr val="FF0000"/>
                </a:solidFill>
                <a:latin typeface="+mj-lt"/>
              </a:rPr>
              <a:t>Answer to the interview question: “How do you ensure your work is accurate / How do you limit mistakes in your work”?</a:t>
            </a:r>
          </a:p>
          <a:p>
            <a:pPr marL="0" indent="0" algn="l">
              <a:buNone/>
            </a:pPr>
            <a:endParaRPr lang="en-US" sz="2200" i="1" dirty="0">
              <a:latin typeface="+mj-lt"/>
            </a:endParaRPr>
          </a:p>
        </p:txBody>
      </p:sp>
    </p:spTree>
    <p:extLst>
      <p:ext uri="{BB962C8B-B14F-4D97-AF65-F5344CB8AC3E}">
        <p14:creationId xmlns:p14="http://schemas.microsoft.com/office/powerpoint/2010/main" val="71119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1" cy="1143000"/>
          </a:xfrm>
        </p:spPr>
        <p:txBody>
          <a:bodyPr vert="horz" lIns="91440" tIns="45720" rIns="91440" bIns="45720" rtlCol="0" anchor="ctr">
            <a:noAutofit/>
          </a:bodyPr>
          <a:lstStyle/>
          <a:p>
            <a:r>
              <a:rPr lang="en-GB" b="1" dirty="0">
                <a:solidFill>
                  <a:srgbClr val="1D88CF"/>
                </a:solidFill>
                <a:latin typeface="Arial" panose="020B0604020202020204" pitchFamily="34" charset="0"/>
                <a:ea typeface="+mn-ea"/>
                <a:cs typeface="Arial" panose="020B0604020202020204" pitchFamily="34" charset="0"/>
              </a:rPr>
              <a:t>Corporate Governance in Actuarial Work</a:t>
            </a:r>
          </a:p>
        </p:txBody>
      </p:sp>
      <p:sp>
        <p:nvSpPr>
          <p:cNvPr id="5" name="AutoShape 4" descr="Image result for university clipart"/>
          <p:cNvSpPr>
            <a:spLocks noChangeAspect="1" noChangeArrowheads="1"/>
          </p:cNvSpPr>
          <p:nvPr/>
        </p:nvSpPr>
        <p:spPr bwMode="auto">
          <a:xfrm>
            <a:off x="2847975" y="2852737"/>
            <a:ext cx="3078692" cy="307870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Content Placeholder 2"/>
          <p:cNvSpPr txBox="1">
            <a:spLocks/>
          </p:cNvSpPr>
          <p:nvPr/>
        </p:nvSpPr>
        <p:spPr>
          <a:xfrm>
            <a:off x="0" y="1277922"/>
            <a:ext cx="9061807" cy="430215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2400" b="1" dirty="0">
                <a:latin typeface="+mj-lt"/>
              </a:rPr>
              <a:t>Senior Actuary</a:t>
            </a:r>
          </a:p>
          <a:p>
            <a:pPr marL="0" indent="0" algn="l">
              <a:buNone/>
            </a:pPr>
            <a:endParaRPr lang="en-US" sz="2400" dirty="0">
              <a:latin typeface="+mj-lt"/>
            </a:endParaRPr>
          </a:p>
          <a:p>
            <a:pPr algn="l"/>
            <a:r>
              <a:rPr lang="en-US" sz="2400" dirty="0">
                <a:latin typeface="+mj-lt"/>
              </a:rPr>
              <a:t>Preparing Reports for the Board of Directors</a:t>
            </a:r>
          </a:p>
          <a:p>
            <a:pPr lvl="1"/>
            <a:r>
              <a:rPr lang="en-US" sz="2200" dirty="0">
                <a:latin typeface="+mj-lt"/>
              </a:rPr>
              <a:t>Especially the Audit Committee and Risk Committee </a:t>
            </a:r>
          </a:p>
          <a:p>
            <a:pPr algn="l"/>
            <a:r>
              <a:rPr lang="en-US" sz="2400" dirty="0">
                <a:latin typeface="+mj-lt"/>
              </a:rPr>
              <a:t>Attending the meetings of the Board of Directors to present reports you will have prepared.</a:t>
            </a:r>
          </a:p>
          <a:p>
            <a:pPr algn="l"/>
            <a:r>
              <a:rPr lang="en-US" sz="2400" dirty="0">
                <a:latin typeface="+mj-lt"/>
              </a:rPr>
              <a:t>Conduct Board Training, so that Board members (most of whom are not Actuaries) understand the Actuarial reports that are presented to them.</a:t>
            </a:r>
          </a:p>
          <a:p>
            <a:r>
              <a:rPr lang="en-US" sz="2400" dirty="0">
                <a:latin typeface="+mj-lt"/>
              </a:rPr>
              <a:t>Reviewing the work of your peers or those junior to you.</a:t>
            </a:r>
          </a:p>
          <a:p>
            <a:pPr algn="l"/>
            <a:r>
              <a:rPr lang="en-US" sz="2400" dirty="0">
                <a:latin typeface="+mj-lt"/>
              </a:rPr>
              <a:t>Being a member of the Board of Directors!</a:t>
            </a:r>
          </a:p>
          <a:p>
            <a:pPr algn="l"/>
            <a:endParaRPr lang="en-US" sz="2200" i="1" dirty="0">
              <a:latin typeface="+mj-lt"/>
            </a:endParaRPr>
          </a:p>
        </p:txBody>
      </p:sp>
    </p:spTree>
    <p:extLst>
      <p:ext uri="{BB962C8B-B14F-4D97-AF65-F5344CB8AC3E}">
        <p14:creationId xmlns:p14="http://schemas.microsoft.com/office/powerpoint/2010/main" val="20404473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76870" y="2481809"/>
            <a:ext cx="8133292" cy="1143000"/>
          </a:xfrm>
        </p:spPr>
        <p:txBody>
          <a:bodyPr>
            <a:noAutofit/>
          </a:bodyPr>
          <a:lstStyle/>
          <a:p>
            <a:pPr>
              <a:defRPr/>
            </a:pPr>
            <a:r>
              <a:rPr lang="en-US" sz="5400" b="1" dirty="0">
                <a:solidFill>
                  <a:srgbClr val="1D88CF"/>
                </a:solidFill>
                <a:latin typeface="Arial" panose="020B0604020202020204" pitchFamily="34" charset="0"/>
                <a:ea typeface="+mn-ea"/>
                <a:cs typeface="Arial" panose="020B0604020202020204" pitchFamily="34" charset="0"/>
              </a:rPr>
              <a:t>What happens when Corporate Governance fails?</a:t>
            </a:r>
            <a:endParaRPr lang="en-GB" sz="5400" b="1" dirty="0">
              <a:solidFill>
                <a:srgbClr val="1D88CF"/>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950836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1" cy="1143000"/>
          </a:xfrm>
        </p:spPr>
        <p:txBody>
          <a:bodyPr vert="horz" lIns="91440" tIns="45720" rIns="91440" bIns="45720" rtlCol="0" anchor="ctr">
            <a:noAutofit/>
          </a:bodyPr>
          <a:lstStyle/>
          <a:p>
            <a:r>
              <a:rPr lang="en-GB" b="1" dirty="0">
                <a:solidFill>
                  <a:srgbClr val="1D88CF"/>
                </a:solidFill>
                <a:latin typeface="Arial" panose="020B0604020202020204" pitchFamily="34" charset="0"/>
                <a:ea typeface="+mn-ea"/>
                <a:cs typeface="Arial" panose="020B0604020202020204" pitchFamily="34" charset="0"/>
              </a:rPr>
              <a:t>Enron (2001)</a:t>
            </a:r>
          </a:p>
        </p:txBody>
      </p:sp>
      <p:sp>
        <p:nvSpPr>
          <p:cNvPr id="5" name="AutoShape 4" descr="Image result for university clipart"/>
          <p:cNvSpPr>
            <a:spLocks noChangeAspect="1" noChangeArrowheads="1"/>
          </p:cNvSpPr>
          <p:nvPr/>
        </p:nvSpPr>
        <p:spPr bwMode="auto">
          <a:xfrm>
            <a:off x="2847975" y="2852737"/>
            <a:ext cx="3078692" cy="307870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TextBox 7">
            <a:extLst>
              <a:ext uri="{FF2B5EF4-FFF2-40B4-BE49-F238E27FC236}">
                <a16:creationId xmlns:a16="http://schemas.microsoft.com/office/drawing/2014/main" id="{B62FC6BA-D2BC-48E3-9738-1CE91C5AE2BD}"/>
              </a:ext>
            </a:extLst>
          </p:cNvPr>
          <p:cNvSpPr txBox="1"/>
          <p:nvPr/>
        </p:nvSpPr>
        <p:spPr>
          <a:xfrm>
            <a:off x="485775" y="1130125"/>
            <a:ext cx="8172450" cy="4801314"/>
          </a:xfrm>
          <a:prstGeom prst="rect">
            <a:avLst/>
          </a:prstGeom>
          <a:noFill/>
        </p:spPr>
        <p:txBody>
          <a:bodyPr wrap="square">
            <a:spAutoFit/>
          </a:bodyPr>
          <a:lstStyle/>
          <a:p>
            <a:pPr algn="just"/>
            <a:r>
              <a:rPr lang="en-US" b="0" i="1" dirty="0">
                <a:solidFill>
                  <a:srgbClr val="222222"/>
                </a:solidFill>
                <a:effectLst/>
                <a:latin typeface="+mj-lt"/>
              </a:rPr>
              <a:t>“The company’s senior executives basically measured the value of their securities based on its current market value instead of its book value. This allowed the company to build an asset and instantly claim its forecasted profits on their books even if the company had not yet generated any revenue from the project. If it transpired that actual revenues were inferior to those forecast, Enron simply transferred the asset to an off-books entity where the loss wouldn’t be reported, thereby having no negative consequences on Enron’s accounts. Furthermore, </a:t>
            </a:r>
            <a:r>
              <a:rPr lang="en-US" b="1" i="1" dirty="0">
                <a:solidFill>
                  <a:srgbClr val="222222"/>
                </a:solidFill>
                <a:effectLst/>
                <a:latin typeface="+mj-lt"/>
              </a:rPr>
              <a:t>Enron were able to impose significant pressure on their auditor, Arthur Andersen, to overlook the irregularities. </a:t>
            </a:r>
            <a:r>
              <a:rPr lang="en-US" b="0" i="1" dirty="0">
                <a:solidFill>
                  <a:srgbClr val="222222"/>
                </a:solidFill>
                <a:effectLst/>
                <a:latin typeface="+mj-lt"/>
              </a:rPr>
              <a:t>This allowed Enron to appear very profitable when in fact it was bleeding cash.</a:t>
            </a:r>
          </a:p>
          <a:p>
            <a:pPr algn="just"/>
            <a:endParaRPr lang="en-US" i="1" dirty="0">
              <a:solidFill>
                <a:srgbClr val="222222"/>
              </a:solidFill>
              <a:latin typeface="+mj-lt"/>
            </a:endParaRPr>
          </a:p>
          <a:p>
            <a:pPr algn="just"/>
            <a:r>
              <a:rPr lang="en-US" i="1" dirty="0">
                <a:solidFill>
                  <a:srgbClr val="222222"/>
                </a:solidFill>
                <a:latin typeface="+mj-lt"/>
              </a:rPr>
              <a:t>The fallout from the scandal was immense. Enron’s share price plummeted from $90.75 at its apex to $0.26 in a matter of months, leading to the filing of a $40 billion lawsuit from the company shareholders. The scandal is also believed to have been </a:t>
            </a:r>
            <a:r>
              <a:rPr lang="en-US" b="0" i="1" dirty="0">
                <a:solidFill>
                  <a:srgbClr val="222222"/>
                </a:solidFill>
                <a:effectLst/>
                <a:latin typeface="+mj-lt"/>
              </a:rPr>
              <a:t>the prime motivation behind the introduction of the </a:t>
            </a:r>
            <a:r>
              <a:rPr lang="en-US" b="0" i="1" dirty="0" err="1">
                <a:solidFill>
                  <a:srgbClr val="222222"/>
                </a:solidFill>
                <a:effectLst/>
                <a:latin typeface="+mj-lt"/>
              </a:rPr>
              <a:t>Sarbanese</a:t>
            </a:r>
            <a:r>
              <a:rPr lang="en-US" b="0" i="1" dirty="0">
                <a:solidFill>
                  <a:srgbClr val="222222"/>
                </a:solidFill>
                <a:effectLst/>
                <a:latin typeface="+mj-lt"/>
              </a:rPr>
              <a:t> Oxley Act in 2002, which helps to protect investors from fraudulent financial reporting. Enron ultimately filed for bankruptcy on December 1</a:t>
            </a:r>
            <a:r>
              <a:rPr lang="en-US" b="0" i="1" baseline="30000" dirty="0">
                <a:solidFill>
                  <a:srgbClr val="222222"/>
                </a:solidFill>
                <a:effectLst/>
                <a:latin typeface="+mj-lt"/>
              </a:rPr>
              <a:t>st</a:t>
            </a:r>
            <a:r>
              <a:rPr lang="en-US" b="0" i="1" dirty="0">
                <a:solidFill>
                  <a:srgbClr val="222222"/>
                </a:solidFill>
                <a:effectLst/>
                <a:latin typeface="+mj-lt"/>
              </a:rPr>
              <a:t> 2001 with $63.4 billion in assets, </a:t>
            </a:r>
            <a:r>
              <a:rPr lang="en-US" b="1" i="1" dirty="0">
                <a:solidFill>
                  <a:srgbClr val="222222"/>
                </a:solidFill>
                <a:effectLst/>
                <a:latin typeface="+mj-lt"/>
              </a:rPr>
              <a:t>the single largest corporate bankruptcy in U.S. history at the time</a:t>
            </a:r>
            <a:r>
              <a:rPr lang="en-US" b="0" i="1" dirty="0">
                <a:solidFill>
                  <a:srgbClr val="222222"/>
                </a:solidFill>
                <a:effectLst/>
                <a:latin typeface="+mj-lt"/>
              </a:rPr>
              <a:t>”.</a:t>
            </a:r>
            <a:endParaRPr lang="en-US" i="1" dirty="0">
              <a:latin typeface="+mj-lt"/>
            </a:endParaRPr>
          </a:p>
        </p:txBody>
      </p:sp>
      <p:sp>
        <p:nvSpPr>
          <p:cNvPr id="9" name="TextBox 8">
            <a:extLst>
              <a:ext uri="{FF2B5EF4-FFF2-40B4-BE49-F238E27FC236}">
                <a16:creationId xmlns:a16="http://schemas.microsoft.com/office/drawing/2014/main" id="{82D4C55B-8CAE-43A8-82EF-5AC47B1ECBDE}"/>
              </a:ext>
            </a:extLst>
          </p:cNvPr>
          <p:cNvSpPr txBox="1"/>
          <p:nvPr/>
        </p:nvSpPr>
        <p:spPr>
          <a:xfrm>
            <a:off x="7783830" y="5746432"/>
            <a:ext cx="2720340" cy="230832"/>
          </a:xfrm>
          <a:prstGeom prst="rect">
            <a:avLst/>
          </a:prstGeom>
          <a:noFill/>
        </p:spPr>
        <p:txBody>
          <a:bodyPr wrap="square" rtlCol="0">
            <a:spAutoFit/>
          </a:bodyPr>
          <a:lstStyle/>
          <a:p>
            <a:r>
              <a:rPr lang="en-US" sz="900" dirty="0"/>
              <a:t>Trinity Business Review</a:t>
            </a:r>
          </a:p>
        </p:txBody>
      </p:sp>
    </p:spTree>
    <p:extLst>
      <p:ext uri="{BB962C8B-B14F-4D97-AF65-F5344CB8AC3E}">
        <p14:creationId xmlns:p14="http://schemas.microsoft.com/office/powerpoint/2010/main" val="11742480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1" cy="1143000"/>
          </a:xfrm>
        </p:spPr>
        <p:txBody>
          <a:bodyPr vert="horz" lIns="91440" tIns="45720" rIns="91440" bIns="45720" rtlCol="0" anchor="ctr">
            <a:noAutofit/>
          </a:bodyPr>
          <a:lstStyle/>
          <a:p>
            <a:r>
              <a:rPr lang="en-GB" b="1" dirty="0">
                <a:solidFill>
                  <a:srgbClr val="1D88CF"/>
                </a:solidFill>
                <a:latin typeface="Arial" panose="020B0604020202020204" pitchFamily="34" charset="0"/>
                <a:ea typeface="+mn-ea"/>
                <a:cs typeface="Arial" panose="020B0604020202020204" pitchFamily="34" charset="0"/>
              </a:rPr>
              <a:t>Lehman Brothers (2008)</a:t>
            </a:r>
          </a:p>
        </p:txBody>
      </p:sp>
      <p:sp>
        <p:nvSpPr>
          <p:cNvPr id="5" name="AutoShape 4" descr="Image result for university clipart"/>
          <p:cNvSpPr>
            <a:spLocks noChangeAspect="1" noChangeArrowheads="1"/>
          </p:cNvSpPr>
          <p:nvPr/>
        </p:nvSpPr>
        <p:spPr bwMode="auto">
          <a:xfrm>
            <a:off x="2847975" y="2852737"/>
            <a:ext cx="3078692" cy="307870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TextBox 7">
            <a:extLst>
              <a:ext uri="{FF2B5EF4-FFF2-40B4-BE49-F238E27FC236}">
                <a16:creationId xmlns:a16="http://schemas.microsoft.com/office/drawing/2014/main" id="{B62FC6BA-D2BC-48E3-9738-1CE91C5AE2BD}"/>
              </a:ext>
            </a:extLst>
          </p:cNvPr>
          <p:cNvSpPr txBox="1"/>
          <p:nvPr/>
        </p:nvSpPr>
        <p:spPr>
          <a:xfrm>
            <a:off x="485775" y="1130125"/>
            <a:ext cx="8172450" cy="4592026"/>
          </a:xfrm>
          <a:prstGeom prst="rect">
            <a:avLst/>
          </a:prstGeom>
          <a:noFill/>
        </p:spPr>
        <p:txBody>
          <a:bodyPr wrap="square">
            <a:spAutoFit/>
          </a:bodyPr>
          <a:lstStyle/>
          <a:p>
            <a:pPr algn="just"/>
            <a:r>
              <a:rPr lang="en-US" sz="1720" b="0" i="1" dirty="0">
                <a:solidFill>
                  <a:srgbClr val="222222"/>
                </a:solidFill>
                <a:effectLst/>
                <a:latin typeface="+mj-lt"/>
              </a:rPr>
              <a:t>“As the housing bubble began to accelerate in the early 2000’s, Lehman Brothers directed their attentions firmly on mortgage-backed securities and collateral debt obligations in order to provide those seeking to purchase real estate with loans. By 2007, Lehman Brothers had underwritten more mortgage-backed securities than any other firm, garnering a portfolio to the value of $85 billion, four times the firms shareholder value.</a:t>
            </a:r>
          </a:p>
          <a:p>
            <a:pPr algn="just"/>
            <a:endParaRPr lang="en-US" sz="1720" i="1" dirty="0">
              <a:solidFill>
                <a:srgbClr val="222222"/>
              </a:solidFill>
              <a:latin typeface="+mj-lt"/>
            </a:endParaRPr>
          </a:p>
          <a:p>
            <a:pPr algn="just"/>
            <a:r>
              <a:rPr lang="en-US" sz="1720" b="0" i="1" dirty="0">
                <a:solidFill>
                  <a:srgbClr val="222222"/>
                </a:solidFill>
                <a:effectLst/>
                <a:latin typeface="+mj-lt"/>
              </a:rPr>
              <a:t>Being so highly geared meant that the firm was extremely sensitive to the housing market, leaving it at significant risk of collapse in the occurrence of a housing downturn. In order to disguise this fact, Lehman Brothers made repurchase agreements with banks in the Cayman Islands, effectively agreeing to sell them the firms liabilities with an agreement to repurchase them at a later date. </a:t>
            </a:r>
            <a:r>
              <a:rPr lang="en-US" sz="1720" b="1" i="1" dirty="0">
                <a:solidFill>
                  <a:srgbClr val="222222"/>
                </a:solidFill>
                <a:effectLst/>
                <a:latin typeface="+mj-lt"/>
              </a:rPr>
              <a:t>Lehman Brothers then manipulated accounting standards</a:t>
            </a:r>
            <a:r>
              <a:rPr lang="en-US" sz="1720" b="0" i="1" dirty="0">
                <a:solidFill>
                  <a:srgbClr val="222222"/>
                </a:solidFill>
                <a:effectLst/>
                <a:latin typeface="+mj-lt"/>
              </a:rPr>
              <a:t> to record these repurchase agreements as sales, allowing the firm to acquire cash in the short run without recording any liabilities.</a:t>
            </a:r>
          </a:p>
          <a:p>
            <a:pPr algn="just"/>
            <a:endParaRPr lang="en-US" sz="1720" i="1" dirty="0">
              <a:solidFill>
                <a:srgbClr val="222222"/>
              </a:solidFill>
              <a:latin typeface="+mj-lt"/>
            </a:endParaRPr>
          </a:p>
          <a:p>
            <a:pPr algn="just"/>
            <a:r>
              <a:rPr lang="en-US" sz="1720" b="0" i="1" dirty="0">
                <a:solidFill>
                  <a:srgbClr val="222222"/>
                </a:solidFill>
                <a:effectLst/>
                <a:latin typeface="+mj-lt"/>
              </a:rPr>
              <a:t>The Lehman Brothers bankruptcy was a seminal governance failure that sent financial markets reeling in its wake and effectively </a:t>
            </a:r>
            <a:r>
              <a:rPr lang="en-US" sz="1720" b="1" i="1" dirty="0">
                <a:solidFill>
                  <a:srgbClr val="222222"/>
                </a:solidFill>
                <a:effectLst/>
                <a:latin typeface="+mj-lt"/>
              </a:rPr>
              <a:t>marked the beginning of the Global Financial Crisis</a:t>
            </a:r>
            <a:r>
              <a:rPr lang="en-US" sz="1720" b="0" i="1" dirty="0">
                <a:solidFill>
                  <a:srgbClr val="222222"/>
                </a:solidFill>
                <a:effectLst/>
                <a:latin typeface="+mj-lt"/>
              </a:rPr>
              <a:t>. It acts as a stark reminder that no company nor market is too big to fail.”</a:t>
            </a:r>
            <a:endParaRPr lang="en-US" sz="1720" i="1" dirty="0">
              <a:latin typeface="+mj-lt"/>
            </a:endParaRPr>
          </a:p>
        </p:txBody>
      </p:sp>
      <p:sp>
        <p:nvSpPr>
          <p:cNvPr id="9" name="TextBox 8">
            <a:extLst>
              <a:ext uri="{FF2B5EF4-FFF2-40B4-BE49-F238E27FC236}">
                <a16:creationId xmlns:a16="http://schemas.microsoft.com/office/drawing/2014/main" id="{82D4C55B-8CAE-43A8-82EF-5AC47B1ECBDE}"/>
              </a:ext>
            </a:extLst>
          </p:cNvPr>
          <p:cNvSpPr txBox="1"/>
          <p:nvPr/>
        </p:nvSpPr>
        <p:spPr>
          <a:xfrm>
            <a:off x="7783830" y="5746432"/>
            <a:ext cx="2720340" cy="230832"/>
          </a:xfrm>
          <a:prstGeom prst="rect">
            <a:avLst/>
          </a:prstGeom>
          <a:noFill/>
        </p:spPr>
        <p:txBody>
          <a:bodyPr wrap="square" rtlCol="0">
            <a:spAutoFit/>
          </a:bodyPr>
          <a:lstStyle/>
          <a:p>
            <a:r>
              <a:rPr lang="en-US" sz="900" dirty="0"/>
              <a:t>Trinity Business Review</a:t>
            </a:r>
          </a:p>
        </p:txBody>
      </p:sp>
    </p:spTree>
    <p:extLst>
      <p:ext uri="{BB962C8B-B14F-4D97-AF65-F5344CB8AC3E}">
        <p14:creationId xmlns:p14="http://schemas.microsoft.com/office/powerpoint/2010/main" val="10365153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1" cy="1143000"/>
          </a:xfrm>
        </p:spPr>
        <p:txBody>
          <a:bodyPr vert="horz" lIns="91440" tIns="45720" rIns="91440" bIns="45720" rtlCol="0" anchor="ctr">
            <a:noAutofit/>
          </a:bodyPr>
          <a:lstStyle/>
          <a:p>
            <a:r>
              <a:rPr lang="en-GB" b="1" dirty="0">
                <a:solidFill>
                  <a:srgbClr val="1D88CF"/>
                </a:solidFill>
                <a:latin typeface="Arial" panose="020B0604020202020204" pitchFamily="34" charset="0"/>
                <a:ea typeface="+mn-ea"/>
                <a:cs typeface="Arial" panose="020B0604020202020204" pitchFamily="34" charset="0"/>
              </a:rPr>
              <a:t>Volkswagen (2015)</a:t>
            </a:r>
          </a:p>
        </p:txBody>
      </p:sp>
      <p:sp>
        <p:nvSpPr>
          <p:cNvPr id="5" name="AutoShape 4" descr="Image result for university clipart"/>
          <p:cNvSpPr>
            <a:spLocks noChangeAspect="1" noChangeArrowheads="1"/>
          </p:cNvSpPr>
          <p:nvPr/>
        </p:nvSpPr>
        <p:spPr bwMode="auto">
          <a:xfrm>
            <a:off x="2847975" y="2852737"/>
            <a:ext cx="3078692" cy="307870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TextBox 7">
            <a:extLst>
              <a:ext uri="{FF2B5EF4-FFF2-40B4-BE49-F238E27FC236}">
                <a16:creationId xmlns:a16="http://schemas.microsoft.com/office/drawing/2014/main" id="{B62FC6BA-D2BC-48E3-9738-1CE91C5AE2BD}"/>
              </a:ext>
            </a:extLst>
          </p:cNvPr>
          <p:cNvSpPr txBox="1"/>
          <p:nvPr/>
        </p:nvSpPr>
        <p:spPr>
          <a:xfrm>
            <a:off x="357187" y="972817"/>
            <a:ext cx="8429625" cy="5004447"/>
          </a:xfrm>
          <a:prstGeom prst="rect">
            <a:avLst/>
          </a:prstGeom>
          <a:noFill/>
        </p:spPr>
        <p:txBody>
          <a:bodyPr wrap="square">
            <a:spAutoFit/>
          </a:bodyPr>
          <a:lstStyle/>
          <a:p>
            <a:pPr algn="just"/>
            <a:r>
              <a:rPr lang="en-US" sz="1680" b="0" i="1" dirty="0">
                <a:effectLst/>
                <a:latin typeface="+mj-lt"/>
              </a:rPr>
              <a:t>“The EPA discovered that the company had installed illegal software, dubbed ‘defeat devices’, in polluting vehicles that could </a:t>
            </a:r>
            <a:r>
              <a:rPr lang="en-US" sz="1680" b="0" i="1" dirty="0" err="1">
                <a:effectLst/>
                <a:latin typeface="+mj-lt"/>
              </a:rPr>
              <a:t>recognise</a:t>
            </a:r>
            <a:r>
              <a:rPr lang="en-US" sz="1680" b="0" i="1" dirty="0">
                <a:effectLst/>
                <a:latin typeface="+mj-lt"/>
              </a:rPr>
              <a:t> when it was undergoing an emissions test and subsequently change its performance in order to pass. </a:t>
            </a:r>
            <a:r>
              <a:rPr lang="en-US" sz="1680" b="1" i="1" dirty="0">
                <a:effectLst/>
                <a:latin typeface="+mj-lt"/>
              </a:rPr>
              <a:t>Volkswagen had intentionally set emissions controls in their diesel engines to turn on during laboratory emissions testing only</a:t>
            </a:r>
            <a:r>
              <a:rPr lang="en-US" sz="1680" b="0" i="1" dirty="0">
                <a:effectLst/>
                <a:latin typeface="+mj-lt"/>
              </a:rPr>
              <a:t>. This allowed vehicles’ outputs of Nitric oxide output to conform with U.S. standards during testing, but actually emit up to 40 times more Nitric oxide when driving on the road.</a:t>
            </a:r>
          </a:p>
          <a:p>
            <a:pPr algn="just"/>
            <a:endParaRPr lang="en-US" sz="1680" b="0" i="1" dirty="0">
              <a:effectLst/>
              <a:latin typeface="+mj-lt"/>
            </a:endParaRPr>
          </a:p>
          <a:p>
            <a:pPr algn="just"/>
            <a:r>
              <a:rPr lang="en-US" sz="1680" b="0" i="1" dirty="0">
                <a:effectLst/>
                <a:latin typeface="+mj-lt"/>
              </a:rPr>
              <a:t>In total, Volkswagen installed defeat devices in </a:t>
            </a:r>
            <a:r>
              <a:rPr lang="en-US" sz="1680" b="0" i="1" u="none" strike="noStrike" dirty="0">
                <a:effectLst/>
                <a:latin typeface="+mj-lt"/>
              </a:rPr>
              <a:t>11 million cars</a:t>
            </a:r>
            <a:r>
              <a:rPr lang="en-US" sz="1680" b="0" i="1" dirty="0">
                <a:effectLst/>
                <a:latin typeface="+mj-lt"/>
              </a:rPr>
              <a:t> across the globe between 2009 and 2015, 500,000 of which were in the U.S. Volkswagen were forced to pay </a:t>
            </a:r>
            <a:r>
              <a:rPr lang="en-US" sz="1680" b="1" i="1" dirty="0">
                <a:effectLst/>
                <a:latin typeface="+mj-lt"/>
              </a:rPr>
              <a:t>a heavy price for their governance failures </a:t>
            </a:r>
            <a:r>
              <a:rPr lang="en-US" sz="1680" b="0" i="1" dirty="0">
                <a:effectLst/>
                <a:latin typeface="+mj-lt"/>
              </a:rPr>
              <a:t>in the aftermath of the scandal, most notably a mammoth </a:t>
            </a:r>
            <a:r>
              <a:rPr lang="en-US" sz="1680" b="1" i="1" u="none" strike="noStrike" dirty="0">
                <a:effectLst/>
                <a:latin typeface="+mj-lt"/>
              </a:rPr>
              <a:t>$18 billion fine</a:t>
            </a:r>
            <a:r>
              <a:rPr lang="en-US" sz="1680" b="1" i="1" dirty="0">
                <a:effectLst/>
                <a:latin typeface="+mj-lt"/>
              </a:rPr>
              <a:t> from the EPA</a:t>
            </a:r>
            <a:r>
              <a:rPr lang="en-US" sz="1680" b="0" i="1" dirty="0">
                <a:effectLst/>
                <a:latin typeface="+mj-lt"/>
              </a:rPr>
              <a:t>. Volkswagen’s share value plunged 30% in the immediate aftermath of the scandal, constituting a loss of over $26 billion in shareholder value. As of writing, </a:t>
            </a:r>
            <a:r>
              <a:rPr lang="en-US" sz="1680" b="1" i="1" dirty="0">
                <a:effectLst/>
                <a:latin typeface="+mj-lt"/>
              </a:rPr>
              <a:t>the fallout from the controversy has cost Volkswagen over </a:t>
            </a:r>
            <a:r>
              <a:rPr lang="en-US" sz="1680" b="1" i="1" u="none" strike="noStrike" dirty="0">
                <a:effectLst/>
                <a:latin typeface="+mj-lt"/>
              </a:rPr>
              <a:t>$33 billion</a:t>
            </a:r>
            <a:r>
              <a:rPr lang="en-US" sz="1680" b="0" i="1" dirty="0">
                <a:effectLst/>
                <a:latin typeface="+mj-lt"/>
              </a:rPr>
              <a:t>, taking into account fines, financial settlements and recall/ repurchase costs, a substantial figure when you consider that the GDP of many small nations is less.</a:t>
            </a:r>
          </a:p>
          <a:p>
            <a:pPr algn="just"/>
            <a:endParaRPr lang="en-US" sz="1680" b="0" i="1" dirty="0">
              <a:effectLst/>
              <a:latin typeface="+mj-lt"/>
            </a:endParaRPr>
          </a:p>
          <a:p>
            <a:pPr algn="just"/>
            <a:r>
              <a:rPr lang="en-US" sz="1680" b="0" i="1" dirty="0">
                <a:effectLst/>
                <a:latin typeface="+mj-lt"/>
              </a:rPr>
              <a:t>The greatest price of Volkswagen’s actions, however, are the </a:t>
            </a:r>
            <a:r>
              <a:rPr lang="en-US" sz="1680" b="1" i="1" u="none" strike="noStrike" dirty="0">
                <a:effectLst/>
                <a:latin typeface="+mj-lt"/>
              </a:rPr>
              <a:t>59 estimated premature deaths</a:t>
            </a:r>
            <a:r>
              <a:rPr lang="en-US" sz="1680" b="1" i="1" dirty="0">
                <a:effectLst/>
                <a:latin typeface="+mj-lt"/>
              </a:rPr>
              <a:t> </a:t>
            </a:r>
            <a:r>
              <a:rPr lang="en-US" sz="1680" b="0" i="1" dirty="0">
                <a:effectLst/>
                <a:latin typeface="+mj-lt"/>
              </a:rPr>
              <a:t>that will occur as a direct result from excess pollution of illegal Volkswagen cars in the United States alone”.</a:t>
            </a:r>
          </a:p>
        </p:txBody>
      </p:sp>
      <p:sp>
        <p:nvSpPr>
          <p:cNvPr id="9" name="TextBox 8">
            <a:extLst>
              <a:ext uri="{FF2B5EF4-FFF2-40B4-BE49-F238E27FC236}">
                <a16:creationId xmlns:a16="http://schemas.microsoft.com/office/drawing/2014/main" id="{82D4C55B-8CAE-43A8-82EF-5AC47B1ECBDE}"/>
              </a:ext>
            </a:extLst>
          </p:cNvPr>
          <p:cNvSpPr txBox="1"/>
          <p:nvPr/>
        </p:nvSpPr>
        <p:spPr>
          <a:xfrm>
            <a:off x="7783830" y="5746432"/>
            <a:ext cx="2720340" cy="230832"/>
          </a:xfrm>
          <a:prstGeom prst="rect">
            <a:avLst/>
          </a:prstGeom>
          <a:noFill/>
        </p:spPr>
        <p:txBody>
          <a:bodyPr wrap="square" rtlCol="0">
            <a:spAutoFit/>
          </a:bodyPr>
          <a:lstStyle/>
          <a:p>
            <a:r>
              <a:rPr lang="en-US" sz="900" dirty="0"/>
              <a:t>Trinity Business Review</a:t>
            </a:r>
          </a:p>
        </p:txBody>
      </p:sp>
    </p:spTree>
    <p:extLst>
      <p:ext uri="{BB962C8B-B14F-4D97-AF65-F5344CB8AC3E}">
        <p14:creationId xmlns:p14="http://schemas.microsoft.com/office/powerpoint/2010/main" val="5643871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76870" y="2481809"/>
            <a:ext cx="8133292" cy="1143000"/>
          </a:xfrm>
        </p:spPr>
        <p:txBody>
          <a:bodyPr>
            <a:noAutofit/>
          </a:bodyPr>
          <a:lstStyle/>
          <a:p>
            <a:pPr>
              <a:defRPr/>
            </a:pPr>
            <a:r>
              <a:rPr lang="en-US" sz="5400" b="1" dirty="0">
                <a:solidFill>
                  <a:srgbClr val="1D88CF"/>
                </a:solidFill>
                <a:latin typeface="Arial" panose="020B0604020202020204" pitchFamily="34" charset="0"/>
                <a:ea typeface="+mn-ea"/>
                <a:cs typeface="Arial" panose="020B0604020202020204" pitchFamily="34" charset="0"/>
              </a:rPr>
              <a:t>QUESTIONS?</a:t>
            </a:r>
            <a:endParaRPr lang="en-GB" sz="5400" b="1" dirty="0">
              <a:solidFill>
                <a:srgbClr val="1D88CF"/>
              </a:solidFill>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81967C07-BCAD-4176-9400-6B1C5BAE559A}"/>
              </a:ext>
            </a:extLst>
          </p:cNvPr>
          <p:cNvSpPr txBox="1"/>
          <p:nvPr/>
        </p:nvSpPr>
        <p:spPr>
          <a:xfrm>
            <a:off x="6572110" y="5537200"/>
            <a:ext cx="2871537" cy="369332"/>
          </a:xfrm>
          <a:prstGeom prst="rect">
            <a:avLst/>
          </a:prstGeom>
          <a:noFill/>
        </p:spPr>
        <p:txBody>
          <a:bodyPr wrap="square" rtlCol="0">
            <a:spAutoFit/>
          </a:bodyPr>
          <a:lstStyle/>
          <a:p>
            <a:r>
              <a:rPr lang="en-GB" dirty="0"/>
              <a:t>m.zata@qmul.ac.uk</a:t>
            </a:r>
          </a:p>
        </p:txBody>
      </p:sp>
    </p:spTree>
    <p:extLst>
      <p:ext uri="{BB962C8B-B14F-4D97-AF65-F5344CB8AC3E}">
        <p14:creationId xmlns:p14="http://schemas.microsoft.com/office/powerpoint/2010/main" val="161018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76870" y="2481809"/>
            <a:ext cx="8133292" cy="1143000"/>
          </a:xfrm>
        </p:spPr>
        <p:txBody>
          <a:bodyPr>
            <a:noAutofit/>
          </a:bodyPr>
          <a:lstStyle/>
          <a:p>
            <a:pPr>
              <a:defRPr/>
            </a:pPr>
            <a:r>
              <a:rPr lang="en-US" sz="5400" b="1" dirty="0">
                <a:solidFill>
                  <a:srgbClr val="1D88CF"/>
                </a:solidFill>
                <a:latin typeface="Arial" panose="020B0604020202020204" pitchFamily="34" charset="0"/>
                <a:ea typeface="+mn-ea"/>
                <a:cs typeface="Arial" panose="020B0604020202020204" pitchFamily="34" charset="0"/>
              </a:rPr>
              <a:t>ACTUARIES AND CORPORATE GOVERNANCE</a:t>
            </a:r>
            <a:endParaRPr lang="en-GB" sz="5400" b="1" dirty="0">
              <a:solidFill>
                <a:srgbClr val="1D88CF"/>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946731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1" cy="1143000"/>
          </a:xfrm>
        </p:spPr>
        <p:txBody>
          <a:bodyPr vert="horz" lIns="91440" tIns="45720" rIns="91440" bIns="45720" rtlCol="0" anchor="ctr">
            <a:noAutofit/>
          </a:bodyPr>
          <a:lstStyle/>
          <a:p>
            <a:r>
              <a:rPr lang="en-GB" b="1" dirty="0">
                <a:solidFill>
                  <a:srgbClr val="1D88CF"/>
                </a:solidFill>
                <a:latin typeface="Arial" panose="020B0604020202020204" pitchFamily="34" charset="0"/>
                <a:ea typeface="+mn-ea"/>
                <a:cs typeface="Arial" panose="020B0604020202020204" pitchFamily="34" charset="0"/>
              </a:rPr>
              <a:t>References</a:t>
            </a:r>
          </a:p>
        </p:txBody>
      </p:sp>
      <p:sp>
        <p:nvSpPr>
          <p:cNvPr id="5" name="AutoShape 4" descr="Image result for university clipart"/>
          <p:cNvSpPr>
            <a:spLocks noChangeAspect="1" noChangeArrowheads="1"/>
          </p:cNvSpPr>
          <p:nvPr/>
        </p:nvSpPr>
        <p:spPr bwMode="auto">
          <a:xfrm>
            <a:off x="2847975" y="2852737"/>
            <a:ext cx="3078692" cy="307870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Content Placeholder 2"/>
          <p:cNvSpPr txBox="1">
            <a:spLocks/>
          </p:cNvSpPr>
          <p:nvPr/>
        </p:nvSpPr>
        <p:spPr>
          <a:xfrm>
            <a:off x="0" y="1475710"/>
            <a:ext cx="9061807" cy="430215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b="1" dirty="0"/>
              <a:t>Harvard Business Review, 2004</a:t>
            </a:r>
          </a:p>
          <a:p>
            <a:pPr marL="0" indent="0">
              <a:buNone/>
            </a:pPr>
            <a:endParaRPr lang="en-US" sz="1600" b="1" dirty="0"/>
          </a:p>
          <a:p>
            <a:pPr marL="0" indent="0">
              <a:buNone/>
            </a:pPr>
            <a:r>
              <a:rPr lang="en-US" sz="1600" b="1" dirty="0">
                <a:hlinkClick r:id="rId3"/>
              </a:rPr>
              <a:t>https://www.carriermanagement.com/features/2015/11/05/147387.htm</a:t>
            </a:r>
            <a:endParaRPr lang="en-US" sz="1600" b="1" dirty="0"/>
          </a:p>
          <a:p>
            <a:pPr marL="0" indent="0">
              <a:buNone/>
            </a:pPr>
            <a:endParaRPr lang="en-US" sz="1600" b="1" dirty="0"/>
          </a:p>
          <a:p>
            <a:pPr marL="0" indent="0">
              <a:buNone/>
            </a:pPr>
            <a:r>
              <a:rPr lang="en-US" sz="1600" b="1" dirty="0"/>
              <a:t>Trinity Business Review, 23 November 2020</a:t>
            </a:r>
          </a:p>
          <a:p>
            <a:pPr marL="0" indent="0">
              <a:buNone/>
            </a:pPr>
            <a:endParaRPr lang="en-US" sz="1600" b="1" dirty="0"/>
          </a:p>
          <a:p>
            <a:pPr marL="0" indent="0">
              <a:buNone/>
            </a:pPr>
            <a:endParaRPr lang="en-US" sz="1600" b="1" dirty="0"/>
          </a:p>
          <a:p>
            <a:pPr marL="0" indent="0">
              <a:buNone/>
            </a:pPr>
            <a:endParaRPr lang="en-GB" sz="1600" b="1" dirty="0"/>
          </a:p>
        </p:txBody>
      </p:sp>
    </p:spTree>
    <p:extLst>
      <p:ext uri="{BB962C8B-B14F-4D97-AF65-F5344CB8AC3E}">
        <p14:creationId xmlns:p14="http://schemas.microsoft.com/office/powerpoint/2010/main" val="1944411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1" cy="1143000"/>
          </a:xfrm>
        </p:spPr>
        <p:txBody>
          <a:bodyPr vert="horz" lIns="91440" tIns="45720" rIns="91440" bIns="45720" rtlCol="0" anchor="ctr">
            <a:noAutofit/>
          </a:bodyPr>
          <a:lstStyle/>
          <a:p>
            <a:r>
              <a:rPr lang="en-GB" b="1" dirty="0">
                <a:solidFill>
                  <a:srgbClr val="1D88CF"/>
                </a:solidFill>
                <a:latin typeface="Arial" panose="020B0604020202020204" pitchFamily="34" charset="0"/>
                <a:ea typeface="+mn-ea"/>
                <a:cs typeface="Arial" panose="020B0604020202020204" pitchFamily="34" charset="0"/>
              </a:rPr>
              <a:t>Agenda</a:t>
            </a:r>
          </a:p>
        </p:txBody>
      </p:sp>
      <p:sp>
        <p:nvSpPr>
          <p:cNvPr id="5" name="AutoShape 4" descr="Image result for university clipart"/>
          <p:cNvSpPr>
            <a:spLocks noChangeAspect="1" noChangeArrowheads="1"/>
          </p:cNvSpPr>
          <p:nvPr/>
        </p:nvSpPr>
        <p:spPr bwMode="auto">
          <a:xfrm>
            <a:off x="2847975" y="2852737"/>
            <a:ext cx="3078692" cy="307870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Content Placeholder 2"/>
          <p:cNvSpPr txBox="1">
            <a:spLocks/>
          </p:cNvSpPr>
          <p:nvPr/>
        </p:nvSpPr>
        <p:spPr>
          <a:xfrm>
            <a:off x="0" y="1143000"/>
            <a:ext cx="9061807" cy="463486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fontAlgn="auto" hangingPunct="1">
              <a:spcBef>
                <a:spcPts val="0"/>
              </a:spcBef>
              <a:spcAft>
                <a:spcPts val="0"/>
              </a:spcAft>
              <a:defRPr/>
            </a:pPr>
            <a:r>
              <a:rPr lang="en-US" sz="2800" b="1" dirty="0">
                <a:latin typeface="+mn-lt"/>
              </a:rPr>
              <a:t>What is Corporate Governance?</a:t>
            </a:r>
            <a:endParaRPr lang="en-US" sz="2800" b="1" i="1" dirty="0">
              <a:latin typeface="+mn-lt"/>
            </a:endParaRPr>
          </a:p>
          <a:p>
            <a:pPr eaLnBrk="1" fontAlgn="auto" hangingPunct="1">
              <a:spcBef>
                <a:spcPts val="0"/>
              </a:spcBef>
              <a:spcAft>
                <a:spcPts val="0"/>
              </a:spcAft>
              <a:defRPr/>
            </a:pPr>
            <a:endParaRPr lang="en-US" sz="2800" b="1" dirty="0">
              <a:latin typeface="+mn-lt"/>
            </a:endParaRPr>
          </a:p>
          <a:p>
            <a:pPr eaLnBrk="1" fontAlgn="auto" hangingPunct="1">
              <a:spcBef>
                <a:spcPts val="0"/>
              </a:spcBef>
              <a:spcAft>
                <a:spcPts val="0"/>
              </a:spcAft>
              <a:defRPr/>
            </a:pPr>
            <a:r>
              <a:rPr lang="en-US" sz="2800" b="1" dirty="0"/>
              <a:t>Corporate Governance Structure</a:t>
            </a:r>
            <a:endParaRPr lang="en-US" sz="2800" b="1" dirty="0">
              <a:latin typeface="+mn-lt"/>
            </a:endParaRPr>
          </a:p>
          <a:p>
            <a:pPr eaLnBrk="1" fontAlgn="auto" hangingPunct="1">
              <a:spcBef>
                <a:spcPts val="0"/>
              </a:spcBef>
              <a:spcAft>
                <a:spcPts val="0"/>
              </a:spcAft>
              <a:defRPr/>
            </a:pPr>
            <a:endParaRPr lang="en-US" sz="2800" b="1" dirty="0">
              <a:latin typeface="+mn-lt"/>
            </a:endParaRPr>
          </a:p>
          <a:p>
            <a:pPr eaLnBrk="1" fontAlgn="auto" hangingPunct="1">
              <a:spcBef>
                <a:spcPts val="0"/>
              </a:spcBef>
              <a:spcAft>
                <a:spcPts val="0"/>
              </a:spcAft>
              <a:defRPr/>
            </a:pPr>
            <a:r>
              <a:rPr lang="en-US" sz="2800" b="1" dirty="0"/>
              <a:t>Corporate Governance in Actuarial Work</a:t>
            </a:r>
            <a:endParaRPr lang="en-US" sz="2800" b="1" dirty="0">
              <a:latin typeface="+mn-lt"/>
            </a:endParaRPr>
          </a:p>
          <a:p>
            <a:pPr eaLnBrk="1" fontAlgn="auto" hangingPunct="1">
              <a:spcBef>
                <a:spcPts val="0"/>
              </a:spcBef>
              <a:spcAft>
                <a:spcPts val="0"/>
              </a:spcAft>
              <a:defRPr/>
            </a:pPr>
            <a:endParaRPr lang="en-US" sz="2800" b="1" dirty="0"/>
          </a:p>
          <a:p>
            <a:pPr eaLnBrk="1" fontAlgn="auto" hangingPunct="1">
              <a:spcBef>
                <a:spcPts val="0"/>
              </a:spcBef>
              <a:spcAft>
                <a:spcPts val="0"/>
              </a:spcAft>
              <a:defRPr/>
            </a:pPr>
            <a:r>
              <a:rPr lang="en-US" sz="2800" b="1" dirty="0">
                <a:latin typeface="+mn-lt"/>
              </a:rPr>
              <a:t>What Happens When Corporate Governance Fails?</a:t>
            </a:r>
          </a:p>
          <a:p>
            <a:pPr eaLnBrk="1" fontAlgn="auto" hangingPunct="1">
              <a:spcBef>
                <a:spcPts val="0"/>
              </a:spcBef>
              <a:spcAft>
                <a:spcPts val="0"/>
              </a:spcAft>
              <a:defRPr/>
            </a:pPr>
            <a:endParaRPr lang="en-US" sz="2800" dirty="0">
              <a:latin typeface="+mn-lt"/>
            </a:endParaRPr>
          </a:p>
          <a:p>
            <a:pPr eaLnBrk="1" fontAlgn="auto" hangingPunct="1">
              <a:spcBef>
                <a:spcPts val="0"/>
              </a:spcBef>
              <a:spcAft>
                <a:spcPts val="0"/>
              </a:spcAft>
              <a:defRPr/>
            </a:pPr>
            <a:r>
              <a:rPr lang="en-US" sz="2800" b="1" dirty="0">
                <a:latin typeface="+mn-lt"/>
              </a:rPr>
              <a:t>Questions?</a:t>
            </a:r>
            <a:endParaRPr lang="en-GB" sz="2500" dirty="0"/>
          </a:p>
          <a:p>
            <a:endParaRPr lang="en-GB" sz="2500" dirty="0"/>
          </a:p>
        </p:txBody>
      </p:sp>
    </p:spTree>
    <p:extLst>
      <p:ext uri="{BB962C8B-B14F-4D97-AF65-F5344CB8AC3E}">
        <p14:creationId xmlns:p14="http://schemas.microsoft.com/office/powerpoint/2010/main" val="3100099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76870" y="2481809"/>
            <a:ext cx="8133292" cy="1143000"/>
          </a:xfrm>
        </p:spPr>
        <p:txBody>
          <a:bodyPr>
            <a:noAutofit/>
          </a:bodyPr>
          <a:lstStyle/>
          <a:p>
            <a:pPr>
              <a:defRPr/>
            </a:pPr>
            <a:r>
              <a:rPr lang="en-US" sz="5400" b="1" dirty="0">
                <a:solidFill>
                  <a:srgbClr val="1D88CF"/>
                </a:solidFill>
                <a:latin typeface="Arial" panose="020B0604020202020204" pitchFamily="34" charset="0"/>
                <a:ea typeface="+mn-ea"/>
                <a:cs typeface="Arial" panose="020B0604020202020204" pitchFamily="34" charset="0"/>
              </a:rPr>
              <a:t>What is Corporate Governance?</a:t>
            </a:r>
            <a:endParaRPr lang="en-GB" sz="5400" b="1" dirty="0">
              <a:solidFill>
                <a:srgbClr val="1D88CF"/>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99763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1" cy="1143000"/>
          </a:xfrm>
        </p:spPr>
        <p:txBody>
          <a:bodyPr vert="horz" lIns="91440" tIns="45720" rIns="91440" bIns="45720" rtlCol="0" anchor="ctr">
            <a:noAutofit/>
          </a:bodyPr>
          <a:lstStyle/>
          <a:p>
            <a:r>
              <a:rPr lang="en-GB" b="1" dirty="0">
                <a:solidFill>
                  <a:srgbClr val="1D88CF"/>
                </a:solidFill>
                <a:latin typeface="Arial" panose="020B0604020202020204" pitchFamily="34" charset="0"/>
                <a:ea typeface="+mn-ea"/>
                <a:cs typeface="Arial" panose="020B0604020202020204" pitchFamily="34" charset="0"/>
              </a:rPr>
              <a:t>What is Corporate Governance?</a:t>
            </a:r>
          </a:p>
        </p:txBody>
      </p:sp>
      <p:sp>
        <p:nvSpPr>
          <p:cNvPr id="5" name="AutoShape 4" descr="Image result for university clipart"/>
          <p:cNvSpPr>
            <a:spLocks noChangeAspect="1" noChangeArrowheads="1"/>
          </p:cNvSpPr>
          <p:nvPr/>
        </p:nvSpPr>
        <p:spPr bwMode="auto">
          <a:xfrm>
            <a:off x="2847975" y="2852737"/>
            <a:ext cx="3078692" cy="307870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Content Placeholder 2"/>
          <p:cNvSpPr txBox="1">
            <a:spLocks/>
          </p:cNvSpPr>
          <p:nvPr/>
        </p:nvSpPr>
        <p:spPr>
          <a:xfrm>
            <a:off x="0" y="1475710"/>
            <a:ext cx="9061807" cy="430215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2400" b="0" i="0" dirty="0">
                <a:effectLst/>
                <a:latin typeface="+mj-lt"/>
              </a:rPr>
              <a:t>Corporate governance is the system by which companies are directed and controlled. </a:t>
            </a:r>
          </a:p>
          <a:p>
            <a:pPr algn="l"/>
            <a:endParaRPr lang="en-US" sz="2400" b="0" i="0" dirty="0">
              <a:effectLst/>
              <a:latin typeface="+mj-lt"/>
            </a:endParaRPr>
          </a:p>
          <a:p>
            <a:pPr algn="l"/>
            <a:r>
              <a:rPr lang="en-US" sz="2400" b="1" i="0" dirty="0">
                <a:effectLst/>
                <a:latin typeface="+mj-lt"/>
              </a:rPr>
              <a:t>Boards of directors </a:t>
            </a:r>
            <a:r>
              <a:rPr lang="en-US" sz="2400" b="0" i="0" dirty="0">
                <a:effectLst/>
                <a:latin typeface="+mj-lt"/>
              </a:rPr>
              <a:t>are responsible for the governance of their companies. </a:t>
            </a:r>
          </a:p>
          <a:p>
            <a:pPr algn="l"/>
            <a:endParaRPr lang="en-US" sz="2400" b="0" i="0" dirty="0">
              <a:effectLst/>
              <a:latin typeface="+mj-lt"/>
            </a:endParaRPr>
          </a:p>
          <a:p>
            <a:pPr algn="l"/>
            <a:r>
              <a:rPr lang="en-US" sz="2400" b="1" i="0" dirty="0">
                <a:effectLst/>
                <a:latin typeface="+mj-lt"/>
              </a:rPr>
              <a:t>The shareholders</a:t>
            </a:r>
            <a:r>
              <a:rPr lang="en-US" sz="2400" b="0" i="0" dirty="0">
                <a:effectLst/>
                <a:latin typeface="+mj-lt"/>
              </a:rPr>
              <a:t>’ role in governance is to appoint the directors and the auditors and to satisfy themselves that an appropriate governance structure is in place.</a:t>
            </a:r>
          </a:p>
        </p:txBody>
      </p:sp>
    </p:spTree>
    <p:extLst>
      <p:ext uri="{BB962C8B-B14F-4D97-AF65-F5344CB8AC3E}">
        <p14:creationId xmlns:p14="http://schemas.microsoft.com/office/powerpoint/2010/main" val="1518611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1" cy="1143000"/>
          </a:xfrm>
        </p:spPr>
        <p:txBody>
          <a:bodyPr vert="horz" lIns="91440" tIns="45720" rIns="91440" bIns="45720" rtlCol="0" anchor="ctr">
            <a:noAutofit/>
          </a:bodyPr>
          <a:lstStyle/>
          <a:p>
            <a:r>
              <a:rPr lang="en-GB" b="1" dirty="0">
                <a:solidFill>
                  <a:srgbClr val="1D88CF"/>
                </a:solidFill>
                <a:latin typeface="Arial" panose="020B0604020202020204" pitchFamily="34" charset="0"/>
                <a:ea typeface="+mn-ea"/>
                <a:cs typeface="Arial" panose="020B0604020202020204" pitchFamily="34" charset="0"/>
              </a:rPr>
              <a:t>What is Corporate Governance?</a:t>
            </a:r>
          </a:p>
        </p:txBody>
      </p:sp>
      <p:sp>
        <p:nvSpPr>
          <p:cNvPr id="5" name="AutoShape 4" descr="Image result for university clipart"/>
          <p:cNvSpPr>
            <a:spLocks noChangeAspect="1" noChangeArrowheads="1"/>
          </p:cNvSpPr>
          <p:nvPr/>
        </p:nvSpPr>
        <p:spPr bwMode="auto">
          <a:xfrm>
            <a:off x="2847975" y="2852737"/>
            <a:ext cx="3078692" cy="307870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Content Placeholder 2"/>
          <p:cNvSpPr txBox="1">
            <a:spLocks/>
          </p:cNvSpPr>
          <p:nvPr/>
        </p:nvSpPr>
        <p:spPr>
          <a:xfrm>
            <a:off x="0" y="1475710"/>
            <a:ext cx="9061807" cy="430215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2800" dirty="0">
                <a:latin typeface="+mj-lt"/>
              </a:rPr>
              <a:t>The responsibilities of the board include:</a:t>
            </a:r>
          </a:p>
          <a:p>
            <a:pPr lvl="1"/>
            <a:r>
              <a:rPr lang="en-US" sz="2200" dirty="0">
                <a:latin typeface="+mj-lt"/>
              </a:rPr>
              <a:t>setting the company’s strategic aims, </a:t>
            </a:r>
          </a:p>
          <a:p>
            <a:pPr lvl="1"/>
            <a:r>
              <a:rPr lang="en-US" sz="2200" dirty="0">
                <a:latin typeface="+mj-lt"/>
              </a:rPr>
              <a:t>providing the leadership to put them into effect, </a:t>
            </a:r>
          </a:p>
          <a:p>
            <a:pPr lvl="1"/>
            <a:r>
              <a:rPr lang="en-US" sz="2200" dirty="0">
                <a:latin typeface="+mj-lt"/>
              </a:rPr>
              <a:t>supervising the </a:t>
            </a:r>
            <a:r>
              <a:rPr lang="en-US" sz="2200" b="0" i="0" dirty="0">
                <a:effectLst/>
                <a:latin typeface="+mj-lt"/>
              </a:rPr>
              <a:t>management of the business, and </a:t>
            </a:r>
          </a:p>
          <a:p>
            <a:pPr lvl="1"/>
            <a:r>
              <a:rPr lang="en-US" sz="2200" b="0" i="0" dirty="0">
                <a:effectLst/>
                <a:latin typeface="+mj-lt"/>
              </a:rPr>
              <a:t>reporting to shareholders on their stewardship.</a:t>
            </a:r>
          </a:p>
          <a:p>
            <a:pPr lvl="1"/>
            <a:endParaRPr lang="en-US" sz="1800" b="0" i="0" dirty="0">
              <a:effectLst/>
              <a:latin typeface="+mj-lt"/>
            </a:endParaRPr>
          </a:p>
          <a:p>
            <a:pPr algn="l"/>
            <a:r>
              <a:rPr lang="en-US" sz="2800" b="0" i="0" dirty="0">
                <a:effectLst/>
                <a:latin typeface="+mj-lt"/>
              </a:rPr>
              <a:t>Corporate governance is therefore about what the board of a company does and how it sets the values of the company,</a:t>
            </a:r>
          </a:p>
          <a:p>
            <a:pPr lvl="1"/>
            <a:r>
              <a:rPr lang="en-US" sz="2200" dirty="0">
                <a:latin typeface="+mj-lt"/>
              </a:rPr>
              <a:t>Should be separate</a:t>
            </a:r>
            <a:r>
              <a:rPr lang="en-US" sz="2200" b="0" i="0" dirty="0">
                <a:effectLst/>
                <a:latin typeface="+mj-lt"/>
              </a:rPr>
              <a:t> from the day-to-day operational management of the company, led by the CEO.</a:t>
            </a:r>
            <a:endParaRPr lang="en-US" sz="2200" i="1" dirty="0">
              <a:latin typeface="+mj-lt"/>
            </a:endParaRPr>
          </a:p>
        </p:txBody>
      </p:sp>
    </p:spTree>
    <p:extLst>
      <p:ext uri="{BB962C8B-B14F-4D97-AF65-F5344CB8AC3E}">
        <p14:creationId xmlns:p14="http://schemas.microsoft.com/office/powerpoint/2010/main" val="3278527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76870" y="2481809"/>
            <a:ext cx="8133292" cy="1143000"/>
          </a:xfrm>
        </p:spPr>
        <p:txBody>
          <a:bodyPr>
            <a:noAutofit/>
          </a:bodyPr>
          <a:lstStyle/>
          <a:p>
            <a:pPr>
              <a:defRPr/>
            </a:pPr>
            <a:r>
              <a:rPr lang="en-US" sz="5400" b="1" dirty="0">
                <a:solidFill>
                  <a:srgbClr val="1D88CF"/>
                </a:solidFill>
                <a:latin typeface="Arial" panose="020B0604020202020204" pitchFamily="34" charset="0"/>
                <a:ea typeface="+mn-ea"/>
                <a:cs typeface="Arial" panose="020B0604020202020204" pitchFamily="34" charset="0"/>
              </a:rPr>
              <a:t>Corporate Governance Structure</a:t>
            </a:r>
            <a:endParaRPr lang="en-GB" sz="5400" b="1" dirty="0">
              <a:solidFill>
                <a:srgbClr val="1D88CF"/>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45252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1" cy="1143000"/>
          </a:xfrm>
        </p:spPr>
        <p:txBody>
          <a:bodyPr vert="horz" lIns="91440" tIns="45720" rIns="91440" bIns="45720" rtlCol="0" anchor="ctr">
            <a:noAutofit/>
          </a:bodyPr>
          <a:lstStyle/>
          <a:p>
            <a:r>
              <a:rPr lang="en-GB" b="1" dirty="0">
                <a:solidFill>
                  <a:srgbClr val="1D88CF"/>
                </a:solidFill>
                <a:latin typeface="Arial" panose="020B0604020202020204" pitchFamily="34" charset="0"/>
                <a:ea typeface="+mn-ea"/>
                <a:cs typeface="Arial" panose="020B0604020202020204" pitchFamily="34" charset="0"/>
              </a:rPr>
              <a:t>Typical Governance Structure</a:t>
            </a:r>
          </a:p>
        </p:txBody>
      </p:sp>
      <p:sp>
        <p:nvSpPr>
          <p:cNvPr id="5" name="AutoShape 4" descr="Image result for university clipart"/>
          <p:cNvSpPr>
            <a:spLocks noChangeAspect="1" noChangeArrowheads="1"/>
          </p:cNvSpPr>
          <p:nvPr/>
        </p:nvSpPr>
        <p:spPr bwMode="auto">
          <a:xfrm>
            <a:off x="2847975" y="2852737"/>
            <a:ext cx="3078692" cy="307870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a:extLst>
              <a:ext uri="{FF2B5EF4-FFF2-40B4-BE49-F238E27FC236}">
                <a16:creationId xmlns:a16="http://schemas.microsoft.com/office/drawing/2014/main" id="{23F0E2E1-B07A-4033-892B-5B8B7E1B7C73}"/>
              </a:ext>
            </a:extLst>
          </p:cNvPr>
          <p:cNvPicPr>
            <a:picLocks noChangeAspect="1"/>
          </p:cNvPicPr>
          <p:nvPr/>
        </p:nvPicPr>
        <p:blipFill>
          <a:blip r:embed="rId3"/>
          <a:stretch>
            <a:fillRect/>
          </a:stretch>
        </p:blipFill>
        <p:spPr>
          <a:xfrm>
            <a:off x="195943" y="949421"/>
            <a:ext cx="8752114" cy="4737927"/>
          </a:xfrm>
          <a:prstGeom prst="rect">
            <a:avLst/>
          </a:prstGeom>
        </p:spPr>
      </p:pic>
      <p:sp>
        <p:nvSpPr>
          <p:cNvPr id="8" name="TextBox 7">
            <a:extLst>
              <a:ext uri="{FF2B5EF4-FFF2-40B4-BE49-F238E27FC236}">
                <a16:creationId xmlns:a16="http://schemas.microsoft.com/office/drawing/2014/main" id="{A5D128FB-AD7F-4B74-AFDB-0612B1EC1094}"/>
              </a:ext>
            </a:extLst>
          </p:cNvPr>
          <p:cNvSpPr txBox="1"/>
          <p:nvPr/>
        </p:nvSpPr>
        <p:spPr>
          <a:xfrm>
            <a:off x="7238710" y="5664489"/>
            <a:ext cx="2009670" cy="276999"/>
          </a:xfrm>
          <a:prstGeom prst="rect">
            <a:avLst/>
          </a:prstGeom>
          <a:noFill/>
        </p:spPr>
        <p:txBody>
          <a:bodyPr wrap="square" rtlCol="0">
            <a:spAutoFit/>
          </a:bodyPr>
          <a:lstStyle/>
          <a:p>
            <a:r>
              <a:rPr lang="en-US" sz="1200" dirty="0"/>
              <a:t>Source: Nordea.com</a:t>
            </a:r>
          </a:p>
        </p:txBody>
      </p:sp>
    </p:spTree>
    <p:extLst>
      <p:ext uri="{BB962C8B-B14F-4D97-AF65-F5344CB8AC3E}">
        <p14:creationId xmlns:p14="http://schemas.microsoft.com/office/powerpoint/2010/main" val="458316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1" cy="1143000"/>
          </a:xfrm>
        </p:spPr>
        <p:txBody>
          <a:bodyPr vert="horz" lIns="91440" tIns="45720" rIns="91440" bIns="45720" rtlCol="0" anchor="ctr">
            <a:noAutofit/>
          </a:bodyPr>
          <a:lstStyle/>
          <a:p>
            <a:r>
              <a:rPr lang="en-GB" b="1" dirty="0">
                <a:solidFill>
                  <a:srgbClr val="1D88CF"/>
                </a:solidFill>
                <a:latin typeface="Arial" panose="020B0604020202020204" pitchFamily="34" charset="0"/>
                <a:ea typeface="+mn-ea"/>
                <a:cs typeface="Arial" panose="020B0604020202020204" pitchFamily="34" charset="0"/>
              </a:rPr>
              <a:t>IFoA Governance Structure</a:t>
            </a:r>
          </a:p>
        </p:txBody>
      </p:sp>
      <p:sp>
        <p:nvSpPr>
          <p:cNvPr id="5" name="AutoShape 4" descr="Image result for university clipart"/>
          <p:cNvSpPr>
            <a:spLocks noChangeAspect="1" noChangeArrowheads="1"/>
          </p:cNvSpPr>
          <p:nvPr/>
        </p:nvSpPr>
        <p:spPr bwMode="auto">
          <a:xfrm>
            <a:off x="2847975" y="2852737"/>
            <a:ext cx="3078692" cy="307870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Content Placeholder 2"/>
          <p:cNvSpPr txBox="1">
            <a:spLocks/>
          </p:cNvSpPr>
          <p:nvPr/>
        </p:nvSpPr>
        <p:spPr>
          <a:xfrm>
            <a:off x="0" y="1277922"/>
            <a:ext cx="9061807" cy="430215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r>
              <a:rPr lang="en-US" sz="2000" b="1" dirty="0">
                <a:solidFill>
                  <a:srgbClr val="FF0000"/>
                </a:solidFill>
              </a:rPr>
              <a:t>														</a:t>
            </a:r>
            <a:r>
              <a:rPr lang="en-US" sz="2000" dirty="0"/>
              <a:t> </a:t>
            </a:r>
          </a:p>
          <a:p>
            <a:pPr marL="0" indent="0">
              <a:buNone/>
            </a:pPr>
            <a:endParaRPr lang="en-US" sz="2000" dirty="0"/>
          </a:p>
        </p:txBody>
      </p:sp>
      <p:pic>
        <p:nvPicPr>
          <p:cNvPr id="4" name="Picture 3">
            <a:extLst>
              <a:ext uri="{FF2B5EF4-FFF2-40B4-BE49-F238E27FC236}">
                <a16:creationId xmlns:a16="http://schemas.microsoft.com/office/drawing/2014/main" id="{51F06CB8-3672-D2BE-E852-86BAA4C6501C}"/>
              </a:ext>
            </a:extLst>
          </p:cNvPr>
          <p:cNvPicPr>
            <a:picLocks noChangeAspect="1"/>
          </p:cNvPicPr>
          <p:nvPr/>
        </p:nvPicPr>
        <p:blipFill>
          <a:blip r:embed="rId3"/>
          <a:stretch>
            <a:fillRect/>
          </a:stretch>
        </p:blipFill>
        <p:spPr>
          <a:xfrm>
            <a:off x="161710" y="926561"/>
            <a:ext cx="8820579" cy="5119909"/>
          </a:xfrm>
          <a:prstGeom prst="rect">
            <a:avLst/>
          </a:prstGeom>
        </p:spPr>
      </p:pic>
    </p:spTree>
    <p:extLst>
      <p:ext uri="{BB962C8B-B14F-4D97-AF65-F5344CB8AC3E}">
        <p14:creationId xmlns:p14="http://schemas.microsoft.com/office/powerpoint/2010/main" val="404605954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5129F2139B3D24DAFB38F2698EE492C" ma:contentTypeVersion="13" ma:contentTypeDescription="Create a new document." ma:contentTypeScope="" ma:versionID="5e492133e347206a0b873acaabb74e31">
  <xsd:schema xmlns:xsd="http://www.w3.org/2001/XMLSchema" xmlns:xs="http://www.w3.org/2001/XMLSchema" xmlns:p="http://schemas.microsoft.com/office/2006/metadata/properties" xmlns:ns3="8197abfe-6374-4c39-a310-c1f96e2f0e7a" xmlns:ns4="a22e6c60-1d9c-41ed-9f7e-c6a46dfaff08" targetNamespace="http://schemas.microsoft.com/office/2006/metadata/properties" ma:root="true" ma:fieldsID="410948d17beee3de5ef62a53ebc490c9" ns3:_="" ns4:_="">
    <xsd:import namespace="8197abfe-6374-4c39-a310-c1f96e2f0e7a"/>
    <xsd:import namespace="a22e6c60-1d9c-41ed-9f7e-c6a46dfaff08"/>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97abfe-6374-4c39-a310-c1f96e2f0e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22e6c60-1d9c-41ed-9f7e-c6a46dfaff0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E1502BA-88F7-49B2-8BEC-959B62CC931C}">
  <ds:schemaRefs>
    <ds:schemaRef ds:uri="http://www.w3.org/XML/1998/namespace"/>
    <ds:schemaRef ds:uri="http://purl.org/dc/dcmitype/"/>
    <ds:schemaRef ds:uri="8197abfe-6374-4c39-a310-c1f96e2f0e7a"/>
    <ds:schemaRef ds:uri="http://schemas.microsoft.com/office/infopath/2007/PartnerControls"/>
    <ds:schemaRef ds:uri="http://schemas.openxmlformats.org/package/2006/metadata/core-properties"/>
    <ds:schemaRef ds:uri="http://purl.org/dc/elements/1.1/"/>
    <ds:schemaRef ds:uri="http://schemas.microsoft.com/office/2006/documentManagement/types"/>
    <ds:schemaRef ds:uri="a22e6c60-1d9c-41ed-9f7e-c6a46dfaff08"/>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41F590E3-EADB-4D55-8EB6-F3B97C60FD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197abfe-6374-4c39-a310-c1f96e2f0e7a"/>
    <ds:schemaRef ds:uri="a22e6c60-1d9c-41ed-9f7e-c6a46dfaff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9DD636D-5FFF-4B23-9FC7-D5798727928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1254</Words>
  <Application>Microsoft Office PowerPoint</Application>
  <PresentationFormat>On-screen Show (4:3)</PresentationFormat>
  <Paragraphs>145</Paragraphs>
  <Slides>20</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Tahoma</vt:lpstr>
      <vt:lpstr>1_Office Theme</vt:lpstr>
      <vt:lpstr>PowerPoint Presentation</vt:lpstr>
      <vt:lpstr>ACTUARIES AND CORPORATE GOVERNANCE</vt:lpstr>
      <vt:lpstr>Agenda</vt:lpstr>
      <vt:lpstr>What is Corporate Governance?</vt:lpstr>
      <vt:lpstr>What is Corporate Governance?</vt:lpstr>
      <vt:lpstr>What is Corporate Governance?</vt:lpstr>
      <vt:lpstr>Corporate Governance Structure</vt:lpstr>
      <vt:lpstr>Typical Governance Structure</vt:lpstr>
      <vt:lpstr>IFoA Governance Structure</vt:lpstr>
      <vt:lpstr>Queen Mary Actuarial Society</vt:lpstr>
      <vt:lpstr>Examples in Everyday Life</vt:lpstr>
      <vt:lpstr>Corporate Governance in Actuarial Work</vt:lpstr>
      <vt:lpstr>Corporate Governance in Actuarial Work</vt:lpstr>
      <vt:lpstr>Corporate Governance in Actuarial Work</vt:lpstr>
      <vt:lpstr>What happens when Corporate Governance fails?</vt:lpstr>
      <vt:lpstr>Enron (2001)</vt:lpstr>
      <vt:lpstr>Lehman Brothers (2008)</vt:lpstr>
      <vt:lpstr>Volkswagen (2015)</vt:lpstr>
      <vt:lpstr>QUESTIONS?</vt:lpstr>
      <vt:lpstr>References</vt:lpstr>
    </vt:vector>
  </TitlesOfParts>
  <Company>Queen Marry University of london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 Burrows</dc:creator>
  <cp:lastModifiedBy>Masimba Zata (MA)</cp:lastModifiedBy>
  <cp:revision>524</cp:revision>
  <cp:lastPrinted>2016-06-28T16:51:28Z</cp:lastPrinted>
  <dcterms:created xsi:type="dcterms:W3CDTF">2015-08-10T08:10:56Z</dcterms:created>
  <dcterms:modified xsi:type="dcterms:W3CDTF">2024-03-01T11:14:48Z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0x01010075129F2139B3D24DAFB38F2698EE492C</vt:lpwstr>
  </property>
</Properties>
</file>