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266" r:id="rId4"/>
    <p:sldId id="349" r:id="rId5"/>
    <p:sldId id="350" r:id="rId6"/>
    <p:sldId id="351" r:id="rId7"/>
    <p:sldId id="262" r:id="rId8"/>
    <p:sldId id="354" r:id="rId9"/>
    <p:sldId id="258" r:id="rId10"/>
    <p:sldId id="260" r:id="rId11"/>
    <p:sldId id="352" r:id="rId12"/>
    <p:sldId id="337" r:id="rId13"/>
    <p:sldId id="342" r:id="rId14"/>
    <p:sldId id="348" r:id="rId15"/>
    <p:sldId id="343" r:id="rId16"/>
    <p:sldId id="344" r:id="rId17"/>
    <p:sldId id="308" r:id="rId18"/>
    <p:sldId id="275" r:id="rId19"/>
    <p:sldId id="353" r:id="rId20"/>
    <p:sldId id="339" r:id="rId21"/>
    <p:sldId id="307" r:id="rId22"/>
    <p:sldId id="334" r:id="rId23"/>
    <p:sldId id="338" r:id="rId24"/>
    <p:sldId id="282" r:id="rId25"/>
    <p:sldId id="355" r:id="rId26"/>
  </p:sldIdLst>
  <p:sldSz cx="9144000" cy="6858000" type="screen4x3"/>
  <p:notesSz cx="6858000" cy="9686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245" autoAdjust="0"/>
  </p:normalViewPr>
  <p:slideViewPr>
    <p:cSldViewPr>
      <p:cViewPr varScale="1">
        <p:scale>
          <a:sx n="62" d="100"/>
          <a:sy n="62" d="100"/>
        </p:scale>
        <p:origin x="10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098"/>
    </p:cViewPr>
  </p:sorterViewPr>
  <p:notesViewPr>
    <p:cSldViewPr>
      <p:cViewPr varScale="1">
        <p:scale>
          <a:sx n="50" d="100"/>
          <a:sy n="50" d="100"/>
        </p:scale>
        <p:origin x="2464" y="38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8C716-C2AE-476F-8266-C4ACF238B96D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2CF0-8D8F-4D6C-B615-1ED20821A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0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7B84-A8C7-44A4-AA5F-EC0B547D4AC4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74E6-AC5C-4987-BC9B-4D1F45AB0A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2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were 1225 admissions related to an ADR, giving a prevalence of 6.5%, with the ADR directly leading to the admission in 80% of cases. The median bed stay was eight days, accounting for 4% of the hospital bed capacity. The projected annual cost of such admissions to the NHS is £466m (€706m, $847m). The overall fatality was 0.15%. Most reactions were either definitely or possibly avoidable. Drugs most commonly implicated in causing these admissions included low dose aspirin, diuretics, warfarin, and non-steroidal anti-inflammatory drugs other than aspirin, the most common reaction being gastrointestinal bleeding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B74E6-AC5C-4987-BC9B-4D1F45AB0A5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B74E6-AC5C-4987-BC9B-4D1F45AB0A5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50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B74E6-AC5C-4987-BC9B-4D1F45AB0A5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2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74E6-AC5C-4987-BC9B-4D1F45AB0A5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0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72A6-988E-498C-BA18-81A35C315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73CE9-C071-4303-8824-351B7760E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8FC4-947A-4878-B709-FA3A00DA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3BD17-4B6D-4A72-9584-632A1B68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863ED-A758-4B0F-9E88-5F35D01B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D42E-34DB-4FE4-90DF-9DE21A3B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D565A-C771-4EF7-803D-2A08C4F00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3530-28B5-4D6A-A485-CB19CACA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F838-5487-4087-B708-C90C5DD6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4933B-D180-43AF-82CC-FC696E28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1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28FD1-4CB5-4498-8382-460AB09EA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AEF66-A5D4-4E7C-BD49-6E838F625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84E6D-73C8-4B6E-BE08-5C9519DD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B2C4-6AAF-42D4-9AB8-DB3AB58F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3A62A-F27E-4591-B563-55512B9A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8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365E-6A2E-4BB6-95D9-858341D7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E81E-3094-4761-8C43-7C2440FA4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9ABD-9CFA-4A37-8B8D-0494D53B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AA40E-671A-47AD-BE50-8F1B233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07E8-8330-4630-B646-6C21D28F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1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6B25-845A-481F-9B16-E7116A92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9611-C542-45B7-92BD-029030BC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65307-25EE-4AED-B97C-52809D3F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51E03-C1B2-4137-AEB8-9861E1E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20B-8DE7-40CB-93AC-8D015E76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A999-745B-4C1A-84FD-ED29BE16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18BF-A21B-474B-AF34-DDE275EBF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CA2D7-1460-4FBB-A797-45E8EDBF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44E93-A1E5-427C-959E-EBAB0B25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02E60-DF56-4204-B65F-F86CED5B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6EFB5-7260-42F1-8B1A-ACA5332C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0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FA83-E91C-4449-A79A-E41B81E7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283FA-F12F-4107-9659-177FE9C7E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2A919-45E7-4554-97A1-0F6107E6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BFF67-EB70-4ED8-B3DD-9AC1C0F2B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2AB1A-326C-4C1A-A1CE-5F3F15616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5589F-6108-4698-BFCC-DF424751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916AA-9835-4099-805A-592806C1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8F94D-D0B4-45C8-8CD7-A1663890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60D4-C20A-4FEB-A190-CBC32808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653FB-8DE3-4706-86E4-6F2A8A8F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B5EF1-CA88-4ADA-B822-8B73E77D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3C5B1-861A-4004-9788-5711D5F8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88E4C-FE98-4801-A034-7101C660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D7142-5641-49EE-AD82-FB863C29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F355-730B-4D2F-8104-0BE45E92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016C-6C9B-44BF-A0DF-703BAFC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B98F-B704-4738-B67A-8E16D7DEF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4C7A-2FB0-4E6B-A4A9-8444B5ED7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5B7D-D8BE-43D9-BD34-B237C4C2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1998C-F2AE-4B4D-8652-F12CEBCD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4A26E-5BFA-467C-AAFD-C58A9F9B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1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7DF1-75C7-4BED-8BBC-E9E5A565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98DEB-FF9B-4073-9F99-FD766EF6E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3623-0F27-4063-BB77-E54615055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1147A-1014-4C29-8991-93AA22E1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27769-30B2-4A3E-8FC1-65FB866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C5D47-3A12-4176-B1B7-D63915C4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E460E-0FBE-48F2-A598-598F8CD8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82C-0748-4AFD-9772-C37FE3569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D65E9-9E3F-4C86-AB50-222E9E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7B0C-D4A7-4BD7-AD7D-1C259F2D2DEE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DED9B-7FB0-4595-86BB-8637570D8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3D893-338E-4496-9774-E41759BFC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14AD-C554-4639-9281-751B48740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mplus.qmul.ac.uk/course/view.php?id=25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chh.onlinelibrary.wiley.com/doi/10.1002/psb.2141" TargetMode="External"/><Relationship Id="rId3" Type="http://schemas.openxmlformats.org/officeDocument/2006/relationships/hyperlink" Target="https://qmul3.safeprescriber.org/login?redirect=/profile" TargetMode="External"/><Relationship Id="rId7" Type="http://schemas.openxmlformats.org/officeDocument/2006/relationships/hyperlink" Target="https://www.gov.uk/government/collections/european-antibiotic-awareness-day-resources" TargetMode="External"/><Relationship Id="rId2" Type="http://schemas.openxmlformats.org/officeDocument/2006/relationships/hyperlink" Target="https://prescribingsafetyassessment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inescomplete.com/#/browse/bnf" TargetMode="External"/><Relationship Id="rId5" Type="http://schemas.openxmlformats.org/officeDocument/2006/relationships/hyperlink" Target="http://www.evidence.nhs.uk/formulary/bnf/current" TargetMode="External"/><Relationship Id="rId4" Type="http://schemas.openxmlformats.org/officeDocument/2006/relationships/hyperlink" Target="http://www.pharmacologyeducation.org/clinical-pharmacology/introduction-clinical-pharmacology" TargetMode="Externa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jay.gupta@qmul.ac.u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bpsassessment.com/" TargetMode="External"/><Relationship Id="rId2" Type="http://schemas.openxmlformats.org/officeDocument/2006/relationships/hyperlink" Target="https://wchh.onlinelibrary.wiley.com/journal/1931225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c-uk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j.com/company/newsroom/237-million-medication-errors-made-every-year-in-englan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cribingsafetyassessment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32656"/>
            <a:ext cx="6858000" cy="3177307"/>
          </a:xfrm>
        </p:spPr>
        <p:txBody>
          <a:bodyPr>
            <a:noAutofit/>
          </a:bodyPr>
          <a:lstStyle/>
          <a:p>
            <a:r>
              <a:rPr lang="en-GB" sz="3600" b="1" dirty="0"/>
              <a:t>Welcome to Year 5</a:t>
            </a:r>
            <a:br>
              <a:rPr lang="en-GB" sz="3600" b="1" dirty="0"/>
            </a:br>
            <a:r>
              <a:rPr lang="en-GB" sz="3600" b="1" dirty="0"/>
              <a:t>2024 - 2025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Clinical Pharmacology, Prescribing  and Therapeutics (CPT)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3D31C-E2D1-41BC-90C6-085A4F501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568952" cy="2160240"/>
          </a:xfrm>
        </p:spPr>
        <p:txBody>
          <a:bodyPr>
            <a:normAutofit/>
          </a:bodyPr>
          <a:lstStyle/>
          <a:p>
            <a:r>
              <a:rPr lang="en-GB" sz="2400" dirty="0"/>
              <a:t>Patricia McGettigan BSc (Pharm) MD FRCPI FRACP SFHEA </a:t>
            </a:r>
            <a:r>
              <a:rPr lang="en-GB" sz="2400" dirty="0" err="1"/>
              <a:t>FBPhS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Clinical Pharmacologist</a:t>
            </a:r>
          </a:p>
          <a:p>
            <a:r>
              <a:rPr lang="en-GB" sz="2400" dirty="0"/>
              <a:t>Head of QMUL MBBS CPT Teaching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F7D14-2C79-EB56-B7FC-7F414A20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301030"/>
            <a:ext cx="1169160" cy="12347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FFC6-C2D3-427F-895E-60A79853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57" y="332656"/>
            <a:ext cx="7886700" cy="53298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4 CPT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01E25-7D55-452F-9B46-0CF5E26C6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28" y="1124744"/>
            <a:ext cx="4801520" cy="496855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Focus: Specialty CPT exposure</a:t>
            </a:r>
          </a:p>
          <a:p>
            <a:pPr lvl="2"/>
            <a:r>
              <a:rPr lang="en-GB" dirty="0"/>
              <a:t>Specialty placements integrate commonly used therapies, their use, patient care</a:t>
            </a:r>
          </a:p>
          <a:p>
            <a:pPr lvl="2"/>
            <a:r>
              <a:rPr lang="en-GB" dirty="0"/>
              <a:t>Placement portfolio activities include medication review &amp; prescribing</a:t>
            </a:r>
          </a:p>
          <a:p>
            <a:pPr lvl="2"/>
            <a:r>
              <a:rPr lang="en-GB" dirty="0"/>
              <a:t>Joint CPT-</a:t>
            </a:r>
            <a:r>
              <a:rPr lang="en-GB" dirty="0" err="1"/>
              <a:t>Paeds</a:t>
            </a:r>
            <a:r>
              <a:rPr lang="en-GB" dirty="0"/>
              <a:t> practice</a:t>
            </a:r>
          </a:p>
          <a:p>
            <a:pPr lvl="2"/>
            <a:r>
              <a:rPr lang="en-GB" dirty="0"/>
              <a:t>CRS / GP patient record systems use</a:t>
            </a:r>
          </a:p>
          <a:p>
            <a:pPr lvl="2"/>
            <a:endParaRPr lang="en-GB" dirty="0"/>
          </a:p>
          <a:p>
            <a:r>
              <a:rPr lang="en-GB" dirty="0"/>
              <a:t>Coursework activities </a:t>
            </a:r>
          </a:p>
          <a:p>
            <a:pPr lvl="2"/>
            <a:r>
              <a:rPr lang="en-GB" dirty="0"/>
              <a:t>SCRIPT - themes aligning with specialty placement areas  </a:t>
            </a:r>
          </a:p>
          <a:p>
            <a:pPr lvl="2"/>
            <a:r>
              <a:rPr lang="en-GB" dirty="0"/>
              <a:t>CPT QM+ resources /materials, guidance, PSA question recordings</a:t>
            </a:r>
          </a:p>
          <a:p>
            <a:pPr lvl="2"/>
            <a:endParaRPr lang="en-GB" dirty="0"/>
          </a:p>
          <a:p>
            <a:r>
              <a:rPr lang="en-GB" dirty="0"/>
              <a:t>PSA Mock Examination</a:t>
            </a:r>
          </a:p>
          <a:p>
            <a:pPr lvl="1"/>
            <a:r>
              <a:rPr lang="en-GB" dirty="0"/>
              <a:t>November 2024</a:t>
            </a:r>
          </a:p>
          <a:p>
            <a:pPr lvl="2"/>
            <a:r>
              <a:rPr lang="en-GB" dirty="0"/>
              <a:t>External via MSC using PSA platform </a:t>
            </a:r>
          </a:p>
          <a:p>
            <a:pPr lvl="2"/>
            <a:r>
              <a:rPr lang="en-GB" dirty="0"/>
              <a:t>Major bonus is experience of the PSA platform</a:t>
            </a:r>
          </a:p>
          <a:p>
            <a:pPr lvl="2"/>
            <a:r>
              <a:rPr lang="en-GB" dirty="0"/>
              <a:t>Indicator for your CPT / PSA trajectory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23DD9-60F4-4BA0-AF40-F54B8C106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457" y="2278785"/>
            <a:ext cx="4154225" cy="3049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7F271-9D5D-4390-BDAE-2A6D8960C05A}"/>
              </a:ext>
            </a:extLst>
          </p:cNvPr>
          <p:cNvSpPr txBox="1"/>
          <p:nvPr/>
        </p:nvSpPr>
        <p:spPr>
          <a:xfrm>
            <a:off x="5597339" y="1668272"/>
            <a:ext cx="30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Prescribing </a:t>
            </a:r>
            <a:r>
              <a:rPr lang="en-GB" b="1" dirty="0">
                <a:solidFill>
                  <a:srgbClr val="FF0000"/>
                </a:solidFill>
              </a:rPr>
              <a:t>Safety </a:t>
            </a:r>
            <a:r>
              <a:rPr lang="en-GB" b="1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45097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BA16-37A8-4FBC-B3BA-D27F9967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81922"/>
            <a:ext cx="7886700" cy="311102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Year 5 – PSA and Finals </a:t>
            </a:r>
            <a:r>
              <a:rPr lang="en-GB" sz="2700" dirty="0">
                <a:sym typeface="Wingdings" panose="05000000000000000000" pitchFamily="2" charset="2"/>
              </a:rPr>
              <a:t> FY1</a:t>
            </a:r>
            <a:endParaRPr lang="en-GB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5B75-2326-4CCB-B1F0-9A022940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95" y="764704"/>
            <a:ext cx="7938807" cy="1083299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1650" b="1" dirty="0"/>
              <a:t>Hospital and GP Assistantships are your primary opportunities – CPT in action</a:t>
            </a:r>
          </a:p>
          <a:p>
            <a:pPr lvl="1"/>
            <a:r>
              <a:rPr lang="en-GB" sz="1650" b="1" dirty="0"/>
              <a:t>Throughout Y5, you must use hospital CRS &amp; GP systems (EMIS / other)</a:t>
            </a:r>
          </a:p>
          <a:p>
            <a:pPr lvl="2"/>
            <a:r>
              <a:rPr lang="en-GB" sz="1425" b="1" dirty="0"/>
              <a:t>Understand how clinical care is organised, delivered, recorded</a:t>
            </a:r>
          </a:p>
          <a:p>
            <a:pPr lvl="2"/>
            <a:r>
              <a:rPr lang="en-GB" sz="1425" b="1" dirty="0"/>
              <a:t>Omit = huge gap in your understanding and knowledge of care &amp; its delivery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15BFA-4AC6-43F3-A76F-0F270EA4E9E1}"/>
              </a:ext>
            </a:extLst>
          </p:cNvPr>
          <p:cNvSpPr txBox="1"/>
          <p:nvPr/>
        </p:nvSpPr>
        <p:spPr>
          <a:xfrm flipH="1">
            <a:off x="179510" y="2561915"/>
            <a:ext cx="3384377" cy="38600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sym typeface="Wingdings" panose="05000000000000000000" pitchFamily="2" charset="2"/>
              </a:rPr>
              <a:t>1. Activities commencing in August </a:t>
            </a:r>
          </a:p>
          <a:p>
            <a:r>
              <a:rPr lang="en-GB" sz="1400" b="1" dirty="0">
                <a:sym typeface="Wingdings" panose="05000000000000000000" pitchFamily="2" charset="2"/>
              </a:rPr>
              <a:t>Lectures: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sym typeface="Wingdings" panose="05000000000000000000" pitchFamily="2" charset="2"/>
              </a:rPr>
              <a:t>CPT Year-map; High-risk patients; Pharmacogenomics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="1" dirty="0">
                <a:sym typeface="Wingdings" panose="05000000000000000000" pitchFamily="2" charset="2"/>
              </a:rPr>
              <a:t>Safe Prescribing Exam (SPE) 1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dirty="0">
                <a:sym typeface="Wingdings" panose="05000000000000000000" pitchFamily="2" charset="2"/>
              </a:rPr>
              <a:t> Feedback</a:t>
            </a:r>
          </a:p>
          <a:p>
            <a:r>
              <a:rPr lang="en-GB" sz="1400" b="1" dirty="0">
                <a:sym typeface="Wingdings" panose="05000000000000000000" pitchFamily="2" charset="2"/>
              </a:rPr>
              <a:t>Coursework</a:t>
            </a:r>
          </a:p>
          <a:p>
            <a:pPr marL="214313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ym typeface="Wingdings" panose="05000000000000000000" pitchFamily="2" charset="2"/>
              </a:rPr>
              <a:t>Clinical Case Medication Reviews: 1 per placement </a:t>
            </a:r>
            <a:r>
              <a:rPr lang="en-GB" sz="1200" dirty="0">
                <a:sym typeface="Wingdings" panose="05000000000000000000" pitchFamily="2" charset="2"/>
              </a:rPr>
              <a:t>(supervisor-discussed &amp; signed)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*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sym typeface="Wingdings" panose="05000000000000000000" pitchFamily="2" charset="2"/>
              </a:rPr>
              <a:t>Use CRS / GP system for the information you need; Use the Review template provided on QM+ CPT area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350" b="1" dirty="0">
                <a:sym typeface="Wingdings" panose="05000000000000000000" pitchFamily="2" charset="2"/>
              </a:rPr>
              <a:t>Pharmacist-led practical prescribing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sym typeface="Wingdings" panose="05000000000000000000" pitchFamily="2" charset="2"/>
              </a:rPr>
              <a:t>During hospital placements Sep-Jan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sym typeface="Wingdings" panose="05000000000000000000" pitchFamily="2" charset="2"/>
              </a:rPr>
              <a:t>4 Sessions - hospital admin team for  schedules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2CD4B-B99B-4763-BD9D-87628B386017}"/>
              </a:ext>
            </a:extLst>
          </p:cNvPr>
          <p:cNvSpPr txBox="1"/>
          <p:nvPr/>
        </p:nvSpPr>
        <p:spPr>
          <a:xfrm flipH="1">
            <a:off x="3779912" y="2852936"/>
            <a:ext cx="2664296" cy="31624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sym typeface="Wingdings" panose="05000000000000000000" pitchFamily="2" charset="2"/>
              </a:rPr>
              <a:t>2. Activities: September – January</a:t>
            </a:r>
          </a:p>
          <a:p>
            <a:endParaRPr lang="en-GB" sz="1350" b="1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>
                <a:sym typeface="Wingdings" panose="05000000000000000000" pitchFamily="2" charset="2"/>
              </a:rPr>
              <a:t>PSA Friday Masterclasses</a:t>
            </a:r>
            <a:r>
              <a:rPr lang="en-GB" sz="13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ym typeface="Wingdings" panose="05000000000000000000" pitchFamily="2" charset="2"/>
              </a:rPr>
              <a:t>Run September - January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ym typeface="Wingdings" panose="05000000000000000000" pitchFamily="2" charset="2"/>
              </a:rPr>
              <a:t>4 Masterclasses, each repeated once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ym typeface="Wingdings" panose="05000000000000000000" pitchFamily="2" charset="2"/>
              </a:rPr>
              <a:t>Masterclass Q/A/Tips available on QM+ for revision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ym typeface="Wingdings" panose="05000000000000000000" pitchFamily="2" charset="2"/>
              </a:rPr>
              <a:t>November Lectures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ym typeface="Wingdings" panose="05000000000000000000" pitchFamily="2" charset="2"/>
              </a:rPr>
              <a:t>Multiple topics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350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>
                <a:sym typeface="Wingdings" panose="05000000000000000000" pitchFamily="2" charset="2"/>
              </a:rPr>
              <a:t>SPE 2</a:t>
            </a:r>
            <a:r>
              <a:rPr lang="en-GB" sz="135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GB" sz="1350" b="1" dirty="0">
                <a:sym typeface="Wingdings" panose="05000000000000000000" pitchFamily="2" charset="2"/>
              </a:rPr>
              <a:t> </a:t>
            </a:r>
            <a:r>
              <a:rPr lang="en-GB" sz="1350" dirty="0">
                <a:sym typeface="Wingdings" panose="05000000000000000000" pitchFamily="2" charset="2"/>
              </a:rPr>
              <a:t>and feedback</a:t>
            </a:r>
          </a:p>
          <a:p>
            <a:endParaRPr lang="en-GB" sz="1350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5BBC9-F0EF-489B-931B-423327A6801E}"/>
              </a:ext>
            </a:extLst>
          </p:cNvPr>
          <p:cNvSpPr txBox="1"/>
          <p:nvPr/>
        </p:nvSpPr>
        <p:spPr>
          <a:xfrm flipH="1">
            <a:off x="6588222" y="3514704"/>
            <a:ext cx="2376267" cy="21236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sym typeface="Wingdings" panose="05000000000000000000" pitchFamily="2" charset="2"/>
              </a:rPr>
              <a:t>3. Activities: January - March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>
                <a:sym typeface="Wingdings" panose="05000000000000000000" pitchFamily="2" charset="2"/>
              </a:rPr>
              <a:t>SPE 3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GB" sz="13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1350" dirty="0">
                <a:sym typeface="Wingdings" panose="05000000000000000000" pitchFamily="2" charset="2"/>
              </a:rPr>
              <a:t>and feedback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ym typeface="Wingdings" panose="05000000000000000000" pitchFamily="2" charset="2"/>
              </a:rPr>
              <a:t>PSA online Practice Papers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>
                <a:sym typeface="Wingdings" panose="05000000000000000000" pitchFamily="2" charset="2"/>
              </a:rPr>
              <a:t>PSA 30</a:t>
            </a:r>
            <a:r>
              <a:rPr lang="en-GB" sz="1350" b="1" baseline="30000" dirty="0">
                <a:sym typeface="Wingdings" panose="05000000000000000000" pitchFamily="2" charset="2"/>
              </a:rPr>
              <a:t>th</a:t>
            </a:r>
            <a:r>
              <a:rPr lang="en-GB" sz="1350" b="1" dirty="0">
                <a:sym typeface="Wingdings" panose="05000000000000000000" pitchFamily="2" charset="2"/>
              </a:rPr>
              <a:t> January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>
                <a:sym typeface="Wingdings" panose="05000000000000000000" pitchFamily="2" charset="2"/>
              </a:rPr>
              <a:t>MBBS Finals </a:t>
            </a:r>
            <a:r>
              <a:rPr lang="en-GB" sz="1350" dirty="0">
                <a:sym typeface="Wingdings" panose="05000000000000000000" pitchFamily="2" charset="2"/>
              </a:rPr>
              <a:t>in March integrate CPT in paper, clinical &amp; OSCE elements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1F0F3-9424-4527-9C76-878C6723F394}"/>
              </a:ext>
            </a:extLst>
          </p:cNvPr>
          <p:cNvSpPr txBox="1"/>
          <p:nvPr/>
        </p:nvSpPr>
        <p:spPr>
          <a:xfrm flipH="1">
            <a:off x="361388" y="1856956"/>
            <a:ext cx="799091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Core Message: The PSA rewards clinical practice and exposure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65C5B-E0FB-C20E-B8E2-9EED34B8B64C}"/>
              </a:ext>
            </a:extLst>
          </p:cNvPr>
          <p:cNvSpPr txBox="1"/>
          <p:nvPr/>
        </p:nvSpPr>
        <p:spPr>
          <a:xfrm>
            <a:off x="5436096" y="6170494"/>
            <a:ext cx="4045282" cy="60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>
                <a:sym typeface="Wingdings" panose="05000000000000000000" pitchFamily="2" charset="2"/>
              </a:rPr>
              <a:t>Core Drug list is available in the Y5 QM+ CPT area</a:t>
            </a:r>
          </a:p>
          <a:p>
            <a:r>
              <a:rPr lang="en-GB" sz="1600" b="1" dirty="0">
                <a:sym typeface="Wingdings" panose="05000000000000000000" pitchFamily="2" charset="2"/>
              </a:rPr>
              <a:t>CPT e-Portfolio (Pebble Pad) Activities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GB" sz="2000" b="1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21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96B6-DA29-477D-B691-1EA139F4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648072"/>
          </a:xfrm>
        </p:spPr>
        <p:txBody>
          <a:bodyPr/>
          <a:lstStyle/>
          <a:p>
            <a:r>
              <a:rPr lang="en-GB" b="1" dirty="0"/>
              <a:t>CPT activities during Year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E390-D509-44A5-A3B7-8F7748743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Year 5 activities consolidate the CPT knowledge you have developed throughout Year 3 and Year 4</a:t>
            </a:r>
          </a:p>
          <a:p>
            <a:pPr marL="0" indent="0" algn="ctr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Placement clinical activities – hospital and GP (later slides)</a:t>
            </a:r>
          </a:p>
          <a:p>
            <a:pPr lvl="1"/>
            <a:r>
              <a:rPr lang="en-GB" b="1" dirty="0"/>
              <a:t>Placements = your major site of learning – out in the clinical action</a:t>
            </a:r>
          </a:p>
          <a:p>
            <a:pPr lvl="1"/>
            <a:r>
              <a:rPr lang="en-GB" dirty="0"/>
              <a:t>Access &amp; review drug charts / records of the hospital and GP patients you see </a:t>
            </a:r>
          </a:p>
          <a:p>
            <a:pPr lvl="2"/>
            <a:r>
              <a:rPr lang="en-GB" dirty="0"/>
              <a:t>Ensure your Hospital ID card is activated for EPR access</a:t>
            </a:r>
          </a:p>
          <a:p>
            <a:pPr lvl="1"/>
            <a:r>
              <a:rPr lang="en-GB" dirty="0"/>
              <a:t>Undertake drug choice discussion and medication review with </a:t>
            </a:r>
            <a:r>
              <a:rPr lang="en-GB" u="sng" dirty="0"/>
              <a:t>every</a:t>
            </a:r>
            <a:r>
              <a:rPr lang="en-GB" dirty="0"/>
              <a:t> team, supervisor, pharmacists, nursing teams  </a:t>
            </a:r>
            <a:r>
              <a:rPr lang="en-GB" b="1" dirty="0">
                <a:solidFill>
                  <a:srgbClr val="FF0000"/>
                </a:solidFill>
              </a:rPr>
              <a:t>CPT - a cross-cutting MBBS theme</a:t>
            </a:r>
          </a:p>
          <a:p>
            <a:pPr lvl="2"/>
            <a:r>
              <a:rPr lang="en-GB" dirty="0"/>
              <a:t>Include therapeutics (treatment) in your hospital Case Based Discussion (CBD) activities and GP Clinical Evaluation Exercises (mini-CEX) for your </a:t>
            </a:r>
            <a:r>
              <a:rPr lang="en-GB" dirty="0" err="1"/>
              <a:t>e-portfolio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Aspects of CPT will also feature in your GP Patient Case &amp; Reflections on Professional Practice</a:t>
            </a:r>
          </a:p>
          <a:p>
            <a:pPr lvl="1"/>
            <a:r>
              <a:rPr lang="en-GB" dirty="0"/>
              <a:t>Practice prescribing using resources on QM+ </a:t>
            </a:r>
          </a:p>
        </p:txBody>
      </p:sp>
    </p:spTree>
    <p:extLst>
      <p:ext uri="{BB962C8B-B14F-4D97-AF65-F5344CB8AC3E}">
        <p14:creationId xmlns:p14="http://schemas.microsoft.com/office/powerpoint/2010/main" val="395499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96B6-DA29-477D-B691-1EA139F4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648072"/>
          </a:xfrm>
        </p:spPr>
        <p:txBody>
          <a:bodyPr/>
          <a:lstStyle/>
          <a:p>
            <a:r>
              <a:rPr lang="en-GB" b="1" dirty="0"/>
              <a:t>CPT activities during Year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E390-D509-44A5-A3B7-8F7748743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3"/>
            <a:ext cx="8136904" cy="557547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Safe Prescribing Exams (Lead: Dr Vikas Kapil)</a:t>
            </a:r>
          </a:p>
          <a:p>
            <a:pPr lvl="1"/>
            <a:r>
              <a:rPr lang="en-GB" dirty="0"/>
              <a:t>Formative, in PSA question format</a:t>
            </a:r>
          </a:p>
          <a:p>
            <a:pPr lvl="1"/>
            <a:r>
              <a:rPr lang="en-GB" dirty="0"/>
              <a:t>Dates: August, December, January; </a:t>
            </a:r>
            <a:r>
              <a:rPr lang="en-GB" u="sng" dirty="0"/>
              <a:t>Dates via Year 5 MBBS admin team</a:t>
            </a:r>
            <a:endParaRPr lang="en-GB" dirty="0"/>
          </a:p>
          <a:p>
            <a:pPr lvl="1"/>
            <a:r>
              <a:rPr lang="en-GB" b="1" dirty="0"/>
              <a:t>Required Coursework</a:t>
            </a:r>
            <a:r>
              <a:rPr lang="en-GB" dirty="0"/>
              <a:t>: Two SPEs must be completed; </a:t>
            </a:r>
            <a:r>
              <a:rPr lang="en-GB" dirty="0" err="1"/>
              <a:t>Pebblepad</a:t>
            </a:r>
            <a:endParaRPr lang="en-GB" dirty="0"/>
          </a:p>
          <a:p>
            <a:pPr lvl="2"/>
            <a:r>
              <a:rPr lang="en-GB" dirty="0"/>
              <a:t>Low scores, third SPE to help address knowledge gaps</a:t>
            </a:r>
          </a:p>
          <a:p>
            <a:pPr lvl="1"/>
            <a:r>
              <a:rPr lang="en-GB" dirty="0"/>
              <a:t>Dr Kapil does a review session after each SPE</a:t>
            </a:r>
          </a:p>
          <a:p>
            <a:r>
              <a:rPr lang="en-GB" dirty="0">
                <a:solidFill>
                  <a:srgbClr val="FF0000"/>
                </a:solidFill>
              </a:rPr>
              <a:t>Pharmacist-led prescribing workshops (Lead: Dr Ajay Gupta)</a:t>
            </a:r>
          </a:p>
          <a:p>
            <a:pPr lvl="1"/>
            <a:r>
              <a:rPr lang="en-GB" dirty="0"/>
              <a:t>Focus on some high risk areas</a:t>
            </a:r>
          </a:p>
          <a:p>
            <a:pPr lvl="1"/>
            <a:r>
              <a:rPr lang="en-GB" b="1" dirty="0"/>
              <a:t>Required Coursework</a:t>
            </a:r>
            <a:r>
              <a:rPr lang="en-GB" dirty="0"/>
              <a:t>; 4 workshops / Topics; </a:t>
            </a:r>
            <a:r>
              <a:rPr lang="en-GB" dirty="0" err="1"/>
              <a:t>Pebblepad</a:t>
            </a:r>
            <a:endParaRPr lang="en-GB" dirty="0"/>
          </a:p>
          <a:p>
            <a:pPr lvl="2"/>
            <a:r>
              <a:rPr lang="en-GB" dirty="0"/>
              <a:t>Drug Calculations; Safe Prescribing; Drug Interactions; Controlled Drugs</a:t>
            </a:r>
          </a:p>
          <a:p>
            <a:pPr lvl="1"/>
            <a:r>
              <a:rPr lang="en-GB" dirty="0"/>
              <a:t>During hospital placements – </a:t>
            </a:r>
            <a:r>
              <a:rPr lang="en-GB" u="sng" dirty="0"/>
              <a:t>Dates via placement admin teams</a:t>
            </a:r>
          </a:p>
          <a:p>
            <a:r>
              <a:rPr lang="en-GB" dirty="0">
                <a:solidFill>
                  <a:srgbClr val="FF0000"/>
                </a:solidFill>
              </a:rPr>
              <a:t>Clinical Case Medication Reviews (lead: Prof Patricia McGettigan)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Holistic f</a:t>
            </a:r>
            <a:r>
              <a:rPr lang="en-GB" sz="1800" dirty="0">
                <a:sym typeface="Wingdings" panose="05000000000000000000" pitchFamily="2" charset="2"/>
              </a:rPr>
              <a:t>ocus on a patient’s medicines in context of the presentation </a:t>
            </a:r>
          </a:p>
          <a:p>
            <a:pPr lvl="2"/>
            <a:r>
              <a:rPr lang="en-GB" i="1" dirty="0">
                <a:sym typeface="Wingdings" panose="05000000000000000000" pitchFamily="2" charset="2"/>
              </a:rPr>
              <a:t>We discuss your examples / Q at PSA Masterclass 1 – worked example</a:t>
            </a:r>
          </a:p>
          <a:p>
            <a:pPr lvl="1"/>
            <a:r>
              <a:rPr lang="en-GB" b="1" dirty="0"/>
              <a:t>Required Coursework</a:t>
            </a:r>
            <a:r>
              <a:rPr lang="en-GB" dirty="0"/>
              <a:t>; </a:t>
            </a:r>
            <a:r>
              <a:rPr lang="en-GB" sz="1800" dirty="0">
                <a:sym typeface="Wingdings" panose="05000000000000000000" pitchFamily="2" charset="2"/>
              </a:rPr>
              <a:t>1 per placement (supervisor-discussed &amp; signed); </a:t>
            </a:r>
            <a:r>
              <a:rPr lang="en-GB" dirty="0" err="1"/>
              <a:t>Pebblepad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PSA Masterclasses (lead: Prof Patricia McGettigan) </a:t>
            </a:r>
          </a:p>
          <a:p>
            <a:pPr lvl="1"/>
            <a:r>
              <a:rPr lang="en-GB" dirty="0"/>
              <a:t>4 Masterclasses, each repeated once; </a:t>
            </a:r>
            <a:r>
              <a:rPr lang="en-GB" u="sng" dirty="0"/>
              <a:t>Schedule on Y5 QM+ CPT Area</a:t>
            </a:r>
          </a:p>
          <a:p>
            <a:pPr lvl="1"/>
            <a:r>
              <a:rPr lang="en-GB" b="1" dirty="0"/>
              <a:t>Voluntary Coursework; </a:t>
            </a:r>
            <a:r>
              <a:rPr lang="en-GB" dirty="0"/>
              <a:t>Practice PSA questions; </a:t>
            </a:r>
            <a:r>
              <a:rPr lang="en-GB" dirty="0" err="1"/>
              <a:t>Pebblepad</a:t>
            </a:r>
            <a:endParaRPr lang="en-GB" dirty="0"/>
          </a:p>
          <a:p>
            <a:pPr lvl="2"/>
            <a:r>
              <a:rPr lang="en-GB" dirty="0"/>
              <a:t>PSA topic groups, BNF practice, Q / A and discussion, Tips</a:t>
            </a:r>
          </a:p>
          <a:p>
            <a:pPr lvl="2"/>
            <a:r>
              <a:rPr lang="en-GB" dirty="0"/>
              <a:t>Materials posted on QM+ afterwards for self-directed study &amp; revision</a:t>
            </a:r>
          </a:p>
          <a:p>
            <a:pPr lvl="2"/>
            <a:r>
              <a:rPr lang="en-GB" dirty="0"/>
              <a:t>In-person (first session of each Masterclass) and on-line for the repeat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45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E1B3-A473-2BE4-61DE-5EF8A134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CPT activities during Year 5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6CE9-20A7-55CF-CFD9-F81A0293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8191822" cy="4764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FF0000"/>
                </a:solidFill>
              </a:rPr>
              <a:t>Prescribing is risky </a:t>
            </a:r>
          </a:p>
          <a:p>
            <a:r>
              <a:rPr lang="en-GB" sz="2800" b="1" dirty="0"/>
              <a:t>Certain populations are ‘more risky’ than others</a:t>
            </a:r>
            <a:endParaRPr lang="en-GB" sz="2800" dirty="0">
              <a:solidFill>
                <a:srgbClr val="FF0000"/>
              </a:solidFill>
            </a:endParaRPr>
          </a:p>
          <a:p>
            <a:pPr lvl="2"/>
            <a:r>
              <a:rPr lang="en-GB" sz="2400" dirty="0"/>
              <a:t>Small margins for error owing to multiple factors</a:t>
            </a:r>
          </a:p>
          <a:p>
            <a:pPr lvl="3"/>
            <a:r>
              <a:rPr lang="en-GB" sz="2250" dirty="0"/>
              <a:t>e.g., lower organ reserve: very ill, very young, older, organ impairment, </a:t>
            </a:r>
            <a:r>
              <a:rPr lang="en-GB" sz="2250" dirty="0" err="1"/>
              <a:t>co-morbidities</a:t>
            </a:r>
            <a:r>
              <a:rPr lang="en-GB" sz="2250" dirty="0"/>
              <a:t>, pregnant, transplant</a:t>
            </a:r>
          </a:p>
          <a:p>
            <a:pPr lvl="3"/>
            <a:r>
              <a:rPr lang="en-GB" sz="2250" dirty="0"/>
              <a:t>And commonly, (multiple) concomitant medicines</a:t>
            </a:r>
          </a:p>
          <a:p>
            <a:pPr marL="342900" lvl="1" indent="0">
              <a:buNone/>
            </a:pPr>
            <a:endParaRPr lang="en-GB" sz="2700" b="1" dirty="0"/>
          </a:p>
          <a:p>
            <a:pPr marL="342900" lvl="1" indent="0">
              <a:buNone/>
            </a:pPr>
            <a:r>
              <a:rPr lang="en-GB" sz="2800" b="1" dirty="0"/>
              <a:t>Today</a:t>
            </a:r>
          </a:p>
          <a:p>
            <a:pPr lvl="2"/>
            <a:r>
              <a:rPr lang="en-GB" sz="2400" dirty="0"/>
              <a:t>Dr Abubaker El-Tayeb and I will discuss prescribing for high risk populations in our lectures</a:t>
            </a:r>
          </a:p>
          <a:p>
            <a:pPr lvl="2"/>
            <a:r>
              <a:rPr lang="en-GB" sz="2400" dirty="0"/>
              <a:t>Dr Emma Magavern will discuss Pharmacogenomics, including FY1 aspects, in her lecture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25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32C1-3B2E-EF0D-5F1B-5E537E9D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8335838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Recording your CPT activities - </a:t>
            </a:r>
            <a:r>
              <a:rPr lang="en-GB" sz="2800" b="1" dirty="0" err="1"/>
              <a:t>Pebblepad</a:t>
            </a:r>
            <a:r>
              <a:rPr lang="en-GB" sz="2800" b="1" dirty="0"/>
              <a:t> </a:t>
            </a:r>
            <a:r>
              <a:rPr lang="en-GB" sz="2800" b="1" dirty="0" err="1"/>
              <a:t>e-portfolio</a:t>
            </a:r>
            <a:endParaRPr lang="en-GB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9F8E98-35AA-DDA6-864D-66D8D302A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23" b="3448"/>
          <a:stretch/>
        </p:blipFill>
        <p:spPr>
          <a:xfrm>
            <a:off x="323528" y="1844824"/>
            <a:ext cx="8883228" cy="4320480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4FD88A-E9D2-DF2E-B5E8-3B623FCD152D}"/>
              </a:ext>
            </a:extLst>
          </p:cNvPr>
          <p:cNvSpPr/>
          <p:nvPr/>
        </p:nvSpPr>
        <p:spPr>
          <a:xfrm flipV="1">
            <a:off x="7943850" y="2147886"/>
            <a:ext cx="709613" cy="471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5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0BCDE-7A6A-3863-AE03-7C3DA9855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05"/>
          <a:stretch/>
        </p:blipFill>
        <p:spPr>
          <a:xfrm>
            <a:off x="1524242" y="20414"/>
            <a:ext cx="5386266" cy="1824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86EA2-9BFF-0F56-45FA-20E7D152E740}"/>
              </a:ext>
            </a:extLst>
          </p:cNvPr>
          <p:cNvSpPr txBox="1"/>
          <p:nvPr/>
        </p:nvSpPr>
        <p:spPr>
          <a:xfrm>
            <a:off x="2195736" y="1336122"/>
            <a:ext cx="12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Pebble Pad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CAFD8-C4F9-A339-65F7-3693DF18F13F}"/>
              </a:ext>
            </a:extLst>
          </p:cNvPr>
          <p:cNvSpPr txBox="1"/>
          <p:nvPr/>
        </p:nvSpPr>
        <p:spPr>
          <a:xfrm>
            <a:off x="4788024" y="4819298"/>
            <a:ext cx="3960440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You upload information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Pharmacist-led Prescribing Sessions. Materials, including student Drug Chart, are available on the Year 5 QM+ CPT area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182E7-970F-160B-2F9C-E96796F5320D}"/>
              </a:ext>
            </a:extLst>
          </p:cNvPr>
          <p:cNvSpPr txBox="1"/>
          <p:nvPr/>
        </p:nvSpPr>
        <p:spPr>
          <a:xfrm>
            <a:off x="417860" y="2204864"/>
            <a:ext cx="4139953" cy="6155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You enter Scores for: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Safe Prescribing Exams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4516CF-C130-FC6D-A783-FE9D32886804}"/>
              </a:ext>
            </a:extLst>
          </p:cNvPr>
          <p:cNvSpPr txBox="1"/>
          <p:nvPr/>
        </p:nvSpPr>
        <p:spPr>
          <a:xfrm>
            <a:off x="4840530" y="2924944"/>
            <a:ext cx="4139953" cy="6155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You enter Participation dates for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PSA Masterclasses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712A6-5FD0-33A7-C0E8-052FE0ADBE17}"/>
              </a:ext>
            </a:extLst>
          </p:cNvPr>
          <p:cNvSpPr txBox="1"/>
          <p:nvPr/>
        </p:nvSpPr>
        <p:spPr>
          <a:xfrm>
            <a:off x="417860" y="3717032"/>
            <a:ext cx="3806625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You upload information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Clinical Case Medication Review. A Template to Guide you is available on the Year 5 QM+ CPT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FCAE2-D051-8A01-10A1-5E283EE9207E}"/>
              </a:ext>
            </a:extLst>
          </p:cNvPr>
          <p:cNvSpPr txBox="1"/>
          <p:nvPr/>
        </p:nvSpPr>
        <p:spPr>
          <a:xfrm>
            <a:off x="338087" y="6237312"/>
            <a:ext cx="777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Instructions for completing each activity are on Pebble Pad </a:t>
            </a:r>
          </a:p>
        </p:txBody>
      </p:sp>
    </p:spTree>
    <p:extLst>
      <p:ext uri="{BB962C8B-B14F-4D97-AF65-F5344CB8AC3E}">
        <p14:creationId xmlns:p14="http://schemas.microsoft.com/office/powerpoint/2010/main" val="160258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8911"/>
            <a:ext cx="8229600" cy="76583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QMUL SPEs (Safe Prescribing Exams)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5184576"/>
          </a:xfrm>
        </p:spPr>
        <p:txBody>
          <a:bodyPr>
            <a:normAutofit/>
          </a:bodyPr>
          <a:lstStyle/>
          <a:p>
            <a:r>
              <a:rPr lang="en-GB" sz="2400" dirty="0"/>
              <a:t>Year 5 requirement: Sit at least two exams  </a:t>
            </a:r>
          </a:p>
          <a:p>
            <a:pPr lvl="2"/>
            <a:r>
              <a:rPr lang="en-GB" sz="1700" dirty="0"/>
              <a:t>September; December; January – Assessments Team alert you / details</a:t>
            </a:r>
          </a:p>
          <a:p>
            <a:pPr lvl="2"/>
            <a:r>
              <a:rPr lang="en-GB" sz="1700" dirty="0"/>
              <a:t>If missed or have an unsatisfactory score in September + December, must sit again in January </a:t>
            </a:r>
          </a:p>
          <a:p>
            <a:pPr lvl="2"/>
            <a:r>
              <a:rPr lang="en-GB" sz="1700" dirty="0"/>
              <a:t>Students who </a:t>
            </a:r>
            <a:r>
              <a:rPr lang="en-GB" sz="1700" u="sng" dirty="0"/>
              <a:t>wish</a:t>
            </a:r>
            <a:r>
              <a:rPr lang="en-GB" sz="1700" dirty="0"/>
              <a:t> to sit SPE3 in January to improve score, should contact the Assessments Team </a:t>
            </a:r>
          </a:p>
          <a:p>
            <a:pPr lvl="2"/>
            <a:r>
              <a:rPr lang="en-GB" sz="1700" dirty="0"/>
              <a:t>CPT course work requirement, </a:t>
            </a:r>
            <a:r>
              <a:rPr lang="en-GB" sz="1700" dirty="0" err="1"/>
              <a:t>e-portfolio</a:t>
            </a:r>
            <a:r>
              <a:rPr lang="en-GB" sz="1700" dirty="0"/>
              <a:t> record - attendance and your score</a:t>
            </a:r>
          </a:p>
          <a:p>
            <a:pPr lvl="2"/>
            <a:r>
              <a:rPr lang="en-GB" sz="1700" dirty="0"/>
              <a:t>Inform Tom Schindler of any extenuating circumstances</a:t>
            </a:r>
          </a:p>
          <a:p>
            <a:pPr lvl="1"/>
            <a:endParaRPr lang="en-GB" sz="2100" dirty="0"/>
          </a:p>
          <a:p>
            <a:pPr lvl="1"/>
            <a:r>
              <a:rPr lang="en-GB" sz="2100" dirty="0"/>
              <a:t>SPE Scores will help your tutors provide support if required </a:t>
            </a:r>
          </a:p>
          <a:p>
            <a:pPr lvl="1"/>
            <a:r>
              <a:rPr lang="en-GB" sz="2100" dirty="0"/>
              <a:t>Also identify some gap areas for your focus during placement work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Friday SPE: </a:t>
            </a:r>
            <a:r>
              <a:rPr lang="en-GB" sz="2400" dirty="0"/>
              <a:t>on line, </a:t>
            </a:r>
            <a:r>
              <a:rPr lang="en-GB" sz="2400" dirty="0" err="1"/>
              <a:t>Rogo</a:t>
            </a:r>
            <a:r>
              <a:rPr lang="en-GB" sz="2400" dirty="0"/>
              <a:t>, 30 Q with BNF as reference</a:t>
            </a:r>
          </a:p>
          <a:p>
            <a:pPr lvl="2"/>
            <a:r>
              <a:rPr lang="en-GB" sz="1800" dirty="0"/>
              <a:t>I have prepared slide sets of information and example questions for you </a:t>
            </a:r>
          </a:p>
          <a:p>
            <a:pPr lvl="2"/>
            <a:r>
              <a:rPr lang="en-GB" sz="1800" dirty="0"/>
              <a:t>Available on QM+, CPT site, ‘SPE Outline and Example Q’ area </a:t>
            </a:r>
            <a:r>
              <a:rPr lang="en-GB" sz="1800" dirty="0">
                <a:hlinkClick r:id="rId3"/>
              </a:rPr>
              <a:t>https://qmplus.qmul.ac.uk/course/view.php?id=2594</a:t>
            </a:r>
            <a:r>
              <a:rPr lang="en-GB" sz="1800" dirty="0"/>
              <a:t> 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107099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/>
              <a:t>Where &amp; how to practice prescribing and hone your skills  1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536504" cy="53285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Every patient, every day </a:t>
            </a:r>
          </a:p>
          <a:p>
            <a:pPr lvl="2">
              <a:lnSpc>
                <a:spcPct val="120000"/>
              </a:lnSpc>
            </a:pPr>
            <a:r>
              <a:rPr lang="en-GB" sz="1900" dirty="0"/>
              <a:t>Assistantship model is great! Hands-on clinical team working - your opportunity to gain invaluable practical experience &amp; good skills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Write practice prescriptions during your placements</a:t>
            </a:r>
          </a:p>
          <a:p>
            <a:pPr lvl="2">
              <a:lnSpc>
                <a:spcPct val="120000"/>
              </a:lnSpc>
            </a:pPr>
            <a:r>
              <a:rPr lang="en-GB" sz="2000" dirty="0"/>
              <a:t>GP &amp; hospital (Portfolio evidence)</a:t>
            </a:r>
          </a:p>
          <a:p>
            <a:pPr lvl="2">
              <a:lnSpc>
                <a:spcPct val="120000"/>
              </a:lnSpc>
            </a:pPr>
            <a:r>
              <a:rPr lang="en-GB" sz="2000" dirty="0"/>
              <a:t>QM+ CPT area has practice prescription forms – all of us must be able to prescribe on paper </a:t>
            </a:r>
          </a:p>
          <a:p>
            <a:pPr lvl="2">
              <a:lnSpc>
                <a:spcPct val="120000"/>
              </a:lnSpc>
            </a:pPr>
            <a:r>
              <a:rPr lang="en-GB" sz="2000" dirty="0"/>
              <a:t>NEVER fill in any patient identifier details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With hospital ward nursing staff</a:t>
            </a:r>
          </a:p>
          <a:p>
            <a:pPr lvl="2">
              <a:lnSpc>
                <a:spcPct val="120000"/>
              </a:lnSpc>
            </a:pPr>
            <a:r>
              <a:rPr lang="en-GB" sz="2200" dirty="0"/>
              <a:t>Ask and then go on medication rounds – enlightening to do this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With your pharmacist </a:t>
            </a:r>
          </a:p>
          <a:p>
            <a:pPr lvl="1">
              <a:lnSpc>
                <a:spcPct val="120000"/>
              </a:lnSpc>
            </a:pPr>
            <a:r>
              <a:rPr lang="en-GB" sz="2500" b="1" dirty="0"/>
              <a:t>Hospital: </a:t>
            </a:r>
            <a:r>
              <a:rPr lang="en-GB" sz="2200" dirty="0"/>
              <a:t>Ask and then go on rounds with the pharmacist – medication reconciliation &amp; review; If you can, go to pharmacy to see d/c dispensing (TTOs)</a:t>
            </a:r>
          </a:p>
          <a:p>
            <a:pPr lvl="1">
              <a:lnSpc>
                <a:spcPct val="120000"/>
              </a:lnSpc>
            </a:pPr>
            <a:r>
              <a:rPr lang="en-GB" sz="2500" b="1" dirty="0"/>
              <a:t>GP: </a:t>
            </a:r>
            <a:r>
              <a:rPr lang="en-GB" sz="2200" dirty="0"/>
              <a:t>Join the practice pharmacist doing reviews +/- MDTs with GPs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23327F-24CD-B40E-38A2-67517CDB58D5}"/>
              </a:ext>
            </a:extLst>
          </p:cNvPr>
          <p:cNvSpPr txBox="1">
            <a:spLocks/>
          </p:cNvSpPr>
          <p:nvPr/>
        </p:nvSpPr>
        <p:spPr>
          <a:xfrm>
            <a:off x="5148064" y="1484784"/>
            <a:ext cx="3888432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800" dirty="0"/>
              <a:t>With your clinical team </a:t>
            </a:r>
          </a:p>
          <a:p>
            <a:pPr lvl="2">
              <a:lnSpc>
                <a:spcPct val="120000"/>
              </a:lnSpc>
            </a:pPr>
            <a:r>
              <a:rPr lang="en-GB" sz="2500" dirty="0"/>
              <a:t>Help prepare discharge letters &amp; TTOs for your patients in hospital – must always be checked by the responsible doctor 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Discuss / review with team, supervisors</a:t>
            </a:r>
          </a:p>
          <a:p>
            <a:pPr lvl="2">
              <a:lnSpc>
                <a:spcPct val="120000"/>
              </a:lnSpc>
            </a:pPr>
            <a:r>
              <a:rPr lang="en-GB" sz="2500" dirty="0"/>
              <a:t>Practice Prescriptions for ‘difficult’ drugs </a:t>
            </a:r>
          </a:p>
          <a:p>
            <a:pPr lvl="3">
              <a:lnSpc>
                <a:spcPct val="120000"/>
              </a:lnSpc>
            </a:pPr>
            <a:r>
              <a:rPr lang="en-GB" sz="2500" dirty="0"/>
              <a:t>Fluids, warfarin/DOACs, antibiotics, insulin, opiates</a:t>
            </a:r>
          </a:p>
          <a:p>
            <a:pPr lvl="3">
              <a:lnSpc>
                <a:spcPct val="120000"/>
              </a:lnSpc>
            </a:pPr>
            <a:r>
              <a:rPr lang="en-GB" sz="2500" dirty="0"/>
              <a:t>Write these up as practice prescriptions – your personal learning portfolio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Undertake drug dose calculations and then, </a:t>
            </a:r>
            <a:r>
              <a:rPr lang="en-GB" sz="2900" b="1" i="1" dirty="0"/>
              <a:t>write up the prescription</a:t>
            </a:r>
          </a:p>
          <a:p>
            <a:pPr lvl="2">
              <a:lnSpc>
                <a:spcPct val="120000"/>
              </a:lnSpc>
            </a:pPr>
            <a:endParaRPr lang="en-GB" sz="2000" b="1" i="1" dirty="0"/>
          </a:p>
          <a:p>
            <a:pPr algn="ctr">
              <a:lnSpc>
                <a:spcPct val="120000"/>
              </a:lnSpc>
            </a:pPr>
            <a:r>
              <a:rPr lang="en-GB" sz="2900" b="1" i="1" dirty="0">
                <a:solidFill>
                  <a:srgbClr val="FF0000"/>
                </a:solidFill>
              </a:rPr>
              <a:t>OSCE 2024: A similar station was a big problem for students – Straightforward -  But Practice!</a:t>
            </a:r>
            <a:endParaRPr lang="en-GB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3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A265-6E18-F63B-95B1-D1755D32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816"/>
            <a:ext cx="7886700" cy="146898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QMUL students had a fantastic 2024 PSA</a:t>
            </a:r>
            <a:br>
              <a:rPr lang="en-GB" b="1" dirty="0">
                <a:latin typeface="+mn-lt"/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436 students: 433 (99.3)% passed at first-sit</a:t>
            </a:r>
            <a:br>
              <a:rPr lang="en-GB" sz="2800" b="1" dirty="0">
                <a:solidFill>
                  <a:srgbClr val="FF0000"/>
                </a:solidFill>
                <a:latin typeface="+mn-lt"/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All passed second-sit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A9C90-D6F5-A311-8352-920212F8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30" y="2132856"/>
            <a:ext cx="4817934" cy="2232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ABCBD-13D4-37AA-F80F-6C566F6A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" y="1765013"/>
            <a:ext cx="4176464" cy="2865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692707-813E-84AE-C96A-0FCB2A269342}"/>
              </a:ext>
            </a:extLst>
          </p:cNvPr>
          <p:cNvSpPr txBox="1"/>
          <p:nvPr/>
        </p:nvSpPr>
        <p:spPr>
          <a:xfrm>
            <a:off x="179512" y="5157192"/>
            <a:ext cx="237626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PSA Pass Score, 2024</a:t>
            </a:r>
          </a:p>
          <a:p>
            <a:pPr algn="ctr"/>
            <a:r>
              <a:rPr lang="en-GB" sz="1600" dirty="0"/>
              <a:t>59% - 61% depending on the paper</a:t>
            </a:r>
          </a:p>
          <a:p>
            <a:pPr algn="ctr"/>
            <a:r>
              <a:rPr lang="en-GB" sz="1600" dirty="0"/>
              <a:t>Every PSA question is standard set individually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832D74-D712-C75D-128A-136B691A1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653136"/>
            <a:ext cx="6160748" cy="18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8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306D-B730-476C-8061-84E178EE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975798" cy="648073"/>
          </a:xfrm>
        </p:spPr>
        <p:txBody>
          <a:bodyPr>
            <a:normAutofit/>
          </a:bodyPr>
          <a:lstStyle/>
          <a:p>
            <a:r>
              <a:rPr lang="en-GB" dirty="0"/>
              <a:t>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9B2E-9576-42A9-952A-049E7FD4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96752"/>
            <a:ext cx="7975798" cy="52565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Evolving landscape of prescribing competence requirements for new doctors</a:t>
            </a:r>
          </a:p>
          <a:p>
            <a:r>
              <a:rPr lang="en-GB" dirty="0"/>
              <a:t>Your QMUL MBBS CPT work &amp; experience to date</a:t>
            </a:r>
          </a:p>
          <a:p>
            <a:r>
              <a:rPr lang="en-GB" dirty="0"/>
              <a:t>CPT Year 5 activities for the year ahead</a:t>
            </a:r>
          </a:p>
          <a:p>
            <a:r>
              <a:rPr lang="en-GB" dirty="0"/>
              <a:t>Resources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Our QMUL CPT team along with me  for MBBS 2024-2025</a:t>
            </a:r>
          </a:p>
          <a:p>
            <a:r>
              <a:rPr lang="en-GB" dirty="0"/>
              <a:t>Barts Health Pharmacy Teaching Team: Lead, Shammi Khatun</a:t>
            </a:r>
          </a:p>
          <a:p>
            <a:r>
              <a:rPr lang="en-GB" dirty="0"/>
              <a:t>Dr Ajay Gupta – Pharmacist-led prescribing sessions </a:t>
            </a:r>
          </a:p>
          <a:p>
            <a:r>
              <a:rPr lang="en-GB" dirty="0"/>
              <a:t>Dr Vikas Kapil – Safe Prescribing Exams</a:t>
            </a:r>
          </a:p>
          <a:p>
            <a:r>
              <a:rPr lang="en-GB" dirty="0"/>
              <a:t>Clinical Pharmacology specialist trainees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Plus</a:t>
            </a:r>
            <a:r>
              <a:rPr lang="en-GB" dirty="0"/>
              <a:t> </a:t>
            </a:r>
          </a:p>
          <a:p>
            <a:r>
              <a:rPr lang="en-GB" dirty="0"/>
              <a:t>Guest lecturers and facilitators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07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0C6A-0154-4CB5-8D46-85FB19D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864096"/>
          </a:xfrm>
        </p:spPr>
        <p:txBody>
          <a:bodyPr/>
          <a:lstStyle/>
          <a:p>
            <a:pPr algn="ctr"/>
            <a:r>
              <a:rPr lang="en-GB" b="1" dirty="0"/>
              <a:t>CPT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1AD0-6D36-4278-83AF-EA0064205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052736"/>
            <a:ext cx="4774620" cy="55421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External Resources (</a:t>
            </a:r>
            <a:r>
              <a:rPr lang="en-GB" b="1" dirty="0">
                <a:solidFill>
                  <a:srgbClr val="FF0000"/>
                </a:solidFill>
              </a:rPr>
              <a:t>Links on QM+ CPT Page</a:t>
            </a:r>
            <a:r>
              <a:rPr lang="en-GB" b="1" dirty="0"/>
              <a:t>)</a:t>
            </a:r>
          </a:p>
          <a:p>
            <a:r>
              <a:rPr lang="en-GB" dirty="0"/>
              <a:t>PSA information &amp; practice materials</a:t>
            </a:r>
          </a:p>
          <a:p>
            <a:pPr lvl="1"/>
            <a:r>
              <a:rPr lang="en-GB" sz="1300" dirty="0">
                <a:hlinkClick r:id="rId2"/>
              </a:rPr>
              <a:t>https://prescribingsafetyassessment.ac.uk/</a:t>
            </a:r>
            <a:endParaRPr lang="en-GB" sz="1300" dirty="0"/>
          </a:p>
          <a:p>
            <a:r>
              <a:rPr lang="en-GB" dirty="0"/>
              <a:t>SCRIPT modules – detailed, valuable resource</a:t>
            </a:r>
          </a:p>
          <a:p>
            <a:pPr lvl="1"/>
            <a:r>
              <a:rPr lang="en-GB" sz="1400" dirty="0">
                <a:hlinkClick r:id="rId3"/>
              </a:rPr>
              <a:t>https://qmul3.safeprescriber.org/login?redirect=/profile</a:t>
            </a:r>
            <a:endParaRPr lang="en-GB" sz="1400" dirty="0"/>
          </a:p>
          <a:p>
            <a:r>
              <a:rPr lang="en-GB" dirty="0"/>
              <a:t>PK / PD revision - Excellent short recordings</a:t>
            </a:r>
          </a:p>
          <a:p>
            <a:pPr lvl="1"/>
            <a:r>
              <a:rPr lang="en-GB" sz="1300" dirty="0">
                <a:hlinkClick r:id="rId4"/>
              </a:rPr>
              <a:t>http://www.pharmacologyeducation.org/clinical-pharmacology/introduction-clinical-pharmacology</a:t>
            </a:r>
            <a:r>
              <a:rPr lang="en-GB" sz="1300" dirty="0"/>
              <a:t> </a:t>
            </a:r>
          </a:p>
          <a:p>
            <a:r>
              <a:rPr lang="en-GB" dirty="0"/>
              <a:t>BNF</a:t>
            </a:r>
          </a:p>
          <a:p>
            <a:pPr lvl="1"/>
            <a:r>
              <a:rPr lang="en-GB" dirty="0"/>
              <a:t>BNF (NICE) - </a:t>
            </a:r>
            <a:r>
              <a:rPr lang="en-GB" sz="1300" dirty="0">
                <a:hlinkClick r:id="rId5"/>
              </a:rPr>
              <a:t>https://bnf.nice.org.uk/</a:t>
            </a:r>
            <a:endParaRPr lang="en-GB" sz="1300" dirty="0"/>
          </a:p>
          <a:p>
            <a:pPr lvl="1"/>
            <a:r>
              <a:rPr lang="en-GB" dirty="0"/>
              <a:t>BNF (Medicines Complete) - </a:t>
            </a:r>
            <a:r>
              <a:rPr lang="en-GB" sz="1300" dirty="0">
                <a:hlinkClick r:id="rId6"/>
              </a:rPr>
              <a:t>https://www.medicinescomplete.com/#/browse/bnf</a:t>
            </a:r>
            <a:endParaRPr lang="en-GB" sz="1300" dirty="0"/>
          </a:p>
          <a:p>
            <a:r>
              <a:rPr lang="en-GB" dirty="0"/>
              <a:t>Your hospital intranet &amp; GP resources</a:t>
            </a:r>
          </a:p>
          <a:p>
            <a:pPr lvl="1"/>
            <a:r>
              <a:rPr lang="en-GB" dirty="0"/>
              <a:t>Medicines formularies, policies, guidance</a:t>
            </a:r>
          </a:p>
          <a:p>
            <a:r>
              <a:rPr lang="en-GB" dirty="0"/>
              <a:t>Public Health England </a:t>
            </a:r>
          </a:p>
          <a:p>
            <a:pPr lvl="1"/>
            <a:r>
              <a:rPr lang="en-GB" dirty="0"/>
              <a:t>Antibiotic Resources </a:t>
            </a:r>
            <a:r>
              <a:rPr lang="en-GB" sz="1300" dirty="0">
                <a:hlinkClick r:id="rId7"/>
              </a:rPr>
              <a:t>https://www.gov.uk/government/collections/european-antibiotic-awareness-day-resources</a:t>
            </a:r>
            <a:endParaRPr lang="en-GB" sz="13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C075F-05F0-C7A9-9FF8-18571A9B0CB6}"/>
              </a:ext>
            </a:extLst>
          </p:cNvPr>
          <p:cNvSpPr txBox="1"/>
          <p:nvPr/>
        </p:nvSpPr>
        <p:spPr>
          <a:xfrm>
            <a:off x="372076" y="6277972"/>
            <a:ext cx="39864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8"/>
              </a:rPr>
              <a:t>  https://wchh.onlinelibrary.wiley.com/doi/10.1002/psb.2141</a:t>
            </a:r>
            <a:r>
              <a:rPr lang="en-GB" sz="1200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E240AB-A046-E459-BED5-26E6EE65C3EB}"/>
              </a:ext>
            </a:extLst>
          </p:cNvPr>
          <p:cNvSpPr txBox="1">
            <a:spLocks/>
          </p:cNvSpPr>
          <p:nvPr/>
        </p:nvSpPr>
        <p:spPr>
          <a:xfrm>
            <a:off x="85412" y="1124744"/>
            <a:ext cx="388843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QMUL Resources</a:t>
            </a:r>
          </a:p>
          <a:p>
            <a:pPr lvl="1"/>
            <a:r>
              <a:rPr lang="en-GB" sz="2100" dirty="0"/>
              <a:t>Keep an eye on our MBBS Year 5 QM+ CPT site – regular additions</a:t>
            </a:r>
          </a:p>
          <a:p>
            <a:pPr lvl="2"/>
            <a:r>
              <a:rPr lang="en-GB" sz="1800" dirty="0"/>
              <a:t>Site is updating currently </a:t>
            </a:r>
          </a:p>
          <a:p>
            <a:pPr lvl="2"/>
            <a:r>
              <a:rPr lang="en-GB" sz="1800" dirty="0"/>
              <a:t>QMUL QM+ Refresh project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BA543A-4D69-27CB-2384-50BF6DA18B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732" r="51231" b="16637"/>
          <a:stretch/>
        </p:blipFill>
        <p:spPr>
          <a:xfrm>
            <a:off x="182177" y="3729894"/>
            <a:ext cx="4176310" cy="102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E7555-3513-C2BC-BC3F-1050541C47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526" t="11437"/>
          <a:stretch/>
        </p:blipFill>
        <p:spPr>
          <a:xfrm>
            <a:off x="270107" y="4788688"/>
            <a:ext cx="2573701" cy="13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2"/>
            <a:endParaRPr lang="en-GB" sz="3000" b="1" dirty="0"/>
          </a:p>
          <a:p>
            <a:pPr marL="0" indent="0" algn="ctr">
              <a:buNone/>
            </a:pPr>
            <a:r>
              <a:rPr lang="en-GB" sz="4300" b="1" dirty="0">
                <a:solidFill>
                  <a:srgbClr val="FF0000"/>
                </a:solidFill>
              </a:rPr>
              <a:t>PRIZES</a:t>
            </a:r>
          </a:p>
          <a:p>
            <a:pPr marL="0" indent="0" algn="ctr">
              <a:buNone/>
            </a:pPr>
            <a:r>
              <a:rPr lang="en-GB" sz="3000" b="1" dirty="0"/>
              <a:t>BLSMD Liddle Prize (SPE and PSA scores)</a:t>
            </a:r>
          </a:p>
          <a:p>
            <a:pPr marL="0" indent="0" algn="ctr">
              <a:buNone/>
            </a:pPr>
            <a:r>
              <a:rPr lang="en-GB" sz="3000" b="1" dirty="0"/>
              <a:t>BPS prize for highest score in PSA</a:t>
            </a:r>
          </a:p>
          <a:p>
            <a:pPr marL="0" indent="0" algn="ctr">
              <a:buNone/>
            </a:pPr>
            <a:endParaRPr lang="en-GB" sz="3000" b="1" dirty="0"/>
          </a:p>
          <a:p>
            <a:pPr marL="0" indent="0" algn="ctr">
              <a:buNone/>
            </a:pPr>
            <a:endParaRPr lang="en-GB" sz="3000" b="1" dirty="0"/>
          </a:p>
          <a:p>
            <a:pPr marL="0" indent="0" algn="ctr">
              <a:buNone/>
            </a:pPr>
            <a:r>
              <a:rPr lang="en-GB" sz="3000" b="1" dirty="0">
                <a:solidFill>
                  <a:srgbClr val="FF0000"/>
                </a:solidFill>
              </a:rPr>
              <a:t>Thank you for listening</a:t>
            </a:r>
          </a:p>
          <a:p>
            <a:pPr marL="0" indent="0" algn="ctr">
              <a:buNone/>
            </a:pPr>
            <a:r>
              <a:rPr lang="en-GB" sz="3000" b="1" dirty="0">
                <a:solidFill>
                  <a:srgbClr val="FF0000"/>
                </a:solidFill>
              </a:rPr>
              <a:t>Questions?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D137-468C-46D3-9AED-AA5B8FD9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/>
              <a:t>Pharmacist-led prescribing teaching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71098-8B4E-4491-B89C-3A37EF15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Sessions</a:t>
            </a:r>
          </a:p>
          <a:p>
            <a:r>
              <a:rPr lang="en-GB" dirty="0"/>
              <a:t>Drug Dose Calculations</a:t>
            </a:r>
          </a:p>
          <a:p>
            <a:r>
              <a:rPr lang="en-GB" dirty="0"/>
              <a:t>Safe Prescribing</a:t>
            </a:r>
          </a:p>
          <a:p>
            <a:r>
              <a:rPr lang="en-GB" dirty="0"/>
              <a:t>Drug Interactions and Management</a:t>
            </a:r>
          </a:p>
          <a:p>
            <a:r>
              <a:rPr lang="en-GB" dirty="0"/>
              <a:t>Controlled Drugs and High Risk Drugs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Pebble Pad coursework activity </a:t>
            </a:r>
            <a:r>
              <a:rPr lang="en-GB" b="1" dirty="0"/>
              <a:t>Your placement hospital administration team will advise of dates</a:t>
            </a:r>
          </a:p>
          <a:p>
            <a:pPr marL="0" indent="0">
              <a:buNone/>
            </a:pPr>
            <a:r>
              <a:rPr lang="en-GB" dirty="0"/>
              <a:t>QMUL Lead is Dr Ajay Gupta </a:t>
            </a:r>
            <a:r>
              <a:rPr lang="en-GB" dirty="0">
                <a:hlinkClick r:id="rId2"/>
              </a:rPr>
              <a:t>ajay.gupta@qmul.ac.uk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80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727F-0247-4BB4-8CA5-C6E6CACF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Both PSA and FY1 reward clinical experience and practice of prescribing and related activities</a:t>
            </a:r>
          </a:p>
        </p:txBody>
      </p:sp>
    </p:spTree>
    <p:extLst>
      <p:ext uri="{BB962C8B-B14F-4D97-AF65-F5344CB8AC3E}">
        <p14:creationId xmlns:p14="http://schemas.microsoft.com/office/powerpoint/2010/main" val="28023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080119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Resources on QM+ CPT area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/>
          </a:bodyPr>
          <a:lstStyle/>
          <a:p>
            <a:r>
              <a:rPr lang="en-GB" sz="2400" dirty="0"/>
              <a:t>Materials build throughout the year so keep an eye on site</a:t>
            </a:r>
          </a:p>
          <a:p>
            <a:r>
              <a:rPr lang="en-GB" sz="2400" dirty="0"/>
              <a:t>QMUL Core Drugs List</a:t>
            </a:r>
          </a:p>
          <a:p>
            <a:pPr lvl="1"/>
            <a:r>
              <a:rPr lang="en-GB" sz="2100" dirty="0"/>
              <a:t>Concentrates on important therapeutic areas where FY1 doctors are regularly required to prescribe</a:t>
            </a:r>
          </a:p>
          <a:p>
            <a:pPr lvl="1"/>
            <a:r>
              <a:rPr lang="en-GB" sz="2100" dirty="0"/>
              <a:t>Not an exhaustive list, but highlights important topics, medicines</a:t>
            </a:r>
          </a:p>
          <a:p>
            <a:pPr lvl="1"/>
            <a:r>
              <a:rPr lang="en-GB" sz="2100" dirty="0"/>
              <a:t>Use it in conjunction with BNF - individual drug detail and treatment summaries</a:t>
            </a:r>
          </a:p>
          <a:p>
            <a:r>
              <a:rPr lang="en-GB" sz="2400" dirty="0"/>
              <a:t>PSA Practice Materials – added as we do the Masterclasses</a:t>
            </a:r>
          </a:p>
          <a:p>
            <a:pPr lvl="1"/>
            <a:r>
              <a:rPr lang="en-GB" sz="2100" dirty="0"/>
              <a:t>Questions for own / group practice plus Answer notes </a:t>
            </a:r>
          </a:p>
          <a:p>
            <a:pPr lvl="1"/>
            <a:r>
              <a:rPr lang="en-GB" sz="2100" dirty="0"/>
              <a:t>All PSA Question categories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The side panel on our CPT page has links to multiple good resources for your work through the year</a:t>
            </a:r>
          </a:p>
          <a:p>
            <a:pPr>
              <a:buNone/>
            </a:pP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D7FA-C36E-50E2-8539-521DF4E4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List -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167-C555-C84D-4A4E-DA27692C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Kumar and Clark – Clinical Medicine</a:t>
            </a:r>
          </a:p>
          <a:p>
            <a:pPr lvl="1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Excellent CPT section + clinical areas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Instant Clinical Pharmacology - Evan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Begg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Prescribing Scenarios at a glance (+ workbook) – Baker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Top 100 Drugs: Clinical Pharmacology and Practical Prescribing – Hitchings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Pass the PSA – Brown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BMJ journal – Therapeutics articles 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Prescriber – PSA articles</a:t>
            </a:r>
          </a:p>
          <a:p>
            <a:pPr lvl="2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https://wchh.onlinelibrary.wiley.com/journal/19312253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BPS e-learning FREE resources (lots cost)</a:t>
            </a:r>
          </a:p>
          <a:p>
            <a:pPr lvl="2">
              <a:defRPr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Scroll down the Page to the section with free resources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https://portal.bpsassessment.com/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/>
          </a:p>
          <a:p>
            <a:r>
              <a:rPr lang="en-GB" dirty="0"/>
              <a:t>By A Barts Colleague,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Rageshri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Dhairyawan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Unheard: The Medical Practice of Silencing – is good reading on doctors’ hearing/listening in relation to prescribing for some situations, e.g., pain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54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35838" cy="108012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Clinical pharmacology, prescribing &amp; therapeutics, skills</a:t>
            </a:r>
            <a:br>
              <a:rPr lang="en-GB" sz="2800" b="1" dirty="0"/>
            </a:br>
            <a:r>
              <a:rPr lang="en-GB" sz="2800" b="1" dirty="0"/>
              <a:t>Why are they so necessary for new doctors?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344816" cy="511256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2800" b="1" dirty="0"/>
              <a:t>Prescribing Errors are common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800" dirty="0"/>
              <a:t>They damage patients, doctors, healthcare quality and public trust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7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700" b="1" dirty="0"/>
              <a:t>FY1 and FY2 doctors write most hospital prescriptions</a:t>
            </a:r>
          </a:p>
          <a:p>
            <a:pPr lvl="1">
              <a:lnSpc>
                <a:spcPct val="120000"/>
              </a:lnSpc>
            </a:pPr>
            <a:r>
              <a:rPr lang="en-GB" sz="2300" b="1" dirty="0">
                <a:solidFill>
                  <a:srgbClr val="FF0000"/>
                </a:solidFill>
              </a:rPr>
              <a:t>FY1 doctors write 40% of hospital prescriptions </a:t>
            </a:r>
          </a:p>
          <a:p>
            <a:pPr lvl="1">
              <a:lnSpc>
                <a:spcPct val="120000"/>
              </a:lnSpc>
            </a:pPr>
            <a:r>
              <a:rPr lang="en-GB" sz="2300" b="1" dirty="0">
                <a:solidFill>
                  <a:srgbClr val="FF0000"/>
                </a:solidFill>
              </a:rPr>
              <a:t>FY2 doctors, 28%  </a:t>
            </a:r>
          </a:p>
          <a:p>
            <a:pPr lvl="1">
              <a:lnSpc>
                <a:spcPct val="120000"/>
              </a:lnSpc>
            </a:pPr>
            <a:r>
              <a:rPr lang="en-GB" sz="2300" b="1" dirty="0">
                <a:solidFill>
                  <a:srgbClr val="FF0000"/>
                </a:solidFill>
              </a:rPr>
              <a:t>Consultants: 3% </a:t>
            </a:r>
            <a:r>
              <a:rPr lang="en-GB" sz="2300" dirty="0">
                <a:solidFill>
                  <a:srgbClr val="FF0000"/>
                </a:solidFill>
              </a:rPr>
              <a:t>	</a:t>
            </a:r>
            <a:r>
              <a:rPr lang="en-GB" sz="2100" dirty="0">
                <a:solidFill>
                  <a:srgbClr val="FF0000"/>
                </a:solidFill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Ref. GMC UK EQUIP Study 2009 </a:t>
            </a:r>
            <a:r>
              <a:rPr lang="en-GB" sz="1800" i="1" dirty="0">
                <a:hlinkClick r:id="rId3"/>
              </a:rPr>
              <a:t>www.gmc-uk.org</a:t>
            </a:r>
            <a:r>
              <a:rPr lang="en-GB" sz="1800" i="1" dirty="0"/>
              <a:t> </a:t>
            </a:r>
            <a:r>
              <a:rPr lang="en-GB" sz="1800" dirty="0"/>
              <a:t> </a:t>
            </a:r>
          </a:p>
          <a:p>
            <a:pPr lvl="1">
              <a:lnSpc>
                <a:spcPct val="120000"/>
              </a:lnSpc>
            </a:pPr>
            <a:endParaRPr lang="en-GB" sz="21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0C00-BDD8-9255-C4FD-4EAEFC31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en-GB" sz="3600" b="1" dirty="0"/>
              <a:t>Prescribing is risky</a:t>
            </a:r>
            <a:r>
              <a:rPr lang="en-GB" sz="3600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A608-CAD1-5A2F-5FB0-ED8A13BA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83048"/>
            <a:ext cx="8352928" cy="54422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/>
              <a:t>EQUIP 2009: Errors in 8%-11% of prescriptions 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Annually in the UK, billions of prescriptions</a:t>
            </a:r>
          </a:p>
          <a:p>
            <a:pPr lvl="2">
              <a:lnSpc>
                <a:spcPct val="120000"/>
              </a:lnSpc>
            </a:pPr>
            <a:r>
              <a:rPr lang="en-GB" sz="1900" dirty="0"/>
              <a:t>So, an error rate of 8% - 11% = </a:t>
            </a:r>
            <a:r>
              <a:rPr lang="en-GB" sz="1900" dirty="0">
                <a:solidFill>
                  <a:srgbClr val="FF0000"/>
                </a:solidFill>
              </a:rPr>
              <a:t>An awful lot of errors</a:t>
            </a:r>
          </a:p>
          <a:p>
            <a:pPr lvl="2">
              <a:lnSpc>
                <a:spcPct val="120000"/>
              </a:lnSpc>
            </a:pPr>
            <a:r>
              <a:rPr lang="en-GB" sz="1900" dirty="0"/>
              <a:t>Even though much prescribing is done safely </a:t>
            </a:r>
          </a:p>
          <a:p>
            <a:pPr>
              <a:lnSpc>
                <a:spcPct val="120000"/>
              </a:lnSpc>
            </a:pPr>
            <a:r>
              <a:rPr lang="en-GB" sz="2400" b="1" dirty="0"/>
              <a:t>2020 data: 237 million errors /year in England</a:t>
            </a:r>
          </a:p>
          <a:p>
            <a:pPr lvl="2">
              <a:lnSpc>
                <a:spcPct val="120000"/>
              </a:lnSpc>
            </a:pPr>
            <a:r>
              <a:rPr lang="en-GB" sz="1800" dirty="0"/>
              <a:t>Many (72%) prescribing errors are minor </a:t>
            </a:r>
          </a:p>
          <a:p>
            <a:pPr lvl="2">
              <a:lnSpc>
                <a:spcPct val="120000"/>
              </a:lnSpc>
            </a:pPr>
            <a:r>
              <a:rPr lang="en-GB" sz="1800" dirty="0"/>
              <a:t>But 25% (~60 million) </a:t>
            </a:r>
            <a:r>
              <a:rPr lang="en-GB" sz="1800" dirty="0">
                <a:sym typeface="Wingdings" panose="05000000000000000000" pitchFamily="2" charset="2"/>
              </a:rPr>
              <a:t>lead to ‘moderate’ harm</a:t>
            </a:r>
          </a:p>
          <a:p>
            <a:pPr lvl="2">
              <a:lnSpc>
                <a:spcPct val="120000"/>
              </a:lnSpc>
            </a:pPr>
            <a:r>
              <a:rPr lang="en-GB" sz="1800" dirty="0">
                <a:sym typeface="Wingdings" panose="05000000000000000000" pitchFamily="2" charset="2"/>
              </a:rPr>
              <a:t>And 2% (~5 million)  potential serious harm, including death</a:t>
            </a:r>
          </a:p>
          <a:p>
            <a:pPr lvl="3">
              <a:lnSpc>
                <a:spcPct val="120000"/>
              </a:lnSpc>
            </a:pPr>
            <a:r>
              <a:rPr lang="en-GB" sz="1650" dirty="0">
                <a:sym typeface="Wingdings" panose="05000000000000000000" pitchFamily="2" charset="2"/>
              </a:rPr>
              <a:t> </a:t>
            </a:r>
            <a:r>
              <a:rPr lang="en-GB" sz="1250" dirty="0">
                <a:hlinkClick r:id="rId2"/>
              </a:rPr>
              <a:t>https://www.bmj.com/company/newsroom/237-million-medication-errors-made-every-year-in-england/</a:t>
            </a:r>
            <a:r>
              <a:rPr lang="en-GB" sz="125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GB" sz="1800" dirty="0"/>
              <a:t>Hospital discharge is especially risky – FY1 &amp; FY2 doctors write the discharges</a:t>
            </a:r>
          </a:p>
          <a:p>
            <a:pPr lvl="2">
              <a:lnSpc>
                <a:spcPct val="120000"/>
              </a:lnSpc>
            </a:pPr>
            <a:r>
              <a:rPr lang="en-GB" sz="1800" dirty="0"/>
              <a:t>Serious errors </a:t>
            </a:r>
            <a:r>
              <a:rPr lang="en-GB" sz="1800" dirty="0">
                <a:sym typeface="Wingdings" panose="05000000000000000000" pitchFamily="2" charset="2"/>
              </a:rPr>
              <a:t> patient harm, distress; </a:t>
            </a:r>
            <a:r>
              <a:rPr lang="en-GB" sz="1800" b="1" dirty="0">
                <a:sym typeface="Wingdings" panose="05000000000000000000" pitchFamily="2" charset="2"/>
              </a:rPr>
              <a:t>doctor distress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Your aim: Be a safe, effective prescriber on Day 1 of FY1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7309-774F-2BC8-7B24-53480C96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2371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Medical Schools &amp; GMC Response to EQUIP  The Prescribing Safety Assessment (PSA)</a:t>
            </a:r>
            <a:br>
              <a:rPr lang="en-GB" sz="3200" b="1" dirty="0"/>
            </a:br>
            <a:r>
              <a:rPr lang="en-GB" sz="3200" b="1" dirty="0">
                <a:solidFill>
                  <a:srgbClr val="00B050"/>
                </a:solidFill>
                <a:latin typeface="+mn-lt"/>
              </a:rPr>
              <a:t>A high stakes assessment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65D1-315A-FF1F-9824-938A84A1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464495"/>
          </a:xfrm>
        </p:spPr>
        <p:txBody>
          <a:bodyPr/>
          <a:lstStyle/>
          <a:p>
            <a:r>
              <a:rPr lang="en-GB" dirty="0"/>
              <a:t>QMUL MBBS graduation requirement</a:t>
            </a:r>
          </a:p>
          <a:p>
            <a:r>
              <a:rPr lang="en-GB" dirty="0"/>
              <a:t>National examination </a:t>
            </a:r>
          </a:p>
          <a:p>
            <a:pPr lvl="1"/>
            <a:r>
              <a:rPr lang="en-GB" dirty="0"/>
              <a:t>Summative v formative at MBBS graduation level</a:t>
            </a:r>
          </a:p>
          <a:p>
            <a:r>
              <a:rPr lang="en-GB" b="1" dirty="0"/>
              <a:t>A requirement for full GMC registration at the end of FY1 </a:t>
            </a:r>
          </a:p>
          <a:p>
            <a:r>
              <a:rPr lang="en-GB" dirty="0"/>
              <a:t>Administered by BPS and MSC  - external to School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Dacre Review of the PSA </a:t>
            </a:r>
            <a:r>
              <a:rPr lang="en-GB" dirty="0"/>
              <a:t>– published August 2023</a:t>
            </a:r>
          </a:p>
          <a:p>
            <a:r>
              <a:rPr lang="en-GB" dirty="0"/>
              <a:t>Considered the role of the PSA as the Medical Licensing Assessment is introduced – </a:t>
            </a:r>
            <a:r>
              <a:rPr lang="en-GB" b="1" dirty="0">
                <a:solidFill>
                  <a:srgbClr val="FF0000"/>
                </a:solidFill>
              </a:rPr>
              <a:t>Is the PSA ‘needed’?</a:t>
            </a:r>
          </a:p>
          <a:p>
            <a:pPr marL="685800" lvl="2" indent="0">
              <a:buNone/>
            </a:pPr>
            <a:r>
              <a:rPr lang="en-GB" dirty="0">
                <a:hlinkClick r:id="rId2"/>
              </a:rPr>
              <a:t>https://prescribingsafetyassessment.ac.uk/#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91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5E8E-B636-2C76-1ADB-CC44C797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Dacre PSA Review Recommendations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5E9D3-F0B1-1ACF-638C-1950F69BD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79" y="1772816"/>
            <a:ext cx="4630282" cy="1008112"/>
          </a:xfrm>
          <a:ln w="38100"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4BC05-AFCE-E69C-FF4E-8FCBDA84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29" y="1800894"/>
            <a:ext cx="4037315" cy="980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7253A1-DB51-D1AC-FD89-EB1648751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8" y="3212976"/>
            <a:ext cx="3792626" cy="1349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98CD20-E475-8009-B573-172B37A62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065" y="3338094"/>
            <a:ext cx="4688567" cy="132556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6D831-1EF0-149E-1BDE-0EAE82A35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80" y="5220823"/>
            <a:ext cx="4768335" cy="10801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32916E-A7EC-9DB7-2651-6F05010CF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228" y="4999331"/>
            <a:ext cx="4007313" cy="9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E34F-CACA-4E75-9535-7D7BC15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69845"/>
            <a:ext cx="8722903" cy="966299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/>
              <a:t>GMC: Outcomes for Graduates 2018 = Over-arching guidance for MBBS CPT </a:t>
            </a:r>
            <a:br>
              <a:rPr lang="en-GB" sz="2000" b="1" dirty="0"/>
            </a:br>
            <a:r>
              <a:rPr lang="en-GB" sz="2000" b="1" dirty="0"/>
              <a:t>15 outcomes relate to prescribing – </a:t>
            </a:r>
            <a:r>
              <a:rPr lang="en-GB" sz="2000" b="1" u="sng" dirty="0"/>
              <a:t>the CPT curriculum</a:t>
            </a:r>
            <a:br>
              <a:rPr lang="en-GB" sz="2000" b="1" dirty="0"/>
            </a:br>
            <a:r>
              <a:rPr lang="en-GB" sz="2000" b="1" dirty="0">
                <a:solidFill>
                  <a:srgbClr val="FF0000"/>
                </a:solidFill>
              </a:rPr>
              <a:t>Safely, appropriately, effectively, economically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BCDB2D2-5569-494D-904B-67063163D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058" y="5650187"/>
            <a:ext cx="3492365" cy="99203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BDA8A-F770-43C5-9E88-6051C7C7D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2" r="6648"/>
          <a:stretch/>
        </p:blipFill>
        <p:spPr>
          <a:xfrm>
            <a:off x="28575" y="4293096"/>
            <a:ext cx="5084036" cy="1542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35B58-8234-46C0-B787-B7A3DBEA2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270811"/>
            <a:ext cx="3600400" cy="291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FF094-0D88-474F-8CCD-87C9FFB1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957" y="1516650"/>
            <a:ext cx="3707043" cy="415638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6A04DF1-FC14-41B2-8C6E-B16882CE7784}"/>
              </a:ext>
            </a:extLst>
          </p:cNvPr>
          <p:cNvSpPr/>
          <p:nvPr/>
        </p:nvSpPr>
        <p:spPr>
          <a:xfrm>
            <a:off x="3585441" y="4851948"/>
            <a:ext cx="759759" cy="798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B318352-EDD7-4C33-989D-5FB1D6D8D45B}"/>
              </a:ext>
            </a:extLst>
          </p:cNvPr>
          <p:cNvSpPr/>
          <p:nvPr/>
        </p:nvSpPr>
        <p:spPr>
          <a:xfrm flipH="1">
            <a:off x="3686176" y="5534574"/>
            <a:ext cx="500903" cy="466177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5696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4052-6F74-2BEC-80BE-51A8BC53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MBBS Year 5 specific objectives </a:t>
            </a:r>
            <a:br>
              <a:rPr lang="en-GB" dirty="0"/>
            </a:br>
            <a:r>
              <a:rPr lang="en-GB" sz="2200" dirty="0"/>
              <a:t>Refer: Syllabus document on our QM+ CPT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EFB7-C871-1FB0-9BE2-80D27764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7" y="1340768"/>
            <a:ext cx="8047806" cy="5256584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6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consolidate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your CPT lea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rnings of MBBS Years 3 and 4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understand the </a:t>
            </a:r>
            <a:r>
              <a:rPr lang="en-US" sz="16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electronic and paper prescribing systems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used in community and hospital placements and their roles/ integration in the patient health and care journey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learn how to 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Communicate important / priority medicines information to </a:t>
            </a:r>
            <a:r>
              <a:rPr lang="en-US" sz="16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patient / carer / professional colleagues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within community and hospital settings, and bi-directionally across community-hospital boundaries (includes discharge letters)</a:t>
            </a:r>
          </a:p>
          <a:p>
            <a:pPr marL="742950" lvl="1" indent="-2857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 with inter-professional colleagues in the health arena of therapeutics and </a:t>
            </a:r>
            <a:r>
              <a:rPr lang="en-US" sz="16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understand systems aspects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CPT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0000"/>
              </a:lnSpc>
              <a:buNone/>
            </a:pPr>
            <a:r>
              <a:rPr lang="en-GB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[GMC / PSA ]</a:t>
            </a: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Conduct medication reviews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drug dose calculations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Interpret data / tests in the context of medication needs / therapeutic adjustment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 drug / therapeutic effects 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therapeutic drug management for common conditions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Recognise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manage drug overdose / self-harm with medicines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Recognise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manage prescribing errors, potential adverse drug effects, drug interactions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safe accurate appropriate prescriptions for hospital and community patients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1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5737"/>
            <a:ext cx="8784976" cy="647280"/>
          </a:xfrm>
        </p:spPr>
        <p:txBody>
          <a:bodyPr>
            <a:noAutofit/>
          </a:bodyPr>
          <a:lstStyle/>
          <a:p>
            <a:r>
              <a:rPr lang="en-GB" sz="2400" b="1" dirty="0"/>
              <a:t>MBBS Clinical Years 3-5 are a spiral of learning towards Finals &amp; FY1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936"/>
            <a:ext cx="6480720" cy="5617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Over-arching guidance for CPT MBBS work </a:t>
            </a:r>
          </a:p>
          <a:p>
            <a:pPr lvl="1"/>
            <a:r>
              <a:rPr lang="en-GB" dirty="0"/>
              <a:t>GMC CPT Outcomes for Graduates = Our curriculum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15 Outcomes - Complexities clear – inform your spiral of learning – they are perfected in the clinical care environment</a:t>
            </a:r>
          </a:p>
          <a:p>
            <a:r>
              <a:rPr lang="en-GB" dirty="0"/>
              <a:t>CPT 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Knowledge-driven, Evidence-driven, Practical and Applied 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Working with patients and healthcare professionals – the multi-disciplinary interprofessional team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Working with uncertainty often; benefit-harm balance; patient views as well as ‘clinical’ evidence</a:t>
            </a:r>
          </a:p>
          <a:p>
            <a:r>
              <a:rPr lang="en-GB" b="1" dirty="0">
                <a:solidFill>
                  <a:srgbClr val="FF0000"/>
                </a:solidFill>
              </a:rPr>
              <a:t>Your clinical exposure is core in your CPT learning</a:t>
            </a:r>
          </a:p>
          <a:p>
            <a:pPr lvl="2"/>
            <a:r>
              <a:rPr lang="en-GB" dirty="0"/>
              <a:t>Varied – but common principles and themes recur</a:t>
            </a:r>
          </a:p>
          <a:p>
            <a:r>
              <a:rPr lang="en-GB" dirty="0"/>
              <a:t>You broaden and deepen your knowledge </a:t>
            </a:r>
          </a:p>
          <a:p>
            <a:pPr lvl="2"/>
            <a:r>
              <a:rPr lang="en-GB" dirty="0"/>
              <a:t>Throughout your MBBS clinical years </a:t>
            </a:r>
          </a:p>
          <a:p>
            <a:pPr lvl="2"/>
            <a:r>
              <a:rPr lang="en-GB" dirty="0"/>
              <a:t>And forever after in your clinical practice</a:t>
            </a:r>
          </a:p>
          <a:p>
            <a:pPr>
              <a:lnSpc>
                <a:spcPct val="110000"/>
              </a:lnSpc>
            </a:pPr>
            <a:r>
              <a:rPr lang="en-GB" dirty="0"/>
              <a:t>You learn about navigating medicine’s many uncertainties and </a:t>
            </a:r>
            <a:r>
              <a:rPr lang="en-GB" i="1" dirty="0"/>
              <a:t>evolving</a:t>
            </a:r>
            <a:r>
              <a:rPr lang="en-GB" dirty="0"/>
              <a:t> evidence bases, e.g. </a:t>
            </a:r>
            <a:r>
              <a:rPr lang="en-GB" dirty="0" err="1"/>
              <a:t>HFrEF</a:t>
            </a:r>
            <a:r>
              <a:rPr lang="en-GB" dirty="0"/>
              <a:t> and </a:t>
            </a:r>
            <a:r>
              <a:rPr lang="en-GB" dirty="0" err="1"/>
              <a:t>HFpEF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FF0000"/>
                </a:solidFill>
              </a:rPr>
              <a:t>Primary focus in MBBS and the PSA is on common disorders &amp; therapies, rather than uncommon / rare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F47D-42DE-4E13-9531-AA0AF42E4880}"/>
              </a:ext>
            </a:extLst>
          </p:cNvPr>
          <p:cNvSpPr txBox="1"/>
          <p:nvPr/>
        </p:nvSpPr>
        <p:spPr>
          <a:xfrm flipH="1">
            <a:off x="6876256" y="1772817"/>
            <a:ext cx="2150082" cy="35118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GMC CPT</a:t>
            </a:r>
          </a:p>
          <a:p>
            <a:pPr algn="ctr"/>
            <a:r>
              <a:rPr lang="en-GB" b="1" dirty="0"/>
              <a:t>Prescribing safely, appropriately, effectively, economically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Right drug </a:t>
            </a:r>
            <a:r>
              <a:rPr lang="en-GB" sz="1500" b="1" dirty="0">
                <a:solidFill>
                  <a:srgbClr val="FF0000"/>
                </a:solidFill>
              </a:rPr>
              <a:t>(if any)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Right reason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Right patient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Right amount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Right duration </a:t>
            </a:r>
          </a:p>
        </p:txBody>
      </p:sp>
    </p:spTree>
    <p:extLst>
      <p:ext uri="{BB962C8B-B14F-4D97-AF65-F5344CB8AC3E}">
        <p14:creationId xmlns:p14="http://schemas.microsoft.com/office/powerpoint/2010/main" val="342128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31189</TotalTime>
  <Words>2720</Words>
  <Application>Microsoft Office PowerPoint</Application>
  <PresentationFormat>On-screen Show (4:3)</PresentationFormat>
  <Paragraphs>306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Welcome to Year 5 2024 - 2025  Clinical Pharmacology, Prescribing  and Therapeutics (CPT) </vt:lpstr>
      <vt:lpstr>Today </vt:lpstr>
      <vt:lpstr>Clinical pharmacology, prescribing &amp; therapeutics, skills Why are they so necessary for new doctors?</vt:lpstr>
      <vt:lpstr>Prescribing is risky </vt:lpstr>
      <vt:lpstr>Medical Schools &amp; GMC Response to EQUIP  The Prescribing Safety Assessment (PSA) A high stakes assessment</vt:lpstr>
      <vt:lpstr>Dacre PSA Review Recommendations</vt:lpstr>
      <vt:lpstr>GMC: Outcomes for Graduates 2018 = Over-arching guidance for MBBS CPT  15 outcomes relate to prescribing – the CPT curriculum Safely, appropriately, effectively, economically</vt:lpstr>
      <vt:lpstr>MBBS Year 5 specific objectives  Refer: Syllabus document on our QM+ CPT site</vt:lpstr>
      <vt:lpstr>MBBS Clinical Years 3-5 are a spiral of learning towards Finals &amp; FY1 </vt:lpstr>
      <vt:lpstr>Year 4 CPT</vt:lpstr>
      <vt:lpstr>Year 5 – PSA and Finals  FY1</vt:lpstr>
      <vt:lpstr>CPT activities during Year 5</vt:lpstr>
      <vt:lpstr>CPT activities during Year 5</vt:lpstr>
      <vt:lpstr>CPT activities during Year 5 </vt:lpstr>
      <vt:lpstr>Recording your CPT activities - Pebblepad e-portfolio</vt:lpstr>
      <vt:lpstr>PowerPoint Presentation</vt:lpstr>
      <vt:lpstr>QMUL SPEs (Safe Prescribing Exams)</vt:lpstr>
      <vt:lpstr>Where &amp; how to practice prescribing and hone your skills  1</vt:lpstr>
      <vt:lpstr>QMUL students had a fantastic 2024 PSA 436 students: 433 (99.3)% passed at first-sit All passed second-sit</vt:lpstr>
      <vt:lpstr>CPT Resources</vt:lpstr>
      <vt:lpstr>PowerPoint Presentation</vt:lpstr>
      <vt:lpstr>Pharmacist-led prescribing teaching</vt:lpstr>
      <vt:lpstr>Both PSA and FY1 reward clinical experience and practice of prescribing and related activities</vt:lpstr>
      <vt:lpstr>Resources on QM+ CPT area</vt:lpstr>
      <vt:lpstr>Reading List - Library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5 2012 - 2013</dc:title>
  <dc:creator>Patricia</dc:creator>
  <cp:lastModifiedBy>Patricia McGettigan</cp:lastModifiedBy>
  <cp:revision>428</cp:revision>
  <cp:lastPrinted>2012-08-28T18:18:35Z</cp:lastPrinted>
  <dcterms:created xsi:type="dcterms:W3CDTF">2012-08-19T11:04:40Z</dcterms:created>
  <dcterms:modified xsi:type="dcterms:W3CDTF">2024-08-30T14:42:32Z</dcterms:modified>
</cp:coreProperties>
</file>