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removePersonalInfoOnSave="1" strictFirstAndLastChars="0" saveSubsetFonts="1">
  <p:sldMasterIdLst>
    <p:sldMasterId id="2147483661" r:id="rId1"/>
  </p:sldMasterIdLst>
  <p:notesMasterIdLst>
    <p:notesMasterId r:id="rId12"/>
  </p:notesMasterIdLst>
  <p:sldIdLst>
    <p:sldId id="1930" r:id="rId2"/>
    <p:sldId id="256" r:id="rId3"/>
    <p:sldId id="2356" r:id="rId4"/>
    <p:sldId id="2357" r:id="rId5"/>
    <p:sldId id="258" r:id="rId6"/>
    <p:sldId id="2142" r:id="rId7"/>
    <p:sldId id="2144" r:id="rId8"/>
    <p:sldId id="286" r:id="rId9"/>
    <p:sldId id="2150" r:id="rId10"/>
    <p:sldId id="2347" r:id="rId11"/>
  </p:sldIdLst>
  <p:sldSz cx="9144000" cy="6858000" type="screen4x3"/>
  <p:notesSz cx="6858000" cy="9144000"/>
  <p:defaultTextStyle>
    <a:defPPr>
      <a:defRPr lang="en-US"/>
    </a:defPPr>
    <a:lvl1pPr algn="ctr" defTabSz="33609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1pPr>
    <a:lvl2pPr indent="197270" algn="ctr" defTabSz="33609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2pPr>
    <a:lvl3pPr indent="394541" algn="ctr" defTabSz="33609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3pPr>
    <a:lvl4pPr indent="591811" algn="ctr" defTabSz="33609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4pPr>
    <a:lvl5pPr indent="789081" algn="ctr" defTabSz="33609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5pPr>
    <a:lvl6pPr marL="1315136" algn="l" defTabSz="526054" rtl="0" eaLnBrk="1" latinLnBrk="0" hangingPunct="1"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6pPr>
    <a:lvl7pPr marL="1578163" algn="l" defTabSz="526054" rtl="0" eaLnBrk="1" latinLnBrk="0" hangingPunct="1"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7pPr>
    <a:lvl8pPr marL="1841190" algn="l" defTabSz="526054" rtl="0" eaLnBrk="1" latinLnBrk="0" hangingPunct="1"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8pPr>
    <a:lvl9pPr marL="2104217" algn="l" defTabSz="526054" rtl="0" eaLnBrk="1" latinLnBrk="0" hangingPunct="1">
      <a:defRPr sz="2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800080"/>
    <a:srgbClr val="F2B800"/>
    <a:srgbClr val="AC8300"/>
    <a:srgbClr val="CC3300"/>
    <a:srgbClr val="FF9900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71" autoAdjust="0"/>
    <p:restoredTop sz="88521" autoAdjust="0"/>
  </p:normalViewPr>
  <p:slideViewPr>
    <p:cSldViewPr>
      <p:cViewPr varScale="1">
        <p:scale>
          <a:sx n="88" d="100"/>
          <a:sy n="88" d="100"/>
        </p:scale>
        <p:origin x="1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charset="0"/>
              </a:rPr>
              <a:t>Second level</a:t>
            </a:r>
          </a:p>
          <a:p>
            <a:pPr lvl="2"/>
            <a:r>
              <a:rPr lang="en-US" altLang="en-US">
                <a:sym typeface="Lucida Grande" charset="0"/>
              </a:rPr>
              <a:t>Third level</a:t>
            </a:r>
          </a:p>
          <a:p>
            <a:pPr lvl="3"/>
            <a:r>
              <a:rPr lang="en-US" altLang="en-US">
                <a:sym typeface="Lucida Grande" charset="0"/>
              </a:rPr>
              <a:t>Fourth level</a:t>
            </a:r>
          </a:p>
          <a:p>
            <a:pPr lvl="4"/>
            <a:r>
              <a:rPr lang="en-US" altLang="en-US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226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3609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131514" algn="l" defTabSz="33609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263027" algn="l" defTabSz="33609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394541" algn="l" defTabSz="33609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526054" algn="l" defTabSz="33609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1315136" algn="l" defTabSz="52605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8163" algn="l" defTabSz="52605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41190" algn="l" defTabSz="52605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04217" algn="l" defTabSz="52605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5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4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9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4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3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3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112A-C896-42CE-A7AC-8290839B495B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532C-BB94-4414-A5E0-2E7792030C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57FB2E-E383-439A-8D19-B3E54C2DE130}"/>
              </a:ext>
            </a:extLst>
          </p:cNvPr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gradFill>
            <a:gsLst>
              <a:gs pos="79000">
                <a:srgbClr val="5A729C"/>
              </a:gs>
              <a:gs pos="52000">
                <a:srgbClr val="17336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A4BDDC"/>
              </a:gs>
              <a:gs pos="90000">
                <a:srgbClr val="7A9F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7B865-6494-46E3-96C0-D45A205D4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0308"/>
            <a:ext cx="1756005" cy="466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D96A42-E31C-4329-9E10-E9016527BDB1}"/>
              </a:ext>
            </a:extLst>
          </p:cNvPr>
          <p:cNvSpPr/>
          <p:nvPr/>
        </p:nvSpPr>
        <p:spPr>
          <a:xfrm>
            <a:off x="6588224" y="6126641"/>
            <a:ext cx="2205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Dentistry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www.qmul.ac.uk/dentistry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89286-E974-4D3E-860A-5D9BD3B8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060848"/>
            <a:ext cx="6624736" cy="2021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GB" sz="4000" i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BS Chong</a:t>
            </a:r>
            <a:br>
              <a:rPr lang="en-GB" sz="4000" i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</a:br>
            <a:r>
              <a:rPr lang="en-GB" sz="2000" i="1" kern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BDS, MSc., PhD, LDS, FDS, MFGDP, MRD, FHEA</a:t>
            </a:r>
          </a:p>
          <a:p>
            <a:pPr algn="l">
              <a:defRPr/>
            </a:pPr>
            <a:r>
              <a:rPr lang="en-GB" sz="2000" i="1" kern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Specialist in </a:t>
            </a:r>
            <a:r>
              <a:rPr lang="en-GB" sz="2000" i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Endodontics</a:t>
            </a:r>
            <a:endParaRPr lang="en-GB" sz="2000" i="1" kern="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>
              <a:defRPr/>
            </a:pPr>
            <a:r>
              <a:rPr lang="en-GB" sz="2000" i="1" kern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Professor &amp; Honorary Consultant in Restorative Dentistry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758BFD6-71E0-4864-8574-CB5F317BA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8"/>
    </mc:Choice>
    <mc:Fallback>
      <p:transition spd="slow" advTm="6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57FB2E-E383-439A-8D19-B3E54C2DE130}"/>
              </a:ext>
            </a:extLst>
          </p:cNvPr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gradFill>
            <a:gsLst>
              <a:gs pos="79000">
                <a:srgbClr val="5A729C"/>
              </a:gs>
              <a:gs pos="52000">
                <a:srgbClr val="17336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A4BDDC"/>
              </a:gs>
              <a:gs pos="90000">
                <a:srgbClr val="7A9F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7B865-6494-46E3-96C0-D45A205D4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0308"/>
            <a:ext cx="1756005" cy="466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D96A42-E31C-4329-9E10-E9016527BDB1}"/>
              </a:ext>
            </a:extLst>
          </p:cNvPr>
          <p:cNvSpPr/>
          <p:nvPr/>
        </p:nvSpPr>
        <p:spPr>
          <a:xfrm>
            <a:off x="6588224" y="6126641"/>
            <a:ext cx="2205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Dentistry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www.qmul.ac.uk/dentistry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4F00C-F959-4F80-A996-DD48255F95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12201" r="19111" b="8000"/>
          <a:stretch/>
        </p:blipFill>
        <p:spPr>
          <a:xfrm rot="5400000">
            <a:off x="2562661" y="1603523"/>
            <a:ext cx="4011383" cy="3975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5B181-C3CD-4190-B319-470EEEB0371C}"/>
              </a:ext>
            </a:extLst>
          </p:cNvPr>
          <p:cNvSpPr txBox="1"/>
          <p:nvPr/>
        </p:nvSpPr>
        <p:spPr>
          <a:xfrm>
            <a:off x="0" y="649394"/>
            <a:ext cx="9136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8B254-4553-438B-8A21-3655D961D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08" y="4752819"/>
            <a:ext cx="1449004" cy="8440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9698F3-355F-490F-9572-42889BF65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30"/>
    </mc:Choice>
    <mc:Fallback>
      <p:transition spd="slow" advTm="12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10E-82F9-4B66-9317-7F06FF9CD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507085"/>
            <a:ext cx="7277100" cy="97366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MSc in Endodontic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28C2C-4D16-446C-8D12-C96A8ECBF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232" y="3643847"/>
            <a:ext cx="1297033" cy="493551"/>
          </a:xfrm>
        </p:spPr>
        <p:txBody>
          <a:bodyPr>
            <a:normAutofit fontScale="92500"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E8B7D4C7-25B3-4F39-8494-DBE77AB820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795" y="260648"/>
            <a:ext cx="3039745" cy="526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4BBC07-A741-4A2F-BFAE-230204510115}"/>
              </a:ext>
            </a:extLst>
          </p:cNvPr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gradFill>
            <a:gsLst>
              <a:gs pos="79000">
                <a:srgbClr val="5A729C"/>
              </a:gs>
              <a:gs pos="52000">
                <a:srgbClr val="17336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A4BDDC"/>
              </a:gs>
              <a:gs pos="90000">
                <a:srgbClr val="7A9F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7EA57-15E0-41AC-A4DB-086227E13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0308"/>
            <a:ext cx="1756005" cy="4666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690C69-F6D1-4E0B-B187-02FE7D2A8E61}"/>
              </a:ext>
            </a:extLst>
          </p:cNvPr>
          <p:cNvSpPr/>
          <p:nvPr/>
        </p:nvSpPr>
        <p:spPr>
          <a:xfrm>
            <a:off x="6588224" y="6126641"/>
            <a:ext cx="2205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Dentistry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www.qmul.ac.uk/dentistry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1372FED-50C8-4925-B26F-4EC3E6032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68"/>
    </mc:Choice>
    <mc:Fallback>
      <p:transition spd="slow" advTm="17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B3866-EB60-4396-90C3-E05C9D5D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15" y="404664"/>
            <a:ext cx="4130569" cy="58772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Diagonal Stripe 3">
            <a:extLst>
              <a:ext uri="{FF2B5EF4-FFF2-40B4-BE49-F238E27FC236}">
                <a16:creationId xmlns:a16="http://schemas.microsoft.com/office/drawing/2014/main" id="{358A0949-9E89-488B-9A25-3A73A8165E80}"/>
              </a:ext>
            </a:extLst>
          </p:cNvPr>
          <p:cNvSpPr/>
          <p:nvPr/>
        </p:nvSpPr>
        <p:spPr bwMode="auto">
          <a:xfrm>
            <a:off x="0" y="0"/>
            <a:ext cx="2051050" cy="2276475"/>
          </a:xfrm>
          <a:prstGeom prst="diagStrip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666026D-4390-4B08-A30D-8E0F66C02F6D}"/>
              </a:ext>
            </a:extLst>
          </p:cNvPr>
          <p:cNvSpPr txBox="1">
            <a:spLocks noChangeArrowheads="1"/>
          </p:cNvSpPr>
          <p:nvPr/>
        </p:nvSpPr>
        <p:spPr bwMode="auto">
          <a:xfrm rot="-2906247">
            <a:off x="-565944" y="570241"/>
            <a:ext cx="2663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1"/>
                </a:solidFill>
                <a:latin typeface="Arial Rounded MT Bold" pitchFamily="34" charset="0"/>
              </a:defRPr>
            </a:lvl1pPr>
            <a:lvl2pPr marL="742950" indent="-285750">
              <a:defRPr sz="4800">
                <a:solidFill>
                  <a:schemeClr val="accent1"/>
                </a:solidFill>
                <a:latin typeface="Arial Rounded MT Bold" pitchFamily="34" charset="0"/>
              </a:defRPr>
            </a:lvl2pPr>
            <a:lvl3pPr marL="1143000" indent="-228600">
              <a:defRPr sz="4800">
                <a:solidFill>
                  <a:schemeClr val="accent1"/>
                </a:solidFill>
                <a:latin typeface="Arial Rounded MT Bold" pitchFamily="34" charset="0"/>
              </a:defRPr>
            </a:lvl3pPr>
            <a:lvl4pPr marL="1600200" indent="-228600">
              <a:defRPr sz="4800">
                <a:solidFill>
                  <a:schemeClr val="accent1"/>
                </a:solidFill>
                <a:latin typeface="Arial Rounded MT Bold" pitchFamily="34" charset="0"/>
              </a:defRPr>
            </a:lvl4pPr>
            <a:lvl5pPr marL="2057400" indent="-228600">
              <a:defRPr sz="4800">
                <a:solidFill>
                  <a:schemeClr val="accent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 Rounded MT Bold" pitchFamily="34" charset="0"/>
              </a:defRPr>
            </a:lvl9pPr>
          </a:lstStyle>
          <a:p>
            <a:r>
              <a:rPr lang="en-GB" altLang="en-US" sz="2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Challenges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CE47FD-20FB-4AC6-A7F4-4FA71205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5"/>
    </mc:Choice>
    <mc:Fallback>
      <p:transition spd="slow" advTm="6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A8B32-771C-41D3-82B4-A6FF524E8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2981540" cy="4224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20E45B-A497-4175-AF85-98375D47C031}"/>
              </a:ext>
            </a:extLst>
          </p:cNvPr>
          <p:cNvCxnSpPr/>
          <p:nvPr/>
        </p:nvCxnSpPr>
        <p:spPr>
          <a:xfrm>
            <a:off x="2208388" y="2228887"/>
            <a:ext cx="3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FA00CB-D8AC-442F-8EA5-432E3D8492A1}"/>
              </a:ext>
            </a:extLst>
          </p:cNvPr>
          <p:cNvCxnSpPr/>
          <p:nvPr/>
        </p:nvCxnSpPr>
        <p:spPr>
          <a:xfrm>
            <a:off x="443956" y="2303976"/>
            <a:ext cx="21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2F538-BE10-4631-B126-7CC0905B02D8}"/>
              </a:ext>
            </a:extLst>
          </p:cNvPr>
          <p:cNvCxnSpPr/>
          <p:nvPr/>
        </p:nvCxnSpPr>
        <p:spPr>
          <a:xfrm>
            <a:off x="443956" y="2375976"/>
            <a:ext cx="21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0634D4-BEA9-4844-9206-9DDE2DBE0C93}"/>
              </a:ext>
            </a:extLst>
          </p:cNvPr>
          <p:cNvCxnSpPr/>
          <p:nvPr/>
        </p:nvCxnSpPr>
        <p:spPr>
          <a:xfrm>
            <a:off x="445437" y="2455176"/>
            <a:ext cx="97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5936" y="1844824"/>
            <a:ext cx="40490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technical challenges of, for example, providing root treatment in a molar tooth involve preparation to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tenths of millimetres of accuracy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a root canal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narrower than a pin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in a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dentist cannot see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48918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Jimmy Steele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B9D6AE-5D52-46AC-BB9C-7EF1E09D1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97"/>
    </mc:Choice>
    <mc:Fallback>
      <p:transition spd="slow" advTm="20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755A-D792-41B0-ADA6-AE4909B1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1" y="2060848"/>
            <a:ext cx="7704856" cy="3139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Part-time course specifically geared towards GDPs, to improve endodontic knowledge &amp; skill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Didactic – Seminars (Year 1 &amp;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Practical – Skills Lab (Year 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Clinical – Supervised Treatment (Year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Research – Literature Review + Research Project 							(Year 3)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0E8FEF-ABC9-4CBD-9041-3297E31D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41" y="900579"/>
            <a:ext cx="6428317" cy="1160269"/>
          </a:xfrm>
        </p:spPr>
        <p:txBody>
          <a:bodyPr/>
          <a:lstStyle/>
          <a:p>
            <a:r>
              <a:rPr lang="en-GB" b="1" dirty="0"/>
              <a:t>Programme 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3E4C74-899C-4EA2-8B11-955FB53E3A52}"/>
              </a:ext>
            </a:extLst>
          </p:cNvPr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gradFill>
            <a:gsLst>
              <a:gs pos="79000">
                <a:srgbClr val="5A729C"/>
              </a:gs>
              <a:gs pos="52000">
                <a:srgbClr val="17336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A4BDDC"/>
              </a:gs>
              <a:gs pos="90000">
                <a:srgbClr val="7A9F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1D486-E5B0-421B-AB14-3BCB4AD51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0308"/>
            <a:ext cx="1756005" cy="4666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2ED03B-2516-4E02-8074-3C5F5D9D532A}"/>
              </a:ext>
            </a:extLst>
          </p:cNvPr>
          <p:cNvSpPr/>
          <p:nvPr/>
        </p:nvSpPr>
        <p:spPr>
          <a:xfrm>
            <a:off x="6588224" y="6126641"/>
            <a:ext cx="2205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Dentistry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www.qmul.ac.uk/dentistry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C1C3F9-B4AE-4061-A39D-4EF3E663E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91"/>
    </mc:Choice>
    <mc:Fallback>
      <p:transition spd="slow" advTm="19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FEB1C7F-6364-4CB6-BED4-06E2DF40FA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79" y="2704268"/>
            <a:ext cx="3707476" cy="24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lobal G3 / G6 ">
            <a:extLst>
              <a:ext uri="{FF2B5EF4-FFF2-40B4-BE49-F238E27FC236}">
                <a16:creationId xmlns:a16="http://schemas.microsoft.com/office/drawing/2014/main" id="{D23C4D7D-88D8-4697-9B96-077FD623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383180" cy="31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7564DE-E334-4A2D-8D32-0CB4C1C6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38" y="764704"/>
            <a:ext cx="6504517" cy="1037645"/>
          </a:xfrm>
        </p:spPr>
        <p:txBody>
          <a:bodyPr/>
          <a:lstStyle/>
          <a:p>
            <a:r>
              <a:rPr lang="en-GB" dirty="0"/>
              <a:t>What to expect? – Year 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51DE2D-68B1-46E5-B165-EF252327F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6"/>
    </mc:Choice>
    <mc:Fallback>
      <p:transition spd="slow" advTm="1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C36EB-DDC7-47FD-A855-A0F43E7DF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9" t="27693" r="52841" b="12569"/>
          <a:stretch/>
        </p:blipFill>
        <p:spPr>
          <a:xfrm>
            <a:off x="2217581" y="2060848"/>
            <a:ext cx="2286001" cy="1822450"/>
          </a:xfrm>
          <a:prstGeom prst="rect">
            <a:avLst/>
          </a:prstGeom>
        </p:spPr>
      </p:pic>
      <p:pic>
        <p:nvPicPr>
          <p:cNvPr id="9" name="Picture 8" descr="A close up of a hand&#10;&#10;Description automatically generated">
            <a:extLst>
              <a:ext uri="{FF2B5EF4-FFF2-40B4-BE49-F238E27FC236}">
                <a16:creationId xmlns:a16="http://schemas.microsoft.com/office/drawing/2014/main" id="{521787E6-8E2C-4BB4-9EC1-E0A7090AB8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2971" r="9011" b="4454"/>
          <a:stretch/>
        </p:blipFill>
        <p:spPr>
          <a:xfrm rot="5400000">
            <a:off x="5112204" y="4059394"/>
            <a:ext cx="1581367" cy="2371740"/>
          </a:xfrm>
          <a:prstGeom prst="rect">
            <a:avLst/>
          </a:prstGeom>
        </p:spPr>
      </p:pic>
      <p:pic>
        <p:nvPicPr>
          <p:cNvPr id="7" name="Picture 6" descr="A picture containing indoor, photo, sitting, mirror&#10;&#10;Description automatically generated">
            <a:extLst>
              <a:ext uri="{FF2B5EF4-FFF2-40B4-BE49-F238E27FC236}">
                <a16:creationId xmlns:a16="http://schemas.microsoft.com/office/drawing/2014/main" id="{A706A883-A9F7-401D-A9D4-A4B33677B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0717" r="4779" b="11811"/>
          <a:stretch/>
        </p:blipFill>
        <p:spPr>
          <a:xfrm>
            <a:off x="2131856" y="4454581"/>
            <a:ext cx="2457450" cy="1581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B7E7D-1FFD-436F-A3C3-32B127162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61" t="27693" r="5189" b="12569"/>
          <a:stretch/>
        </p:blipFill>
        <p:spPr>
          <a:xfrm>
            <a:off x="4644008" y="2060848"/>
            <a:ext cx="2286001" cy="18224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8F3757D-6AD0-400C-AF58-2955A477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38" y="764704"/>
            <a:ext cx="6504517" cy="1037645"/>
          </a:xfrm>
        </p:spPr>
        <p:txBody>
          <a:bodyPr/>
          <a:lstStyle/>
          <a:p>
            <a:r>
              <a:rPr lang="en-GB" dirty="0"/>
              <a:t>What to expect? – Year 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AB249C-7A94-4A96-AB5E-F7E961ACA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3"/>
    </mc:Choice>
    <mc:Fallback>
      <p:transition spd="slow" advTm="1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hoto, cake, looking, different&#10;&#10;Description automatically generated">
            <a:extLst>
              <a:ext uri="{FF2B5EF4-FFF2-40B4-BE49-F238E27FC236}">
                <a16:creationId xmlns:a16="http://schemas.microsoft.com/office/drawing/2014/main" id="{4B9DDD81-B5F6-4B3D-BAEA-A89E8F647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4" y="2060848"/>
            <a:ext cx="5687767" cy="2224695"/>
          </a:xfrm>
          <a:prstGeom prst="rect">
            <a:avLst/>
          </a:prstGeom>
        </p:spPr>
      </p:pic>
      <p:pic>
        <p:nvPicPr>
          <p:cNvPr id="10" name="Picture 9" descr="A close up of food&#10;&#10;Description automatically generated">
            <a:extLst>
              <a:ext uri="{FF2B5EF4-FFF2-40B4-BE49-F238E27FC236}">
                <a16:creationId xmlns:a16="http://schemas.microsoft.com/office/drawing/2014/main" id="{1283B040-551C-4A0A-B81E-07D172C73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32" y="4365104"/>
            <a:ext cx="4376933" cy="1954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2A205C-1B59-481B-BBAC-5F381328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38" y="764704"/>
            <a:ext cx="6504517" cy="1037645"/>
          </a:xfrm>
        </p:spPr>
        <p:txBody>
          <a:bodyPr/>
          <a:lstStyle/>
          <a:p>
            <a:r>
              <a:rPr lang="en-GB" dirty="0"/>
              <a:t>What to expect? – Year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39870A-7A00-43F0-B30E-5472FE65A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0"/>
    </mc:Choice>
    <mc:Fallback>
      <p:transition spd="slow" advTm="15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CDA15B2-C002-4AFB-B27F-754C6138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437" y="-1632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40C88D-AF13-405F-AB56-CC6F1D58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437" y="13143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6A36F-A8EF-4DE9-87B5-4E8E26083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5" t="31834" r="37087" b="36339"/>
          <a:stretch/>
        </p:blipFill>
        <p:spPr>
          <a:xfrm>
            <a:off x="622727" y="3782013"/>
            <a:ext cx="3586786" cy="1172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C2210-DFCE-4087-9A86-17C4ED313B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79" t="27864" r="15340" b="40193"/>
          <a:stretch/>
        </p:blipFill>
        <p:spPr>
          <a:xfrm>
            <a:off x="638329" y="1001179"/>
            <a:ext cx="3757126" cy="979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058A6-531E-4BE6-84C4-4D772D766D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1" t="15610" r="37379" b="47627"/>
          <a:stretch/>
        </p:blipFill>
        <p:spPr>
          <a:xfrm>
            <a:off x="4723997" y="980728"/>
            <a:ext cx="3824369" cy="1453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B4DF9-898C-4DF6-A9FA-46C18E1E2F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41" t="30535" r="46843" b="47728"/>
          <a:stretch/>
        </p:blipFill>
        <p:spPr>
          <a:xfrm>
            <a:off x="4629537" y="2523263"/>
            <a:ext cx="3803820" cy="1243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82401-2E28-489C-B34F-AE52912585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857" t="35143" r="12381" b="47728"/>
          <a:stretch/>
        </p:blipFill>
        <p:spPr>
          <a:xfrm>
            <a:off x="631322" y="5021097"/>
            <a:ext cx="3764133" cy="617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490049-EF19-42BB-B0FB-877913AE51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70" t="62079" r="16963" b="20000"/>
          <a:stretch/>
        </p:blipFill>
        <p:spPr>
          <a:xfrm>
            <a:off x="4754115" y="4971296"/>
            <a:ext cx="3764132" cy="694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3FF937-EFEF-4104-AB08-D7D72157AF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85" t="40323" r="45429" b="40995"/>
          <a:stretch/>
        </p:blipFill>
        <p:spPr>
          <a:xfrm>
            <a:off x="631324" y="2082343"/>
            <a:ext cx="3764131" cy="8546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B5CD12F-17D0-48B4-87FC-94AC2B98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22" y="72997"/>
            <a:ext cx="6504517" cy="1037645"/>
          </a:xfrm>
        </p:spPr>
        <p:txBody>
          <a:bodyPr>
            <a:normAutofit/>
          </a:bodyPr>
          <a:lstStyle/>
          <a:p>
            <a:r>
              <a:rPr lang="en-GB" dirty="0"/>
              <a:t>Publications - Examples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538B05-CE70-4A05-8907-1C665A47A6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3997" y="5738661"/>
            <a:ext cx="3087542" cy="868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83EA91-2574-47DB-B2D3-0E83A02AFC6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2" b="10581"/>
          <a:stretch/>
        </p:blipFill>
        <p:spPr>
          <a:xfrm>
            <a:off x="482342" y="2863729"/>
            <a:ext cx="3764130" cy="918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CA9FE6-AB46-453F-BA69-43E2C98F50D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3228" y="3765283"/>
            <a:ext cx="3906144" cy="1206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51463-6B0B-4942-8DA2-A3D7640E74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727" y="5638288"/>
            <a:ext cx="3764133" cy="108116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49F138-0E1A-4469-853C-05608DAB5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80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PresentationFormat>On-screen Show (4:3)</PresentationFormat>
  <Paragraphs>27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</vt:lpstr>
      <vt:lpstr>Impact</vt:lpstr>
      <vt:lpstr>Lucida Grande</vt:lpstr>
      <vt:lpstr>Office Theme</vt:lpstr>
      <vt:lpstr>PowerPoint Presentation</vt:lpstr>
      <vt:lpstr>MSc in Endodontic Practice</vt:lpstr>
      <vt:lpstr>PowerPoint Presentation</vt:lpstr>
      <vt:lpstr>PowerPoint Presentation</vt:lpstr>
      <vt:lpstr>Programme overview</vt:lpstr>
      <vt:lpstr>What to expect? – Year 1</vt:lpstr>
      <vt:lpstr>What to expect? – Year 2</vt:lpstr>
      <vt:lpstr>What to expect? – Year 3</vt:lpstr>
      <vt:lpstr>Publications -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modified xsi:type="dcterms:W3CDTF">2020-09-23T11:37:42Z</dcterms:modified>
</cp:coreProperties>
</file>